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9"/>
  </p:notesMasterIdLst>
  <p:sldIdLst>
    <p:sldId id="303" r:id="rId3"/>
    <p:sldId id="308" r:id="rId4"/>
    <p:sldId id="307" r:id="rId5"/>
    <p:sldId id="309" r:id="rId6"/>
    <p:sldId id="311" r:id="rId7"/>
    <p:sldId id="310" r:id="rId8"/>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BB2383CE-713C-4797-8024-E16B46A11E5A}">
          <p14:sldIdLst>
            <p14:sldId id="303"/>
            <p14:sldId id="308"/>
          </p14:sldIdLst>
        </p14:section>
        <p14:section name="Untitled Section" id="{76CC5478-2994-43D6-A68B-8229562B3456}">
          <p14:sldIdLst>
            <p14:sldId id="307"/>
            <p14:sldId id="309"/>
            <p14:sldId id="311"/>
            <p14:sldId id="310"/>
          </p14:sldIdLst>
        </p14:section>
      </p14:sectionLst>
    </p:ext>
    <p:ext uri="{EFAFB233-063F-42B5-8137-9DF3F51BA10A}">
      <p15:sldGuideLst xmlns:p15="http://schemas.microsoft.com/office/powerpoint/2012/main">
        <p15:guide id="1" orient="horz" pos="1620">
          <p15:clr>
            <a:srgbClr val="000000"/>
          </p15:clr>
        </p15:guide>
        <p15:guide id="2" pos="2880">
          <p15:clr>
            <a:srgbClr val="000000"/>
          </p15:clr>
        </p15:guide>
      </p15:sldGuideLst>
    </p:ext>
    <p:ext uri="{2D200454-40CA-4A62-9FC3-DE9A4176ACB9}">
      <p15:notesGuideLst xmlns:p15="http://schemas.microsoft.com/office/powerpoint/2012/main">
        <p15:guide id="1" orient="horz" pos="3127">
          <p15:clr>
            <a:srgbClr val="000000"/>
          </p15:clr>
        </p15:guide>
        <p15:guide id="2" pos="2141">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327"/>
  </p:normalViewPr>
  <p:slideViewPr>
    <p:cSldViewPr snapToGrid="0">
      <p:cViewPr varScale="1">
        <p:scale>
          <a:sx n="76" d="100"/>
          <a:sy n="76" d="100"/>
        </p:scale>
        <p:origin x="58" y="15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BDDE239F-CEDC-4E5D-8350-0636E866143C}"/>
    <pc:docChg chg="modSld">
      <pc:chgData name="Alain Sultan" userId="2b0808dc-3530-4760-ae57-56aa48186e32" providerId="ADAL" clId="{BDDE239F-CEDC-4E5D-8350-0636E866143C}" dt="2024-08-18T07:43:57.730" v="58" actId="20577"/>
      <pc:docMkLst>
        <pc:docMk/>
      </pc:docMkLst>
      <pc:sldChg chg="modSp mod">
        <pc:chgData name="Alain Sultan" userId="2b0808dc-3530-4760-ae57-56aa48186e32" providerId="ADAL" clId="{BDDE239F-CEDC-4E5D-8350-0636E866143C}" dt="2024-08-18T07:43:57.730" v="58" actId="20577"/>
        <pc:sldMkLst>
          <pc:docMk/>
          <pc:sldMk cId="0" sldId="303"/>
        </pc:sldMkLst>
        <pc:spChg chg="mod">
          <ac:chgData name="Alain Sultan" userId="2b0808dc-3530-4760-ae57-56aa48186e32" providerId="ADAL" clId="{BDDE239F-CEDC-4E5D-8350-0636E866143C}" dt="2024-08-18T07:43:57.730" v="58" actId="20577"/>
          <ac:spMkLst>
            <pc:docMk/>
            <pc:sldMk cId="0" sldId="303"/>
            <ac:spMk id="6152" creationId="{F66BEB48-85C4-3638-60D3-08CA0EEA95C3}"/>
          </ac:spMkLst>
        </pc:spChg>
      </pc:sldChg>
    </pc:docChg>
  </pc:docChgLst>
  <pc:docChgLst>
    <pc:chgData name="Alain Sultan" userId="2b0808dc-3530-4760-ae57-56aa48186e32" providerId="ADAL" clId="{6E17F8CE-AB38-432A-9252-646EE3D76D9B}"/>
    <pc:docChg chg="modSld">
      <pc:chgData name="Alain Sultan" userId="2b0808dc-3530-4760-ae57-56aa48186e32" providerId="ADAL" clId="{6E17F8CE-AB38-432A-9252-646EE3D76D9B}" dt="2024-05-27T00:32:13.214" v="46" actId="20577"/>
      <pc:docMkLst>
        <pc:docMk/>
      </pc:docMkLst>
      <pc:sldChg chg="modSp mod">
        <pc:chgData name="Alain Sultan" userId="2b0808dc-3530-4760-ae57-56aa48186e32" providerId="ADAL" clId="{6E17F8CE-AB38-432A-9252-646EE3D76D9B}" dt="2024-05-27T00:32:13.214" v="46" actId="20577"/>
        <pc:sldMkLst>
          <pc:docMk/>
          <pc:sldMk cId="0" sldId="303"/>
        </pc:sldMkLst>
        <pc:spChg chg="mod">
          <ac:chgData name="Alain Sultan" userId="2b0808dc-3530-4760-ae57-56aa48186e32" providerId="ADAL" clId="{6E17F8CE-AB38-432A-9252-646EE3D76D9B}" dt="2024-05-27T00:32:13.214" v="46" actId="20577"/>
          <ac:spMkLst>
            <pc:docMk/>
            <pc:sldMk cId="0" sldId="303"/>
            <ac:spMk id="6152" creationId="{F66BEB48-85C4-3638-60D3-08CA0EEA95C3}"/>
          </ac:spMkLst>
        </pc:spChg>
      </pc:sldChg>
    </pc:docChg>
  </pc:docChgLst>
  <pc:docChgLst>
    <pc:chgData name="Alain Sultan" userId="2b0808dc-3530-4760-ae57-56aa48186e32" providerId="ADAL" clId="{0B395000-D923-4678-8E4C-2E6757989CBC}"/>
    <pc:docChg chg="modSld">
      <pc:chgData name="Alain Sultan" userId="2b0808dc-3530-4760-ae57-56aa48186e32" providerId="ADAL" clId="{0B395000-D923-4678-8E4C-2E6757989CBC}" dt="2024-11-11T10:20:52.066" v="34" actId="20577"/>
      <pc:docMkLst>
        <pc:docMk/>
      </pc:docMkLst>
      <pc:sldChg chg="modSp mod">
        <pc:chgData name="Alain Sultan" userId="2b0808dc-3530-4760-ae57-56aa48186e32" providerId="ADAL" clId="{0B395000-D923-4678-8E4C-2E6757989CBC}" dt="2024-11-11T10:20:52.066" v="34" actId="20577"/>
        <pc:sldMkLst>
          <pc:docMk/>
          <pc:sldMk cId="0" sldId="303"/>
        </pc:sldMkLst>
        <pc:spChg chg="mod">
          <ac:chgData name="Alain Sultan" userId="2b0808dc-3530-4760-ae57-56aa48186e32" providerId="ADAL" clId="{0B395000-D923-4678-8E4C-2E6757989CBC}" dt="2024-11-11T10:20:52.066" v="34" actId="20577"/>
          <ac:spMkLst>
            <pc:docMk/>
            <pc:sldMk cId="0" sldId="303"/>
            <ac:spMk id="6152" creationId="{F66BEB48-85C4-3638-60D3-08CA0EEA95C3}"/>
          </ac:spMkLst>
        </pc:spChg>
      </pc:sldChg>
    </pc:docChg>
  </pc:docChgLst>
  <pc:docChgLst>
    <pc:chgData name="Alain Sultan" userId="2b0808dc-3530-4760-ae57-56aa48186e32" providerId="ADAL" clId="{6B8BB474-7E14-429F-95C8-5675DCAD4628}"/>
    <pc:docChg chg="undo custSel modSld">
      <pc:chgData name="Alain Sultan" userId="2b0808dc-3530-4760-ae57-56aa48186e32" providerId="ADAL" clId="{6B8BB474-7E14-429F-95C8-5675DCAD4628}" dt="2024-02-26T13:20:27.699" v="228" actId="114"/>
      <pc:docMkLst>
        <pc:docMk/>
      </pc:docMkLst>
      <pc:sldChg chg="modSp mod">
        <pc:chgData name="Alain Sultan" userId="2b0808dc-3530-4760-ae57-56aa48186e32" providerId="ADAL" clId="{6B8BB474-7E14-429F-95C8-5675DCAD4628}" dt="2024-02-26T13:18:09.922" v="158" actId="20577"/>
        <pc:sldMkLst>
          <pc:docMk/>
          <pc:sldMk cId="2400107612" sldId="307"/>
        </pc:sldMkLst>
        <pc:spChg chg="mod">
          <ac:chgData name="Alain Sultan" userId="2b0808dc-3530-4760-ae57-56aa48186e32" providerId="ADAL" clId="{6B8BB474-7E14-429F-95C8-5675DCAD4628}" dt="2024-02-26T13:18:09.922" v="158" actId="20577"/>
          <ac:spMkLst>
            <pc:docMk/>
            <pc:sldMk cId="2400107612" sldId="307"/>
            <ac:spMk id="17" creationId="{EF16117E-0121-BE34-B014-E0E5CD600BC2}"/>
          </ac:spMkLst>
        </pc:spChg>
      </pc:sldChg>
      <pc:sldChg chg="modSp mod">
        <pc:chgData name="Alain Sultan" userId="2b0808dc-3530-4760-ae57-56aa48186e32" providerId="ADAL" clId="{6B8BB474-7E14-429F-95C8-5675DCAD4628}" dt="2024-02-26T13:20:27.699" v="228" actId="114"/>
        <pc:sldMkLst>
          <pc:docMk/>
          <pc:sldMk cId="2646307187" sldId="310"/>
        </pc:sldMkLst>
        <pc:spChg chg="mod">
          <ac:chgData name="Alain Sultan" userId="2b0808dc-3530-4760-ae57-56aa48186e32" providerId="ADAL" clId="{6B8BB474-7E14-429F-95C8-5675DCAD4628}" dt="2024-02-26T13:20:08.823" v="221" actId="1076"/>
          <ac:spMkLst>
            <pc:docMk/>
            <pc:sldMk cId="2646307187" sldId="310"/>
            <ac:spMk id="2" creationId="{D7CAE309-E3EA-4740-A35B-ABCB363B0169}"/>
          </ac:spMkLst>
        </pc:spChg>
        <pc:spChg chg="mod">
          <ac:chgData name="Alain Sultan" userId="2b0808dc-3530-4760-ae57-56aa48186e32" providerId="ADAL" clId="{6B8BB474-7E14-429F-95C8-5675DCAD4628}" dt="2024-02-26T13:20:27.699" v="228" actId="114"/>
          <ac:spMkLst>
            <pc:docMk/>
            <pc:sldMk cId="2646307187" sldId="310"/>
            <ac:spMk id="3" creationId="{9CE954A5-E60C-41C3-AD51-50E31ED65BB2}"/>
          </ac:spMkLst>
        </pc:spChg>
      </pc:sldChg>
    </pc:docChg>
  </pc:docChgLst>
  <pc:docChgLst>
    <pc:chgData name="Alain Sultan" userId="2b0808dc-3530-4760-ae57-56aa48186e32" providerId="ADAL" clId="{CE211AA1-8F33-4A21-9A59-B6532D987169}"/>
    <pc:docChg chg="modSld">
      <pc:chgData name="Alain Sultan" userId="2b0808dc-3530-4760-ae57-56aa48186e32" providerId="ADAL" clId="{CE211AA1-8F33-4A21-9A59-B6532D987169}" dt="2024-11-26T15:07:59.391" v="11" actId="20577"/>
      <pc:docMkLst>
        <pc:docMk/>
      </pc:docMkLst>
      <pc:sldChg chg="modSp mod">
        <pc:chgData name="Alain Sultan" userId="2b0808dc-3530-4760-ae57-56aa48186e32" providerId="ADAL" clId="{CE211AA1-8F33-4A21-9A59-B6532D987169}" dt="2024-11-26T15:07:59.391" v="11" actId="20577"/>
        <pc:sldMkLst>
          <pc:docMk/>
          <pc:sldMk cId="0" sldId="303"/>
        </pc:sldMkLst>
        <pc:spChg chg="mod">
          <ac:chgData name="Alain Sultan" userId="2b0808dc-3530-4760-ae57-56aa48186e32" providerId="ADAL" clId="{CE211AA1-8F33-4A21-9A59-B6532D987169}" dt="2024-11-26T15:07:59.391" v="11" actId="20577"/>
          <ac:spMkLst>
            <pc:docMk/>
            <pc:sldMk cId="0" sldId="303"/>
            <ac:spMk id="6152" creationId="{F66BEB48-85C4-3638-60D3-08CA0EEA95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1" name="Google Shape;81;p14"/>
          <p:cNvSpPr txBox="1">
            <a:spLocks noGrp="1"/>
          </p:cNvSpPr>
          <p:nvPr>
            <p:ph type="body" idx="1"/>
          </p:nvPr>
        </p:nvSpPr>
        <p:spPr>
          <a:xfrm>
            <a:off x="457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2" name="Google Shape;82;p14"/>
          <p:cNvSpPr txBox="1">
            <a:spLocks noGrp="1"/>
          </p:cNvSpPr>
          <p:nvPr>
            <p:ph type="body" idx="2"/>
          </p:nvPr>
        </p:nvSpPr>
        <p:spPr>
          <a:xfrm>
            <a:off x="4648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3" name="Google Shape;83;p14"/>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722313" y="3305175"/>
            <a:ext cx="7772400" cy="10224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sz="4000" b="1" cap="none"/>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8" name="Google Shape;88;p15"/>
          <p:cNvSpPr txBox="1">
            <a:spLocks noGrp="1"/>
          </p:cNvSpPr>
          <p:nvPr>
            <p:ph type="body" idx="1"/>
          </p:nvPr>
        </p:nvSpPr>
        <p:spPr>
          <a:xfrm>
            <a:off x="722313" y="2179638"/>
            <a:ext cx="7772400" cy="11256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89" name="Google Shape;89;p15"/>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95" name="Google Shape;95;p1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7"/>
          <p:cNvSpPr txBox="1">
            <a:spLocks noGrp="1"/>
          </p:cNvSpPr>
          <p:nvPr>
            <p:ph type="ctrTitle"/>
          </p:nvPr>
        </p:nvSpPr>
        <p:spPr>
          <a:xfrm>
            <a:off x="685800" y="1598613"/>
            <a:ext cx="7772400" cy="11016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00" name="Google Shape;100;p1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
        <p:nvSpPr>
          <p:cNvPr id="101" name="Google Shape;101;p1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2" name="Google Shape;102;p1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31383850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rot="5400000">
            <a:off x="5464200" y="1371575"/>
            <a:ext cx="43878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7" name="Google Shape;37;p7"/>
          <p:cNvSpPr txBox="1">
            <a:spLocks noGrp="1"/>
          </p:cNvSpPr>
          <p:nvPr>
            <p:ph type="body" idx="1"/>
          </p:nvPr>
        </p:nvSpPr>
        <p:spPr>
          <a:xfrm rot="5400000">
            <a:off x="1273200" y="-609625"/>
            <a:ext cx="43878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8" name="Google Shape;38;p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9" name="Google Shape;39;p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0" name="Google Shape;40;p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3" name="Google Shape;43;p8"/>
          <p:cNvSpPr txBox="1">
            <a:spLocks noGrp="1"/>
          </p:cNvSpPr>
          <p:nvPr>
            <p:ph type="body" idx="1"/>
          </p:nvPr>
        </p:nvSpPr>
        <p:spPr>
          <a:xfrm rot="5400000">
            <a:off x="2874900" y="-1217550"/>
            <a:ext cx="33942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792288" y="3600450"/>
            <a:ext cx="5486400" cy="4254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9" name="Google Shape;49;p9"/>
          <p:cNvSpPr>
            <a:spLocks noGrp="1"/>
          </p:cNvSpPr>
          <p:nvPr>
            <p:ph type="pic" idx="2"/>
          </p:nvPr>
        </p:nvSpPr>
        <p:spPr>
          <a:xfrm>
            <a:off x="1792288" y="460375"/>
            <a:ext cx="5486400" cy="3086100"/>
          </a:xfrm>
          <a:prstGeom prst="rect">
            <a:avLst/>
          </a:prstGeom>
          <a:noFill/>
          <a:ln>
            <a:noFill/>
          </a:ln>
        </p:spPr>
      </p:sp>
      <p:sp>
        <p:nvSpPr>
          <p:cNvPr id="50" name="Google Shape;50;p9"/>
          <p:cNvSpPr txBox="1">
            <a:spLocks noGrp="1"/>
          </p:cNvSpPr>
          <p:nvPr>
            <p:ph type="body" idx="1"/>
          </p:nvPr>
        </p:nvSpPr>
        <p:spPr>
          <a:xfrm>
            <a:off x="1792288" y="4025900"/>
            <a:ext cx="5486400" cy="6033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1" name="Google Shape;51;p9"/>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3575050" y="204788"/>
            <a:ext cx="5111700" cy="43893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457200" y="1076325"/>
            <a:ext cx="3008400" cy="3517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8" name="Google Shape;58;p10"/>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7" name="Google Shape;67;p12"/>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72" name="Google Shape;72;p13"/>
          <p:cNvSpPr txBox="1">
            <a:spLocks noGrp="1"/>
          </p:cNvSpPr>
          <p:nvPr>
            <p:ph type="body" idx="1"/>
          </p:nvPr>
        </p:nvSpPr>
        <p:spPr>
          <a:xfrm>
            <a:off x="457200" y="1150938"/>
            <a:ext cx="40401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3" name="Google Shape;73;p13"/>
          <p:cNvSpPr txBox="1">
            <a:spLocks noGrp="1"/>
          </p:cNvSpPr>
          <p:nvPr>
            <p:ph type="body" idx="2"/>
          </p:nvPr>
        </p:nvSpPr>
        <p:spPr>
          <a:xfrm>
            <a:off x="457200" y="1631950"/>
            <a:ext cx="40401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4" name="Google Shape;74;p13"/>
          <p:cNvSpPr txBox="1">
            <a:spLocks noGrp="1"/>
          </p:cNvSpPr>
          <p:nvPr>
            <p:ph type="body" idx="3"/>
          </p:nvPr>
        </p:nvSpPr>
        <p:spPr>
          <a:xfrm>
            <a:off x="4645025" y="1150938"/>
            <a:ext cx="40419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5" name="Google Shape;75;p13"/>
          <p:cNvSpPr txBox="1">
            <a:spLocks noGrp="1"/>
          </p:cNvSpPr>
          <p:nvPr>
            <p:ph type="body" idx="4"/>
          </p:nvPr>
        </p:nvSpPr>
        <p:spPr>
          <a:xfrm>
            <a:off x="4645025" y="1631950"/>
            <a:ext cx="40419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6" name="Google Shape;76;p13"/>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000" b="0" i="0" u="none">
                <a:solidFill>
                  <a:schemeClr val="lt1"/>
                </a:solidFill>
                <a:latin typeface="Arial"/>
                <a:ea typeface="Arial"/>
                <a:cs typeface="Arial"/>
                <a:sym typeface="Arial"/>
              </a:rPr>
              <a:t>© 3GPP 2012</a:t>
            </a:r>
            <a:endParaRPr/>
          </a:p>
        </p:txBody>
      </p:sp>
      <p:pic>
        <p:nvPicPr>
          <p:cNvPr id="22" name="Google Shape;22;p3"/>
          <p:cNvPicPr preferRelativeResize="0"/>
          <p:nvPr/>
        </p:nvPicPr>
        <p:blipFill rotWithShape="1">
          <a:blip r:embed="rId4">
            <a:alphaModFix/>
          </a:blip>
          <a:src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000" b="1" i="0" u="none">
                <a:solidFill>
                  <a:schemeClr val="dk1"/>
                </a:solidFill>
                <a:latin typeface="Arial"/>
                <a:ea typeface="Arial"/>
                <a:cs typeface="Arial"/>
                <a:sym typeface="Arial"/>
              </a:rPr>
              <a:t>‹#›</a:t>
            </a:fld>
            <a:endParaRPr sz="1000"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1"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6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1" name="Google Shape;31;p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2" name="Google Shape;32;p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3" name="Google Shape;33;p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0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specifications-technologies/specifications-by-series/ts-or-tr-proposed-for-withdrawal"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699018" y="1898355"/>
            <a:ext cx="5781675" cy="1295400"/>
          </a:xfrm>
          <a:prstGeom prst="rect">
            <a:avLst/>
          </a:prstGeom>
          <a:noFill/>
          <a:ln>
            <a:noFill/>
          </a:ln>
        </p:spPr>
        <p:txBody>
          <a:bodyPr lIns="91430" tIns="45715" rIns="91430" bIns="45715" anchor="ctr">
            <a:normAutofit/>
          </a:bodyPr>
          <a:lstStyle/>
          <a:p>
            <a:pPr algn="ctr">
              <a:defRPr/>
            </a:pPr>
            <a:r>
              <a:rPr lang="en-GB" sz="3200" b="1" dirty="0">
                <a:solidFill>
                  <a:srgbClr val="FF0000"/>
                </a:solidFill>
                <a:latin typeface="+mj-lt"/>
                <a:ea typeface="ＭＳ Ｐゴシック" charset="0"/>
              </a:rPr>
              <a:t>Process to</a:t>
            </a:r>
            <a:br>
              <a:rPr lang="en-GB" sz="3200" b="1" dirty="0">
                <a:solidFill>
                  <a:srgbClr val="FF0000"/>
                </a:solidFill>
                <a:latin typeface="+mj-lt"/>
                <a:ea typeface="ＭＳ Ｐゴシック" charset="0"/>
              </a:rPr>
            </a:br>
            <a:r>
              <a:rPr lang="en-GB" sz="3200" b="1" dirty="0">
                <a:solidFill>
                  <a:srgbClr val="FF0000"/>
                </a:solidFill>
                <a:latin typeface="+mj-lt"/>
                <a:ea typeface="ＭＳ Ｐゴシック" charset="0"/>
              </a:rPr>
              <a:t>clean-up Rel-18 Stage 1  </a:t>
            </a:r>
            <a:br>
              <a:rPr lang="en-GB" sz="3600" b="1" kern="0" dirty="0">
                <a:latin typeface="+mj-lt"/>
                <a:ea typeface="ＭＳ Ｐゴシック" charset="0"/>
                <a:cs typeface="ＭＳ Ｐゴシック" charset="0"/>
              </a:rPr>
            </a:br>
            <a:endParaRPr lang="en-GB" sz="14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SA1 Chair/MCC</a:t>
            </a:r>
          </a:p>
          <a:p>
            <a:pPr marL="0" indent="0">
              <a:lnSpc>
                <a:spcPct val="80000"/>
              </a:lnSpc>
              <a:buFontTx/>
              <a:buNone/>
            </a:pPr>
            <a:r>
              <a:rPr lang="en-GB" altLang="en-US" sz="1400" dirty="0">
                <a:latin typeface="Arial" panose="020B0604020202020204" pitchFamily="34" charset="0"/>
              </a:rPr>
              <a:t>Agenda item: 	2</a:t>
            </a:r>
          </a:p>
          <a:p>
            <a:pPr marL="0" indent="0">
              <a:lnSpc>
                <a:spcPct val="80000"/>
              </a:lnSpc>
              <a:buFontTx/>
              <a:buNone/>
            </a:pPr>
            <a:r>
              <a:rPr lang="en-GB" altLang="en-US" sz="1400" dirty="0">
                <a:latin typeface="Arial" panose="020B0604020202020204" pitchFamily="34" charset="0"/>
              </a:rPr>
              <a:t>Document  for:	Information, guidance</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616824" y="48133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S1-244010 </a:t>
            </a:r>
            <a:r>
              <a:rPr lang="en-GB" altLang="en-US" sz="1000">
                <a:solidFill>
                  <a:schemeClr val="bg1"/>
                </a:solidFill>
                <a:latin typeface="Arial" panose="020B0604020202020204" pitchFamily="34" charset="0"/>
              </a:rPr>
              <a:t>(was 4009, identical </a:t>
            </a:r>
            <a:r>
              <a:rPr lang="en-GB" altLang="en-US" sz="1000" dirty="0">
                <a:solidFill>
                  <a:schemeClr val="bg1"/>
                </a:solidFill>
                <a:latin typeface="Arial" panose="020B0604020202020204" pitchFamily="34" charset="0"/>
              </a:rPr>
              <a:t>to S1-242009, S1-240192, S1-241009)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SA1#108</a:t>
            </a:r>
            <a:r>
              <a:rPr lang="en-GB" sz="1000" dirty="0">
                <a:solidFill>
                  <a:schemeClr val="bg1"/>
                </a:solidFill>
                <a:latin typeface="Arial" panose="020B0604020202020204" pitchFamily="34" charset="0"/>
              </a:rPr>
              <a:t>, 18  - 22 November 2024, Orlando, Fl, USA</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Quoting 21.900:</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237392" y="813547"/>
            <a:ext cx="8644391" cy="3040480"/>
          </a:xfrm>
        </p:spPr>
        <p:txBody>
          <a:bodyPr/>
          <a:lstStyle/>
          <a:p>
            <a:pPr marL="50800" indent="0">
              <a:spcBef>
                <a:spcPts val="900"/>
              </a:spcBef>
              <a:spcAft>
                <a:spcPts val="900"/>
              </a:spcAft>
              <a:buNone/>
            </a:pPr>
            <a:r>
              <a:rPr lang="en-GB" sz="1800" i="1" dirty="0"/>
              <a:t>4.0B	Releases</a:t>
            </a:r>
            <a:br>
              <a:rPr lang="en-GB" sz="1800" i="1" dirty="0"/>
            </a:br>
            <a:r>
              <a:rPr lang="en-GB" sz="1400" i="1" dirty="0"/>
              <a:t>Specifications are grouped into "Releases". A mobile system can be constructed based on the set of all specifications which comprise a given Release. A Release differs from the previous Release by having added functionality introduced as a result of ongoing standardization work within the Groups.</a:t>
            </a:r>
          </a:p>
          <a:p>
            <a:pPr marL="50800" indent="0">
              <a:buNone/>
            </a:pPr>
            <a:endParaRPr lang="en-GB" sz="1600" i="1" dirty="0">
              <a:latin typeface="Times New Roman" panose="02020603050405020304" pitchFamily="18" charset="0"/>
            </a:endParaRPr>
          </a:p>
          <a:p>
            <a:pPr marL="50800" indent="0">
              <a:buNone/>
            </a:pPr>
            <a:r>
              <a:rPr lang="en-GB" sz="1800" i="1" dirty="0"/>
              <a:t>4.10.3	Release mechanisms</a:t>
            </a:r>
          </a:p>
          <a:p>
            <a:pPr marL="50800" indent="0">
              <a:buNone/>
            </a:pPr>
            <a:r>
              <a:rPr lang="en-GB" sz="1400" i="1" dirty="0"/>
              <a:t>It is important that the 3GPP release structure provides a sound basis for implementations and equipment interoperation. Key principles important to ensure this are:</a:t>
            </a:r>
          </a:p>
          <a:p>
            <a:pPr marL="50800" indent="0">
              <a:buNone/>
            </a:pPr>
            <a:r>
              <a:rPr lang="en-GB" sz="1400" i="1" dirty="0"/>
              <a:t>-	A Release shall consist of a well-defined, stable and </a:t>
            </a:r>
            <a:r>
              <a:rPr lang="en-GB" sz="1400" b="1" i="1" u="sng" dirty="0"/>
              <a:t>internally consistent set of functions</a:t>
            </a:r>
            <a:r>
              <a:rPr lang="en-GB" sz="1400" i="1" dirty="0"/>
              <a:t>.</a:t>
            </a:r>
          </a:p>
          <a:p>
            <a:pPr marL="50800" indent="0">
              <a:buNone/>
            </a:pPr>
            <a:r>
              <a:rPr lang="en-GB" sz="1400" i="1" dirty="0"/>
              <a:t>-	A Release shall be documented in a maintained, consistent stream of specifications.</a:t>
            </a:r>
          </a:p>
          <a:p>
            <a:pPr marL="50800" indent="0">
              <a:buNone/>
            </a:pPr>
            <a:endParaRPr lang="en-GB" sz="2000" i="1" dirty="0"/>
          </a:p>
        </p:txBody>
      </p:sp>
      <p:sp>
        <p:nvSpPr>
          <p:cNvPr id="4" name="Text Placeholder 2">
            <a:extLst>
              <a:ext uri="{FF2B5EF4-FFF2-40B4-BE49-F238E27FC236}">
                <a16:creationId xmlns:a16="http://schemas.microsoft.com/office/drawing/2014/main" id="{0E4F02AF-FFDA-DF71-6F04-DB09FC8C229E}"/>
              </a:ext>
            </a:extLst>
          </p:cNvPr>
          <p:cNvSpPr txBox="1">
            <a:spLocks/>
          </p:cNvSpPr>
          <p:nvPr/>
        </p:nvSpPr>
        <p:spPr>
          <a:xfrm>
            <a:off x="456085" y="1866286"/>
            <a:ext cx="1578261" cy="48541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dirty="0"/>
              <a:t>And:</a:t>
            </a:r>
          </a:p>
          <a:p>
            <a:pPr lvl="1"/>
            <a:endParaRPr lang="en-GB" sz="1600" dirty="0"/>
          </a:p>
        </p:txBody>
      </p:sp>
      <p:sp>
        <p:nvSpPr>
          <p:cNvPr id="5" name="Text Placeholder 2">
            <a:extLst>
              <a:ext uri="{FF2B5EF4-FFF2-40B4-BE49-F238E27FC236}">
                <a16:creationId xmlns:a16="http://schemas.microsoft.com/office/drawing/2014/main" id="{8AC01073-FB01-91D0-5779-181C21610A27}"/>
              </a:ext>
            </a:extLst>
          </p:cNvPr>
          <p:cNvSpPr txBox="1">
            <a:spLocks/>
          </p:cNvSpPr>
          <p:nvPr/>
        </p:nvSpPr>
        <p:spPr>
          <a:xfrm>
            <a:off x="331169" y="3902715"/>
            <a:ext cx="7738736" cy="804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b="1" u="sng" dirty="0"/>
              <a:t>In other words, when some aspects are mentioned in a Stage, they shall be covered in other Stages.</a:t>
            </a:r>
          </a:p>
          <a:p>
            <a:pPr lvl="1"/>
            <a:endParaRPr lang="en-GB" sz="1600" dirty="0"/>
          </a:p>
        </p:txBody>
      </p:sp>
    </p:spTree>
    <p:extLst>
      <p:ext uri="{BB962C8B-B14F-4D97-AF65-F5344CB8AC3E}">
        <p14:creationId xmlns:p14="http://schemas.microsoft.com/office/powerpoint/2010/main" val="2485605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Rel-18 clean-up</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544851" y="682948"/>
            <a:ext cx="7620337" cy="616008"/>
          </a:xfrm>
        </p:spPr>
        <p:txBody>
          <a:bodyPr/>
          <a:lstStyle/>
          <a:p>
            <a:r>
              <a:rPr lang="en-GB" sz="2000" dirty="0"/>
              <a:t>For each Release, the workflow is:</a:t>
            </a:r>
            <a:endParaRPr lang="en-GB" sz="1800" dirty="0"/>
          </a:p>
        </p:txBody>
      </p:sp>
      <p:sp>
        <p:nvSpPr>
          <p:cNvPr id="4" name="Text Placeholder 2">
            <a:extLst>
              <a:ext uri="{FF2B5EF4-FFF2-40B4-BE49-F238E27FC236}">
                <a16:creationId xmlns:a16="http://schemas.microsoft.com/office/drawing/2014/main" id="{BB47698D-4F79-0167-DE3E-2505D3374832}"/>
              </a:ext>
            </a:extLst>
          </p:cNvPr>
          <p:cNvSpPr txBox="1">
            <a:spLocks/>
          </p:cNvSpPr>
          <p:nvPr/>
        </p:nvSpPr>
        <p:spPr>
          <a:xfrm>
            <a:off x="1111480" y="1115094"/>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1</a:t>
            </a:r>
            <a:endParaRPr lang="en-GB" sz="2000" dirty="0"/>
          </a:p>
        </p:txBody>
      </p:sp>
      <p:sp>
        <p:nvSpPr>
          <p:cNvPr id="5" name="Text Placeholder 2">
            <a:extLst>
              <a:ext uri="{FF2B5EF4-FFF2-40B4-BE49-F238E27FC236}">
                <a16:creationId xmlns:a16="http://schemas.microsoft.com/office/drawing/2014/main" id="{F67D3E48-EE10-747C-A590-65732C9D6CC8}"/>
              </a:ext>
            </a:extLst>
          </p:cNvPr>
          <p:cNvSpPr txBox="1">
            <a:spLocks/>
          </p:cNvSpPr>
          <p:nvPr/>
        </p:nvSpPr>
        <p:spPr>
          <a:xfrm>
            <a:off x="3627154" y="1119387"/>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2</a:t>
            </a:r>
            <a:endParaRPr lang="en-GB" sz="2000" dirty="0"/>
          </a:p>
        </p:txBody>
      </p:sp>
      <p:sp>
        <p:nvSpPr>
          <p:cNvPr id="6" name="Text Placeholder 2">
            <a:extLst>
              <a:ext uri="{FF2B5EF4-FFF2-40B4-BE49-F238E27FC236}">
                <a16:creationId xmlns:a16="http://schemas.microsoft.com/office/drawing/2014/main" id="{897C28A2-162A-E272-DDF9-B8D0CD328CB3}"/>
              </a:ext>
            </a:extLst>
          </p:cNvPr>
          <p:cNvSpPr txBox="1">
            <a:spLocks/>
          </p:cNvSpPr>
          <p:nvPr/>
        </p:nvSpPr>
        <p:spPr>
          <a:xfrm>
            <a:off x="6125655" y="1106508"/>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3</a:t>
            </a:r>
            <a:endParaRPr lang="en-GB" sz="2000" dirty="0"/>
          </a:p>
        </p:txBody>
      </p:sp>
      <p:sp>
        <p:nvSpPr>
          <p:cNvPr id="10" name="Arrow: Down 9">
            <a:extLst>
              <a:ext uri="{FF2B5EF4-FFF2-40B4-BE49-F238E27FC236}">
                <a16:creationId xmlns:a16="http://schemas.microsoft.com/office/drawing/2014/main" id="{B1FF8A02-3C24-A68E-C910-6C7D84446EAC}"/>
              </a:ext>
            </a:extLst>
          </p:cNvPr>
          <p:cNvSpPr/>
          <p:nvPr/>
        </p:nvSpPr>
        <p:spPr>
          <a:xfrm rot="16200000">
            <a:off x="2984663" y="880021"/>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E317A3DC-8C95-9B70-4F63-569D6DFE4B3A}"/>
              </a:ext>
            </a:extLst>
          </p:cNvPr>
          <p:cNvSpPr/>
          <p:nvPr/>
        </p:nvSpPr>
        <p:spPr>
          <a:xfrm rot="16200000">
            <a:off x="5403746" y="871436"/>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Curved Up 11">
            <a:extLst>
              <a:ext uri="{FF2B5EF4-FFF2-40B4-BE49-F238E27FC236}">
                <a16:creationId xmlns:a16="http://schemas.microsoft.com/office/drawing/2014/main" id="{38DA00A0-B511-CE53-AE73-13DA15292298}"/>
              </a:ext>
            </a:extLst>
          </p:cNvPr>
          <p:cNvSpPr/>
          <p:nvPr/>
        </p:nvSpPr>
        <p:spPr>
          <a:xfrm flipH="1">
            <a:off x="1767608" y="1681733"/>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4" name="Text Placeholder 2">
            <a:extLst>
              <a:ext uri="{FF2B5EF4-FFF2-40B4-BE49-F238E27FC236}">
                <a16:creationId xmlns:a16="http://schemas.microsoft.com/office/drawing/2014/main" id="{6A400B93-CA79-3509-8913-47067970F64A}"/>
              </a:ext>
            </a:extLst>
          </p:cNvPr>
          <p:cNvSpPr txBox="1">
            <a:spLocks/>
          </p:cNvSpPr>
          <p:nvPr/>
        </p:nvSpPr>
        <p:spPr>
          <a:xfrm>
            <a:off x="1888508" y="1930757"/>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5" name="Arrow: Curved Up 14">
            <a:extLst>
              <a:ext uri="{FF2B5EF4-FFF2-40B4-BE49-F238E27FC236}">
                <a16:creationId xmlns:a16="http://schemas.microsoft.com/office/drawing/2014/main" id="{8EB6D8F3-3387-9912-5A21-7C3BF6163EA7}"/>
              </a:ext>
            </a:extLst>
          </p:cNvPr>
          <p:cNvSpPr/>
          <p:nvPr/>
        </p:nvSpPr>
        <p:spPr>
          <a:xfrm flipH="1">
            <a:off x="4489343" y="1692465"/>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6" name="Text Placeholder 2">
            <a:extLst>
              <a:ext uri="{FF2B5EF4-FFF2-40B4-BE49-F238E27FC236}">
                <a16:creationId xmlns:a16="http://schemas.microsoft.com/office/drawing/2014/main" id="{9A130BBE-A614-A0BB-39D1-90EE88E12D22}"/>
              </a:ext>
            </a:extLst>
          </p:cNvPr>
          <p:cNvSpPr txBox="1">
            <a:spLocks/>
          </p:cNvSpPr>
          <p:nvPr/>
        </p:nvSpPr>
        <p:spPr>
          <a:xfrm>
            <a:off x="4610243" y="1941489"/>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7" name="Text Placeholder 2">
            <a:extLst>
              <a:ext uri="{FF2B5EF4-FFF2-40B4-BE49-F238E27FC236}">
                <a16:creationId xmlns:a16="http://schemas.microsoft.com/office/drawing/2014/main" id="{EF16117E-0121-BE34-B014-E0E5CD600BC2}"/>
              </a:ext>
            </a:extLst>
          </p:cNvPr>
          <p:cNvSpPr txBox="1">
            <a:spLocks/>
          </p:cNvSpPr>
          <p:nvPr/>
        </p:nvSpPr>
        <p:spPr>
          <a:xfrm>
            <a:off x="392275" y="2655391"/>
            <a:ext cx="8419831"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r>
              <a:rPr lang="en-GB" sz="2000" dirty="0"/>
              <a:t>By the end of each Release (i.e. Rel-18 now), a clean-up is needed to align the preceding Stage to what was actually specified in the subsequent Stage</a:t>
            </a:r>
          </a:p>
          <a:p>
            <a:pPr lvl="1"/>
            <a:r>
              <a:rPr lang="en-GB" sz="1800" dirty="0"/>
              <a:t>Implying to delete/change in the preceding Stage what was not (fully) specified in the subsequent Stage</a:t>
            </a:r>
          </a:p>
          <a:p>
            <a:pPr marL="50800" indent="0">
              <a:buNone/>
            </a:pPr>
            <a:r>
              <a:rPr lang="en-GB" sz="1600" i="1" dirty="0"/>
              <a:t>Note 1: nothing new is proposed here – this presentation is simply a reminder on “good practice”</a:t>
            </a:r>
          </a:p>
          <a:p>
            <a:pPr marL="50800" indent="0">
              <a:buNone/>
            </a:pPr>
            <a:r>
              <a:rPr lang="en-GB" sz="1600" i="1" dirty="0"/>
              <a:t>Note 2: the figure is a simplified view. What is meant is that all SA1 requirements shall, at the end of the Release, be aligned with all the subsequent material that was developed in all other 3GPP WGs in the Release</a:t>
            </a:r>
          </a:p>
        </p:txBody>
      </p:sp>
      <p:sp>
        <p:nvSpPr>
          <p:cNvPr id="9" name="TextBox 8">
            <a:extLst>
              <a:ext uri="{FF2B5EF4-FFF2-40B4-BE49-F238E27FC236}">
                <a16:creationId xmlns:a16="http://schemas.microsoft.com/office/drawing/2014/main" id="{3C38BFA6-8E6A-4466-C2C8-7FC349B7983F}"/>
              </a:ext>
            </a:extLst>
          </p:cNvPr>
          <p:cNvSpPr txBox="1"/>
          <p:nvPr/>
        </p:nvSpPr>
        <p:spPr>
          <a:xfrm>
            <a:off x="2722749" y="1265312"/>
            <a:ext cx="811441" cy="307777"/>
          </a:xfrm>
          <a:prstGeom prst="rect">
            <a:avLst/>
          </a:prstGeom>
          <a:noFill/>
        </p:spPr>
        <p:txBody>
          <a:bodyPr wrap="none" rtlCol="0">
            <a:spAutoFit/>
          </a:bodyPr>
          <a:lstStyle/>
          <a:p>
            <a:r>
              <a:rPr lang="en-GB" dirty="0"/>
              <a:t>leads to</a:t>
            </a:r>
          </a:p>
        </p:txBody>
      </p:sp>
      <p:sp>
        <p:nvSpPr>
          <p:cNvPr id="13" name="TextBox 12">
            <a:extLst>
              <a:ext uri="{FF2B5EF4-FFF2-40B4-BE49-F238E27FC236}">
                <a16:creationId xmlns:a16="http://schemas.microsoft.com/office/drawing/2014/main" id="{59197F0F-9982-668E-9D3B-B8A867241C19}"/>
              </a:ext>
            </a:extLst>
          </p:cNvPr>
          <p:cNvSpPr txBox="1"/>
          <p:nvPr/>
        </p:nvSpPr>
        <p:spPr>
          <a:xfrm>
            <a:off x="5178733" y="1233073"/>
            <a:ext cx="811441" cy="307777"/>
          </a:xfrm>
          <a:prstGeom prst="rect">
            <a:avLst/>
          </a:prstGeom>
          <a:noFill/>
        </p:spPr>
        <p:txBody>
          <a:bodyPr wrap="none" rtlCol="0">
            <a:spAutoFit/>
          </a:bodyPr>
          <a:lstStyle/>
          <a:p>
            <a:r>
              <a:rPr lang="en-GB" dirty="0"/>
              <a:t>leads to</a:t>
            </a:r>
          </a:p>
        </p:txBody>
      </p:sp>
    </p:spTree>
    <p:extLst>
      <p:ext uri="{BB962C8B-B14F-4D97-AF65-F5344CB8AC3E}">
        <p14:creationId xmlns:p14="http://schemas.microsoft.com/office/powerpoint/2010/main" val="2400107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2" y="0"/>
            <a:ext cx="7574635" cy="857400"/>
          </a:xfrm>
        </p:spPr>
        <p:txBody>
          <a:bodyPr/>
          <a:lstStyle/>
          <a:p>
            <a:r>
              <a:rPr lang="en-GB" dirty="0"/>
              <a:t>Impact on SA1 (1/3): General</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87557" y="980425"/>
            <a:ext cx="8814546" cy="4086028"/>
          </a:xfrm>
        </p:spPr>
        <p:txBody>
          <a:bodyPr/>
          <a:lstStyle/>
          <a:p>
            <a:r>
              <a:rPr lang="en-GB" sz="2000" dirty="0"/>
              <a:t>The timeline for doing this is from SA1#105 meeting onwards</a:t>
            </a:r>
          </a:p>
          <a:p>
            <a:r>
              <a:rPr lang="en-GB" sz="2000" dirty="0"/>
              <a:t>The alignment can be either “binary”, i.e. keep or delete the requirement, or not, e.g. for partially implement requirement, KPI not met, etc.</a:t>
            </a:r>
          </a:p>
          <a:p>
            <a:r>
              <a:rPr lang="en-GB" sz="2000" dirty="0"/>
              <a:t>The identification of what was (not) specified in Stages 2 &amp; 3 shall be done by in-company coordination - not by LSs</a:t>
            </a:r>
          </a:p>
          <a:p>
            <a:r>
              <a:rPr lang="en-GB" sz="2000" dirty="0"/>
              <a:t>Each Rapporteur has the responsibility to align the Stage 1 of “her”/“his” WID to what was actually specified in the Stages 2 &amp; 3 </a:t>
            </a:r>
          </a:p>
          <a:p>
            <a:pPr lvl="1"/>
            <a:r>
              <a:rPr lang="en-GB" sz="1600" dirty="0"/>
              <a:t>The main responsibility is for the Rapporteur - but all other SA1 delegates are also encouraged to contribute to this exercise </a:t>
            </a:r>
          </a:p>
          <a:p>
            <a:pPr lvl="1"/>
            <a:r>
              <a:rPr lang="en-GB" sz="1600" dirty="0"/>
              <a:t>This shall be done for all  the TSs impacted by and/or dedicated to the WID</a:t>
            </a:r>
          </a:p>
          <a:p>
            <a:r>
              <a:rPr lang="en-GB" sz="2000" dirty="0"/>
              <a:t>This process is consensus-based, as for any other work in 3GPP</a:t>
            </a:r>
          </a:p>
          <a:p>
            <a:pPr lvl="1"/>
            <a:endParaRPr lang="en-GB" sz="1600" dirty="0"/>
          </a:p>
          <a:p>
            <a:pPr lvl="1"/>
            <a:endParaRPr lang="en-GB" sz="1600" dirty="0"/>
          </a:p>
        </p:txBody>
      </p:sp>
    </p:spTree>
    <p:extLst>
      <p:ext uri="{BB962C8B-B14F-4D97-AF65-F5344CB8AC3E}">
        <p14:creationId xmlns:p14="http://schemas.microsoft.com/office/powerpoint/2010/main" val="1422231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92593" y="213645"/>
            <a:ext cx="7574635" cy="857400"/>
          </a:xfrm>
        </p:spPr>
        <p:txBody>
          <a:bodyPr/>
          <a:lstStyle/>
          <a:p>
            <a:r>
              <a:rPr lang="en-GB" dirty="0"/>
              <a:t>Impact on SA1 (2/3): </a:t>
            </a:r>
            <a:br>
              <a:rPr lang="en-GB" dirty="0"/>
            </a:br>
            <a:r>
              <a:rPr lang="en-GB" dirty="0"/>
              <a:t>case of TS “partially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195424" y="1273755"/>
            <a:ext cx="8814546" cy="3461428"/>
          </a:xfrm>
        </p:spPr>
        <p:txBody>
          <a:bodyPr/>
          <a:lstStyle/>
          <a:p>
            <a:pPr marL="50800" indent="0">
              <a:buNone/>
            </a:pPr>
            <a:r>
              <a:rPr lang="en-GB" sz="2000" dirty="0"/>
              <a:t>This is the case of a TS that </a:t>
            </a:r>
            <a:r>
              <a:rPr lang="en-GB" sz="2000" u="sng" dirty="0"/>
              <a:t>contains</a:t>
            </a:r>
            <a:r>
              <a:rPr lang="en-GB" sz="2000" dirty="0"/>
              <a:t> requirements that were not defined in Stage 2 in this Release (but other parts of TS remain valid in Rel-18).</a:t>
            </a:r>
          </a:p>
          <a:p>
            <a:r>
              <a:rPr lang="en-GB" sz="2000" dirty="0"/>
              <a:t>The alignment shall be done by a set of CRs</a:t>
            </a:r>
          </a:p>
          <a:p>
            <a:pPr lvl="1"/>
            <a:r>
              <a:rPr lang="en-GB" sz="1600" dirty="0"/>
              <a:t>For the CR cover page: the same WID that created the original requirement shall be used also for removing it. Category is F.</a:t>
            </a:r>
          </a:p>
          <a:p>
            <a:pPr lvl="1"/>
            <a:r>
              <a:rPr lang="en-GB" sz="1600" dirty="0"/>
              <a:t>Note that it is up to SA2/SA6 to have Stage 2 aligned with Stage 3</a:t>
            </a:r>
          </a:p>
          <a:p>
            <a:r>
              <a:rPr lang="en-GB" sz="2000" dirty="0"/>
              <a:t>Not to “lose” Stage 1 material, the Rel-19 version of the TS can be created BEFORE the Rel-18 deletion/alignment CRs are implemented. </a:t>
            </a:r>
          </a:p>
          <a:p>
            <a:pPr lvl="1"/>
            <a:r>
              <a:rPr lang="en-GB" sz="1600" dirty="0"/>
              <a:t>If the Rel-19 version of the TS does not already exist, a note shall be added on the CR cover page to state: “Rel-19 version to be created before this CR is implemented”.</a:t>
            </a:r>
          </a:p>
          <a:p>
            <a:pPr lvl="1"/>
            <a:endParaRPr lang="en-GB" sz="1600" dirty="0"/>
          </a:p>
        </p:txBody>
      </p:sp>
    </p:spTree>
    <p:extLst>
      <p:ext uri="{BB962C8B-B14F-4D97-AF65-F5344CB8AC3E}">
        <p14:creationId xmlns:p14="http://schemas.microsoft.com/office/powerpoint/2010/main" val="2132148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0" y="0"/>
            <a:ext cx="8527627" cy="857400"/>
          </a:xfrm>
        </p:spPr>
        <p:txBody>
          <a:bodyPr/>
          <a:lstStyle/>
          <a:p>
            <a:r>
              <a:rPr lang="en-GB" dirty="0"/>
              <a:t>Impact on SA1 (3/3): case of TS “fully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74508" y="674662"/>
            <a:ext cx="9069492" cy="3461428"/>
          </a:xfrm>
        </p:spPr>
        <p:txBody>
          <a:bodyPr/>
          <a:lstStyle/>
          <a:p>
            <a:pPr marL="50800" indent="0">
              <a:buNone/>
            </a:pPr>
            <a:r>
              <a:rPr lang="en-GB" sz="1800" dirty="0"/>
              <a:t>This is the case of a TS that is </a:t>
            </a:r>
            <a:r>
              <a:rPr lang="en-GB" sz="1800" u="sng" dirty="0"/>
              <a:t>dedicated to</a:t>
            </a:r>
            <a:r>
              <a:rPr lang="en-GB" sz="1800" dirty="0"/>
              <a:t> Stage 1 of Feature X, but corresponding Stage 2 of Feature X ends up not being specified in this Release, so Feature X is moved to the next Release.</a:t>
            </a:r>
          </a:p>
          <a:p>
            <a:r>
              <a:rPr lang="en-GB" sz="1800" dirty="0"/>
              <a:t>The Rel-18 version(s) of the TS shall be recommended to SA to be withdrawn </a:t>
            </a:r>
          </a:p>
          <a:p>
            <a:pPr lvl="1"/>
            <a:r>
              <a:rPr lang="en-GB" sz="1400" dirty="0"/>
              <a:t>a Rel-19 version can be created simultaneously not to lose the Stage 1 material</a:t>
            </a:r>
          </a:p>
          <a:p>
            <a:r>
              <a:rPr lang="en-GB" sz="1800" dirty="0"/>
              <a:t>To withdraw the Rel-18 version:</a:t>
            </a:r>
          </a:p>
          <a:p>
            <a:pPr lvl="1"/>
            <a:r>
              <a:rPr lang="en-GB" sz="1400" dirty="0"/>
              <a:t>The topic shall be brought to TSG SA’s attention, e.g. through the SA1 Chair’s report</a:t>
            </a:r>
          </a:p>
          <a:p>
            <a:pPr lvl="1"/>
            <a:r>
              <a:rPr lang="en-GB" sz="1400" dirty="0"/>
              <a:t>When/if SA approves the withdrawal, the MCC Spec Manager will:</a:t>
            </a:r>
          </a:p>
          <a:p>
            <a:pPr lvl="2"/>
            <a:r>
              <a:rPr lang="en-GB" sz="1100" dirty="0"/>
              <a:t>withdraw the Rel-18 records of the spec(s) and put comments to explain why</a:t>
            </a:r>
          </a:p>
          <a:p>
            <a:pPr lvl="2"/>
            <a:r>
              <a:rPr lang="en-GB" sz="1100" dirty="0"/>
              <a:t>update the following webpage with the decision: </a:t>
            </a:r>
            <a:br>
              <a:rPr lang="en-GB" sz="1100" dirty="0"/>
            </a:br>
            <a:r>
              <a:rPr lang="en-GB" sz="1100" dirty="0">
                <a:hlinkClick r:id="rId2"/>
              </a:rPr>
              <a:t>https://www.3gpp.org/specifications-technologies/specifications-by-series/ts-or-tr-proposed-for-withdrawal</a:t>
            </a:r>
            <a:endParaRPr lang="en-GB" sz="1100" dirty="0"/>
          </a:p>
          <a:p>
            <a:pPr marL="571500" lvl="1" indent="0">
              <a:buNone/>
            </a:pPr>
            <a:r>
              <a:rPr lang="en-GB" sz="1500" i="1" dirty="0"/>
              <a:t>See also TR 21.900 clauses 4.9 and 4.9B on TS/TR removal.</a:t>
            </a:r>
          </a:p>
          <a:p>
            <a:r>
              <a:rPr lang="en-GB" sz="1600" i="1" dirty="0"/>
              <a:t>Note that, in the 3GPP Work Plan, the WID of Stage 1 of Feature X will be moved to the same Release as other Stages of Feature X (i.e. it will be moved to Rel-19 in this case)</a:t>
            </a:r>
          </a:p>
          <a:p>
            <a:r>
              <a:rPr lang="en-GB" sz="1600" i="1" dirty="0"/>
              <a:t>SA1#105: another way is to “void” any clause containing only non-fulfilled requirements, without limitations on the number of voided clauses – a TS might end up with a (vast) majority of void clauses</a:t>
            </a:r>
          </a:p>
          <a:p>
            <a:pPr lvl="2"/>
            <a:endParaRPr lang="en-GB" sz="1100" dirty="0"/>
          </a:p>
          <a:p>
            <a:pPr lvl="1"/>
            <a:endParaRPr lang="en-GB" sz="1400" dirty="0"/>
          </a:p>
        </p:txBody>
      </p:sp>
    </p:spTree>
    <p:extLst>
      <p:ext uri="{BB962C8B-B14F-4D97-AF65-F5344CB8AC3E}">
        <p14:creationId xmlns:p14="http://schemas.microsoft.com/office/powerpoint/2010/main" val="264630718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1565</TotalTime>
  <Words>931</Words>
  <Application>Microsoft Office PowerPoint</Application>
  <PresentationFormat>On-screen Show (16:9)</PresentationFormat>
  <Paragraphs>56</Paragraphs>
  <Slides>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Times New Roman</vt:lpstr>
      <vt:lpstr>Office Theme</vt:lpstr>
      <vt:lpstr>Custom Design</vt:lpstr>
      <vt:lpstr>PowerPoint Presentation</vt:lpstr>
      <vt:lpstr>Quoting 21.900:</vt:lpstr>
      <vt:lpstr>Rel-18 clean-up</vt:lpstr>
      <vt:lpstr>Impact on SA1 (1/3): General</vt:lpstr>
      <vt:lpstr>Impact on SA1 (2/3):  case of TS “partially impacted”</vt:lpstr>
      <vt:lpstr>Impact on SA1 (3/3): case of TS “fully impacted”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CR0806r4</cp:lastModifiedBy>
  <cp:revision>58</cp:revision>
  <dcterms:modified xsi:type="dcterms:W3CDTF">2024-11-26T15:08:03Z</dcterms:modified>
</cp:coreProperties>
</file>