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5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FS_6G –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 fontScale="90000" lnSpcReduction="20000"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Rapporteur: </a:t>
            </a:r>
            <a:r>
              <a:rPr lang="nl-NL" sz="1800" dirty="0"/>
              <a:t>Xiaonan Shi (China Mobile), Jean Trakinat (T-Mobile USA)</a:t>
            </a:r>
            <a:endParaRPr lang="en-GB" sz="1800" b="1" dirty="0"/>
          </a:p>
          <a:p>
            <a:pPr fontAlgn="auto">
              <a:lnSpc>
                <a:spcPct val="100000"/>
              </a:lnSpc>
              <a:defRPr/>
            </a:pPr>
            <a:r>
              <a:rPr lang="en-GB" sz="2000" b="1" dirty="0"/>
              <a:t>Progress made at this meeting:</a:t>
            </a:r>
            <a:endParaRPr lang="en-GB" sz="2000" b="1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800" dirty="0">
                <a:highlight>
                  <a:srgbClr val="000000">
                    <a:alpha val="0"/>
                  </a:srgbClr>
                </a:highlight>
              </a:rPr>
              <a:t>24</a:t>
            </a:r>
            <a:r>
              <a:rPr lang="en-US" altLang="en-GB" sz="1800" dirty="0"/>
              <a:t> contributions are approved:</a:t>
            </a:r>
            <a:endParaRPr lang="en-US" altLang="en-GB" sz="1800" dirty="0"/>
          </a:p>
          <a:p>
            <a:pPr marL="993775" lvl="2" fontAlgn="auto">
              <a:lnSpc>
                <a:spcPct val="100000"/>
              </a:lnSpc>
              <a:defRPr/>
            </a:pPr>
            <a:r>
              <a:rPr lang="en-US" altLang="en-GB" sz="1665" dirty="0"/>
              <a:t>System operation: S1-244670, S1-244896, S1-244897, S1-244895, S1-244898</a:t>
            </a:r>
            <a:endParaRPr lang="en-US" altLang="en-GB" sz="1665" dirty="0"/>
          </a:p>
          <a:p>
            <a:pPr marL="993775" lvl="2" fontAlgn="auto">
              <a:lnSpc>
                <a:spcPct val="100000"/>
              </a:lnSpc>
              <a:defRPr/>
            </a:pPr>
            <a:r>
              <a:rPr lang="en-US" altLang="en-GB" sz="1665" dirty="0"/>
              <a:t>Integrated Sensing and Communication: </a:t>
            </a:r>
            <a:r>
              <a:rPr lang="en-US" altLang="en-GB" sz="1665" dirty="0">
                <a:sym typeface="+mn-ea"/>
              </a:rPr>
              <a:t>S1-244869, S1-244875, S1-244876, S1-244913</a:t>
            </a:r>
            <a:r>
              <a:rPr lang="en-US" altLang="en-GB" sz="1665" dirty="0">
                <a:sym typeface="+mn-ea"/>
              </a:rPr>
              <a:t>, S1-244914, S1-244915</a:t>
            </a:r>
            <a:endParaRPr lang="en-US" altLang="en-GB" sz="1665" dirty="0">
              <a:sym typeface="+mn-ea"/>
            </a:endParaRPr>
          </a:p>
          <a:p>
            <a:pPr marL="993775" lvl="2" fontAlgn="auto">
              <a:lnSpc>
                <a:spcPct val="100000"/>
              </a:lnSpc>
              <a:defRPr/>
            </a:pPr>
            <a:r>
              <a:rPr lang="en-US" altLang="en-GB" sz="1665" dirty="0">
                <a:sym typeface="+mn-ea"/>
              </a:rPr>
              <a:t>Ubiquitous Connectivity</a:t>
            </a:r>
            <a:r>
              <a:rPr lang="en-US" altLang="en-GB" sz="1665" dirty="0">
                <a:sym typeface="+mn-ea"/>
              </a:rPr>
              <a:t>: S1-244900, S1-244819, S1-244823, S1-244901, S1-244902, S1-244903, S1-244904</a:t>
            </a:r>
            <a:endParaRPr lang="en-US" altLang="en-GB" sz="1665" dirty="0">
              <a:sym typeface="+mn-ea"/>
            </a:endParaRPr>
          </a:p>
          <a:p>
            <a:pPr marL="993775" lvl="2" fontAlgn="auto">
              <a:lnSpc>
                <a:spcPct val="100000"/>
              </a:lnSpc>
              <a:defRPr/>
            </a:pPr>
            <a:r>
              <a:rPr lang="en-US" altLang="en-GB" sz="1665" dirty="0"/>
              <a:t>Immersive communication: S1-244843, S1-244847</a:t>
            </a:r>
            <a:r>
              <a:rPr lang="en-US" altLang="zh-CN" sz="1665" dirty="0"/>
              <a:t>,</a:t>
            </a:r>
            <a:r>
              <a:rPr lang="en-US" altLang="zh-CN" sz="1665" dirty="0"/>
              <a:t> S1-244905, S1-244919</a:t>
            </a:r>
            <a:endParaRPr lang="en-US" altLang="zh-CN" sz="1665" dirty="0"/>
          </a:p>
          <a:p>
            <a:pPr marL="993775" lvl="2" fontAlgn="auto">
              <a:lnSpc>
                <a:spcPct val="100000"/>
              </a:lnSpc>
              <a:defRPr/>
            </a:pPr>
            <a:r>
              <a:rPr lang="en-US" altLang="en-GB" sz="1665" dirty="0"/>
              <a:t>Further Use Cases on Industry and Verticals: S1-244868</a:t>
            </a:r>
            <a:endParaRPr lang="en-US" altLang="en-GB" sz="1665" dirty="0"/>
          </a:p>
          <a:p>
            <a:pPr marL="993775" lvl="2" fontAlgn="auto">
              <a:lnSpc>
                <a:spcPct val="100000"/>
              </a:lnSpc>
              <a:defRPr/>
            </a:pPr>
            <a:r>
              <a:rPr lang="en-US" altLang="en-GB" sz="1665" dirty="0"/>
              <a:t>Other Use Cases: S1-244838</a:t>
            </a:r>
            <a:endParaRPr lang="en-US" altLang="en-GB" sz="1665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800" dirty="0"/>
              <a:t>Discussed the Draft on possible merge of Migration of Services in system and operation</a:t>
            </a:r>
            <a:endParaRPr lang="en-US" altLang="en-GB" sz="1800" dirty="0"/>
          </a:p>
          <a:p>
            <a:pPr marL="536575" lvl="1" algn="l" fontAlgn="auto">
              <a:lnSpc>
                <a:spcPct val="100000"/>
              </a:lnSpc>
              <a:buClrTx/>
              <a:buSzTx/>
              <a:defRPr/>
            </a:pPr>
            <a:r>
              <a:rPr lang="en-US" altLang="en-GB" sz="1800" dirty="0">
                <a:sym typeface="+mn-ea"/>
              </a:rPr>
              <a:t>Add AI section in TR at clause 5</a:t>
            </a:r>
            <a:endParaRPr lang="en-US" altLang="en-GB" sz="1800" dirty="0"/>
          </a:p>
          <a:p>
            <a:pPr marL="765175" lvl="2" indent="0" fontAlgn="auto">
              <a:lnSpc>
                <a:spcPct val="100000"/>
              </a:lnSpc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 fontAlgn="auto">
              <a:lnSpc>
                <a:spcPct val="100000"/>
              </a:lnSpc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defRPr/>
            </a:pPr>
            <a:r>
              <a:rPr lang="en-US" sz="2000" b="1" dirty="0"/>
              <a:t>Controversial or Open issues from this meeting</a:t>
            </a:r>
            <a:endParaRPr lang="en-US" sz="2000" b="1" dirty="0"/>
          </a:p>
          <a:p>
            <a:pPr marL="536575" lvl="1" fontAlgn="auto">
              <a:lnSpc>
                <a:spcPct val="100000"/>
              </a:lnSpc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 fontAlgn="auto">
              <a:lnSpc>
                <a:spcPct val="100000"/>
              </a:lnSpc>
              <a:buNone/>
            </a:pPr>
            <a:r>
              <a:rPr lang="nl-NL" sz="2000" b="1" dirty="0"/>
              <a:t>Planning for next meetings</a:t>
            </a:r>
            <a:endParaRPr lang="nl-NL" sz="2000" b="1" dirty="0"/>
          </a:p>
          <a:p>
            <a:pPr marL="536575" lvl="1" fontAlgn="auto">
              <a:lnSpc>
                <a:spcPct val="100000"/>
              </a:lnSpc>
            </a:pPr>
            <a:r>
              <a:rPr lang="en-US" sz="1600" dirty="0"/>
              <a:t>SA1#109(01/25): Study 10%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/>
              <a:t>- System operation discussion</a:t>
            </a:r>
            <a:endParaRPr lang="en-US" sz="1600" dirty="0"/>
          </a:p>
          <a:p>
            <a:pPr marL="536575" lvl="1" algn="l" fontAlgn="auto">
              <a:lnSpc>
                <a:spcPct val="100000"/>
              </a:lnSpc>
              <a:buClrTx/>
              <a:buSzTx/>
            </a:pPr>
            <a:r>
              <a:rPr lang="en-US" sz="1600" dirty="0"/>
              <a:t>SA1#111(02/25): Study 20% 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/>
              <a:t>- New uses cases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/>
              <a:t>- Update on the approved use cases</a:t>
            </a:r>
            <a:endParaRPr lang="en-US" sz="1600" dirty="0"/>
          </a:p>
          <a:p>
            <a:pPr marL="765175" lvl="2" algn="l" fontAlgn="auto">
              <a:lnSpc>
                <a:spcPct val="100000"/>
              </a:lnSpc>
              <a:buClrTx/>
              <a:buSzTx/>
              <a:buNone/>
            </a:pPr>
            <a:r>
              <a:rPr lang="en-US" sz="1600" dirty="0"/>
              <a:t>- Discussion output to 6G workshop</a:t>
            </a:r>
            <a:endParaRPr lang="en-US" sz="1600" dirty="0"/>
          </a:p>
          <a:p>
            <a:pPr marL="0" lvl="1" indent="0" fontAlgn="auto">
              <a:lnSpc>
                <a:spcPct val="100000"/>
              </a:lnSpc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 fontAlgn="auto">
              <a:lnSpc>
                <a:spcPct val="100000"/>
              </a:lnSpc>
            </a:pPr>
            <a:r>
              <a:rPr lang="en-GB" sz="1600" dirty="0"/>
              <a:t>Email discussions, conference calls.</a:t>
            </a:r>
            <a:endParaRPr lang="en-GB" sz="1600" dirty="0"/>
          </a:p>
          <a:p>
            <a:pPr marL="457200" lvl="1" indent="0" fontAlgn="auto">
              <a:lnSpc>
                <a:spcPct val="100000"/>
              </a:lnSpc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47800" y="1320226"/>
          <a:ext cx="11304905" cy="9658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/>
                <a:gridCol w="3794760"/>
                <a:gridCol w="1410988"/>
                <a:gridCol w="1236530"/>
                <a:gridCol w="618483"/>
                <a:gridCol w="720864"/>
                <a:gridCol w="720864"/>
                <a:gridCol w="2127819"/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  <a:endParaRPr lang="en-GB" sz="14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6G Use Cases and Service Requirements</a:t>
                      </a:r>
                      <a:endParaRPr lang="en-US" alt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</a:t>
                      </a:r>
                      <a:endParaRPr lang="en-US" alt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</a:t>
                      </a:r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  <a:endParaRPr lang="en-US" alt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SP-241391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dirty="0">
                          <a:solidFill>
                            <a:srgbClr val="FF0000"/>
                          </a:solidFill>
                        </a:rPr>
                        <a:t>5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653" y="152737"/>
            <a:ext cx="944128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</a:t>
            </a:r>
            <a:r>
              <a:rPr lang="en-US" altLang="en-GB" b="1" dirty="0"/>
              <a:t>8</a:t>
            </a:r>
            <a:r>
              <a:rPr lang="en-GB" b="1" dirty="0"/>
              <a:t> - </a:t>
            </a:r>
            <a:r>
              <a:rPr lang="en-US" b="1" dirty="0"/>
              <a:t>Orlando, Florida, USA, 18-22 November 2024</a:t>
            </a:r>
            <a:r>
              <a:rPr lang="en-GB" b="1" dirty="0"/>
              <a:t>	S1-24</a:t>
            </a:r>
            <a:r>
              <a:rPr lang="en-US" altLang="en-GB" b="1" dirty="0"/>
              <a:t>4861</a:t>
            </a:r>
            <a:endParaRPr lang="en-US" altLang="en-GB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1206</Words>
  <Application>WPS 演示</Application>
  <PresentationFormat>Grand écran</PresentationFormat>
  <Paragraphs>65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等线</vt:lpstr>
      <vt:lpstr>Office Theme</vt:lpstr>
      <vt:lpstr>FS_FRMCS_Ph6&gt; Status Report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史晓楠</cp:lastModifiedBy>
  <cp:revision>95</cp:revision>
  <dcterms:created xsi:type="dcterms:W3CDTF">2023-04-17T08:04:00Z</dcterms:created>
  <dcterms:modified xsi:type="dcterms:W3CDTF">2024-11-22T20:30:38Z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540B613DCBA042D8B3BBE44532B49473</vt:lpwstr>
  </property>
  <property fmtid="{D5CDD505-2E9C-101B-9397-08002B2CF9AE}" pid="4" name="KSOProductBuildVer">
    <vt:lpwstr>2052-11.8.2.12309</vt:lpwstr>
  </property>
</Properties>
</file>