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9"/>
  </p:handoutMasterIdLst>
  <p:sldIdLst>
    <p:sldId id="332" r:id="rId2"/>
    <p:sldId id="395" r:id="rId3"/>
    <p:sldId id="389" r:id="rId4"/>
    <p:sldId id="384" r:id="rId5"/>
    <p:sldId id="387" r:id="rId6"/>
    <p:sldId id="330"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1">
          <p15:clr>
            <a:srgbClr val="A4A3A4"/>
          </p15:clr>
        </p15:guide>
        <p15:guide id="2" pos="379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shuang" initials="shuan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0070C0"/>
    <a:srgbClr val="384E5E"/>
    <a:srgbClr val="77B9B0"/>
    <a:srgbClr val="E96151"/>
    <a:srgbClr val="ECC345"/>
    <a:srgbClr val="B02D22"/>
    <a:srgbClr val="7D9D73"/>
    <a:srgbClr val="8CA983"/>
    <a:srgbClr val="CADF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793" autoAdjust="0"/>
    <p:restoredTop sz="94660"/>
  </p:normalViewPr>
  <p:slideViewPr>
    <p:cSldViewPr snapToGrid="0">
      <p:cViewPr varScale="1">
        <p:scale>
          <a:sx n="111" d="100"/>
          <a:sy n="111" d="100"/>
        </p:scale>
        <p:origin x="114" y="288"/>
      </p:cViewPr>
      <p:guideLst>
        <p:guide orient="horz" pos="2221"/>
        <p:guide pos="3798"/>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0" d="100"/>
          <a:sy n="60" d="100"/>
        </p:scale>
        <p:origin x="1632"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t>2023/11/3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t>2023/11/3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DA0389-68DE-4DAA-A876-A2D284F6FF40}" type="slidenum">
              <a:rPr lang="zh-CN" altLang="en-US" smtClean="0"/>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22" y="365126"/>
            <a:ext cx="10515875" cy="1325563"/>
          </a:xfrm>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838222" y="1825625"/>
            <a:ext cx="10515875"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22" y="6356351"/>
            <a:ext cx="2743271" cy="365125"/>
          </a:xfrm>
        </p:spPr>
        <p:txBody>
          <a:bodyPr/>
          <a:lstStyle/>
          <a:p>
            <a:pPr lvl="0"/>
            <a:endParaRPr lang="zh-CN" altLang="en-US">
              <a:latin typeface="Arial" panose="020B0604020202020204" pitchFamily="34" charset="0"/>
            </a:endParaRPr>
          </a:p>
        </p:txBody>
      </p:sp>
      <p:sp>
        <p:nvSpPr>
          <p:cNvPr id="5" name="Footer Placeholder 4"/>
          <p:cNvSpPr>
            <a:spLocks noGrp="1"/>
          </p:cNvSpPr>
          <p:nvPr>
            <p:ph type="ftr" sz="quarter" idx="11"/>
          </p:nvPr>
        </p:nvSpPr>
        <p:spPr>
          <a:xfrm>
            <a:off x="4038705" y="6356351"/>
            <a:ext cx="4114907" cy="365125"/>
          </a:xfrm>
        </p:spPr>
        <p:txBody>
          <a:bodyPr/>
          <a:lstStyle/>
          <a:p>
            <a:pPr lvl="0"/>
            <a:endParaRPr lang="zh-CN" altLang="en-US">
              <a:latin typeface="Arial" panose="020B0604020202020204" pitchFamily="34" charset="0"/>
            </a:endParaRPr>
          </a:p>
        </p:txBody>
      </p:sp>
      <p:sp>
        <p:nvSpPr>
          <p:cNvPr id="6" name="Slide Number Placeholder 5"/>
          <p:cNvSpPr>
            <a:spLocks noGrp="1"/>
          </p:cNvSpPr>
          <p:nvPr>
            <p:ph type="sldNum" sz="quarter" idx="12"/>
          </p:nvPr>
        </p:nvSpPr>
        <p:spPr>
          <a:xfrm>
            <a:off x="8610825" y="6356351"/>
            <a:ext cx="2743271" cy="365125"/>
          </a:xfrm>
        </p:spPr>
        <p:txBody>
          <a:bodyPr/>
          <a:lstStyle/>
          <a:p>
            <a:pPr lvl="0"/>
            <a:fld id="{9A0DB2DC-4C9A-4742-B13C-FB6460FD3503}" type="slidenum">
              <a:rPr lang="zh-CN" altLang="en-US" smtClean="0">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9.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6.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4.emf"/><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4.emf"/><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4.emf"/><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3285" y="2247265"/>
            <a:ext cx="10730230" cy="829945"/>
          </a:xfrm>
          <a:prstGeom prst="rect">
            <a:avLst/>
          </a:prstGeom>
          <a:noFill/>
        </p:spPr>
        <p:txBody>
          <a:bodyPr wrap="square" rtlCol="0" anchor="t">
            <a:spAutoFit/>
          </a:bodyPr>
          <a:lstStyle/>
          <a:p>
            <a:pPr>
              <a:lnSpc>
                <a:spcPct val="120000"/>
              </a:lnSpc>
            </a:pPr>
            <a:r>
              <a:rPr lang="en-US" sz="4000" b="1">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sym typeface="+mn-ea"/>
              </a:rPr>
              <a:t>Task-driven Cooperative Intelligent Cluster</a:t>
            </a:r>
            <a:r>
              <a:rPr lang="en-US" sz="3600" b="1">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sym typeface="+mn-ea"/>
              </a:rPr>
              <a:t> </a:t>
            </a:r>
            <a:endParaRPr lang="en-US" altLang="en-US" sz="3600" b="1">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sym typeface="+mn-ea"/>
            </a:endParaRPr>
          </a:p>
        </p:txBody>
      </p:sp>
      <p:sp>
        <p:nvSpPr>
          <p:cNvPr id="12" name="文本框 11"/>
          <p:cNvSpPr txBox="1"/>
          <p:nvPr/>
        </p:nvSpPr>
        <p:spPr>
          <a:xfrm>
            <a:off x="5424170" y="6003925"/>
            <a:ext cx="6767830" cy="485140"/>
          </a:xfrm>
          <a:prstGeom prst="rect">
            <a:avLst/>
          </a:prstGeom>
          <a:noFill/>
        </p:spPr>
        <p:txBody>
          <a:bodyPr wrap="square" rtlCol="0">
            <a:noAutofit/>
          </a:bodyPr>
          <a:lstStyle/>
          <a:p>
            <a:r>
              <a:rPr lang="en-US" altLang="zh-CN" sz="2800">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ZTE</a:t>
            </a:r>
            <a:r>
              <a:rPr lang="en-US" altLang="zh-CN" sz="2800">
                <a:solidFill>
                  <a:schemeClr val="bg1"/>
                </a:solidFill>
                <a:effectLst>
                  <a:reflection blurRad="6350" stA="53000" endA="300" endPos="35500" dir="5400000" sy="-90000" algn="bl" rotWithShape="0"/>
                </a:effectLst>
                <a:latin typeface="Arial" panose="020B0604020202020204" pitchFamily="34" charset="0"/>
                <a:cs typeface="Arial" panose="020B0604020202020204" pitchFamily="34" charset="0"/>
              </a:rPr>
              <a:t> </a:t>
            </a:r>
            <a:r>
              <a:rPr lang="en-US" altLang="zh-CN" sz="2800">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Corporation</a:t>
            </a:r>
            <a:r>
              <a:rPr lang="zh-CN" altLang="en-US" sz="2800">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a:t>
            </a:r>
            <a:r>
              <a:rPr lang="en-US" altLang="zh-CN" sz="2800">
                <a:solidFill>
                  <a:schemeClr val="bg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CEPRI, China Unicom</a:t>
            </a:r>
          </a:p>
          <a:p>
            <a:endParaRPr lang="en-US" altLang="zh-CN" sz="2800">
              <a:solidFill>
                <a:schemeClr val="bg1"/>
              </a:solidFill>
              <a:effectLst>
                <a:reflection blurRad="6350" stA="53000" endA="300" endPos="35500" dir="5400000" sy="-90000" algn="bl" rotWithShape="0"/>
              </a:effectLst>
              <a:latin typeface="Arial" panose="020B0604020202020204" pitchFamily="34" charset="0"/>
              <a:cs typeface="Arial" panose="020B0604020202020204" pitchFamily="34" charset="0"/>
            </a:endParaRPr>
          </a:p>
        </p:txBody>
      </p:sp>
      <p:pic>
        <p:nvPicPr>
          <p:cNvPr id="182" name="图片 7" descr="ZTE_logo_CN含色值-01">
            <a:hlinkClick r:id="" action="ppaction://noaction"/>
          </p:cNvPr>
          <p:cNvPicPr>
            <a:picLocks noChangeAspect="1"/>
          </p:cNvPicPr>
          <p:nvPr/>
        </p:nvPicPr>
        <p:blipFill>
          <a:blip r:embed="rId2"/>
          <a:stretch>
            <a:fillRect/>
          </a:stretch>
        </p:blipFill>
        <p:spPr>
          <a:xfrm>
            <a:off x="11005805" y="171268"/>
            <a:ext cx="962448" cy="378271"/>
          </a:xfrm>
          <a:prstGeom prst="rect">
            <a:avLst/>
          </a:prstGeom>
          <a:noFill/>
          <a:ln w="9525">
            <a:no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71" name="椭圆 70"/>
          <p:cNvSpPr/>
          <p:nvPr/>
        </p:nvSpPr>
        <p:spPr>
          <a:xfrm>
            <a:off x="3725545" y="4179570"/>
            <a:ext cx="436245" cy="4057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712210" y="1802130"/>
            <a:ext cx="436245" cy="4057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4"/>
          <a:stretch>
            <a:fillRect/>
          </a:stretch>
        </p:blipFill>
        <p:spPr>
          <a:xfrm>
            <a:off x="11218354" y="208519"/>
            <a:ext cx="580043" cy="294937"/>
          </a:xfrm>
          <a:prstGeom prst="rect">
            <a:avLst/>
          </a:prstGeom>
        </p:spPr>
      </p:pic>
      <p:pic>
        <p:nvPicPr>
          <p:cNvPr id="281" name="图片 2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85" y="3163570"/>
            <a:ext cx="1371600" cy="1301750"/>
          </a:xfrm>
          <a:prstGeom prst="rect">
            <a:avLst/>
          </a:prstGeom>
        </p:spPr>
      </p:pic>
      <p:grpSp>
        <p:nvGrpSpPr>
          <p:cNvPr id="409" name="组合 408"/>
          <p:cNvGrpSpPr/>
          <p:nvPr/>
        </p:nvGrpSpPr>
        <p:grpSpPr>
          <a:xfrm>
            <a:off x="2786311" y="208169"/>
            <a:ext cx="6479994" cy="705771"/>
            <a:chOff x="2856796" y="282918"/>
            <a:chExt cx="6479994" cy="705771"/>
          </a:xfrm>
        </p:grpSpPr>
        <p:grpSp>
          <p:nvGrpSpPr>
            <p:cNvPr id="410" name="组合 409"/>
            <p:cNvGrpSpPr/>
            <p:nvPr/>
          </p:nvGrpSpPr>
          <p:grpSpPr>
            <a:xfrm>
              <a:off x="2856796" y="970689"/>
              <a:ext cx="6479994" cy="18000"/>
              <a:chOff x="2424746" y="970689"/>
              <a:chExt cx="6479994" cy="18000"/>
            </a:xfrm>
          </p:grpSpPr>
          <p:pic>
            <p:nvPicPr>
              <p:cNvPr id="411" name="图片 410"/>
              <p:cNvPicPr/>
              <p:nvPr/>
            </p:nvPicPr>
            <p:blipFill>
              <a:blip r:embed="rId6" cstate="print">
                <a:extLst>
                  <a:ext uri="{28A0092B-C50C-407E-A947-70E740481C1C}">
                    <a14:useLocalDpi xmlns:a14="http://schemas.microsoft.com/office/drawing/2010/main" val="0"/>
                  </a:ext>
                </a:extLst>
              </a:blip>
              <a:stretch>
                <a:fillRect/>
              </a:stretch>
            </p:blipFill>
            <p:spPr>
              <a:xfrm flipH="1">
                <a:off x="2424746" y="970689"/>
                <a:ext cx="3239997" cy="18000"/>
              </a:xfrm>
              <a:prstGeom prst="rect">
                <a:avLst/>
              </a:prstGeom>
            </p:spPr>
          </p:pic>
          <p:pic>
            <p:nvPicPr>
              <p:cNvPr id="412" name="图片 411"/>
              <p:cNvPicPr/>
              <p:nvPr/>
            </p:nvPicPr>
            <p:blipFill>
              <a:blip r:embed="rId6" cstate="print">
                <a:extLst>
                  <a:ext uri="{28A0092B-C50C-407E-A947-70E740481C1C}">
                    <a14:useLocalDpi xmlns:a14="http://schemas.microsoft.com/office/drawing/2010/main" val="0"/>
                  </a:ext>
                </a:extLst>
              </a:blip>
              <a:stretch>
                <a:fillRect/>
              </a:stretch>
            </p:blipFill>
            <p:spPr>
              <a:xfrm>
                <a:off x="5664743" y="970689"/>
                <a:ext cx="3239997" cy="18000"/>
              </a:xfrm>
              <a:prstGeom prst="rect">
                <a:avLst/>
              </a:prstGeom>
            </p:spPr>
          </p:pic>
        </p:grpSp>
        <p:sp>
          <p:nvSpPr>
            <p:cNvPr id="413" name="文本框 412"/>
            <p:cNvSpPr txBox="1"/>
            <p:nvPr/>
          </p:nvSpPr>
          <p:spPr>
            <a:xfrm>
              <a:off x="3072458" y="282918"/>
              <a:ext cx="6048672" cy="700405"/>
            </a:xfrm>
            <a:prstGeom prst="rect">
              <a:avLst/>
            </a:prstGeom>
            <a:noFill/>
          </p:spPr>
          <p:txBody>
            <a:bodyPr wrap="square" rtlCol="0">
              <a:spAutoFit/>
            </a:bodyPr>
            <a:lstStyle/>
            <a:p>
              <a:pPr algn="ctr">
                <a:lnSpc>
                  <a:spcPct val="110000"/>
                </a:lnSpc>
              </a:pPr>
              <a:r>
                <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rPr>
                <a:t>Motivation</a:t>
              </a:r>
            </a:p>
          </p:txBody>
        </p:sp>
      </p:grpSp>
      <p:grpSp>
        <p:nvGrpSpPr>
          <p:cNvPr id="8" name="组合 7"/>
          <p:cNvGrpSpPr/>
          <p:nvPr/>
        </p:nvGrpSpPr>
        <p:grpSpPr>
          <a:xfrm rot="20760000">
            <a:off x="-401320" y="1223010"/>
            <a:ext cx="4085590" cy="4120515"/>
            <a:chOff x="3434559" y="791844"/>
            <a:chExt cx="4200234" cy="4200234"/>
          </a:xfrm>
        </p:grpSpPr>
        <p:sp>
          <p:nvSpPr>
            <p:cNvPr id="9" name="空心弧 8"/>
            <p:cNvSpPr/>
            <p:nvPr/>
          </p:nvSpPr>
          <p:spPr>
            <a:xfrm rot="10800000">
              <a:off x="3961634" y="1347958"/>
              <a:ext cx="3018972" cy="3018972"/>
            </a:xfrm>
            <a:prstGeom prst="blockArc">
              <a:avLst>
                <a:gd name="adj1" fmla="val 13149587"/>
                <a:gd name="adj2" fmla="val 19975040"/>
                <a:gd name="adj3" fmla="val 18335"/>
              </a:avLst>
            </a:prstGeom>
            <a:solidFill>
              <a:srgbClr val="097E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兰亭圆简体" panose="02000000000000000000" charset="-122"/>
                <a:ea typeface="方正兰亭圆简体" panose="02000000000000000000" charset="-122"/>
                <a:cs typeface="方正兰亭圆简体" panose="02000000000000000000" charset="-122"/>
              </a:endParaRPr>
            </a:p>
          </p:txBody>
        </p:sp>
        <p:sp>
          <p:nvSpPr>
            <p:cNvPr id="27" name="空心弧 26"/>
            <p:cNvSpPr/>
            <p:nvPr/>
          </p:nvSpPr>
          <p:spPr>
            <a:xfrm rot="8649962">
              <a:off x="3961634" y="1436857"/>
              <a:ext cx="3018972" cy="3018972"/>
            </a:xfrm>
            <a:prstGeom prst="blockArc">
              <a:avLst>
                <a:gd name="adj1" fmla="val 13149587"/>
                <a:gd name="adj2" fmla="val 20005702"/>
                <a:gd name="adj3" fmla="val 16361"/>
              </a:avLst>
            </a:prstGeom>
            <a:solidFill>
              <a:srgbClr val="1A9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兰亭圆简体" panose="02000000000000000000" charset="-122"/>
                <a:ea typeface="方正兰亭圆简体" panose="02000000000000000000" charset="-122"/>
                <a:cs typeface="方正兰亭圆简体" panose="02000000000000000000" charset="-122"/>
              </a:endParaRPr>
            </a:p>
          </p:txBody>
        </p:sp>
        <p:sp>
          <p:nvSpPr>
            <p:cNvPr id="28" name="空心弧 27"/>
            <p:cNvSpPr/>
            <p:nvPr/>
          </p:nvSpPr>
          <p:spPr>
            <a:xfrm rot="7093652">
              <a:off x="4025190" y="1500413"/>
              <a:ext cx="3018972" cy="3018972"/>
            </a:xfrm>
            <a:prstGeom prst="blockArc">
              <a:avLst>
                <a:gd name="adj1" fmla="val 12161542"/>
                <a:gd name="adj2" fmla="val 19976336"/>
                <a:gd name="adj3" fmla="val 12581"/>
              </a:avLst>
            </a:prstGeom>
            <a:solidFill>
              <a:srgbClr val="199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兰亭圆简体" panose="02000000000000000000" charset="-122"/>
                <a:ea typeface="方正兰亭圆简体" panose="02000000000000000000" charset="-122"/>
                <a:cs typeface="方正兰亭圆简体" panose="02000000000000000000" charset="-122"/>
              </a:endParaRPr>
            </a:p>
          </p:txBody>
        </p:sp>
        <p:sp>
          <p:nvSpPr>
            <p:cNvPr id="29" name="空心弧 28"/>
            <p:cNvSpPr/>
            <p:nvPr/>
          </p:nvSpPr>
          <p:spPr>
            <a:xfrm rot="5400000">
              <a:off x="4169590" y="1500414"/>
              <a:ext cx="3018972" cy="3018972"/>
            </a:xfrm>
            <a:prstGeom prst="blockArc">
              <a:avLst>
                <a:gd name="adj1" fmla="val 12161542"/>
                <a:gd name="adj2" fmla="val 20110276"/>
                <a:gd name="adj3" fmla="val 11330"/>
              </a:avLst>
            </a:prstGeom>
            <a:solidFill>
              <a:srgbClr val="47B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兰亭圆简体" panose="02000000000000000000" charset="-122"/>
                <a:ea typeface="方正兰亭圆简体" panose="02000000000000000000" charset="-122"/>
                <a:cs typeface="方正兰亭圆简体" panose="02000000000000000000" charset="-122"/>
              </a:endParaRPr>
            </a:p>
          </p:txBody>
        </p:sp>
        <p:sp>
          <p:nvSpPr>
            <p:cNvPr id="30" name="弧形 29"/>
            <p:cNvSpPr/>
            <p:nvPr/>
          </p:nvSpPr>
          <p:spPr>
            <a:xfrm>
              <a:off x="3434559" y="791844"/>
              <a:ext cx="4200234" cy="4200234"/>
            </a:xfrm>
            <a:prstGeom prst="arc">
              <a:avLst>
                <a:gd name="adj1" fmla="val 17908188"/>
                <a:gd name="adj2" fmla="val 9110836"/>
              </a:avLst>
            </a:prstGeom>
            <a:ln>
              <a:gradFill>
                <a:gsLst>
                  <a:gs pos="0">
                    <a:schemeClr val="accent1">
                      <a:lumMod val="5000"/>
                      <a:lumOff val="95000"/>
                    </a:schemeClr>
                  </a:gs>
                  <a:gs pos="50000">
                    <a:schemeClr val="bg1"/>
                  </a:gs>
                  <a:gs pos="89000">
                    <a:schemeClr val="bg1">
                      <a:alpha val="0"/>
                    </a:schemeClr>
                  </a:gs>
                </a:gsLst>
                <a:lin ang="168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grpSp>
          <p:nvGrpSpPr>
            <p:cNvPr id="31" name="组合 30"/>
            <p:cNvGrpSpPr/>
            <p:nvPr/>
          </p:nvGrpSpPr>
          <p:grpSpPr>
            <a:xfrm>
              <a:off x="7405716" y="2053590"/>
              <a:ext cx="171450" cy="171450"/>
              <a:chOff x="9958416" y="2472690"/>
              <a:chExt cx="171450" cy="171450"/>
            </a:xfrm>
          </p:grpSpPr>
          <p:sp>
            <p:nvSpPr>
              <p:cNvPr id="32" name="椭圆 31"/>
              <p:cNvSpPr/>
              <p:nvPr/>
            </p:nvSpPr>
            <p:spPr>
              <a:xfrm>
                <a:off x="9958416" y="2472690"/>
                <a:ext cx="171450" cy="1714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sp>
            <p:nvSpPr>
              <p:cNvPr id="33" name="椭圆 32"/>
              <p:cNvSpPr/>
              <p:nvPr/>
            </p:nvSpPr>
            <p:spPr>
              <a:xfrm>
                <a:off x="9991395" y="2505669"/>
                <a:ext cx="105492" cy="105492"/>
              </a:xfrm>
              <a:prstGeom prst="ellipse">
                <a:avLst/>
              </a:prstGeom>
              <a:solidFill>
                <a:srgbClr val="47B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grpSp>
        <p:grpSp>
          <p:nvGrpSpPr>
            <p:cNvPr id="34" name="组合 33"/>
            <p:cNvGrpSpPr/>
            <p:nvPr/>
          </p:nvGrpSpPr>
          <p:grpSpPr>
            <a:xfrm>
              <a:off x="6809156" y="4416586"/>
              <a:ext cx="171450" cy="171450"/>
              <a:chOff x="9958416" y="2472690"/>
              <a:chExt cx="171450" cy="171450"/>
            </a:xfrm>
          </p:grpSpPr>
          <p:sp>
            <p:nvSpPr>
              <p:cNvPr id="35" name="椭圆 34"/>
              <p:cNvSpPr/>
              <p:nvPr/>
            </p:nvSpPr>
            <p:spPr>
              <a:xfrm>
                <a:off x="9958416" y="2472690"/>
                <a:ext cx="171450" cy="1714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sp>
            <p:nvSpPr>
              <p:cNvPr id="36" name="椭圆 35"/>
              <p:cNvSpPr/>
              <p:nvPr/>
            </p:nvSpPr>
            <p:spPr>
              <a:xfrm>
                <a:off x="9991395" y="2505669"/>
                <a:ext cx="105492" cy="105492"/>
              </a:xfrm>
              <a:prstGeom prst="ellipse">
                <a:avLst/>
              </a:prstGeom>
              <a:solidFill>
                <a:srgbClr val="47B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圆简体" panose="02000000000000000000" charset="-122"/>
                  <a:ea typeface="方正兰亭圆简体" panose="02000000000000000000" charset="-122"/>
                  <a:cs typeface="方正兰亭圆简体" panose="02000000000000000000" charset="-122"/>
                </a:endParaRPr>
              </a:p>
            </p:txBody>
          </p:sp>
        </p:grpSp>
      </p:grpSp>
      <p:sp>
        <p:nvSpPr>
          <p:cNvPr id="46" name="Rounded Rectangle 4"/>
          <p:cNvSpPr/>
          <p:nvPr/>
        </p:nvSpPr>
        <p:spPr>
          <a:xfrm>
            <a:off x="1487170" y="1481455"/>
            <a:ext cx="5816600" cy="1299210"/>
          </a:xfrm>
          <a:prstGeom prst="roundRect">
            <a:avLst>
              <a:gd name="adj" fmla="val 3089"/>
            </a:avLst>
          </a:prstGeom>
          <a:noFill/>
          <a:ln>
            <a:noFill/>
          </a:ln>
          <a:effectLst>
            <a:outerShdw blurRad="25400" dist="12700" dir="42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文本框 63"/>
          <p:cNvSpPr txBox="1"/>
          <p:nvPr/>
        </p:nvSpPr>
        <p:spPr>
          <a:xfrm>
            <a:off x="4272915" y="1787525"/>
            <a:ext cx="7745095" cy="1568450"/>
          </a:xfrm>
          <a:prstGeom prst="rect">
            <a:avLst/>
          </a:prstGeom>
          <a:noFill/>
        </p:spPr>
        <p:txBody>
          <a:bodyPr wrap="square" rtlCol="0">
            <a:spAutoFit/>
          </a:bodyPr>
          <a:lstStyle/>
          <a:p>
            <a:pPr algn="l"/>
            <a:r>
              <a:rPr lang="en-US" sz="2400" b="1" dirty="0">
                <a:latin typeface="Times New Roman" panose="02020603050405020304" pitchFamily="18" charset="0"/>
                <a:cs typeface="Times New Roman" panose="02020603050405020304" pitchFamily="18" charset="0"/>
                <a:sym typeface="+mn-ea"/>
              </a:rPr>
              <a:t>To satisfy the flexible and customized demands of one application, dynamic workgroup creation and intelligent management based on a specific task for the application is required</a:t>
            </a:r>
          </a:p>
        </p:txBody>
      </p:sp>
      <p:sp>
        <p:nvSpPr>
          <p:cNvPr id="65" name="文本框 64"/>
          <p:cNvSpPr txBox="1"/>
          <p:nvPr/>
        </p:nvSpPr>
        <p:spPr>
          <a:xfrm>
            <a:off x="4299585" y="4135755"/>
            <a:ext cx="7585710" cy="1568450"/>
          </a:xfrm>
          <a:prstGeom prst="rect">
            <a:avLst/>
          </a:prstGeom>
          <a:noFill/>
        </p:spPr>
        <p:txBody>
          <a:bodyPr wrap="square" rtlCol="0">
            <a:spAutoFit/>
          </a:bodyPr>
          <a:lstStyle/>
          <a:p>
            <a:pPr indent="0">
              <a:buFont typeface="Wingdings" panose="05000000000000000000" charset="0"/>
              <a:buNone/>
            </a:pPr>
            <a:r>
              <a:rPr lang="en-US" altLang="zh-CN" sz="2400" b="1" dirty="0">
                <a:latin typeface="Times New Roman" panose="02020603050405020304" pitchFamily="18" charset="0"/>
                <a:cs typeface="Times New Roman" panose="02020603050405020304" pitchFamily="18" charset="0"/>
                <a:sym typeface="+mn-ea"/>
              </a:rPr>
              <a:t>Due to the limited capability of single type of devices and the different requirements of tasks, cooperative operation among multiple different types of devices are needed to accomplish the specific task</a:t>
            </a:r>
          </a:p>
        </p:txBody>
      </p:sp>
      <p:sp>
        <p:nvSpPr>
          <p:cNvPr id="67" name="标题 4"/>
          <p:cNvSpPr txBox="1"/>
          <p:nvPr/>
        </p:nvSpPr>
        <p:spPr>
          <a:xfrm>
            <a:off x="3705417" y="1847597"/>
            <a:ext cx="517670"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tx1"/>
                </a:solidFill>
                <a:latin typeface="微软雅黑" panose="020B0503020204020204" pitchFamily="34" charset="-122"/>
                <a:ea typeface="微软雅黑" panose="020B0503020204020204" pitchFamily="34" charset="-122"/>
              </a:rPr>
              <a:t>01</a:t>
            </a:r>
          </a:p>
        </p:txBody>
      </p:sp>
      <p:sp>
        <p:nvSpPr>
          <p:cNvPr id="68" name="标题 4"/>
          <p:cNvSpPr txBox="1"/>
          <p:nvPr/>
        </p:nvSpPr>
        <p:spPr>
          <a:xfrm>
            <a:off x="3709227" y="4202177"/>
            <a:ext cx="517670"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tx1"/>
                </a:solidFill>
                <a:latin typeface="微软雅黑" panose="020B0503020204020204" pitchFamily="34" charset="-122"/>
                <a:ea typeface="微软雅黑" panose="020B0503020204020204" pitchFamily="34" charset="-122"/>
              </a:rPr>
              <a:t>02</a:t>
            </a:r>
          </a:p>
        </p:txBody>
      </p:sp>
      <p:sp>
        <p:nvSpPr>
          <p:cNvPr id="69" name="Freeform 37"/>
          <p:cNvSpPr>
            <a:spLocks noEditPoints="1"/>
          </p:cNvSpPr>
          <p:nvPr/>
        </p:nvSpPr>
        <p:spPr bwMode="auto">
          <a:xfrm>
            <a:off x="1137285" y="2697480"/>
            <a:ext cx="1125220" cy="1154430"/>
          </a:xfrm>
          <a:custGeom>
            <a:avLst/>
            <a:gdLst>
              <a:gd name="T0" fmla="*/ 2128 w 3456"/>
              <a:gd name="T1" fmla="*/ 3100 h 3598"/>
              <a:gd name="T2" fmla="*/ 2098 w 3456"/>
              <a:gd name="T3" fmla="*/ 3359 h 3598"/>
              <a:gd name="T4" fmla="*/ 1947 w 3456"/>
              <a:gd name="T5" fmla="*/ 3556 h 3598"/>
              <a:gd name="T6" fmla="*/ 1548 w 3456"/>
              <a:gd name="T7" fmla="*/ 3586 h 3598"/>
              <a:gd name="T8" fmla="*/ 1402 w 3456"/>
              <a:gd name="T9" fmla="*/ 3395 h 3598"/>
              <a:gd name="T10" fmla="*/ 1317 w 3456"/>
              <a:gd name="T11" fmla="*/ 3143 h 3598"/>
              <a:gd name="T12" fmla="*/ 1418 w 3456"/>
              <a:gd name="T13" fmla="*/ 3042 h 3598"/>
              <a:gd name="T14" fmla="*/ 2964 w 3456"/>
              <a:gd name="T15" fmla="*/ 2824 h 3598"/>
              <a:gd name="T16" fmla="*/ 2934 w 3456"/>
              <a:gd name="T17" fmla="*/ 2961 h 3598"/>
              <a:gd name="T18" fmla="*/ 2808 w 3456"/>
              <a:gd name="T19" fmla="*/ 2948 h 3598"/>
              <a:gd name="T20" fmla="*/ 2545 w 3456"/>
              <a:gd name="T21" fmla="*/ 2577 h 3598"/>
              <a:gd name="T22" fmla="*/ 857 w 3456"/>
              <a:gd name="T23" fmla="*/ 2534 h 3598"/>
              <a:gd name="T24" fmla="*/ 919 w 3456"/>
              <a:gd name="T25" fmla="*/ 2661 h 3598"/>
              <a:gd name="T26" fmla="*/ 576 w 3456"/>
              <a:gd name="T27" fmla="*/ 2977 h 3598"/>
              <a:gd name="T28" fmla="*/ 477 w 3456"/>
              <a:gd name="T29" fmla="*/ 2888 h 3598"/>
              <a:gd name="T30" fmla="*/ 793 w 3456"/>
              <a:gd name="T31" fmla="*/ 2534 h 3598"/>
              <a:gd name="T32" fmla="*/ 3434 w 3456"/>
              <a:gd name="T33" fmla="*/ 1664 h 3598"/>
              <a:gd name="T34" fmla="*/ 3418 w 3456"/>
              <a:gd name="T35" fmla="*/ 1805 h 3598"/>
              <a:gd name="T36" fmla="*/ 2943 w 3456"/>
              <a:gd name="T37" fmla="*/ 1804 h 3598"/>
              <a:gd name="T38" fmla="*/ 2928 w 3456"/>
              <a:gd name="T39" fmla="*/ 1664 h 3598"/>
              <a:gd name="T40" fmla="*/ 473 w 3456"/>
              <a:gd name="T41" fmla="*/ 1629 h 3598"/>
              <a:gd name="T42" fmla="*/ 547 w 3456"/>
              <a:gd name="T43" fmla="*/ 1749 h 3598"/>
              <a:gd name="T44" fmla="*/ 100 w 3456"/>
              <a:gd name="T45" fmla="*/ 1827 h 3598"/>
              <a:gd name="T46" fmla="*/ 0 w 3456"/>
              <a:gd name="T47" fmla="*/ 1726 h 3598"/>
              <a:gd name="T48" fmla="*/ 100 w 3456"/>
              <a:gd name="T49" fmla="*/ 1626 h 3598"/>
              <a:gd name="T50" fmla="*/ 1371 w 3456"/>
              <a:gd name="T51" fmla="*/ 1200 h 3598"/>
              <a:gd name="T52" fmla="*/ 1117 w 3456"/>
              <a:gd name="T53" fmla="*/ 1540 h 3598"/>
              <a:gd name="T54" fmla="*/ 1125 w 3456"/>
              <a:gd name="T55" fmla="*/ 1808 h 3598"/>
              <a:gd name="T56" fmla="*/ 1266 w 3456"/>
              <a:gd name="T57" fmla="*/ 1793 h 3598"/>
              <a:gd name="T58" fmla="*/ 1339 w 3456"/>
              <a:gd name="T59" fmla="*/ 1524 h 3598"/>
              <a:gd name="T60" fmla="*/ 1619 w 3456"/>
              <a:gd name="T61" fmla="*/ 1304 h 3598"/>
              <a:gd name="T62" fmla="*/ 1817 w 3456"/>
              <a:gd name="T63" fmla="*/ 1235 h 3598"/>
              <a:gd name="T64" fmla="*/ 1773 w 3456"/>
              <a:gd name="T65" fmla="*/ 1100 h 3598"/>
              <a:gd name="T66" fmla="*/ 2018 w 3456"/>
              <a:gd name="T67" fmla="*/ 889 h 3598"/>
              <a:gd name="T68" fmla="*/ 2425 w 3456"/>
              <a:gd name="T69" fmla="*/ 1179 h 3598"/>
              <a:gd name="T70" fmla="*/ 2612 w 3456"/>
              <a:gd name="T71" fmla="*/ 1650 h 3598"/>
              <a:gd name="T72" fmla="*/ 2499 w 3456"/>
              <a:gd name="T73" fmla="*/ 2166 h 3598"/>
              <a:gd name="T74" fmla="*/ 2222 w 3456"/>
              <a:gd name="T75" fmla="*/ 2546 h 3598"/>
              <a:gd name="T76" fmla="*/ 2109 w 3456"/>
              <a:gd name="T77" fmla="*/ 2862 h 3598"/>
              <a:gd name="T78" fmla="*/ 1394 w 3456"/>
              <a:gd name="T79" fmla="*/ 2895 h 3598"/>
              <a:gd name="T80" fmla="*/ 1279 w 3456"/>
              <a:gd name="T81" fmla="*/ 2662 h 3598"/>
              <a:gd name="T82" fmla="*/ 1040 w 3456"/>
              <a:gd name="T83" fmla="*/ 2287 h 3598"/>
              <a:gd name="T84" fmla="*/ 845 w 3456"/>
              <a:gd name="T85" fmla="*/ 1814 h 3598"/>
              <a:gd name="T86" fmla="*/ 946 w 3456"/>
              <a:gd name="T87" fmla="*/ 1307 h 3598"/>
              <a:gd name="T88" fmla="*/ 1294 w 3456"/>
              <a:gd name="T89" fmla="*/ 953 h 3598"/>
              <a:gd name="T90" fmla="*/ 2868 w 3456"/>
              <a:gd name="T91" fmla="*/ 477 h 3598"/>
              <a:gd name="T92" fmla="*/ 2979 w 3456"/>
              <a:gd name="T93" fmla="*/ 566 h 3598"/>
              <a:gd name="T94" fmla="*/ 2669 w 3456"/>
              <a:gd name="T95" fmla="*/ 917 h 3598"/>
              <a:gd name="T96" fmla="*/ 2545 w 3456"/>
              <a:gd name="T97" fmla="*/ 877 h 3598"/>
              <a:gd name="T98" fmla="*/ 2808 w 3456"/>
              <a:gd name="T99" fmla="*/ 505 h 3598"/>
              <a:gd name="T100" fmla="*/ 628 w 3456"/>
              <a:gd name="T101" fmla="*/ 490 h 3598"/>
              <a:gd name="T102" fmla="*/ 919 w 3456"/>
              <a:gd name="T103" fmla="*/ 855 h 3598"/>
              <a:gd name="T104" fmla="*/ 806 w 3456"/>
              <a:gd name="T105" fmla="*/ 921 h 3598"/>
              <a:gd name="T106" fmla="*/ 476 w 3456"/>
              <a:gd name="T107" fmla="*/ 586 h 3598"/>
              <a:gd name="T108" fmla="*/ 565 w 3456"/>
              <a:gd name="T109" fmla="*/ 476 h 3598"/>
              <a:gd name="T110" fmla="*/ 1825 w 3456"/>
              <a:gd name="T111" fmla="*/ 77 h 3598"/>
              <a:gd name="T112" fmla="*/ 1771 w 3456"/>
              <a:gd name="T113" fmla="*/ 539 h 3598"/>
              <a:gd name="T114" fmla="*/ 1638 w 3456"/>
              <a:gd name="T115" fmla="*/ 494 h 3598"/>
              <a:gd name="T116" fmla="*/ 1665 w 3456"/>
              <a:gd name="T117" fmla="*/ 22 h 3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56" h="3598">
                <a:moveTo>
                  <a:pt x="1418" y="3042"/>
                </a:moveTo>
                <a:lnTo>
                  <a:pt x="2037" y="3042"/>
                </a:lnTo>
                <a:lnTo>
                  <a:pt x="2060" y="3045"/>
                </a:lnTo>
                <a:lnTo>
                  <a:pt x="2081" y="3053"/>
                </a:lnTo>
                <a:lnTo>
                  <a:pt x="2101" y="3065"/>
                </a:lnTo>
                <a:lnTo>
                  <a:pt x="2116" y="3080"/>
                </a:lnTo>
                <a:lnTo>
                  <a:pt x="2128" y="3100"/>
                </a:lnTo>
                <a:lnTo>
                  <a:pt x="2136" y="3120"/>
                </a:lnTo>
                <a:lnTo>
                  <a:pt x="2138" y="3144"/>
                </a:lnTo>
                <a:lnTo>
                  <a:pt x="2138" y="3249"/>
                </a:lnTo>
                <a:lnTo>
                  <a:pt x="2136" y="3280"/>
                </a:lnTo>
                <a:lnTo>
                  <a:pt x="2127" y="3308"/>
                </a:lnTo>
                <a:lnTo>
                  <a:pt x="2115" y="3335"/>
                </a:lnTo>
                <a:lnTo>
                  <a:pt x="2098" y="3359"/>
                </a:lnTo>
                <a:lnTo>
                  <a:pt x="2077" y="3378"/>
                </a:lnTo>
                <a:lnTo>
                  <a:pt x="2053" y="3395"/>
                </a:lnTo>
                <a:lnTo>
                  <a:pt x="2027" y="3407"/>
                </a:lnTo>
                <a:lnTo>
                  <a:pt x="1997" y="3415"/>
                </a:lnTo>
                <a:lnTo>
                  <a:pt x="1971" y="3510"/>
                </a:lnTo>
                <a:lnTo>
                  <a:pt x="1962" y="3534"/>
                </a:lnTo>
                <a:lnTo>
                  <a:pt x="1947" y="3556"/>
                </a:lnTo>
                <a:lnTo>
                  <a:pt x="1929" y="3573"/>
                </a:lnTo>
                <a:lnTo>
                  <a:pt x="1907" y="3586"/>
                </a:lnTo>
                <a:lnTo>
                  <a:pt x="1882" y="3595"/>
                </a:lnTo>
                <a:lnTo>
                  <a:pt x="1856" y="3598"/>
                </a:lnTo>
                <a:lnTo>
                  <a:pt x="1600" y="3598"/>
                </a:lnTo>
                <a:lnTo>
                  <a:pt x="1572" y="3595"/>
                </a:lnTo>
                <a:lnTo>
                  <a:pt x="1548" y="3586"/>
                </a:lnTo>
                <a:lnTo>
                  <a:pt x="1526" y="3573"/>
                </a:lnTo>
                <a:lnTo>
                  <a:pt x="1509" y="3556"/>
                </a:lnTo>
                <a:lnTo>
                  <a:pt x="1493" y="3534"/>
                </a:lnTo>
                <a:lnTo>
                  <a:pt x="1485" y="3510"/>
                </a:lnTo>
                <a:lnTo>
                  <a:pt x="1459" y="3415"/>
                </a:lnTo>
                <a:lnTo>
                  <a:pt x="1430" y="3407"/>
                </a:lnTo>
                <a:lnTo>
                  <a:pt x="1402" y="3395"/>
                </a:lnTo>
                <a:lnTo>
                  <a:pt x="1378" y="3378"/>
                </a:lnTo>
                <a:lnTo>
                  <a:pt x="1358" y="3358"/>
                </a:lnTo>
                <a:lnTo>
                  <a:pt x="1340" y="3335"/>
                </a:lnTo>
                <a:lnTo>
                  <a:pt x="1328" y="3308"/>
                </a:lnTo>
                <a:lnTo>
                  <a:pt x="1319" y="3279"/>
                </a:lnTo>
                <a:lnTo>
                  <a:pt x="1317" y="3248"/>
                </a:lnTo>
                <a:lnTo>
                  <a:pt x="1317" y="3143"/>
                </a:lnTo>
                <a:lnTo>
                  <a:pt x="1319" y="3120"/>
                </a:lnTo>
                <a:lnTo>
                  <a:pt x="1327" y="3098"/>
                </a:lnTo>
                <a:lnTo>
                  <a:pt x="1339" y="3080"/>
                </a:lnTo>
                <a:lnTo>
                  <a:pt x="1354" y="3063"/>
                </a:lnTo>
                <a:lnTo>
                  <a:pt x="1373" y="3053"/>
                </a:lnTo>
                <a:lnTo>
                  <a:pt x="1395" y="3045"/>
                </a:lnTo>
                <a:lnTo>
                  <a:pt x="1418" y="3042"/>
                </a:lnTo>
                <a:close/>
                <a:moveTo>
                  <a:pt x="2620" y="2530"/>
                </a:moveTo>
                <a:lnTo>
                  <a:pt x="2642" y="2530"/>
                </a:lnTo>
                <a:lnTo>
                  <a:pt x="2664" y="2534"/>
                </a:lnTo>
                <a:lnTo>
                  <a:pt x="2683" y="2544"/>
                </a:lnTo>
                <a:lnTo>
                  <a:pt x="2702" y="2558"/>
                </a:lnTo>
                <a:lnTo>
                  <a:pt x="2949" y="2806"/>
                </a:lnTo>
                <a:lnTo>
                  <a:pt x="2964" y="2824"/>
                </a:lnTo>
                <a:lnTo>
                  <a:pt x="2974" y="2845"/>
                </a:lnTo>
                <a:lnTo>
                  <a:pt x="2978" y="2867"/>
                </a:lnTo>
                <a:lnTo>
                  <a:pt x="2978" y="2888"/>
                </a:lnTo>
                <a:lnTo>
                  <a:pt x="2974" y="2909"/>
                </a:lnTo>
                <a:lnTo>
                  <a:pt x="2964" y="2930"/>
                </a:lnTo>
                <a:lnTo>
                  <a:pt x="2949" y="2948"/>
                </a:lnTo>
                <a:lnTo>
                  <a:pt x="2934" y="2961"/>
                </a:lnTo>
                <a:lnTo>
                  <a:pt x="2917" y="2969"/>
                </a:lnTo>
                <a:lnTo>
                  <a:pt x="2898" y="2975"/>
                </a:lnTo>
                <a:lnTo>
                  <a:pt x="2879" y="2977"/>
                </a:lnTo>
                <a:lnTo>
                  <a:pt x="2860" y="2975"/>
                </a:lnTo>
                <a:lnTo>
                  <a:pt x="2841" y="2969"/>
                </a:lnTo>
                <a:lnTo>
                  <a:pt x="2824" y="2961"/>
                </a:lnTo>
                <a:lnTo>
                  <a:pt x="2808" y="2948"/>
                </a:lnTo>
                <a:lnTo>
                  <a:pt x="2560" y="2699"/>
                </a:lnTo>
                <a:lnTo>
                  <a:pt x="2545" y="2682"/>
                </a:lnTo>
                <a:lnTo>
                  <a:pt x="2536" y="2661"/>
                </a:lnTo>
                <a:lnTo>
                  <a:pt x="2531" y="2640"/>
                </a:lnTo>
                <a:lnTo>
                  <a:pt x="2531" y="2618"/>
                </a:lnTo>
                <a:lnTo>
                  <a:pt x="2536" y="2596"/>
                </a:lnTo>
                <a:lnTo>
                  <a:pt x="2545" y="2577"/>
                </a:lnTo>
                <a:lnTo>
                  <a:pt x="2560" y="2558"/>
                </a:lnTo>
                <a:lnTo>
                  <a:pt x="2578" y="2544"/>
                </a:lnTo>
                <a:lnTo>
                  <a:pt x="2599" y="2534"/>
                </a:lnTo>
                <a:lnTo>
                  <a:pt x="2620" y="2530"/>
                </a:lnTo>
                <a:close/>
                <a:moveTo>
                  <a:pt x="813" y="2530"/>
                </a:moveTo>
                <a:lnTo>
                  <a:pt x="835" y="2530"/>
                </a:lnTo>
                <a:lnTo>
                  <a:pt x="857" y="2534"/>
                </a:lnTo>
                <a:lnTo>
                  <a:pt x="877" y="2544"/>
                </a:lnTo>
                <a:lnTo>
                  <a:pt x="894" y="2558"/>
                </a:lnTo>
                <a:lnTo>
                  <a:pt x="910" y="2577"/>
                </a:lnTo>
                <a:lnTo>
                  <a:pt x="919" y="2596"/>
                </a:lnTo>
                <a:lnTo>
                  <a:pt x="924" y="2618"/>
                </a:lnTo>
                <a:lnTo>
                  <a:pt x="924" y="2640"/>
                </a:lnTo>
                <a:lnTo>
                  <a:pt x="919" y="2661"/>
                </a:lnTo>
                <a:lnTo>
                  <a:pt x="910" y="2682"/>
                </a:lnTo>
                <a:lnTo>
                  <a:pt x="894" y="2699"/>
                </a:lnTo>
                <a:lnTo>
                  <a:pt x="647" y="2948"/>
                </a:lnTo>
                <a:lnTo>
                  <a:pt x="631" y="2961"/>
                </a:lnTo>
                <a:lnTo>
                  <a:pt x="614" y="2969"/>
                </a:lnTo>
                <a:lnTo>
                  <a:pt x="596" y="2975"/>
                </a:lnTo>
                <a:lnTo>
                  <a:pt x="576" y="2977"/>
                </a:lnTo>
                <a:lnTo>
                  <a:pt x="557" y="2975"/>
                </a:lnTo>
                <a:lnTo>
                  <a:pt x="539" y="2969"/>
                </a:lnTo>
                <a:lnTo>
                  <a:pt x="521" y="2961"/>
                </a:lnTo>
                <a:lnTo>
                  <a:pt x="506" y="2948"/>
                </a:lnTo>
                <a:lnTo>
                  <a:pt x="492" y="2930"/>
                </a:lnTo>
                <a:lnTo>
                  <a:pt x="482" y="2909"/>
                </a:lnTo>
                <a:lnTo>
                  <a:pt x="477" y="2888"/>
                </a:lnTo>
                <a:lnTo>
                  <a:pt x="477" y="2867"/>
                </a:lnTo>
                <a:lnTo>
                  <a:pt x="482" y="2845"/>
                </a:lnTo>
                <a:lnTo>
                  <a:pt x="492" y="2824"/>
                </a:lnTo>
                <a:lnTo>
                  <a:pt x="506" y="2806"/>
                </a:lnTo>
                <a:lnTo>
                  <a:pt x="754" y="2558"/>
                </a:lnTo>
                <a:lnTo>
                  <a:pt x="772" y="2544"/>
                </a:lnTo>
                <a:lnTo>
                  <a:pt x="793" y="2534"/>
                </a:lnTo>
                <a:lnTo>
                  <a:pt x="813" y="2530"/>
                </a:lnTo>
                <a:close/>
                <a:moveTo>
                  <a:pt x="3005" y="1626"/>
                </a:moveTo>
                <a:lnTo>
                  <a:pt x="3356" y="1626"/>
                </a:lnTo>
                <a:lnTo>
                  <a:pt x="3380" y="1629"/>
                </a:lnTo>
                <a:lnTo>
                  <a:pt x="3401" y="1636"/>
                </a:lnTo>
                <a:lnTo>
                  <a:pt x="3419" y="1648"/>
                </a:lnTo>
                <a:lnTo>
                  <a:pt x="3434" y="1664"/>
                </a:lnTo>
                <a:lnTo>
                  <a:pt x="3446" y="1682"/>
                </a:lnTo>
                <a:lnTo>
                  <a:pt x="3453" y="1703"/>
                </a:lnTo>
                <a:lnTo>
                  <a:pt x="3456" y="1726"/>
                </a:lnTo>
                <a:lnTo>
                  <a:pt x="3453" y="1749"/>
                </a:lnTo>
                <a:lnTo>
                  <a:pt x="3446" y="1771"/>
                </a:lnTo>
                <a:lnTo>
                  <a:pt x="3434" y="1789"/>
                </a:lnTo>
                <a:lnTo>
                  <a:pt x="3418" y="1805"/>
                </a:lnTo>
                <a:lnTo>
                  <a:pt x="3399" y="1816"/>
                </a:lnTo>
                <a:lnTo>
                  <a:pt x="3379" y="1823"/>
                </a:lnTo>
                <a:lnTo>
                  <a:pt x="3356" y="1827"/>
                </a:lnTo>
                <a:lnTo>
                  <a:pt x="3005" y="1827"/>
                </a:lnTo>
                <a:lnTo>
                  <a:pt x="2982" y="1823"/>
                </a:lnTo>
                <a:lnTo>
                  <a:pt x="2961" y="1816"/>
                </a:lnTo>
                <a:lnTo>
                  <a:pt x="2943" y="1804"/>
                </a:lnTo>
                <a:lnTo>
                  <a:pt x="2928" y="1788"/>
                </a:lnTo>
                <a:lnTo>
                  <a:pt x="2915" y="1770"/>
                </a:lnTo>
                <a:lnTo>
                  <a:pt x="2908" y="1749"/>
                </a:lnTo>
                <a:lnTo>
                  <a:pt x="2906" y="1726"/>
                </a:lnTo>
                <a:lnTo>
                  <a:pt x="2908" y="1703"/>
                </a:lnTo>
                <a:lnTo>
                  <a:pt x="2915" y="1682"/>
                </a:lnTo>
                <a:lnTo>
                  <a:pt x="2928" y="1664"/>
                </a:lnTo>
                <a:lnTo>
                  <a:pt x="2943" y="1648"/>
                </a:lnTo>
                <a:lnTo>
                  <a:pt x="2961" y="1636"/>
                </a:lnTo>
                <a:lnTo>
                  <a:pt x="2982" y="1629"/>
                </a:lnTo>
                <a:lnTo>
                  <a:pt x="3005" y="1626"/>
                </a:lnTo>
                <a:close/>
                <a:moveTo>
                  <a:pt x="100" y="1626"/>
                </a:moveTo>
                <a:lnTo>
                  <a:pt x="450" y="1626"/>
                </a:lnTo>
                <a:lnTo>
                  <a:pt x="473" y="1629"/>
                </a:lnTo>
                <a:lnTo>
                  <a:pt x="495" y="1636"/>
                </a:lnTo>
                <a:lnTo>
                  <a:pt x="513" y="1648"/>
                </a:lnTo>
                <a:lnTo>
                  <a:pt x="529" y="1664"/>
                </a:lnTo>
                <a:lnTo>
                  <a:pt x="540" y="1682"/>
                </a:lnTo>
                <a:lnTo>
                  <a:pt x="547" y="1703"/>
                </a:lnTo>
                <a:lnTo>
                  <a:pt x="551" y="1726"/>
                </a:lnTo>
                <a:lnTo>
                  <a:pt x="547" y="1749"/>
                </a:lnTo>
                <a:lnTo>
                  <a:pt x="540" y="1771"/>
                </a:lnTo>
                <a:lnTo>
                  <a:pt x="529" y="1789"/>
                </a:lnTo>
                <a:lnTo>
                  <a:pt x="513" y="1805"/>
                </a:lnTo>
                <a:lnTo>
                  <a:pt x="495" y="1816"/>
                </a:lnTo>
                <a:lnTo>
                  <a:pt x="473" y="1823"/>
                </a:lnTo>
                <a:lnTo>
                  <a:pt x="450" y="1827"/>
                </a:lnTo>
                <a:lnTo>
                  <a:pt x="100" y="1827"/>
                </a:lnTo>
                <a:lnTo>
                  <a:pt x="77" y="1823"/>
                </a:lnTo>
                <a:lnTo>
                  <a:pt x="56" y="1816"/>
                </a:lnTo>
                <a:lnTo>
                  <a:pt x="37" y="1804"/>
                </a:lnTo>
                <a:lnTo>
                  <a:pt x="22" y="1788"/>
                </a:lnTo>
                <a:lnTo>
                  <a:pt x="10" y="1770"/>
                </a:lnTo>
                <a:lnTo>
                  <a:pt x="2" y="1749"/>
                </a:lnTo>
                <a:lnTo>
                  <a:pt x="0" y="1726"/>
                </a:lnTo>
                <a:lnTo>
                  <a:pt x="2" y="1703"/>
                </a:lnTo>
                <a:lnTo>
                  <a:pt x="10" y="1682"/>
                </a:lnTo>
                <a:lnTo>
                  <a:pt x="22" y="1664"/>
                </a:lnTo>
                <a:lnTo>
                  <a:pt x="37" y="1648"/>
                </a:lnTo>
                <a:lnTo>
                  <a:pt x="56" y="1636"/>
                </a:lnTo>
                <a:lnTo>
                  <a:pt x="77" y="1629"/>
                </a:lnTo>
                <a:lnTo>
                  <a:pt x="100" y="1626"/>
                </a:lnTo>
                <a:close/>
                <a:moveTo>
                  <a:pt x="1728" y="1090"/>
                </a:moveTo>
                <a:lnTo>
                  <a:pt x="1663" y="1094"/>
                </a:lnTo>
                <a:lnTo>
                  <a:pt x="1600" y="1104"/>
                </a:lnTo>
                <a:lnTo>
                  <a:pt x="1538" y="1119"/>
                </a:lnTo>
                <a:lnTo>
                  <a:pt x="1479" y="1141"/>
                </a:lnTo>
                <a:lnTo>
                  <a:pt x="1423" y="1167"/>
                </a:lnTo>
                <a:lnTo>
                  <a:pt x="1371" y="1200"/>
                </a:lnTo>
                <a:lnTo>
                  <a:pt x="1321" y="1236"/>
                </a:lnTo>
                <a:lnTo>
                  <a:pt x="1275" y="1277"/>
                </a:lnTo>
                <a:lnTo>
                  <a:pt x="1234" y="1323"/>
                </a:lnTo>
                <a:lnTo>
                  <a:pt x="1198" y="1373"/>
                </a:lnTo>
                <a:lnTo>
                  <a:pt x="1165" y="1425"/>
                </a:lnTo>
                <a:lnTo>
                  <a:pt x="1138" y="1481"/>
                </a:lnTo>
                <a:lnTo>
                  <a:pt x="1117" y="1540"/>
                </a:lnTo>
                <a:lnTo>
                  <a:pt x="1100" y="1601"/>
                </a:lnTo>
                <a:lnTo>
                  <a:pt x="1090" y="1665"/>
                </a:lnTo>
                <a:lnTo>
                  <a:pt x="1087" y="1730"/>
                </a:lnTo>
                <a:lnTo>
                  <a:pt x="1090" y="1752"/>
                </a:lnTo>
                <a:lnTo>
                  <a:pt x="1098" y="1774"/>
                </a:lnTo>
                <a:lnTo>
                  <a:pt x="1109" y="1793"/>
                </a:lnTo>
                <a:lnTo>
                  <a:pt x="1125" y="1808"/>
                </a:lnTo>
                <a:lnTo>
                  <a:pt x="1143" y="1820"/>
                </a:lnTo>
                <a:lnTo>
                  <a:pt x="1165" y="1828"/>
                </a:lnTo>
                <a:lnTo>
                  <a:pt x="1188" y="1830"/>
                </a:lnTo>
                <a:lnTo>
                  <a:pt x="1211" y="1828"/>
                </a:lnTo>
                <a:lnTo>
                  <a:pt x="1232" y="1820"/>
                </a:lnTo>
                <a:lnTo>
                  <a:pt x="1250" y="1808"/>
                </a:lnTo>
                <a:lnTo>
                  <a:pt x="1266" y="1793"/>
                </a:lnTo>
                <a:lnTo>
                  <a:pt x="1278" y="1774"/>
                </a:lnTo>
                <a:lnTo>
                  <a:pt x="1285" y="1753"/>
                </a:lnTo>
                <a:lnTo>
                  <a:pt x="1288" y="1730"/>
                </a:lnTo>
                <a:lnTo>
                  <a:pt x="1291" y="1674"/>
                </a:lnTo>
                <a:lnTo>
                  <a:pt x="1301" y="1622"/>
                </a:lnTo>
                <a:lnTo>
                  <a:pt x="1317" y="1571"/>
                </a:lnTo>
                <a:lnTo>
                  <a:pt x="1339" y="1524"/>
                </a:lnTo>
                <a:lnTo>
                  <a:pt x="1366" y="1479"/>
                </a:lnTo>
                <a:lnTo>
                  <a:pt x="1399" y="1438"/>
                </a:lnTo>
                <a:lnTo>
                  <a:pt x="1436" y="1401"/>
                </a:lnTo>
                <a:lnTo>
                  <a:pt x="1477" y="1369"/>
                </a:lnTo>
                <a:lnTo>
                  <a:pt x="1522" y="1342"/>
                </a:lnTo>
                <a:lnTo>
                  <a:pt x="1569" y="1320"/>
                </a:lnTo>
                <a:lnTo>
                  <a:pt x="1619" y="1304"/>
                </a:lnTo>
                <a:lnTo>
                  <a:pt x="1673" y="1294"/>
                </a:lnTo>
                <a:lnTo>
                  <a:pt x="1728" y="1291"/>
                </a:lnTo>
                <a:lnTo>
                  <a:pt x="1751" y="1287"/>
                </a:lnTo>
                <a:lnTo>
                  <a:pt x="1773" y="1280"/>
                </a:lnTo>
                <a:lnTo>
                  <a:pt x="1791" y="1269"/>
                </a:lnTo>
                <a:lnTo>
                  <a:pt x="1806" y="1252"/>
                </a:lnTo>
                <a:lnTo>
                  <a:pt x="1817" y="1235"/>
                </a:lnTo>
                <a:lnTo>
                  <a:pt x="1825" y="1213"/>
                </a:lnTo>
                <a:lnTo>
                  <a:pt x="1828" y="1190"/>
                </a:lnTo>
                <a:lnTo>
                  <a:pt x="1825" y="1167"/>
                </a:lnTo>
                <a:lnTo>
                  <a:pt x="1817" y="1146"/>
                </a:lnTo>
                <a:lnTo>
                  <a:pt x="1806" y="1128"/>
                </a:lnTo>
                <a:lnTo>
                  <a:pt x="1791" y="1112"/>
                </a:lnTo>
                <a:lnTo>
                  <a:pt x="1773" y="1100"/>
                </a:lnTo>
                <a:lnTo>
                  <a:pt x="1751" y="1093"/>
                </a:lnTo>
                <a:lnTo>
                  <a:pt x="1728" y="1090"/>
                </a:lnTo>
                <a:close/>
                <a:moveTo>
                  <a:pt x="1722" y="841"/>
                </a:moveTo>
                <a:lnTo>
                  <a:pt x="1799" y="843"/>
                </a:lnTo>
                <a:lnTo>
                  <a:pt x="1874" y="852"/>
                </a:lnTo>
                <a:lnTo>
                  <a:pt x="1948" y="867"/>
                </a:lnTo>
                <a:lnTo>
                  <a:pt x="2018" y="889"/>
                </a:lnTo>
                <a:lnTo>
                  <a:pt x="2087" y="915"/>
                </a:lnTo>
                <a:lnTo>
                  <a:pt x="2151" y="948"/>
                </a:lnTo>
                <a:lnTo>
                  <a:pt x="2214" y="984"/>
                </a:lnTo>
                <a:lnTo>
                  <a:pt x="2273" y="1027"/>
                </a:lnTo>
                <a:lnTo>
                  <a:pt x="2328" y="1073"/>
                </a:lnTo>
                <a:lnTo>
                  <a:pt x="2378" y="1124"/>
                </a:lnTo>
                <a:lnTo>
                  <a:pt x="2425" y="1179"/>
                </a:lnTo>
                <a:lnTo>
                  <a:pt x="2468" y="1237"/>
                </a:lnTo>
                <a:lnTo>
                  <a:pt x="2505" y="1299"/>
                </a:lnTo>
                <a:lnTo>
                  <a:pt x="2538" y="1364"/>
                </a:lnTo>
                <a:lnTo>
                  <a:pt x="2565" y="1432"/>
                </a:lnTo>
                <a:lnTo>
                  <a:pt x="2586" y="1503"/>
                </a:lnTo>
                <a:lnTo>
                  <a:pt x="2602" y="1575"/>
                </a:lnTo>
                <a:lnTo>
                  <a:pt x="2612" y="1650"/>
                </a:lnTo>
                <a:lnTo>
                  <a:pt x="2616" y="1727"/>
                </a:lnTo>
                <a:lnTo>
                  <a:pt x="2611" y="1806"/>
                </a:lnTo>
                <a:lnTo>
                  <a:pt x="2601" y="1882"/>
                </a:lnTo>
                <a:lnTo>
                  <a:pt x="2585" y="1958"/>
                </a:lnTo>
                <a:lnTo>
                  <a:pt x="2562" y="2030"/>
                </a:lnTo>
                <a:lnTo>
                  <a:pt x="2533" y="2099"/>
                </a:lnTo>
                <a:lnTo>
                  <a:pt x="2499" y="2166"/>
                </a:lnTo>
                <a:lnTo>
                  <a:pt x="2460" y="2228"/>
                </a:lnTo>
                <a:lnTo>
                  <a:pt x="2415" y="2287"/>
                </a:lnTo>
                <a:lnTo>
                  <a:pt x="2366" y="2342"/>
                </a:lnTo>
                <a:lnTo>
                  <a:pt x="2324" y="2389"/>
                </a:lnTo>
                <a:lnTo>
                  <a:pt x="2286" y="2439"/>
                </a:lnTo>
                <a:lnTo>
                  <a:pt x="2252" y="2491"/>
                </a:lnTo>
                <a:lnTo>
                  <a:pt x="2222" y="2546"/>
                </a:lnTo>
                <a:lnTo>
                  <a:pt x="2197" y="2603"/>
                </a:lnTo>
                <a:lnTo>
                  <a:pt x="2176" y="2662"/>
                </a:lnTo>
                <a:lnTo>
                  <a:pt x="2160" y="2722"/>
                </a:lnTo>
                <a:lnTo>
                  <a:pt x="2148" y="2783"/>
                </a:lnTo>
                <a:lnTo>
                  <a:pt x="2140" y="2813"/>
                </a:lnTo>
                <a:lnTo>
                  <a:pt x="2127" y="2839"/>
                </a:lnTo>
                <a:lnTo>
                  <a:pt x="2109" y="2862"/>
                </a:lnTo>
                <a:lnTo>
                  <a:pt x="2087" y="2881"/>
                </a:lnTo>
                <a:lnTo>
                  <a:pt x="2062" y="2895"/>
                </a:lnTo>
                <a:lnTo>
                  <a:pt x="2033" y="2904"/>
                </a:lnTo>
                <a:lnTo>
                  <a:pt x="2002" y="2907"/>
                </a:lnTo>
                <a:lnTo>
                  <a:pt x="1452" y="2907"/>
                </a:lnTo>
                <a:lnTo>
                  <a:pt x="1422" y="2904"/>
                </a:lnTo>
                <a:lnTo>
                  <a:pt x="1394" y="2895"/>
                </a:lnTo>
                <a:lnTo>
                  <a:pt x="1369" y="2881"/>
                </a:lnTo>
                <a:lnTo>
                  <a:pt x="1347" y="2862"/>
                </a:lnTo>
                <a:lnTo>
                  <a:pt x="1328" y="2839"/>
                </a:lnTo>
                <a:lnTo>
                  <a:pt x="1315" y="2813"/>
                </a:lnTo>
                <a:lnTo>
                  <a:pt x="1307" y="2785"/>
                </a:lnTo>
                <a:lnTo>
                  <a:pt x="1295" y="2722"/>
                </a:lnTo>
                <a:lnTo>
                  <a:pt x="1279" y="2662"/>
                </a:lnTo>
                <a:lnTo>
                  <a:pt x="1258" y="2603"/>
                </a:lnTo>
                <a:lnTo>
                  <a:pt x="1232" y="2546"/>
                </a:lnTo>
                <a:lnTo>
                  <a:pt x="1202" y="2491"/>
                </a:lnTo>
                <a:lnTo>
                  <a:pt x="1168" y="2438"/>
                </a:lnTo>
                <a:lnTo>
                  <a:pt x="1130" y="2389"/>
                </a:lnTo>
                <a:lnTo>
                  <a:pt x="1088" y="2342"/>
                </a:lnTo>
                <a:lnTo>
                  <a:pt x="1040" y="2287"/>
                </a:lnTo>
                <a:lnTo>
                  <a:pt x="996" y="2229"/>
                </a:lnTo>
                <a:lnTo>
                  <a:pt x="958" y="2167"/>
                </a:lnTo>
                <a:lnTo>
                  <a:pt x="924" y="2102"/>
                </a:lnTo>
                <a:lnTo>
                  <a:pt x="896" y="2033"/>
                </a:lnTo>
                <a:lnTo>
                  <a:pt x="873" y="1963"/>
                </a:lnTo>
                <a:lnTo>
                  <a:pt x="855" y="1890"/>
                </a:lnTo>
                <a:lnTo>
                  <a:pt x="845" y="1814"/>
                </a:lnTo>
                <a:lnTo>
                  <a:pt x="841" y="1737"/>
                </a:lnTo>
                <a:lnTo>
                  <a:pt x="843" y="1659"/>
                </a:lnTo>
                <a:lnTo>
                  <a:pt x="852" y="1585"/>
                </a:lnTo>
                <a:lnTo>
                  <a:pt x="867" y="1512"/>
                </a:lnTo>
                <a:lnTo>
                  <a:pt x="888" y="1440"/>
                </a:lnTo>
                <a:lnTo>
                  <a:pt x="914" y="1373"/>
                </a:lnTo>
                <a:lnTo>
                  <a:pt x="946" y="1307"/>
                </a:lnTo>
                <a:lnTo>
                  <a:pt x="982" y="1245"/>
                </a:lnTo>
                <a:lnTo>
                  <a:pt x="1024" y="1187"/>
                </a:lnTo>
                <a:lnTo>
                  <a:pt x="1070" y="1131"/>
                </a:lnTo>
                <a:lnTo>
                  <a:pt x="1120" y="1081"/>
                </a:lnTo>
                <a:lnTo>
                  <a:pt x="1175" y="1034"/>
                </a:lnTo>
                <a:lnTo>
                  <a:pt x="1233" y="991"/>
                </a:lnTo>
                <a:lnTo>
                  <a:pt x="1294" y="953"/>
                </a:lnTo>
                <a:lnTo>
                  <a:pt x="1359" y="920"/>
                </a:lnTo>
                <a:lnTo>
                  <a:pt x="1427" y="893"/>
                </a:lnTo>
                <a:lnTo>
                  <a:pt x="1497" y="871"/>
                </a:lnTo>
                <a:lnTo>
                  <a:pt x="1570" y="854"/>
                </a:lnTo>
                <a:lnTo>
                  <a:pt x="1644" y="844"/>
                </a:lnTo>
                <a:lnTo>
                  <a:pt x="1722" y="841"/>
                </a:lnTo>
                <a:close/>
                <a:moveTo>
                  <a:pt x="2868" y="477"/>
                </a:moveTo>
                <a:lnTo>
                  <a:pt x="2890" y="477"/>
                </a:lnTo>
                <a:lnTo>
                  <a:pt x="2911" y="481"/>
                </a:lnTo>
                <a:lnTo>
                  <a:pt x="2932" y="491"/>
                </a:lnTo>
                <a:lnTo>
                  <a:pt x="2951" y="505"/>
                </a:lnTo>
                <a:lnTo>
                  <a:pt x="2965" y="524"/>
                </a:lnTo>
                <a:lnTo>
                  <a:pt x="2974" y="544"/>
                </a:lnTo>
                <a:lnTo>
                  <a:pt x="2979" y="566"/>
                </a:lnTo>
                <a:lnTo>
                  <a:pt x="2979" y="587"/>
                </a:lnTo>
                <a:lnTo>
                  <a:pt x="2974" y="608"/>
                </a:lnTo>
                <a:lnTo>
                  <a:pt x="2965" y="629"/>
                </a:lnTo>
                <a:lnTo>
                  <a:pt x="2951" y="646"/>
                </a:lnTo>
                <a:lnTo>
                  <a:pt x="2702" y="895"/>
                </a:lnTo>
                <a:lnTo>
                  <a:pt x="2687" y="908"/>
                </a:lnTo>
                <a:lnTo>
                  <a:pt x="2669" y="917"/>
                </a:lnTo>
                <a:lnTo>
                  <a:pt x="2651" y="922"/>
                </a:lnTo>
                <a:lnTo>
                  <a:pt x="2631" y="923"/>
                </a:lnTo>
                <a:lnTo>
                  <a:pt x="2612" y="922"/>
                </a:lnTo>
                <a:lnTo>
                  <a:pt x="2594" y="917"/>
                </a:lnTo>
                <a:lnTo>
                  <a:pt x="2576" y="908"/>
                </a:lnTo>
                <a:lnTo>
                  <a:pt x="2560" y="895"/>
                </a:lnTo>
                <a:lnTo>
                  <a:pt x="2545" y="877"/>
                </a:lnTo>
                <a:lnTo>
                  <a:pt x="2536" y="856"/>
                </a:lnTo>
                <a:lnTo>
                  <a:pt x="2531" y="835"/>
                </a:lnTo>
                <a:lnTo>
                  <a:pt x="2531" y="813"/>
                </a:lnTo>
                <a:lnTo>
                  <a:pt x="2536" y="792"/>
                </a:lnTo>
                <a:lnTo>
                  <a:pt x="2545" y="771"/>
                </a:lnTo>
                <a:lnTo>
                  <a:pt x="2560" y="754"/>
                </a:lnTo>
                <a:lnTo>
                  <a:pt x="2808" y="505"/>
                </a:lnTo>
                <a:lnTo>
                  <a:pt x="2827" y="491"/>
                </a:lnTo>
                <a:lnTo>
                  <a:pt x="2847" y="481"/>
                </a:lnTo>
                <a:lnTo>
                  <a:pt x="2868" y="477"/>
                </a:lnTo>
                <a:close/>
                <a:moveTo>
                  <a:pt x="565" y="476"/>
                </a:moveTo>
                <a:lnTo>
                  <a:pt x="587" y="476"/>
                </a:lnTo>
                <a:lnTo>
                  <a:pt x="609" y="480"/>
                </a:lnTo>
                <a:lnTo>
                  <a:pt x="628" y="490"/>
                </a:lnTo>
                <a:lnTo>
                  <a:pt x="647" y="504"/>
                </a:lnTo>
                <a:lnTo>
                  <a:pt x="894" y="753"/>
                </a:lnTo>
                <a:lnTo>
                  <a:pt x="910" y="771"/>
                </a:lnTo>
                <a:lnTo>
                  <a:pt x="919" y="791"/>
                </a:lnTo>
                <a:lnTo>
                  <a:pt x="924" y="813"/>
                </a:lnTo>
                <a:lnTo>
                  <a:pt x="924" y="835"/>
                </a:lnTo>
                <a:lnTo>
                  <a:pt x="919" y="855"/>
                </a:lnTo>
                <a:lnTo>
                  <a:pt x="910" y="876"/>
                </a:lnTo>
                <a:lnTo>
                  <a:pt x="894" y="894"/>
                </a:lnTo>
                <a:lnTo>
                  <a:pt x="879" y="907"/>
                </a:lnTo>
                <a:lnTo>
                  <a:pt x="862" y="915"/>
                </a:lnTo>
                <a:lnTo>
                  <a:pt x="843" y="921"/>
                </a:lnTo>
                <a:lnTo>
                  <a:pt x="824" y="923"/>
                </a:lnTo>
                <a:lnTo>
                  <a:pt x="806" y="921"/>
                </a:lnTo>
                <a:lnTo>
                  <a:pt x="787" y="915"/>
                </a:lnTo>
                <a:lnTo>
                  <a:pt x="770" y="907"/>
                </a:lnTo>
                <a:lnTo>
                  <a:pt x="754" y="894"/>
                </a:lnTo>
                <a:lnTo>
                  <a:pt x="505" y="646"/>
                </a:lnTo>
                <a:lnTo>
                  <a:pt x="490" y="628"/>
                </a:lnTo>
                <a:lnTo>
                  <a:pt x="481" y="608"/>
                </a:lnTo>
                <a:lnTo>
                  <a:pt x="476" y="586"/>
                </a:lnTo>
                <a:lnTo>
                  <a:pt x="476" y="564"/>
                </a:lnTo>
                <a:lnTo>
                  <a:pt x="481" y="543"/>
                </a:lnTo>
                <a:lnTo>
                  <a:pt x="490" y="523"/>
                </a:lnTo>
                <a:lnTo>
                  <a:pt x="505" y="504"/>
                </a:lnTo>
                <a:lnTo>
                  <a:pt x="523" y="490"/>
                </a:lnTo>
                <a:lnTo>
                  <a:pt x="543" y="480"/>
                </a:lnTo>
                <a:lnTo>
                  <a:pt x="565" y="476"/>
                </a:lnTo>
                <a:close/>
                <a:moveTo>
                  <a:pt x="1728" y="0"/>
                </a:moveTo>
                <a:lnTo>
                  <a:pt x="1751" y="2"/>
                </a:lnTo>
                <a:lnTo>
                  <a:pt x="1773" y="10"/>
                </a:lnTo>
                <a:lnTo>
                  <a:pt x="1791" y="22"/>
                </a:lnTo>
                <a:lnTo>
                  <a:pt x="1806" y="37"/>
                </a:lnTo>
                <a:lnTo>
                  <a:pt x="1817" y="56"/>
                </a:lnTo>
                <a:lnTo>
                  <a:pt x="1825" y="77"/>
                </a:lnTo>
                <a:lnTo>
                  <a:pt x="1828" y="100"/>
                </a:lnTo>
                <a:lnTo>
                  <a:pt x="1828" y="450"/>
                </a:lnTo>
                <a:lnTo>
                  <a:pt x="1825" y="473"/>
                </a:lnTo>
                <a:lnTo>
                  <a:pt x="1817" y="494"/>
                </a:lnTo>
                <a:lnTo>
                  <a:pt x="1805" y="513"/>
                </a:lnTo>
                <a:lnTo>
                  <a:pt x="1790" y="528"/>
                </a:lnTo>
                <a:lnTo>
                  <a:pt x="1771" y="539"/>
                </a:lnTo>
                <a:lnTo>
                  <a:pt x="1751" y="547"/>
                </a:lnTo>
                <a:lnTo>
                  <a:pt x="1728" y="550"/>
                </a:lnTo>
                <a:lnTo>
                  <a:pt x="1705" y="547"/>
                </a:lnTo>
                <a:lnTo>
                  <a:pt x="1684" y="539"/>
                </a:lnTo>
                <a:lnTo>
                  <a:pt x="1665" y="528"/>
                </a:lnTo>
                <a:lnTo>
                  <a:pt x="1650" y="513"/>
                </a:lnTo>
                <a:lnTo>
                  <a:pt x="1638" y="494"/>
                </a:lnTo>
                <a:lnTo>
                  <a:pt x="1630" y="473"/>
                </a:lnTo>
                <a:lnTo>
                  <a:pt x="1628" y="450"/>
                </a:lnTo>
                <a:lnTo>
                  <a:pt x="1628" y="100"/>
                </a:lnTo>
                <a:lnTo>
                  <a:pt x="1630" y="77"/>
                </a:lnTo>
                <a:lnTo>
                  <a:pt x="1638" y="56"/>
                </a:lnTo>
                <a:lnTo>
                  <a:pt x="1650" y="37"/>
                </a:lnTo>
                <a:lnTo>
                  <a:pt x="1665" y="22"/>
                </a:lnTo>
                <a:lnTo>
                  <a:pt x="1684" y="10"/>
                </a:lnTo>
                <a:lnTo>
                  <a:pt x="1705" y="2"/>
                </a:lnTo>
                <a:lnTo>
                  <a:pt x="1728" y="0"/>
                </a:lnTo>
                <a:close/>
              </a:path>
            </a:pathLst>
          </a:custGeom>
          <a:solidFill>
            <a:schemeClr val="accent4">
              <a:lumMod val="60000"/>
              <a:lumOff val="40000"/>
            </a:schemeClr>
          </a:solidFill>
          <a:ln w="0">
            <a:solidFill>
              <a:schemeClr val="bg1"/>
            </a:solidFill>
            <a:prstDash val="solid"/>
            <a:round/>
          </a:ln>
        </p:spPr>
        <p:txBody>
          <a:bodyPr vert="horz" wrap="square" lIns="91440" tIns="45720" rIns="91440" bIns="45720" numCol="1" anchor="t" anchorCtr="0" compatLnSpc="1"/>
          <a:lstStyle/>
          <a:p>
            <a:endParaRPr lang="en-US">
              <a:solidFill>
                <a:schemeClr val="bg1"/>
              </a:solidFill>
              <a:latin typeface="Open Sans" pitchFamily="34"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4"/>
          <a:stretch>
            <a:fillRect/>
          </a:stretch>
        </p:blipFill>
        <p:spPr>
          <a:xfrm>
            <a:off x="11258994" y="211059"/>
            <a:ext cx="580043" cy="294937"/>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69" y="3163497"/>
            <a:ext cx="1166490" cy="1166490"/>
          </a:xfrm>
          <a:prstGeom prst="rect">
            <a:avLst/>
          </a:prstGeom>
        </p:spPr>
      </p:pic>
      <p:sp>
        <p:nvSpPr>
          <p:cNvPr id="50" name="燕尾形 49"/>
          <p:cNvSpPr/>
          <p:nvPr/>
        </p:nvSpPr>
        <p:spPr>
          <a:xfrm rot="5400000">
            <a:off x="5973268" y="2535916"/>
            <a:ext cx="360040" cy="575914"/>
          </a:xfrm>
          <a:prstGeom prst="chevron">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cxnSp>
        <p:nvCxnSpPr>
          <p:cNvPr id="51" name="直接连接符 50"/>
          <p:cNvCxnSpPr/>
          <p:nvPr/>
        </p:nvCxnSpPr>
        <p:spPr>
          <a:xfrm flipV="1">
            <a:off x="6185535" y="3448685"/>
            <a:ext cx="5839460" cy="889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6472418" y="1229004"/>
            <a:ext cx="4053205" cy="459105"/>
          </a:xfrm>
          <a:prstGeom prst="rect">
            <a:avLst/>
          </a:prstGeom>
        </p:spPr>
        <p:txBody>
          <a:bodyPr wrap="none" lIns="91431" tIns="45716" rIns="91431" bIns="45716">
            <a:spAutoFit/>
          </a:bodyPr>
          <a:lstStyle/>
          <a:p>
            <a:pPr algn="l"/>
            <a:r>
              <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Dynamic cluster management</a:t>
            </a:r>
          </a:p>
        </p:txBody>
      </p:sp>
      <p:sp>
        <p:nvSpPr>
          <p:cNvPr id="56" name="矩形 55"/>
          <p:cNvSpPr>
            <a:spLocks noChangeArrowheads="1"/>
          </p:cNvSpPr>
          <p:nvPr/>
        </p:nvSpPr>
        <p:spPr bwMode="auto">
          <a:xfrm>
            <a:off x="5984875" y="1687830"/>
            <a:ext cx="6207125" cy="184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742950" lvl="1" indent="-285750" fontAlgn="auto">
              <a:spcBef>
                <a:spcPts val="0"/>
              </a:spcBef>
              <a:spcAft>
                <a:spcPts val="0"/>
              </a:spcAft>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sym typeface="+mn-ea"/>
              </a:rPr>
              <a:t>Dynamically determine a group of devices based on the requirements of the specific task, e.g., UAVs, auto-drive vehicles, camera devices are grouped as a workgroup to perform inspection task in smart factory</a:t>
            </a:r>
          </a:p>
          <a:p>
            <a:pPr marL="742950" lvl="1" indent="-285750" fontAlgn="auto">
              <a:spcBef>
                <a:spcPts val="0"/>
              </a:spcBef>
              <a:spcAft>
                <a:spcPts val="0"/>
              </a:spcAft>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sym typeface="+mn-ea"/>
              </a:rPr>
              <a:t>The auto-drive vehicle is determined as head by the network, which is responsible for distributing the sub-tasks to members in this workgroup</a:t>
            </a:r>
          </a:p>
          <a:p>
            <a:pPr marL="742950" lvl="1" indent="-285750" fontAlgn="auto">
              <a:spcBef>
                <a:spcPts val="0"/>
              </a:spcBef>
              <a:spcAft>
                <a:spcPts val="0"/>
              </a:spcAft>
              <a:buFont typeface="Arial" panose="020B0604020202020204" pitchFamily="34" charset="0"/>
              <a:buChar char="•"/>
            </a:pPr>
            <a:r>
              <a:rPr lang="en-US" altLang="en-US" sz="1400" dirty="0">
                <a:solidFill>
                  <a:schemeClr val="tx1">
                    <a:lumMod val="75000"/>
                    <a:lumOff val="25000"/>
                  </a:schemeClr>
                </a:solidFill>
                <a:latin typeface="Times New Roman" panose="02020603050405020304" pitchFamily="18" charset="0"/>
                <a:cs typeface="Times New Roman" panose="02020603050405020304" pitchFamily="18" charset="0"/>
                <a:sym typeface="+mn-ea"/>
              </a:rPr>
              <a:t>Head change, member add</a:t>
            </a:r>
            <a:r>
              <a:rPr lang="en-US" altLang="zh-CN" sz="1400" dirty="0">
                <a:solidFill>
                  <a:schemeClr val="tx1">
                    <a:lumMod val="75000"/>
                    <a:lumOff val="25000"/>
                  </a:schemeClr>
                </a:solidFill>
                <a:latin typeface="Times New Roman" panose="02020603050405020304" pitchFamily="18" charset="0"/>
                <a:cs typeface="Times New Roman" panose="02020603050405020304" pitchFamily="18" charset="0"/>
                <a:sym typeface="+mn-ea"/>
              </a:rPr>
              <a:t>ing</a:t>
            </a:r>
            <a:r>
              <a:rPr lang="en-US" altLang="en-US" sz="1400" dirty="0">
                <a:solidFill>
                  <a:schemeClr val="tx1">
                    <a:lumMod val="75000"/>
                    <a:lumOff val="25000"/>
                  </a:schemeClr>
                </a:solidFill>
                <a:latin typeface="Times New Roman" panose="02020603050405020304" pitchFamily="18" charset="0"/>
                <a:cs typeface="Times New Roman" panose="02020603050405020304" pitchFamily="18" charset="0"/>
                <a:sym typeface="+mn-ea"/>
              </a:rPr>
              <a:t>/removal are allowed under the control of the network</a:t>
            </a:r>
          </a:p>
        </p:txBody>
      </p:sp>
      <p:sp>
        <p:nvSpPr>
          <p:cNvPr id="57" name="燕尾形 56"/>
          <p:cNvSpPr/>
          <p:nvPr/>
        </p:nvSpPr>
        <p:spPr>
          <a:xfrm rot="5400000">
            <a:off x="6004383" y="4150448"/>
            <a:ext cx="360040" cy="575914"/>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cxnSp>
        <p:nvCxnSpPr>
          <p:cNvPr id="58" name="直接连接符 57"/>
          <p:cNvCxnSpPr/>
          <p:nvPr/>
        </p:nvCxnSpPr>
        <p:spPr>
          <a:xfrm flipV="1">
            <a:off x="6205358" y="4905507"/>
            <a:ext cx="5805805" cy="127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6441303" y="3462661"/>
            <a:ext cx="5574665" cy="459105"/>
          </a:xfrm>
          <a:prstGeom prst="rect">
            <a:avLst/>
          </a:prstGeom>
        </p:spPr>
        <p:txBody>
          <a:bodyPr wrap="none" lIns="91431" tIns="45716" rIns="91431" bIns="45716">
            <a:spAutoFit/>
          </a:bodyPr>
          <a:lstStyle/>
          <a:p>
            <a:pPr algn="l"/>
            <a:r>
              <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Adaptive task-driven traffic management</a:t>
            </a:r>
          </a:p>
        </p:txBody>
      </p:sp>
      <p:sp>
        <p:nvSpPr>
          <p:cNvPr id="61" name="燕尾形 60"/>
          <p:cNvSpPr/>
          <p:nvPr/>
        </p:nvSpPr>
        <p:spPr>
          <a:xfrm rot="5400000">
            <a:off x="5973268" y="5626803"/>
            <a:ext cx="360040" cy="575914"/>
          </a:xfrm>
          <a:prstGeom prst="chevr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cxnSp>
        <p:nvCxnSpPr>
          <p:cNvPr id="62" name="直接连接符 61"/>
          <p:cNvCxnSpPr/>
          <p:nvPr/>
        </p:nvCxnSpPr>
        <p:spPr>
          <a:xfrm flipV="1">
            <a:off x="6205993" y="6336777"/>
            <a:ext cx="5810250" cy="127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6472418" y="4970131"/>
            <a:ext cx="3815080" cy="459105"/>
          </a:xfrm>
          <a:prstGeom prst="rect">
            <a:avLst/>
          </a:prstGeom>
        </p:spPr>
        <p:txBody>
          <a:bodyPr wrap="none" lIns="91431" tIns="45716" rIns="91431" bIns="45716">
            <a:spAutoFit/>
          </a:bodyPr>
          <a:lstStyle/>
          <a:p>
            <a:pPr algn="l"/>
            <a:r>
              <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Task</a:t>
            </a:r>
            <a:r>
              <a:rPr lang="en-US" altLang="zh-CN"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level QoS requirement</a:t>
            </a:r>
          </a:p>
        </p:txBody>
      </p:sp>
      <p:sp>
        <p:nvSpPr>
          <p:cNvPr id="66" name="TextBox 30"/>
          <p:cNvSpPr txBox="1"/>
          <p:nvPr/>
        </p:nvSpPr>
        <p:spPr>
          <a:xfrm>
            <a:off x="6137910" y="3977005"/>
            <a:ext cx="5767705" cy="861695"/>
          </a:xfrm>
          <a:prstGeom prst="rect">
            <a:avLst/>
          </a:prstGeom>
          <a:noFill/>
        </p:spPr>
        <p:txBody>
          <a:bodyPr wrap="square" lIns="0" tIns="0" rIns="0" bIns="0" rtlCol="0">
            <a:spAutoFit/>
          </a:bodyPr>
          <a:lstStyle/>
          <a:p>
            <a:pPr marL="742950" lvl="1" indent="-285750" algn="l" fontAlgn="auto">
              <a:spcBef>
                <a:spcPts val="0"/>
              </a:spcBef>
              <a:spcAft>
                <a:spcPts val="0"/>
              </a:spcAft>
              <a:buClrTx/>
              <a:buSzTx/>
              <a:buFont typeface="Arial" panose="020B0604020202020204" pitchFamily="34" charset="0"/>
              <a:buChar char="•"/>
            </a:pPr>
            <a:r>
              <a:rPr lang="en-US" sz="1400" dirty="0">
                <a:latin typeface="Times New Roman" panose="02020603050405020304" pitchFamily="18" charset="0"/>
                <a:ea typeface="微软雅黑" panose="020B0503020204020204" pitchFamily="34" charset="-122"/>
                <a:cs typeface="Times New Roman" panose="02020603050405020304" pitchFamily="18" charset="0"/>
                <a:sym typeface="+mn-ea"/>
              </a:rPr>
              <a:t>Different cluster members can be allocated with different sub-tasks and configured with different transmission paths considering e.g., capability distinction of members and radio quality</a:t>
            </a:r>
          </a:p>
          <a:p>
            <a:pPr marL="742950" lvl="1" indent="-285750" algn="l" fontAlgn="auto">
              <a:spcBef>
                <a:spcPts val="0"/>
              </a:spcBef>
              <a:spcAft>
                <a:spcPts val="0"/>
              </a:spcAft>
              <a:buClrTx/>
              <a:buSzTx/>
              <a:buFont typeface="Arial" panose="020B0604020202020204" pitchFamily="34" charset="0"/>
              <a:buChar char="•"/>
            </a:pPr>
            <a:r>
              <a:rPr lang="en-US" sz="1400" dirty="0">
                <a:latin typeface="Times New Roman" panose="02020603050405020304" pitchFamily="18" charset="0"/>
                <a:ea typeface="微软雅黑" panose="020B0503020204020204" pitchFamily="34" charset="-122"/>
                <a:cs typeface="Times New Roman" panose="02020603050405020304" pitchFamily="18" charset="0"/>
                <a:sym typeface="+mn-ea"/>
              </a:rPr>
              <a:t>Flexible data offloading within the workgroup is allowed</a:t>
            </a:r>
          </a:p>
        </p:txBody>
      </p:sp>
      <p:sp>
        <p:nvSpPr>
          <p:cNvPr id="67" name="TextBox 30"/>
          <p:cNvSpPr txBox="1"/>
          <p:nvPr/>
        </p:nvSpPr>
        <p:spPr>
          <a:xfrm>
            <a:off x="6137910" y="5422265"/>
            <a:ext cx="5581015" cy="1138555"/>
          </a:xfrm>
          <a:prstGeom prst="rect">
            <a:avLst/>
          </a:prstGeom>
          <a:noFill/>
        </p:spPr>
        <p:txBody>
          <a:bodyPr wrap="square" lIns="0" tIns="0" rIns="0" bIns="0" rtlCol="0">
            <a:spAutoFit/>
          </a:bodyPr>
          <a:lstStyle/>
          <a:p>
            <a:pPr marL="742950" lvl="1" indent="-285750" fontAlgn="auto">
              <a:spcAft>
                <a:spcPts val="0"/>
              </a:spcAft>
              <a:buFont typeface="Arial" panose="020B0604020202020204" pitchFamily="34" charset="0"/>
              <a:buChar char="•"/>
            </a:pPr>
            <a:r>
              <a:rPr lang="en-US" altLang="en-US" sz="1400" dirty="0">
                <a:latin typeface="Times New Roman" panose="02020603050405020304" pitchFamily="18" charset="0"/>
                <a:cs typeface="Times New Roman" panose="02020603050405020304" pitchFamily="18" charset="0"/>
                <a:sym typeface="+mn-ea"/>
              </a:rPr>
              <a:t>The performance requirements and results per task-level can be achieved</a:t>
            </a:r>
          </a:p>
          <a:p>
            <a:pPr marL="742950" lvl="1" indent="-285750" fontAlgn="auto">
              <a:spcAft>
                <a:spcPts val="0"/>
              </a:spcAft>
              <a:buFont typeface="Arial" panose="020B0604020202020204" pitchFamily="34" charset="0"/>
              <a:buChar char="•"/>
            </a:pPr>
            <a:r>
              <a:rPr lang="en-US" altLang="en-US" sz="1400" dirty="0">
                <a:latin typeface="Times New Roman" panose="02020603050405020304" pitchFamily="18" charset="0"/>
                <a:cs typeface="Times New Roman" panose="02020603050405020304" pitchFamily="18" charset="0"/>
                <a:sym typeface="+mn-ea"/>
              </a:rPr>
              <a:t>Task-level QoS management including task level QoS monitoring, measurement, and prediction. </a:t>
            </a:r>
            <a:endParaRPr lang="en-US" altLang="zh-CN" dirty="0">
              <a:latin typeface="Times New Roman" panose="02020603050405020304" pitchFamily="18" charset="0"/>
              <a:cs typeface="Times New Roman" panose="02020603050405020304" pitchFamily="18" charset="0"/>
              <a:sym typeface="+mn-ea"/>
            </a:endParaRPr>
          </a:p>
          <a:p>
            <a:pPr lvl="1" indent="0">
              <a:spcAft>
                <a:spcPts val="600"/>
              </a:spcAft>
              <a:buFont typeface="Arial" panose="020B0604020202020204" pitchFamily="34" charset="0"/>
              <a:buNone/>
            </a:pPr>
            <a:endParaRPr lang="en-US" altLang="zh-CN" dirty="0">
              <a:solidFill>
                <a:schemeClr val="bg2">
                  <a:lumMod val="50000"/>
                </a:schemeClr>
              </a:solidFill>
              <a:latin typeface="Times New Roman" panose="02020603050405020304" pitchFamily="18" charset="0"/>
              <a:cs typeface="Times New Roman" panose="02020603050405020304" pitchFamily="18" charset="0"/>
              <a:sym typeface="+mn-ea"/>
            </a:endParaRPr>
          </a:p>
        </p:txBody>
      </p:sp>
      <p:grpSp>
        <p:nvGrpSpPr>
          <p:cNvPr id="65" name="组合 64"/>
          <p:cNvGrpSpPr/>
          <p:nvPr/>
        </p:nvGrpSpPr>
        <p:grpSpPr>
          <a:xfrm>
            <a:off x="227330" y="1328420"/>
            <a:ext cx="5492750" cy="4539615"/>
            <a:chOff x="513" y="3097"/>
            <a:chExt cx="7486" cy="5993"/>
          </a:xfrm>
        </p:grpSpPr>
        <p:pic>
          <p:nvPicPr>
            <p:cNvPr id="210" name="图片 209"/>
            <p:cNvPicPr/>
            <p:nvPr/>
          </p:nvPicPr>
          <p:blipFill>
            <a:blip r:embed="rId6" cstate="print">
              <a:lum bright="60000" contrast="-100000"/>
              <a:extLst>
                <a:ext uri="{28A0092B-C50C-407E-A947-70E740481C1C}">
                  <a14:useLocalDpi xmlns:a14="http://schemas.microsoft.com/office/drawing/2010/main" val="0"/>
                </a:ext>
              </a:extLst>
            </a:blip>
            <a:srcRect/>
            <a:stretch>
              <a:fillRect/>
            </a:stretch>
          </p:blipFill>
          <p:spPr>
            <a:xfrm>
              <a:off x="660" y="6083"/>
              <a:ext cx="7191" cy="2641"/>
            </a:xfrm>
            <a:prstGeom prst="rect">
              <a:avLst/>
            </a:prstGeom>
          </p:spPr>
        </p:pic>
        <p:grpSp>
          <p:nvGrpSpPr>
            <p:cNvPr id="211" name="Wifi 符号"/>
            <p:cNvGrpSpPr/>
            <p:nvPr/>
          </p:nvGrpSpPr>
          <p:grpSpPr>
            <a:xfrm>
              <a:off x="1417" y="4998"/>
              <a:ext cx="474" cy="682"/>
              <a:chOff x="1133996" y="1589997"/>
              <a:chExt cx="356982" cy="462492"/>
            </a:xfrm>
          </p:grpSpPr>
          <p:sp>
            <p:nvSpPr>
              <p:cNvPr id="212" name="任意多边形 163"/>
              <p:cNvSpPr/>
              <p:nvPr/>
            </p:nvSpPr>
            <p:spPr>
              <a:xfrm>
                <a:off x="1275840" y="1906687"/>
                <a:ext cx="68709" cy="21493"/>
              </a:xfrm>
              <a:custGeom>
                <a:avLst/>
                <a:gdLst/>
                <a:ahLst/>
                <a:cxnLst/>
                <a:rect l="l" t="t" r="r" b="b"/>
                <a:pathLst>
                  <a:path w="68709" h="21493" stroke="0">
                    <a:moveTo>
                      <a:pt x="0" y="0"/>
                    </a:moveTo>
                    <a:lnTo>
                      <a:pt x="68709" y="0"/>
                    </a:lnTo>
                    <a:lnTo>
                      <a:pt x="68709" y="21493"/>
                    </a:lnTo>
                    <a:lnTo>
                      <a:pt x="0" y="21493"/>
                    </a:lnTo>
                    <a:lnTo>
                      <a:pt x="0" y="0"/>
                    </a:lnTo>
                    <a:close/>
                  </a:path>
                  <a:path w="68709" h="21493" fill="none">
                    <a:moveTo>
                      <a:pt x="0" y="0"/>
                    </a:moveTo>
                    <a:lnTo>
                      <a:pt x="68709" y="0"/>
                    </a:lnTo>
                    <a:lnTo>
                      <a:pt x="68709" y="21493"/>
                    </a:lnTo>
                    <a:lnTo>
                      <a:pt x="0" y="21493"/>
                    </a:lnTo>
                    <a:lnTo>
                      <a:pt x="0" y="0"/>
                    </a:lnTo>
                    <a:close/>
                  </a:path>
                </a:pathLst>
              </a:custGeom>
              <a:solidFill>
                <a:srgbClr val="000000"/>
              </a:solidFill>
              <a:ln w="6000" cap="flat">
                <a:solidFill>
                  <a:srgbClr val="000000"/>
                </a:solidFill>
              </a:ln>
            </p:spPr>
          </p:sp>
          <p:sp>
            <p:nvSpPr>
              <p:cNvPr id="213" name="任意多边形 164"/>
              <p:cNvSpPr/>
              <p:nvPr/>
            </p:nvSpPr>
            <p:spPr>
              <a:xfrm>
                <a:off x="1257481" y="1980460"/>
                <a:ext cx="110051" cy="21493"/>
              </a:xfrm>
              <a:custGeom>
                <a:avLst/>
                <a:gdLst/>
                <a:ahLst/>
                <a:cxnLst/>
                <a:rect l="l" t="t" r="r" b="b"/>
                <a:pathLst>
                  <a:path w="110051" h="21493" stroke="0">
                    <a:moveTo>
                      <a:pt x="0" y="0"/>
                    </a:moveTo>
                    <a:lnTo>
                      <a:pt x="110051" y="0"/>
                    </a:lnTo>
                    <a:lnTo>
                      <a:pt x="110051" y="21493"/>
                    </a:lnTo>
                    <a:lnTo>
                      <a:pt x="0" y="21493"/>
                    </a:lnTo>
                    <a:lnTo>
                      <a:pt x="0" y="0"/>
                    </a:lnTo>
                    <a:close/>
                  </a:path>
                  <a:path w="110051" h="21493" fill="none">
                    <a:moveTo>
                      <a:pt x="0" y="0"/>
                    </a:moveTo>
                    <a:lnTo>
                      <a:pt x="110051" y="0"/>
                    </a:lnTo>
                    <a:lnTo>
                      <a:pt x="110051" y="21493"/>
                    </a:lnTo>
                    <a:lnTo>
                      <a:pt x="0" y="21493"/>
                    </a:lnTo>
                    <a:lnTo>
                      <a:pt x="0" y="0"/>
                    </a:lnTo>
                    <a:close/>
                  </a:path>
                </a:pathLst>
              </a:custGeom>
              <a:solidFill>
                <a:srgbClr val="000000"/>
              </a:solidFill>
              <a:ln w="6000" cap="flat">
                <a:solidFill>
                  <a:srgbClr val="000000"/>
                </a:solidFill>
              </a:ln>
            </p:spPr>
          </p:sp>
          <p:sp>
            <p:nvSpPr>
              <p:cNvPr id="214" name="任意多边形 165"/>
              <p:cNvSpPr/>
              <p:nvPr/>
            </p:nvSpPr>
            <p:spPr>
              <a:xfrm>
                <a:off x="1270018" y="1708313"/>
                <a:ext cx="87341" cy="87133"/>
              </a:xfrm>
              <a:custGeom>
                <a:avLst/>
                <a:gdLst/>
                <a:ahLst/>
                <a:cxnLst/>
                <a:rect l="l" t="t" r="r" b="b"/>
                <a:pathLst>
                  <a:path w="87341" h="87133" stroke="0">
                    <a:moveTo>
                      <a:pt x="0" y="43567"/>
                    </a:moveTo>
                    <a:cubicBezTo>
                      <a:pt x="0" y="19473"/>
                      <a:pt x="19519" y="0"/>
                      <a:pt x="43671" y="0"/>
                    </a:cubicBezTo>
                    <a:cubicBezTo>
                      <a:pt x="67756" y="0"/>
                      <a:pt x="87341" y="19473"/>
                      <a:pt x="87341" y="43567"/>
                    </a:cubicBezTo>
                    <a:cubicBezTo>
                      <a:pt x="87341" y="67595"/>
                      <a:pt x="67756" y="87133"/>
                      <a:pt x="43671" y="87133"/>
                    </a:cubicBezTo>
                    <a:cubicBezTo>
                      <a:pt x="19519" y="87133"/>
                      <a:pt x="0" y="67595"/>
                      <a:pt x="0" y="43567"/>
                    </a:cubicBezTo>
                    <a:close/>
                  </a:path>
                  <a:path w="87341" h="87133" fill="none">
                    <a:moveTo>
                      <a:pt x="0" y="43567"/>
                    </a:moveTo>
                    <a:cubicBezTo>
                      <a:pt x="0" y="19473"/>
                      <a:pt x="19519" y="0"/>
                      <a:pt x="43671" y="0"/>
                    </a:cubicBezTo>
                    <a:cubicBezTo>
                      <a:pt x="67756" y="0"/>
                      <a:pt x="87341" y="19473"/>
                      <a:pt x="87341" y="43567"/>
                    </a:cubicBezTo>
                    <a:cubicBezTo>
                      <a:pt x="87341" y="67595"/>
                      <a:pt x="67756" y="87133"/>
                      <a:pt x="43671" y="87133"/>
                    </a:cubicBezTo>
                    <a:cubicBezTo>
                      <a:pt x="19519" y="87133"/>
                      <a:pt x="0" y="67595"/>
                      <a:pt x="0" y="43567"/>
                    </a:cubicBezTo>
                    <a:close/>
                  </a:path>
                </a:pathLst>
              </a:custGeom>
              <a:solidFill>
                <a:srgbClr val="000000"/>
              </a:solidFill>
              <a:ln w="6000" cap="flat">
                <a:solidFill>
                  <a:srgbClr val="000000"/>
                </a:solidFill>
              </a:ln>
            </p:spPr>
          </p:sp>
          <p:sp>
            <p:nvSpPr>
              <p:cNvPr id="215" name="任意多边形 166"/>
              <p:cNvSpPr/>
              <p:nvPr/>
            </p:nvSpPr>
            <p:spPr>
              <a:xfrm>
                <a:off x="1223435" y="1790363"/>
                <a:ext cx="180506" cy="262126"/>
              </a:xfrm>
              <a:custGeom>
                <a:avLst/>
                <a:gdLst/>
                <a:ahLst/>
                <a:cxnLst/>
                <a:rect l="l" t="t" r="r" b="b"/>
                <a:pathLst>
                  <a:path w="180506" h="262126" stroke="0">
                    <a:moveTo>
                      <a:pt x="73513" y="0"/>
                    </a:moveTo>
                    <a:lnTo>
                      <a:pt x="0" y="262126"/>
                    </a:lnTo>
                    <a:lnTo>
                      <a:pt x="24019" y="262126"/>
                    </a:lnTo>
                    <a:lnTo>
                      <a:pt x="87924" y="34998"/>
                    </a:lnTo>
                    <a:lnTo>
                      <a:pt x="156633" y="262126"/>
                    </a:lnTo>
                    <a:lnTo>
                      <a:pt x="180506" y="262126"/>
                    </a:lnTo>
                    <a:lnTo>
                      <a:pt x="101317" y="1307"/>
                    </a:lnTo>
                    <a:lnTo>
                      <a:pt x="73513" y="0"/>
                    </a:lnTo>
                    <a:close/>
                  </a:path>
                  <a:path w="180506" h="262126" fill="none">
                    <a:moveTo>
                      <a:pt x="73513" y="0"/>
                    </a:moveTo>
                    <a:lnTo>
                      <a:pt x="0" y="262126"/>
                    </a:lnTo>
                    <a:lnTo>
                      <a:pt x="24019" y="262126"/>
                    </a:lnTo>
                    <a:lnTo>
                      <a:pt x="87924" y="34998"/>
                    </a:lnTo>
                    <a:lnTo>
                      <a:pt x="156633" y="262126"/>
                    </a:lnTo>
                    <a:lnTo>
                      <a:pt x="180506" y="262126"/>
                    </a:lnTo>
                    <a:lnTo>
                      <a:pt x="101317" y="1307"/>
                    </a:lnTo>
                    <a:lnTo>
                      <a:pt x="73513" y="0"/>
                    </a:lnTo>
                    <a:close/>
                  </a:path>
                </a:pathLst>
              </a:custGeom>
              <a:solidFill>
                <a:srgbClr val="000000"/>
              </a:solidFill>
              <a:ln w="6000" cap="flat">
                <a:solidFill>
                  <a:srgbClr val="000000"/>
                </a:solidFill>
              </a:ln>
            </p:spPr>
          </p:sp>
          <p:grpSp>
            <p:nvGrpSpPr>
              <p:cNvPr id="216" name="组合 215"/>
              <p:cNvGrpSpPr/>
              <p:nvPr/>
            </p:nvGrpSpPr>
            <p:grpSpPr>
              <a:xfrm>
                <a:off x="1352450" y="1589997"/>
                <a:ext cx="138528" cy="323765"/>
                <a:chOff x="1352450" y="1589997"/>
                <a:chExt cx="138528" cy="323765"/>
              </a:xfrm>
            </p:grpSpPr>
            <p:sp>
              <p:nvSpPr>
                <p:cNvPr id="217" name="任意多边形 168"/>
                <p:cNvSpPr/>
                <p:nvPr/>
              </p:nvSpPr>
              <p:spPr>
                <a:xfrm>
                  <a:off x="1379119" y="1589997"/>
                  <a:ext cx="111859" cy="323765"/>
                </a:xfrm>
                <a:custGeom>
                  <a:avLst/>
                  <a:gdLst/>
                  <a:ahLst/>
                  <a:cxnLst/>
                  <a:rect l="l" t="t" r="r" b="b"/>
                  <a:pathLst>
                    <a:path w="111859" h="323765" stroke="0">
                      <a:moveTo>
                        <a:pt x="89936" y="161882"/>
                      </a:moveTo>
                      <a:cubicBezTo>
                        <a:pt x="89936" y="63621"/>
                        <a:pt x="8590" y="24430"/>
                        <a:pt x="0" y="20912"/>
                      </a:cubicBezTo>
                      <a:cubicBezTo>
                        <a:pt x="0" y="20912"/>
                        <a:pt x="7563" y="0"/>
                        <a:pt x="7563" y="0"/>
                      </a:cubicBezTo>
                      <a:cubicBezTo>
                        <a:pt x="69074" y="28054"/>
                        <a:pt x="111859" y="89978"/>
                        <a:pt x="111859" y="161882"/>
                      </a:cubicBezTo>
                      <a:cubicBezTo>
                        <a:pt x="111859" y="233742"/>
                        <a:pt x="69074" y="295666"/>
                        <a:pt x="7563" y="323765"/>
                      </a:cubicBezTo>
                      <a:cubicBezTo>
                        <a:pt x="7563" y="323765"/>
                        <a:pt x="1223" y="302631"/>
                        <a:pt x="1223" y="302631"/>
                      </a:cubicBezTo>
                      <a:cubicBezTo>
                        <a:pt x="9597" y="298297"/>
                        <a:pt x="89936" y="260099"/>
                        <a:pt x="89936" y="161882"/>
                      </a:cubicBezTo>
                      <a:close/>
                    </a:path>
                    <a:path w="111859" h="323765" fill="none">
                      <a:moveTo>
                        <a:pt x="89936" y="161882"/>
                      </a:moveTo>
                      <a:cubicBezTo>
                        <a:pt x="89936" y="63621"/>
                        <a:pt x="8590" y="24430"/>
                        <a:pt x="0" y="20912"/>
                      </a:cubicBezTo>
                      <a:cubicBezTo>
                        <a:pt x="0" y="20912"/>
                        <a:pt x="7563" y="0"/>
                        <a:pt x="7563" y="0"/>
                      </a:cubicBezTo>
                      <a:cubicBezTo>
                        <a:pt x="69074" y="28054"/>
                        <a:pt x="111859" y="89978"/>
                        <a:pt x="111859" y="161882"/>
                      </a:cubicBezTo>
                      <a:cubicBezTo>
                        <a:pt x="111859" y="233742"/>
                        <a:pt x="69074" y="295666"/>
                        <a:pt x="7563" y="323765"/>
                      </a:cubicBezTo>
                      <a:cubicBezTo>
                        <a:pt x="7563" y="323765"/>
                        <a:pt x="1223" y="302631"/>
                        <a:pt x="1223" y="302631"/>
                      </a:cubicBezTo>
                      <a:cubicBezTo>
                        <a:pt x="9597" y="298297"/>
                        <a:pt x="89936" y="260099"/>
                        <a:pt x="89936" y="161882"/>
                      </a:cubicBezTo>
                      <a:close/>
                    </a:path>
                  </a:pathLst>
                </a:custGeom>
                <a:solidFill>
                  <a:srgbClr val="000000"/>
                </a:solidFill>
                <a:ln w="6000" cap="flat">
                  <a:solidFill>
                    <a:srgbClr val="000000"/>
                  </a:solidFill>
                </a:ln>
              </p:spPr>
            </p:sp>
            <p:sp>
              <p:nvSpPr>
                <p:cNvPr id="218" name="任意多边形 169"/>
                <p:cNvSpPr/>
                <p:nvPr/>
              </p:nvSpPr>
              <p:spPr>
                <a:xfrm>
                  <a:off x="1352450" y="1685042"/>
                  <a:ext cx="40062" cy="133675"/>
                </a:xfrm>
                <a:custGeom>
                  <a:avLst/>
                  <a:gdLst/>
                  <a:ahLst/>
                  <a:cxnLst/>
                  <a:rect l="l" t="t" r="r" b="b"/>
                  <a:pathLst>
                    <a:path w="40062" h="133675" stroke="0">
                      <a:moveTo>
                        <a:pt x="26908" y="66838"/>
                      </a:moveTo>
                      <a:cubicBezTo>
                        <a:pt x="25185" y="28892"/>
                        <a:pt x="1763" y="15073"/>
                        <a:pt x="0" y="13063"/>
                      </a:cubicBezTo>
                      <a:cubicBezTo>
                        <a:pt x="0" y="13063"/>
                        <a:pt x="4030" y="0"/>
                        <a:pt x="4030" y="0"/>
                      </a:cubicBezTo>
                      <a:cubicBezTo>
                        <a:pt x="27690" y="13824"/>
                        <a:pt x="40062" y="37494"/>
                        <a:pt x="40062" y="66838"/>
                      </a:cubicBezTo>
                      <a:cubicBezTo>
                        <a:pt x="40062" y="93223"/>
                        <a:pt x="24859" y="119169"/>
                        <a:pt x="5037" y="133675"/>
                      </a:cubicBezTo>
                      <a:cubicBezTo>
                        <a:pt x="5037" y="133675"/>
                        <a:pt x="0" y="120097"/>
                        <a:pt x="0" y="120097"/>
                      </a:cubicBezTo>
                      <a:cubicBezTo>
                        <a:pt x="1385" y="118715"/>
                        <a:pt x="27200" y="102509"/>
                        <a:pt x="26908" y="66838"/>
                      </a:cubicBezTo>
                      <a:close/>
                    </a:path>
                    <a:path w="40062" h="133675" fill="none">
                      <a:moveTo>
                        <a:pt x="26908" y="66838"/>
                      </a:moveTo>
                      <a:cubicBezTo>
                        <a:pt x="25185" y="28892"/>
                        <a:pt x="1763" y="15073"/>
                        <a:pt x="0" y="13063"/>
                      </a:cubicBezTo>
                      <a:cubicBezTo>
                        <a:pt x="0" y="13063"/>
                        <a:pt x="4030" y="0"/>
                        <a:pt x="4030" y="0"/>
                      </a:cubicBezTo>
                      <a:cubicBezTo>
                        <a:pt x="27690" y="13824"/>
                        <a:pt x="40062" y="37494"/>
                        <a:pt x="40062" y="66838"/>
                      </a:cubicBezTo>
                      <a:cubicBezTo>
                        <a:pt x="40062" y="93223"/>
                        <a:pt x="24859" y="119169"/>
                        <a:pt x="5037" y="133675"/>
                      </a:cubicBezTo>
                      <a:cubicBezTo>
                        <a:pt x="5037" y="133675"/>
                        <a:pt x="0" y="120097"/>
                        <a:pt x="0" y="120097"/>
                      </a:cubicBezTo>
                      <a:cubicBezTo>
                        <a:pt x="1385" y="118715"/>
                        <a:pt x="27200" y="102509"/>
                        <a:pt x="26908" y="66838"/>
                      </a:cubicBezTo>
                      <a:close/>
                    </a:path>
                  </a:pathLst>
                </a:custGeom>
                <a:solidFill>
                  <a:srgbClr val="000000"/>
                </a:solidFill>
                <a:ln w="6000" cap="flat">
                  <a:solidFill>
                    <a:srgbClr val="000000"/>
                  </a:solidFill>
                </a:ln>
              </p:spPr>
            </p:sp>
            <p:sp>
              <p:nvSpPr>
                <p:cNvPr id="219" name="任意多边形 170"/>
                <p:cNvSpPr/>
                <p:nvPr/>
              </p:nvSpPr>
              <p:spPr>
                <a:xfrm>
                  <a:off x="1365569" y="1638049"/>
                  <a:ext cx="75084" cy="227660"/>
                </a:xfrm>
                <a:custGeom>
                  <a:avLst/>
                  <a:gdLst/>
                  <a:ahLst/>
                  <a:cxnLst/>
                  <a:rect l="l" t="t" r="r" b="b"/>
                  <a:pathLst>
                    <a:path w="75084" h="227660" stroke="0">
                      <a:moveTo>
                        <a:pt x="57543" y="113830"/>
                      </a:moveTo>
                      <a:cubicBezTo>
                        <a:pt x="56644" y="45933"/>
                        <a:pt x="4259" y="19551"/>
                        <a:pt x="0" y="17541"/>
                      </a:cubicBezTo>
                      <a:cubicBezTo>
                        <a:pt x="0" y="17541"/>
                        <a:pt x="4659" y="0"/>
                        <a:pt x="4659" y="0"/>
                      </a:cubicBezTo>
                      <a:cubicBezTo>
                        <a:pt x="46412" y="20995"/>
                        <a:pt x="75084" y="64170"/>
                        <a:pt x="75084" y="113830"/>
                      </a:cubicBezTo>
                      <a:cubicBezTo>
                        <a:pt x="75084" y="162648"/>
                        <a:pt x="46684" y="206088"/>
                        <a:pt x="6582" y="227660"/>
                      </a:cubicBezTo>
                      <a:cubicBezTo>
                        <a:pt x="6582" y="227660"/>
                        <a:pt x="0" y="210505"/>
                        <a:pt x="0" y="210505"/>
                      </a:cubicBezTo>
                      <a:cubicBezTo>
                        <a:pt x="6022" y="207239"/>
                        <a:pt x="56896" y="181359"/>
                        <a:pt x="57543" y="113830"/>
                      </a:cubicBezTo>
                      <a:close/>
                    </a:path>
                    <a:path w="75084" h="227660" fill="none">
                      <a:moveTo>
                        <a:pt x="57543" y="113830"/>
                      </a:moveTo>
                      <a:cubicBezTo>
                        <a:pt x="56644" y="45933"/>
                        <a:pt x="4259" y="19551"/>
                        <a:pt x="0" y="17541"/>
                      </a:cubicBezTo>
                      <a:cubicBezTo>
                        <a:pt x="0" y="17541"/>
                        <a:pt x="4659" y="0"/>
                        <a:pt x="4659" y="0"/>
                      </a:cubicBezTo>
                      <a:cubicBezTo>
                        <a:pt x="46412" y="20995"/>
                        <a:pt x="75084" y="64170"/>
                        <a:pt x="75084" y="113830"/>
                      </a:cubicBezTo>
                      <a:cubicBezTo>
                        <a:pt x="75084" y="162648"/>
                        <a:pt x="46684" y="206088"/>
                        <a:pt x="6582" y="227660"/>
                      </a:cubicBezTo>
                      <a:cubicBezTo>
                        <a:pt x="6582" y="227660"/>
                        <a:pt x="0" y="210505"/>
                        <a:pt x="0" y="210505"/>
                      </a:cubicBezTo>
                      <a:cubicBezTo>
                        <a:pt x="6022" y="207239"/>
                        <a:pt x="56896" y="181359"/>
                        <a:pt x="57543" y="113830"/>
                      </a:cubicBezTo>
                      <a:close/>
                    </a:path>
                  </a:pathLst>
                </a:custGeom>
                <a:solidFill>
                  <a:srgbClr val="000000"/>
                </a:solidFill>
                <a:ln w="6000" cap="flat">
                  <a:solidFill>
                    <a:srgbClr val="000000"/>
                  </a:solidFill>
                </a:ln>
              </p:spPr>
            </p:sp>
          </p:grpSp>
          <p:grpSp>
            <p:nvGrpSpPr>
              <p:cNvPr id="220" name="组合 219"/>
              <p:cNvGrpSpPr/>
              <p:nvPr/>
            </p:nvGrpSpPr>
            <p:grpSpPr>
              <a:xfrm flipH="1">
                <a:off x="1133996" y="1589997"/>
                <a:ext cx="138528" cy="323764"/>
                <a:chOff x="1133995" y="1589997"/>
                <a:chExt cx="138528" cy="323764"/>
              </a:xfrm>
            </p:grpSpPr>
            <p:sp>
              <p:nvSpPr>
                <p:cNvPr id="221" name="任意多边形 172"/>
                <p:cNvSpPr/>
                <p:nvPr/>
              </p:nvSpPr>
              <p:spPr>
                <a:xfrm>
                  <a:off x="1160664" y="1589997"/>
                  <a:ext cx="111859" cy="323764"/>
                </a:xfrm>
                <a:custGeom>
                  <a:avLst/>
                  <a:gdLst/>
                  <a:ahLst/>
                  <a:cxnLst/>
                  <a:rect l="l" t="t" r="r" b="b"/>
                  <a:pathLst>
                    <a:path w="111859" h="323764" stroke="0">
                      <a:moveTo>
                        <a:pt x="89936" y="161882"/>
                      </a:moveTo>
                      <a:cubicBezTo>
                        <a:pt x="89936" y="63621"/>
                        <a:pt x="8590" y="24430"/>
                        <a:pt x="0" y="20912"/>
                      </a:cubicBezTo>
                      <a:cubicBezTo>
                        <a:pt x="0" y="20912"/>
                        <a:pt x="7563" y="0"/>
                        <a:pt x="7563" y="0"/>
                      </a:cubicBezTo>
                      <a:cubicBezTo>
                        <a:pt x="69074" y="28054"/>
                        <a:pt x="111859" y="89978"/>
                        <a:pt x="111859" y="161882"/>
                      </a:cubicBezTo>
                      <a:cubicBezTo>
                        <a:pt x="111859" y="233742"/>
                        <a:pt x="69074" y="295665"/>
                        <a:pt x="7563" y="323764"/>
                      </a:cubicBezTo>
                      <a:cubicBezTo>
                        <a:pt x="7563" y="323764"/>
                        <a:pt x="1223" y="302630"/>
                        <a:pt x="1223" y="302630"/>
                      </a:cubicBezTo>
                      <a:cubicBezTo>
                        <a:pt x="9597" y="298297"/>
                        <a:pt x="89936" y="260099"/>
                        <a:pt x="89936" y="161882"/>
                      </a:cubicBezTo>
                      <a:close/>
                    </a:path>
                    <a:path w="111859" h="323764" fill="none">
                      <a:moveTo>
                        <a:pt x="89936" y="161882"/>
                      </a:moveTo>
                      <a:cubicBezTo>
                        <a:pt x="89936" y="63621"/>
                        <a:pt x="8590" y="24430"/>
                        <a:pt x="0" y="20912"/>
                      </a:cubicBezTo>
                      <a:cubicBezTo>
                        <a:pt x="0" y="20912"/>
                        <a:pt x="7563" y="0"/>
                        <a:pt x="7563" y="0"/>
                      </a:cubicBezTo>
                      <a:cubicBezTo>
                        <a:pt x="69074" y="28054"/>
                        <a:pt x="111859" y="89978"/>
                        <a:pt x="111859" y="161882"/>
                      </a:cubicBezTo>
                      <a:cubicBezTo>
                        <a:pt x="111859" y="233742"/>
                        <a:pt x="69074" y="295665"/>
                        <a:pt x="7563" y="323764"/>
                      </a:cubicBezTo>
                      <a:cubicBezTo>
                        <a:pt x="7563" y="323764"/>
                        <a:pt x="1223" y="302630"/>
                        <a:pt x="1223" y="302630"/>
                      </a:cubicBezTo>
                      <a:cubicBezTo>
                        <a:pt x="9597" y="298297"/>
                        <a:pt x="89936" y="260099"/>
                        <a:pt x="89936" y="161882"/>
                      </a:cubicBezTo>
                      <a:close/>
                    </a:path>
                  </a:pathLst>
                </a:custGeom>
                <a:solidFill>
                  <a:srgbClr val="000000"/>
                </a:solidFill>
                <a:ln w="6000" cap="flat">
                  <a:solidFill>
                    <a:srgbClr val="000000"/>
                  </a:solidFill>
                </a:ln>
              </p:spPr>
            </p:sp>
            <p:sp>
              <p:nvSpPr>
                <p:cNvPr id="222" name="任意多边形 173"/>
                <p:cNvSpPr/>
                <p:nvPr/>
              </p:nvSpPr>
              <p:spPr>
                <a:xfrm>
                  <a:off x="1133995" y="1685042"/>
                  <a:ext cx="40062" cy="133675"/>
                </a:xfrm>
                <a:custGeom>
                  <a:avLst/>
                  <a:gdLst/>
                  <a:ahLst/>
                  <a:cxnLst/>
                  <a:rect l="l" t="t" r="r" b="b"/>
                  <a:pathLst>
                    <a:path w="40062" h="133675" stroke="0">
                      <a:moveTo>
                        <a:pt x="26908" y="66837"/>
                      </a:moveTo>
                      <a:cubicBezTo>
                        <a:pt x="25185" y="28892"/>
                        <a:pt x="1763" y="15073"/>
                        <a:pt x="0" y="13063"/>
                      </a:cubicBezTo>
                      <a:cubicBezTo>
                        <a:pt x="0" y="13063"/>
                        <a:pt x="4030" y="0"/>
                        <a:pt x="4030" y="0"/>
                      </a:cubicBezTo>
                      <a:cubicBezTo>
                        <a:pt x="27690" y="13824"/>
                        <a:pt x="40062" y="37494"/>
                        <a:pt x="40062" y="66837"/>
                      </a:cubicBezTo>
                      <a:cubicBezTo>
                        <a:pt x="40062" y="93223"/>
                        <a:pt x="24859" y="119169"/>
                        <a:pt x="5037" y="133675"/>
                      </a:cubicBezTo>
                      <a:cubicBezTo>
                        <a:pt x="5037" y="133675"/>
                        <a:pt x="0" y="120097"/>
                        <a:pt x="0" y="120097"/>
                      </a:cubicBezTo>
                      <a:cubicBezTo>
                        <a:pt x="1385" y="118715"/>
                        <a:pt x="27200" y="102509"/>
                        <a:pt x="26908" y="66837"/>
                      </a:cubicBezTo>
                      <a:close/>
                    </a:path>
                    <a:path w="40062" h="133675" fill="none">
                      <a:moveTo>
                        <a:pt x="26908" y="66837"/>
                      </a:moveTo>
                      <a:cubicBezTo>
                        <a:pt x="25185" y="28892"/>
                        <a:pt x="1763" y="15073"/>
                        <a:pt x="0" y="13063"/>
                      </a:cubicBezTo>
                      <a:cubicBezTo>
                        <a:pt x="0" y="13063"/>
                        <a:pt x="4030" y="0"/>
                        <a:pt x="4030" y="0"/>
                      </a:cubicBezTo>
                      <a:cubicBezTo>
                        <a:pt x="27690" y="13824"/>
                        <a:pt x="40062" y="37494"/>
                        <a:pt x="40062" y="66837"/>
                      </a:cubicBezTo>
                      <a:cubicBezTo>
                        <a:pt x="40062" y="93223"/>
                        <a:pt x="24859" y="119169"/>
                        <a:pt x="5037" y="133675"/>
                      </a:cubicBezTo>
                      <a:cubicBezTo>
                        <a:pt x="5037" y="133675"/>
                        <a:pt x="0" y="120097"/>
                        <a:pt x="0" y="120097"/>
                      </a:cubicBezTo>
                      <a:cubicBezTo>
                        <a:pt x="1385" y="118715"/>
                        <a:pt x="27200" y="102509"/>
                        <a:pt x="26908" y="66837"/>
                      </a:cubicBezTo>
                      <a:close/>
                    </a:path>
                  </a:pathLst>
                </a:custGeom>
                <a:solidFill>
                  <a:srgbClr val="000000"/>
                </a:solidFill>
                <a:ln w="6000" cap="flat">
                  <a:solidFill>
                    <a:srgbClr val="000000"/>
                  </a:solidFill>
                </a:ln>
              </p:spPr>
            </p:sp>
            <p:sp>
              <p:nvSpPr>
                <p:cNvPr id="223" name="任意多边形 183"/>
                <p:cNvSpPr/>
                <p:nvPr/>
              </p:nvSpPr>
              <p:spPr>
                <a:xfrm>
                  <a:off x="1147114" y="1638049"/>
                  <a:ext cx="75084" cy="227660"/>
                </a:xfrm>
                <a:custGeom>
                  <a:avLst/>
                  <a:gdLst/>
                  <a:ahLst/>
                  <a:cxnLst/>
                  <a:rect l="l" t="t" r="r" b="b"/>
                  <a:pathLst>
                    <a:path w="75084" h="227660" stroke="0">
                      <a:moveTo>
                        <a:pt x="57543" y="113830"/>
                      </a:moveTo>
                      <a:cubicBezTo>
                        <a:pt x="56644" y="45933"/>
                        <a:pt x="4259" y="19551"/>
                        <a:pt x="0" y="17541"/>
                      </a:cubicBezTo>
                      <a:cubicBezTo>
                        <a:pt x="0" y="17541"/>
                        <a:pt x="4659" y="0"/>
                        <a:pt x="4659" y="0"/>
                      </a:cubicBezTo>
                      <a:cubicBezTo>
                        <a:pt x="46412" y="20995"/>
                        <a:pt x="75084" y="64170"/>
                        <a:pt x="75084" y="113830"/>
                      </a:cubicBezTo>
                      <a:cubicBezTo>
                        <a:pt x="75084" y="162648"/>
                        <a:pt x="46684" y="206087"/>
                        <a:pt x="6582" y="227660"/>
                      </a:cubicBezTo>
                      <a:cubicBezTo>
                        <a:pt x="6582" y="227660"/>
                        <a:pt x="0" y="210504"/>
                        <a:pt x="0" y="210504"/>
                      </a:cubicBezTo>
                      <a:cubicBezTo>
                        <a:pt x="6022" y="207238"/>
                        <a:pt x="56896" y="181359"/>
                        <a:pt x="57543" y="113830"/>
                      </a:cubicBezTo>
                      <a:close/>
                    </a:path>
                    <a:path w="75084" h="227660" fill="none">
                      <a:moveTo>
                        <a:pt x="57543" y="113830"/>
                      </a:moveTo>
                      <a:cubicBezTo>
                        <a:pt x="56644" y="45933"/>
                        <a:pt x="4259" y="19551"/>
                        <a:pt x="0" y="17541"/>
                      </a:cubicBezTo>
                      <a:cubicBezTo>
                        <a:pt x="0" y="17541"/>
                        <a:pt x="4659" y="0"/>
                        <a:pt x="4659" y="0"/>
                      </a:cubicBezTo>
                      <a:cubicBezTo>
                        <a:pt x="46412" y="20995"/>
                        <a:pt x="75084" y="64170"/>
                        <a:pt x="75084" y="113830"/>
                      </a:cubicBezTo>
                      <a:cubicBezTo>
                        <a:pt x="75084" y="162648"/>
                        <a:pt x="46684" y="206087"/>
                        <a:pt x="6582" y="227660"/>
                      </a:cubicBezTo>
                      <a:cubicBezTo>
                        <a:pt x="6582" y="227660"/>
                        <a:pt x="0" y="210504"/>
                        <a:pt x="0" y="210504"/>
                      </a:cubicBezTo>
                      <a:cubicBezTo>
                        <a:pt x="6022" y="207238"/>
                        <a:pt x="56896" y="181359"/>
                        <a:pt x="57543" y="113830"/>
                      </a:cubicBezTo>
                      <a:close/>
                    </a:path>
                  </a:pathLst>
                </a:custGeom>
                <a:solidFill>
                  <a:srgbClr val="000000"/>
                </a:solidFill>
                <a:ln w="6000" cap="flat">
                  <a:solidFill>
                    <a:srgbClr val="000000"/>
                  </a:solidFill>
                </a:ln>
              </p:spPr>
            </p:sp>
          </p:grpSp>
        </p:grpSp>
        <p:sp>
          <p:nvSpPr>
            <p:cNvPr id="224" name="Text 2"/>
            <p:cNvSpPr txBox="1"/>
            <p:nvPr/>
          </p:nvSpPr>
          <p:spPr>
            <a:xfrm>
              <a:off x="1117" y="4638"/>
              <a:ext cx="1572" cy="292"/>
            </a:xfrm>
            <a:prstGeom prst="rect">
              <a:avLst/>
            </a:prstGeom>
            <a:noFill/>
          </p:spPr>
          <p:txBody>
            <a:bodyPr wrap="square" lIns="0" tIns="0" rIns="0" bIns="0" rtlCol="0" anchor="ctr"/>
            <a:lstStyle/>
            <a:p>
              <a:pPr algn="ctr">
                <a:lnSpc>
                  <a:spcPct val="100000"/>
                </a:lnSpc>
                <a:spcBef>
                  <a:spcPts val="0"/>
                </a:spcBef>
                <a:spcAft>
                  <a:spcPts val="0"/>
                </a:spcAft>
              </a:pPr>
              <a:r>
                <a:rPr lang="en-US" altLang="zh-CN" sz="1200" kern="100">
                  <a:solidFill>
                    <a:srgbClr val="191919"/>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RAN node 2</a:t>
              </a:r>
            </a:p>
          </p:txBody>
        </p:sp>
        <p:sp>
          <p:nvSpPr>
            <p:cNvPr id="225" name="ConnectLine"/>
            <p:cNvSpPr/>
            <p:nvPr/>
          </p:nvSpPr>
          <p:spPr>
            <a:xfrm>
              <a:off x="1900" y="5339"/>
              <a:ext cx="2311" cy="9"/>
            </a:xfrm>
            <a:custGeom>
              <a:avLst/>
              <a:gdLst/>
              <a:ahLst/>
              <a:cxnLst/>
              <a:rect l="l" t="t" r="r" b="b"/>
              <a:pathLst>
                <a:path w="1740000" h="6000" fill="none">
                  <a:moveTo>
                    <a:pt x="1740000" y="0"/>
                  </a:moveTo>
                  <a:lnTo>
                    <a:pt x="0" y="0"/>
                  </a:lnTo>
                </a:path>
              </a:pathLst>
            </a:custGeom>
            <a:noFill/>
            <a:ln w="6000" cap="flat">
              <a:solidFill>
                <a:srgbClr val="191919"/>
              </a:solidFill>
              <a:headEnd type="triangle" w="med" len="med"/>
              <a:tailEnd type="triangle" w="med" len="med"/>
            </a:ln>
          </p:spPr>
        </p:sp>
        <p:sp>
          <p:nvSpPr>
            <p:cNvPr id="226" name="左唯一性连接线"/>
            <p:cNvSpPr/>
            <p:nvPr/>
          </p:nvSpPr>
          <p:spPr>
            <a:xfrm rot="20683776">
              <a:off x="1991" y="4884"/>
              <a:ext cx="1867" cy="9"/>
            </a:xfrm>
            <a:custGeom>
              <a:avLst/>
              <a:gdLst/>
              <a:ahLst/>
              <a:cxnLst/>
              <a:rect l="l" t="t" r="r" b="b"/>
              <a:pathLst>
                <a:path w="1405626" h="6000" fill="none">
                  <a:moveTo>
                    <a:pt x="0" y="0"/>
                  </a:moveTo>
                  <a:lnTo>
                    <a:pt x="1405626" y="0"/>
                  </a:lnTo>
                </a:path>
              </a:pathLst>
            </a:custGeom>
            <a:solidFill>
              <a:srgbClr val="FFFFFF"/>
            </a:solidFill>
            <a:ln w="6000" cap="flat">
              <a:solidFill>
                <a:srgbClr val="323232"/>
              </a:solidFill>
              <a:headEnd type="triangle" w="med" len="med"/>
              <a:tailEnd type="triangle" w="med" len="med"/>
            </a:ln>
          </p:spPr>
        </p:sp>
        <p:grpSp>
          <p:nvGrpSpPr>
            <p:cNvPr id="227" name="椭圆容器"/>
            <p:cNvGrpSpPr/>
            <p:nvPr/>
          </p:nvGrpSpPr>
          <p:grpSpPr>
            <a:xfrm>
              <a:off x="513" y="5915"/>
              <a:ext cx="7486" cy="3175"/>
              <a:chOff x="452994" y="2212206"/>
              <a:chExt cx="5636286" cy="2154000"/>
            </a:xfrm>
          </p:grpSpPr>
          <p:sp>
            <p:nvSpPr>
              <p:cNvPr id="228" name="任意多边形 155"/>
              <p:cNvSpPr/>
              <p:nvPr/>
            </p:nvSpPr>
            <p:spPr>
              <a:xfrm>
                <a:off x="452994" y="2212206"/>
                <a:ext cx="5636286" cy="2154000"/>
              </a:xfrm>
              <a:custGeom>
                <a:avLst/>
                <a:gdLst/>
                <a:ahLst/>
                <a:cxnLst/>
                <a:rect l="l" t="t" r="r" b="b"/>
                <a:pathLst>
                  <a:path w="5636286" h="2154000" stroke="0">
                    <a:moveTo>
                      <a:pt x="0" y="1077000"/>
                    </a:moveTo>
                    <a:cubicBezTo>
                      <a:pt x="0" y="482190"/>
                      <a:pt x="1261728" y="0"/>
                      <a:pt x="2818143" y="0"/>
                    </a:cubicBezTo>
                    <a:cubicBezTo>
                      <a:pt x="4374558" y="0"/>
                      <a:pt x="5636286" y="482190"/>
                      <a:pt x="5636286" y="1077000"/>
                    </a:cubicBezTo>
                    <a:cubicBezTo>
                      <a:pt x="5636286" y="1671810"/>
                      <a:pt x="4374558" y="2154000"/>
                      <a:pt x="2818143" y="2154000"/>
                    </a:cubicBezTo>
                    <a:cubicBezTo>
                      <a:pt x="1261728" y="2154000"/>
                      <a:pt x="0" y="1671810"/>
                      <a:pt x="0" y="1077000"/>
                    </a:cubicBezTo>
                    <a:close/>
                  </a:path>
                  <a:path w="5636286" h="2154000" fill="none">
                    <a:moveTo>
                      <a:pt x="0" y="1077000"/>
                    </a:moveTo>
                    <a:cubicBezTo>
                      <a:pt x="0" y="482190"/>
                      <a:pt x="1261728" y="0"/>
                      <a:pt x="2818143" y="0"/>
                    </a:cubicBezTo>
                    <a:cubicBezTo>
                      <a:pt x="4374558" y="0"/>
                      <a:pt x="5636286" y="482190"/>
                      <a:pt x="5636286" y="1077000"/>
                    </a:cubicBezTo>
                    <a:cubicBezTo>
                      <a:pt x="5636286" y="1671810"/>
                      <a:pt x="4374558" y="2154000"/>
                      <a:pt x="2818143" y="2154000"/>
                    </a:cubicBezTo>
                    <a:cubicBezTo>
                      <a:pt x="1261728" y="2154000"/>
                      <a:pt x="0" y="1671810"/>
                      <a:pt x="0" y="1077000"/>
                    </a:cubicBezTo>
                    <a:close/>
                  </a:path>
                </a:pathLst>
              </a:custGeom>
              <a:noFill/>
              <a:ln w="6000" cap="flat">
                <a:solidFill>
                  <a:srgbClr val="323232"/>
                </a:solidFill>
                <a:custDash>
                  <a:ds d="1100000" sp="500000"/>
                </a:custDash>
              </a:ln>
            </p:spPr>
          </p:sp>
        </p:grpSp>
        <p:grpSp>
          <p:nvGrpSpPr>
            <p:cNvPr id="229" name="椭圆容器"/>
            <p:cNvGrpSpPr/>
            <p:nvPr/>
          </p:nvGrpSpPr>
          <p:grpSpPr>
            <a:xfrm>
              <a:off x="3876" y="4012"/>
              <a:ext cx="1144" cy="730"/>
              <a:chOff x="2984994" y="920914"/>
              <a:chExt cx="861024" cy="495089"/>
            </a:xfrm>
          </p:grpSpPr>
          <p:sp>
            <p:nvSpPr>
              <p:cNvPr id="230" name="任意多边形 103"/>
              <p:cNvSpPr/>
              <p:nvPr/>
            </p:nvSpPr>
            <p:spPr>
              <a:xfrm>
                <a:off x="2984994" y="920914"/>
                <a:ext cx="861024" cy="495089"/>
              </a:xfrm>
              <a:custGeom>
                <a:avLst/>
                <a:gdLst/>
                <a:ahLst/>
                <a:cxnLst/>
                <a:rect l="l" t="t" r="r" b="b"/>
                <a:pathLst>
                  <a:path w="861024" h="495089" stroke="0">
                    <a:moveTo>
                      <a:pt x="0" y="247545"/>
                    </a:moveTo>
                    <a:cubicBezTo>
                      <a:pt x="0" y="110830"/>
                      <a:pt x="192747" y="0"/>
                      <a:pt x="430512" y="0"/>
                    </a:cubicBezTo>
                    <a:cubicBezTo>
                      <a:pt x="668277" y="0"/>
                      <a:pt x="861024" y="110830"/>
                      <a:pt x="861024" y="247545"/>
                    </a:cubicBezTo>
                    <a:cubicBezTo>
                      <a:pt x="861024" y="384260"/>
                      <a:pt x="668277" y="495089"/>
                      <a:pt x="430512" y="495089"/>
                    </a:cubicBezTo>
                    <a:cubicBezTo>
                      <a:pt x="192747" y="495089"/>
                      <a:pt x="0" y="384260"/>
                      <a:pt x="0" y="247545"/>
                    </a:cubicBezTo>
                    <a:close/>
                  </a:path>
                  <a:path w="861024" h="495089" fill="none">
                    <a:moveTo>
                      <a:pt x="0" y="247545"/>
                    </a:moveTo>
                    <a:cubicBezTo>
                      <a:pt x="0" y="110830"/>
                      <a:pt x="192747" y="0"/>
                      <a:pt x="430512" y="0"/>
                    </a:cubicBezTo>
                    <a:cubicBezTo>
                      <a:pt x="668277" y="0"/>
                      <a:pt x="861024" y="110830"/>
                      <a:pt x="861024" y="247545"/>
                    </a:cubicBezTo>
                    <a:cubicBezTo>
                      <a:pt x="861024" y="384260"/>
                      <a:pt x="668277" y="495089"/>
                      <a:pt x="430512" y="495089"/>
                    </a:cubicBezTo>
                    <a:cubicBezTo>
                      <a:pt x="192747" y="495089"/>
                      <a:pt x="0" y="384260"/>
                      <a:pt x="0" y="247545"/>
                    </a:cubicBezTo>
                    <a:close/>
                  </a:path>
                </a:pathLst>
              </a:custGeom>
              <a:solidFill>
                <a:srgbClr val="FFFFFF"/>
              </a:solidFill>
              <a:ln w="6000" cap="flat">
                <a:solidFill>
                  <a:srgbClr val="323232"/>
                </a:solidFill>
              </a:ln>
            </p:spPr>
          </p:sp>
        </p:grpSp>
        <p:sp>
          <p:nvSpPr>
            <p:cNvPr id="231" name="Text 3"/>
            <p:cNvSpPr txBox="1"/>
            <p:nvPr/>
          </p:nvSpPr>
          <p:spPr>
            <a:xfrm>
              <a:off x="3983" y="4229"/>
              <a:ext cx="908" cy="292"/>
            </a:xfrm>
            <a:prstGeom prst="rect">
              <a:avLst/>
            </a:prstGeom>
            <a:noFill/>
          </p:spPr>
          <p:txBody>
            <a:bodyPr wrap="square" lIns="0" tIns="0" rIns="0" bIns="0" rtlCol="0" anchor="ctr"/>
            <a:lstStyle/>
            <a:p>
              <a:pPr algn="ctr">
                <a:lnSpc>
                  <a:spcPct val="100000"/>
                </a:lnSpc>
                <a:spcBef>
                  <a:spcPts val="0"/>
                </a:spcBef>
                <a:spcAft>
                  <a:spcPts val="0"/>
                </a:spcAft>
              </a:pPr>
              <a:r>
                <a:rPr lang="en-US" altLang="zh-CN" sz="1200" kern="100">
                  <a:solidFill>
                    <a:srgbClr val="191919"/>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CN</a:t>
              </a:r>
            </a:p>
          </p:txBody>
        </p:sp>
        <p:grpSp>
          <p:nvGrpSpPr>
            <p:cNvPr id="232" name="Wifi 符号"/>
            <p:cNvGrpSpPr/>
            <p:nvPr/>
          </p:nvGrpSpPr>
          <p:grpSpPr>
            <a:xfrm>
              <a:off x="4210" y="4998"/>
              <a:ext cx="474" cy="682"/>
              <a:chOff x="3236996" y="1589997"/>
              <a:chExt cx="356982" cy="462492"/>
            </a:xfrm>
          </p:grpSpPr>
          <p:sp>
            <p:nvSpPr>
              <p:cNvPr id="233" name="任意多边形 135"/>
              <p:cNvSpPr/>
              <p:nvPr/>
            </p:nvSpPr>
            <p:spPr>
              <a:xfrm>
                <a:off x="3378840" y="1906687"/>
                <a:ext cx="68709" cy="21493"/>
              </a:xfrm>
              <a:custGeom>
                <a:avLst/>
                <a:gdLst/>
                <a:ahLst/>
                <a:cxnLst/>
                <a:rect l="l" t="t" r="r" b="b"/>
                <a:pathLst>
                  <a:path w="68709" h="21493" stroke="0">
                    <a:moveTo>
                      <a:pt x="0" y="0"/>
                    </a:moveTo>
                    <a:lnTo>
                      <a:pt x="68709" y="0"/>
                    </a:lnTo>
                    <a:lnTo>
                      <a:pt x="68709" y="21493"/>
                    </a:lnTo>
                    <a:lnTo>
                      <a:pt x="0" y="21493"/>
                    </a:lnTo>
                    <a:lnTo>
                      <a:pt x="0" y="0"/>
                    </a:lnTo>
                    <a:close/>
                  </a:path>
                  <a:path w="68709" h="21493" fill="none">
                    <a:moveTo>
                      <a:pt x="0" y="0"/>
                    </a:moveTo>
                    <a:lnTo>
                      <a:pt x="68709" y="0"/>
                    </a:lnTo>
                    <a:lnTo>
                      <a:pt x="68709" y="21493"/>
                    </a:lnTo>
                    <a:lnTo>
                      <a:pt x="0" y="21493"/>
                    </a:lnTo>
                    <a:lnTo>
                      <a:pt x="0" y="0"/>
                    </a:lnTo>
                    <a:close/>
                  </a:path>
                </a:pathLst>
              </a:custGeom>
              <a:solidFill>
                <a:srgbClr val="000000"/>
              </a:solidFill>
              <a:ln w="6000" cap="flat">
                <a:solidFill>
                  <a:srgbClr val="000000"/>
                </a:solidFill>
              </a:ln>
            </p:spPr>
          </p:sp>
          <p:sp>
            <p:nvSpPr>
              <p:cNvPr id="234" name="任意多边形 136"/>
              <p:cNvSpPr/>
              <p:nvPr/>
            </p:nvSpPr>
            <p:spPr>
              <a:xfrm>
                <a:off x="3360481" y="1980460"/>
                <a:ext cx="110051" cy="21493"/>
              </a:xfrm>
              <a:custGeom>
                <a:avLst/>
                <a:gdLst/>
                <a:ahLst/>
                <a:cxnLst/>
                <a:rect l="l" t="t" r="r" b="b"/>
                <a:pathLst>
                  <a:path w="110051" h="21493" stroke="0">
                    <a:moveTo>
                      <a:pt x="0" y="0"/>
                    </a:moveTo>
                    <a:lnTo>
                      <a:pt x="110051" y="0"/>
                    </a:lnTo>
                    <a:lnTo>
                      <a:pt x="110051" y="21493"/>
                    </a:lnTo>
                    <a:lnTo>
                      <a:pt x="0" y="21493"/>
                    </a:lnTo>
                    <a:lnTo>
                      <a:pt x="0" y="0"/>
                    </a:lnTo>
                    <a:close/>
                  </a:path>
                  <a:path w="110051" h="21493" fill="none">
                    <a:moveTo>
                      <a:pt x="0" y="0"/>
                    </a:moveTo>
                    <a:lnTo>
                      <a:pt x="110051" y="0"/>
                    </a:lnTo>
                    <a:lnTo>
                      <a:pt x="110051" y="21493"/>
                    </a:lnTo>
                    <a:lnTo>
                      <a:pt x="0" y="21493"/>
                    </a:lnTo>
                    <a:lnTo>
                      <a:pt x="0" y="0"/>
                    </a:lnTo>
                    <a:close/>
                  </a:path>
                </a:pathLst>
              </a:custGeom>
              <a:solidFill>
                <a:srgbClr val="000000"/>
              </a:solidFill>
              <a:ln w="6000" cap="flat">
                <a:solidFill>
                  <a:srgbClr val="000000"/>
                </a:solidFill>
              </a:ln>
            </p:spPr>
          </p:sp>
          <p:sp>
            <p:nvSpPr>
              <p:cNvPr id="235" name="任意多边形 137"/>
              <p:cNvSpPr/>
              <p:nvPr/>
            </p:nvSpPr>
            <p:spPr>
              <a:xfrm>
                <a:off x="3373018" y="1708313"/>
                <a:ext cx="87341" cy="87133"/>
              </a:xfrm>
              <a:custGeom>
                <a:avLst/>
                <a:gdLst/>
                <a:ahLst/>
                <a:cxnLst/>
                <a:rect l="l" t="t" r="r" b="b"/>
                <a:pathLst>
                  <a:path w="87341" h="87133" stroke="0">
                    <a:moveTo>
                      <a:pt x="0" y="43567"/>
                    </a:moveTo>
                    <a:cubicBezTo>
                      <a:pt x="0" y="19473"/>
                      <a:pt x="19519" y="0"/>
                      <a:pt x="43671" y="0"/>
                    </a:cubicBezTo>
                    <a:cubicBezTo>
                      <a:pt x="67756" y="0"/>
                      <a:pt x="87341" y="19473"/>
                      <a:pt x="87341" y="43567"/>
                    </a:cubicBezTo>
                    <a:cubicBezTo>
                      <a:pt x="87341" y="67595"/>
                      <a:pt x="67756" y="87133"/>
                      <a:pt x="43671" y="87133"/>
                    </a:cubicBezTo>
                    <a:cubicBezTo>
                      <a:pt x="19519" y="87133"/>
                      <a:pt x="0" y="67595"/>
                      <a:pt x="0" y="43567"/>
                    </a:cubicBezTo>
                    <a:close/>
                  </a:path>
                  <a:path w="87341" h="87133" fill="none">
                    <a:moveTo>
                      <a:pt x="0" y="43567"/>
                    </a:moveTo>
                    <a:cubicBezTo>
                      <a:pt x="0" y="19473"/>
                      <a:pt x="19519" y="0"/>
                      <a:pt x="43671" y="0"/>
                    </a:cubicBezTo>
                    <a:cubicBezTo>
                      <a:pt x="67756" y="0"/>
                      <a:pt x="87341" y="19473"/>
                      <a:pt x="87341" y="43567"/>
                    </a:cubicBezTo>
                    <a:cubicBezTo>
                      <a:pt x="87341" y="67595"/>
                      <a:pt x="67756" y="87133"/>
                      <a:pt x="43671" y="87133"/>
                    </a:cubicBezTo>
                    <a:cubicBezTo>
                      <a:pt x="19519" y="87133"/>
                      <a:pt x="0" y="67595"/>
                      <a:pt x="0" y="43567"/>
                    </a:cubicBezTo>
                    <a:close/>
                  </a:path>
                </a:pathLst>
              </a:custGeom>
              <a:solidFill>
                <a:srgbClr val="000000"/>
              </a:solidFill>
              <a:ln w="6000" cap="flat">
                <a:solidFill>
                  <a:srgbClr val="000000"/>
                </a:solidFill>
              </a:ln>
            </p:spPr>
          </p:sp>
          <p:sp>
            <p:nvSpPr>
              <p:cNvPr id="236" name="任意多边形 138"/>
              <p:cNvSpPr/>
              <p:nvPr/>
            </p:nvSpPr>
            <p:spPr>
              <a:xfrm>
                <a:off x="3326435" y="1790363"/>
                <a:ext cx="180506" cy="262126"/>
              </a:xfrm>
              <a:custGeom>
                <a:avLst/>
                <a:gdLst/>
                <a:ahLst/>
                <a:cxnLst/>
                <a:rect l="l" t="t" r="r" b="b"/>
                <a:pathLst>
                  <a:path w="180506" h="262126" stroke="0">
                    <a:moveTo>
                      <a:pt x="73513" y="0"/>
                    </a:moveTo>
                    <a:lnTo>
                      <a:pt x="0" y="262126"/>
                    </a:lnTo>
                    <a:lnTo>
                      <a:pt x="24019" y="262126"/>
                    </a:lnTo>
                    <a:lnTo>
                      <a:pt x="87924" y="34998"/>
                    </a:lnTo>
                    <a:lnTo>
                      <a:pt x="156633" y="262126"/>
                    </a:lnTo>
                    <a:lnTo>
                      <a:pt x="180506" y="262126"/>
                    </a:lnTo>
                    <a:lnTo>
                      <a:pt x="101317" y="1307"/>
                    </a:lnTo>
                    <a:lnTo>
                      <a:pt x="73513" y="0"/>
                    </a:lnTo>
                    <a:close/>
                  </a:path>
                  <a:path w="180506" h="262126" fill="none">
                    <a:moveTo>
                      <a:pt x="73513" y="0"/>
                    </a:moveTo>
                    <a:lnTo>
                      <a:pt x="0" y="262126"/>
                    </a:lnTo>
                    <a:lnTo>
                      <a:pt x="24019" y="262126"/>
                    </a:lnTo>
                    <a:lnTo>
                      <a:pt x="87924" y="34998"/>
                    </a:lnTo>
                    <a:lnTo>
                      <a:pt x="156633" y="262126"/>
                    </a:lnTo>
                    <a:lnTo>
                      <a:pt x="180506" y="262126"/>
                    </a:lnTo>
                    <a:lnTo>
                      <a:pt x="101317" y="1307"/>
                    </a:lnTo>
                    <a:lnTo>
                      <a:pt x="73513" y="0"/>
                    </a:lnTo>
                    <a:close/>
                  </a:path>
                </a:pathLst>
              </a:custGeom>
              <a:solidFill>
                <a:srgbClr val="000000"/>
              </a:solidFill>
              <a:ln w="6000" cap="flat">
                <a:solidFill>
                  <a:srgbClr val="000000"/>
                </a:solidFill>
              </a:ln>
            </p:spPr>
          </p:sp>
          <p:grpSp>
            <p:nvGrpSpPr>
              <p:cNvPr id="237" name="组合 236"/>
              <p:cNvGrpSpPr/>
              <p:nvPr/>
            </p:nvGrpSpPr>
            <p:grpSpPr>
              <a:xfrm>
                <a:off x="3455450" y="1589997"/>
                <a:ext cx="138528" cy="323765"/>
                <a:chOff x="3455450" y="1589997"/>
                <a:chExt cx="138528" cy="323765"/>
              </a:xfrm>
            </p:grpSpPr>
            <p:sp>
              <p:nvSpPr>
                <p:cNvPr id="238" name="任意多边形 140"/>
                <p:cNvSpPr/>
                <p:nvPr/>
              </p:nvSpPr>
              <p:spPr>
                <a:xfrm>
                  <a:off x="3482119" y="1589997"/>
                  <a:ext cx="111859" cy="323765"/>
                </a:xfrm>
                <a:custGeom>
                  <a:avLst/>
                  <a:gdLst/>
                  <a:ahLst/>
                  <a:cxnLst/>
                  <a:rect l="l" t="t" r="r" b="b"/>
                  <a:pathLst>
                    <a:path w="111859" h="323765" stroke="0">
                      <a:moveTo>
                        <a:pt x="89936" y="161882"/>
                      </a:moveTo>
                      <a:cubicBezTo>
                        <a:pt x="89936" y="63621"/>
                        <a:pt x="8590" y="24430"/>
                        <a:pt x="0" y="20912"/>
                      </a:cubicBezTo>
                      <a:cubicBezTo>
                        <a:pt x="0" y="20912"/>
                        <a:pt x="7563" y="0"/>
                        <a:pt x="7563" y="0"/>
                      </a:cubicBezTo>
                      <a:cubicBezTo>
                        <a:pt x="69074" y="28054"/>
                        <a:pt x="111859" y="89978"/>
                        <a:pt x="111859" y="161882"/>
                      </a:cubicBezTo>
                      <a:cubicBezTo>
                        <a:pt x="111859" y="233742"/>
                        <a:pt x="69074" y="295666"/>
                        <a:pt x="7563" y="323765"/>
                      </a:cubicBezTo>
                      <a:cubicBezTo>
                        <a:pt x="7563" y="323765"/>
                        <a:pt x="1223" y="302631"/>
                        <a:pt x="1223" y="302631"/>
                      </a:cubicBezTo>
                      <a:cubicBezTo>
                        <a:pt x="9597" y="298297"/>
                        <a:pt x="89936" y="260099"/>
                        <a:pt x="89936" y="161882"/>
                      </a:cubicBezTo>
                      <a:close/>
                    </a:path>
                    <a:path w="111859" h="323765" fill="none">
                      <a:moveTo>
                        <a:pt x="89936" y="161882"/>
                      </a:moveTo>
                      <a:cubicBezTo>
                        <a:pt x="89936" y="63621"/>
                        <a:pt x="8590" y="24430"/>
                        <a:pt x="0" y="20912"/>
                      </a:cubicBezTo>
                      <a:cubicBezTo>
                        <a:pt x="0" y="20912"/>
                        <a:pt x="7563" y="0"/>
                        <a:pt x="7563" y="0"/>
                      </a:cubicBezTo>
                      <a:cubicBezTo>
                        <a:pt x="69074" y="28054"/>
                        <a:pt x="111859" y="89978"/>
                        <a:pt x="111859" y="161882"/>
                      </a:cubicBezTo>
                      <a:cubicBezTo>
                        <a:pt x="111859" y="233742"/>
                        <a:pt x="69074" y="295666"/>
                        <a:pt x="7563" y="323765"/>
                      </a:cubicBezTo>
                      <a:cubicBezTo>
                        <a:pt x="7563" y="323765"/>
                        <a:pt x="1223" y="302631"/>
                        <a:pt x="1223" y="302631"/>
                      </a:cubicBezTo>
                      <a:cubicBezTo>
                        <a:pt x="9597" y="298297"/>
                        <a:pt x="89936" y="260099"/>
                        <a:pt x="89936" y="161882"/>
                      </a:cubicBezTo>
                      <a:close/>
                    </a:path>
                  </a:pathLst>
                </a:custGeom>
                <a:solidFill>
                  <a:srgbClr val="000000"/>
                </a:solidFill>
                <a:ln w="6000" cap="flat">
                  <a:solidFill>
                    <a:srgbClr val="000000"/>
                  </a:solidFill>
                </a:ln>
              </p:spPr>
            </p:sp>
            <p:sp>
              <p:nvSpPr>
                <p:cNvPr id="239" name="任意多边形 141"/>
                <p:cNvSpPr/>
                <p:nvPr/>
              </p:nvSpPr>
              <p:spPr>
                <a:xfrm>
                  <a:off x="3455450" y="1685042"/>
                  <a:ext cx="40062" cy="133675"/>
                </a:xfrm>
                <a:custGeom>
                  <a:avLst/>
                  <a:gdLst/>
                  <a:ahLst/>
                  <a:cxnLst/>
                  <a:rect l="l" t="t" r="r" b="b"/>
                  <a:pathLst>
                    <a:path w="40062" h="133675" stroke="0">
                      <a:moveTo>
                        <a:pt x="26908" y="66838"/>
                      </a:moveTo>
                      <a:cubicBezTo>
                        <a:pt x="25185" y="28892"/>
                        <a:pt x="1763" y="15073"/>
                        <a:pt x="0" y="13063"/>
                      </a:cubicBezTo>
                      <a:cubicBezTo>
                        <a:pt x="0" y="13063"/>
                        <a:pt x="4030" y="0"/>
                        <a:pt x="4030" y="0"/>
                      </a:cubicBezTo>
                      <a:cubicBezTo>
                        <a:pt x="27690" y="13824"/>
                        <a:pt x="40062" y="37494"/>
                        <a:pt x="40062" y="66838"/>
                      </a:cubicBezTo>
                      <a:cubicBezTo>
                        <a:pt x="40062" y="93223"/>
                        <a:pt x="24859" y="119169"/>
                        <a:pt x="5037" y="133675"/>
                      </a:cubicBezTo>
                      <a:cubicBezTo>
                        <a:pt x="5037" y="133675"/>
                        <a:pt x="0" y="120097"/>
                        <a:pt x="0" y="120097"/>
                      </a:cubicBezTo>
                      <a:cubicBezTo>
                        <a:pt x="1385" y="118715"/>
                        <a:pt x="27200" y="102509"/>
                        <a:pt x="26908" y="66838"/>
                      </a:cubicBezTo>
                      <a:close/>
                    </a:path>
                    <a:path w="40062" h="133675" fill="none">
                      <a:moveTo>
                        <a:pt x="26908" y="66838"/>
                      </a:moveTo>
                      <a:cubicBezTo>
                        <a:pt x="25185" y="28892"/>
                        <a:pt x="1763" y="15073"/>
                        <a:pt x="0" y="13063"/>
                      </a:cubicBezTo>
                      <a:cubicBezTo>
                        <a:pt x="0" y="13063"/>
                        <a:pt x="4030" y="0"/>
                        <a:pt x="4030" y="0"/>
                      </a:cubicBezTo>
                      <a:cubicBezTo>
                        <a:pt x="27690" y="13824"/>
                        <a:pt x="40062" y="37494"/>
                        <a:pt x="40062" y="66838"/>
                      </a:cubicBezTo>
                      <a:cubicBezTo>
                        <a:pt x="40062" y="93223"/>
                        <a:pt x="24859" y="119169"/>
                        <a:pt x="5037" y="133675"/>
                      </a:cubicBezTo>
                      <a:cubicBezTo>
                        <a:pt x="5037" y="133675"/>
                        <a:pt x="0" y="120097"/>
                        <a:pt x="0" y="120097"/>
                      </a:cubicBezTo>
                      <a:cubicBezTo>
                        <a:pt x="1385" y="118715"/>
                        <a:pt x="27200" y="102509"/>
                        <a:pt x="26908" y="66838"/>
                      </a:cubicBezTo>
                      <a:close/>
                    </a:path>
                  </a:pathLst>
                </a:custGeom>
                <a:solidFill>
                  <a:srgbClr val="000000"/>
                </a:solidFill>
                <a:ln w="6000" cap="flat">
                  <a:solidFill>
                    <a:srgbClr val="000000"/>
                  </a:solidFill>
                </a:ln>
              </p:spPr>
            </p:sp>
            <p:sp>
              <p:nvSpPr>
                <p:cNvPr id="240" name="任意多边形 142"/>
                <p:cNvSpPr/>
                <p:nvPr/>
              </p:nvSpPr>
              <p:spPr>
                <a:xfrm>
                  <a:off x="3468569" y="1638049"/>
                  <a:ext cx="75084" cy="227660"/>
                </a:xfrm>
                <a:custGeom>
                  <a:avLst/>
                  <a:gdLst/>
                  <a:ahLst/>
                  <a:cxnLst/>
                  <a:rect l="l" t="t" r="r" b="b"/>
                  <a:pathLst>
                    <a:path w="75084" h="227660" stroke="0">
                      <a:moveTo>
                        <a:pt x="57543" y="113830"/>
                      </a:moveTo>
                      <a:cubicBezTo>
                        <a:pt x="56644" y="45933"/>
                        <a:pt x="4259" y="19551"/>
                        <a:pt x="0" y="17541"/>
                      </a:cubicBezTo>
                      <a:cubicBezTo>
                        <a:pt x="0" y="17541"/>
                        <a:pt x="4659" y="0"/>
                        <a:pt x="4659" y="0"/>
                      </a:cubicBezTo>
                      <a:cubicBezTo>
                        <a:pt x="46412" y="20995"/>
                        <a:pt x="75084" y="64170"/>
                        <a:pt x="75084" y="113830"/>
                      </a:cubicBezTo>
                      <a:cubicBezTo>
                        <a:pt x="75084" y="162648"/>
                        <a:pt x="46684" y="206088"/>
                        <a:pt x="6582" y="227660"/>
                      </a:cubicBezTo>
                      <a:cubicBezTo>
                        <a:pt x="6582" y="227660"/>
                        <a:pt x="0" y="210505"/>
                        <a:pt x="0" y="210505"/>
                      </a:cubicBezTo>
                      <a:cubicBezTo>
                        <a:pt x="6022" y="207239"/>
                        <a:pt x="56896" y="181359"/>
                        <a:pt x="57543" y="113830"/>
                      </a:cubicBezTo>
                      <a:close/>
                    </a:path>
                    <a:path w="75084" h="227660" fill="none">
                      <a:moveTo>
                        <a:pt x="57543" y="113830"/>
                      </a:moveTo>
                      <a:cubicBezTo>
                        <a:pt x="56644" y="45933"/>
                        <a:pt x="4259" y="19551"/>
                        <a:pt x="0" y="17541"/>
                      </a:cubicBezTo>
                      <a:cubicBezTo>
                        <a:pt x="0" y="17541"/>
                        <a:pt x="4659" y="0"/>
                        <a:pt x="4659" y="0"/>
                      </a:cubicBezTo>
                      <a:cubicBezTo>
                        <a:pt x="46412" y="20995"/>
                        <a:pt x="75084" y="64170"/>
                        <a:pt x="75084" y="113830"/>
                      </a:cubicBezTo>
                      <a:cubicBezTo>
                        <a:pt x="75084" y="162648"/>
                        <a:pt x="46684" y="206088"/>
                        <a:pt x="6582" y="227660"/>
                      </a:cubicBezTo>
                      <a:cubicBezTo>
                        <a:pt x="6582" y="227660"/>
                        <a:pt x="0" y="210505"/>
                        <a:pt x="0" y="210505"/>
                      </a:cubicBezTo>
                      <a:cubicBezTo>
                        <a:pt x="6022" y="207239"/>
                        <a:pt x="56896" y="181359"/>
                        <a:pt x="57543" y="113830"/>
                      </a:cubicBezTo>
                      <a:close/>
                    </a:path>
                  </a:pathLst>
                </a:custGeom>
                <a:solidFill>
                  <a:srgbClr val="000000"/>
                </a:solidFill>
                <a:ln w="6000" cap="flat">
                  <a:solidFill>
                    <a:srgbClr val="000000"/>
                  </a:solidFill>
                </a:ln>
              </p:spPr>
            </p:sp>
          </p:grpSp>
          <p:grpSp>
            <p:nvGrpSpPr>
              <p:cNvPr id="241" name="组合 240"/>
              <p:cNvGrpSpPr/>
              <p:nvPr/>
            </p:nvGrpSpPr>
            <p:grpSpPr>
              <a:xfrm flipH="1">
                <a:off x="3236996" y="1589997"/>
                <a:ext cx="138528" cy="323764"/>
                <a:chOff x="3236995" y="1589997"/>
                <a:chExt cx="138528" cy="323764"/>
              </a:xfrm>
            </p:grpSpPr>
            <p:sp>
              <p:nvSpPr>
                <p:cNvPr id="242" name="任意多边形 144"/>
                <p:cNvSpPr/>
                <p:nvPr/>
              </p:nvSpPr>
              <p:spPr>
                <a:xfrm>
                  <a:off x="3263664" y="1589997"/>
                  <a:ext cx="111859" cy="323764"/>
                </a:xfrm>
                <a:custGeom>
                  <a:avLst/>
                  <a:gdLst/>
                  <a:ahLst/>
                  <a:cxnLst/>
                  <a:rect l="l" t="t" r="r" b="b"/>
                  <a:pathLst>
                    <a:path w="111859" h="323764" stroke="0">
                      <a:moveTo>
                        <a:pt x="89936" y="161882"/>
                      </a:moveTo>
                      <a:cubicBezTo>
                        <a:pt x="89936" y="63621"/>
                        <a:pt x="8590" y="24430"/>
                        <a:pt x="0" y="20912"/>
                      </a:cubicBezTo>
                      <a:cubicBezTo>
                        <a:pt x="0" y="20912"/>
                        <a:pt x="7563" y="0"/>
                        <a:pt x="7563" y="0"/>
                      </a:cubicBezTo>
                      <a:cubicBezTo>
                        <a:pt x="69074" y="28054"/>
                        <a:pt x="111859" y="89978"/>
                        <a:pt x="111859" y="161882"/>
                      </a:cubicBezTo>
                      <a:cubicBezTo>
                        <a:pt x="111859" y="233742"/>
                        <a:pt x="69074" y="295665"/>
                        <a:pt x="7563" y="323764"/>
                      </a:cubicBezTo>
                      <a:cubicBezTo>
                        <a:pt x="7563" y="323764"/>
                        <a:pt x="1223" y="302630"/>
                        <a:pt x="1223" y="302630"/>
                      </a:cubicBezTo>
                      <a:cubicBezTo>
                        <a:pt x="9597" y="298297"/>
                        <a:pt x="89936" y="260099"/>
                        <a:pt x="89936" y="161882"/>
                      </a:cubicBezTo>
                      <a:close/>
                    </a:path>
                    <a:path w="111859" h="323764" fill="none">
                      <a:moveTo>
                        <a:pt x="89936" y="161882"/>
                      </a:moveTo>
                      <a:cubicBezTo>
                        <a:pt x="89936" y="63621"/>
                        <a:pt x="8590" y="24430"/>
                        <a:pt x="0" y="20912"/>
                      </a:cubicBezTo>
                      <a:cubicBezTo>
                        <a:pt x="0" y="20912"/>
                        <a:pt x="7563" y="0"/>
                        <a:pt x="7563" y="0"/>
                      </a:cubicBezTo>
                      <a:cubicBezTo>
                        <a:pt x="69074" y="28054"/>
                        <a:pt x="111859" y="89978"/>
                        <a:pt x="111859" y="161882"/>
                      </a:cubicBezTo>
                      <a:cubicBezTo>
                        <a:pt x="111859" y="233742"/>
                        <a:pt x="69074" y="295665"/>
                        <a:pt x="7563" y="323764"/>
                      </a:cubicBezTo>
                      <a:cubicBezTo>
                        <a:pt x="7563" y="323764"/>
                        <a:pt x="1223" y="302630"/>
                        <a:pt x="1223" y="302630"/>
                      </a:cubicBezTo>
                      <a:cubicBezTo>
                        <a:pt x="9597" y="298297"/>
                        <a:pt x="89936" y="260099"/>
                        <a:pt x="89936" y="161882"/>
                      </a:cubicBezTo>
                      <a:close/>
                    </a:path>
                  </a:pathLst>
                </a:custGeom>
                <a:solidFill>
                  <a:srgbClr val="000000"/>
                </a:solidFill>
                <a:ln w="6000" cap="flat">
                  <a:solidFill>
                    <a:srgbClr val="000000"/>
                  </a:solidFill>
                </a:ln>
              </p:spPr>
            </p:sp>
            <p:sp>
              <p:nvSpPr>
                <p:cNvPr id="243" name="任意多边形 145"/>
                <p:cNvSpPr/>
                <p:nvPr/>
              </p:nvSpPr>
              <p:spPr>
                <a:xfrm>
                  <a:off x="3236995" y="1685042"/>
                  <a:ext cx="40062" cy="133675"/>
                </a:xfrm>
                <a:custGeom>
                  <a:avLst/>
                  <a:gdLst/>
                  <a:ahLst/>
                  <a:cxnLst/>
                  <a:rect l="l" t="t" r="r" b="b"/>
                  <a:pathLst>
                    <a:path w="40062" h="133675" stroke="0">
                      <a:moveTo>
                        <a:pt x="26908" y="66837"/>
                      </a:moveTo>
                      <a:cubicBezTo>
                        <a:pt x="25185" y="28892"/>
                        <a:pt x="1763" y="15073"/>
                        <a:pt x="0" y="13063"/>
                      </a:cubicBezTo>
                      <a:cubicBezTo>
                        <a:pt x="0" y="13063"/>
                        <a:pt x="4030" y="0"/>
                        <a:pt x="4030" y="0"/>
                      </a:cubicBezTo>
                      <a:cubicBezTo>
                        <a:pt x="27690" y="13824"/>
                        <a:pt x="40062" y="37494"/>
                        <a:pt x="40062" y="66837"/>
                      </a:cubicBezTo>
                      <a:cubicBezTo>
                        <a:pt x="40062" y="93223"/>
                        <a:pt x="24859" y="119169"/>
                        <a:pt x="5037" y="133675"/>
                      </a:cubicBezTo>
                      <a:cubicBezTo>
                        <a:pt x="5037" y="133675"/>
                        <a:pt x="0" y="120097"/>
                        <a:pt x="0" y="120097"/>
                      </a:cubicBezTo>
                      <a:cubicBezTo>
                        <a:pt x="1385" y="118715"/>
                        <a:pt x="27200" y="102509"/>
                        <a:pt x="26908" y="66837"/>
                      </a:cubicBezTo>
                      <a:close/>
                    </a:path>
                    <a:path w="40062" h="133675" fill="none">
                      <a:moveTo>
                        <a:pt x="26908" y="66837"/>
                      </a:moveTo>
                      <a:cubicBezTo>
                        <a:pt x="25185" y="28892"/>
                        <a:pt x="1763" y="15073"/>
                        <a:pt x="0" y="13063"/>
                      </a:cubicBezTo>
                      <a:cubicBezTo>
                        <a:pt x="0" y="13063"/>
                        <a:pt x="4030" y="0"/>
                        <a:pt x="4030" y="0"/>
                      </a:cubicBezTo>
                      <a:cubicBezTo>
                        <a:pt x="27690" y="13824"/>
                        <a:pt x="40062" y="37494"/>
                        <a:pt x="40062" y="66837"/>
                      </a:cubicBezTo>
                      <a:cubicBezTo>
                        <a:pt x="40062" y="93223"/>
                        <a:pt x="24859" y="119169"/>
                        <a:pt x="5037" y="133675"/>
                      </a:cubicBezTo>
                      <a:cubicBezTo>
                        <a:pt x="5037" y="133675"/>
                        <a:pt x="0" y="120097"/>
                        <a:pt x="0" y="120097"/>
                      </a:cubicBezTo>
                      <a:cubicBezTo>
                        <a:pt x="1385" y="118715"/>
                        <a:pt x="27200" y="102509"/>
                        <a:pt x="26908" y="66837"/>
                      </a:cubicBezTo>
                      <a:close/>
                    </a:path>
                  </a:pathLst>
                </a:custGeom>
                <a:solidFill>
                  <a:srgbClr val="000000"/>
                </a:solidFill>
                <a:ln w="6000" cap="flat">
                  <a:solidFill>
                    <a:srgbClr val="000000"/>
                  </a:solidFill>
                </a:ln>
              </p:spPr>
            </p:sp>
            <p:sp>
              <p:nvSpPr>
                <p:cNvPr id="244" name="任意多边形 146"/>
                <p:cNvSpPr/>
                <p:nvPr/>
              </p:nvSpPr>
              <p:spPr>
                <a:xfrm>
                  <a:off x="3250114" y="1638049"/>
                  <a:ext cx="75084" cy="227660"/>
                </a:xfrm>
                <a:custGeom>
                  <a:avLst/>
                  <a:gdLst/>
                  <a:ahLst/>
                  <a:cxnLst/>
                  <a:rect l="l" t="t" r="r" b="b"/>
                  <a:pathLst>
                    <a:path w="75084" h="227660" stroke="0">
                      <a:moveTo>
                        <a:pt x="57543" y="113830"/>
                      </a:moveTo>
                      <a:cubicBezTo>
                        <a:pt x="56644" y="45933"/>
                        <a:pt x="4259" y="19551"/>
                        <a:pt x="0" y="17541"/>
                      </a:cubicBezTo>
                      <a:cubicBezTo>
                        <a:pt x="0" y="17541"/>
                        <a:pt x="4659" y="0"/>
                        <a:pt x="4659" y="0"/>
                      </a:cubicBezTo>
                      <a:cubicBezTo>
                        <a:pt x="46412" y="20995"/>
                        <a:pt x="75084" y="64170"/>
                        <a:pt x="75084" y="113830"/>
                      </a:cubicBezTo>
                      <a:cubicBezTo>
                        <a:pt x="75084" y="162648"/>
                        <a:pt x="46684" y="206087"/>
                        <a:pt x="6582" y="227660"/>
                      </a:cubicBezTo>
                      <a:cubicBezTo>
                        <a:pt x="6582" y="227660"/>
                        <a:pt x="0" y="210504"/>
                        <a:pt x="0" y="210504"/>
                      </a:cubicBezTo>
                      <a:cubicBezTo>
                        <a:pt x="6022" y="207238"/>
                        <a:pt x="56896" y="181359"/>
                        <a:pt x="57543" y="113830"/>
                      </a:cubicBezTo>
                      <a:close/>
                    </a:path>
                    <a:path w="75084" h="227660" fill="none">
                      <a:moveTo>
                        <a:pt x="57543" y="113830"/>
                      </a:moveTo>
                      <a:cubicBezTo>
                        <a:pt x="56644" y="45933"/>
                        <a:pt x="4259" y="19551"/>
                        <a:pt x="0" y="17541"/>
                      </a:cubicBezTo>
                      <a:cubicBezTo>
                        <a:pt x="0" y="17541"/>
                        <a:pt x="4659" y="0"/>
                        <a:pt x="4659" y="0"/>
                      </a:cubicBezTo>
                      <a:cubicBezTo>
                        <a:pt x="46412" y="20995"/>
                        <a:pt x="75084" y="64170"/>
                        <a:pt x="75084" y="113830"/>
                      </a:cubicBezTo>
                      <a:cubicBezTo>
                        <a:pt x="75084" y="162648"/>
                        <a:pt x="46684" y="206087"/>
                        <a:pt x="6582" y="227660"/>
                      </a:cubicBezTo>
                      <a:cubicBezTo>
                        <a:pt x="6582" y="227660"/>
                        <a:pt x="0" y="210504"/>
                        <a:pt x="0" y="210504"/>
                      </a:cubicBezTo>
                      <a:cubicBezTo>
                        <a:pt x="6022" y="207238"/>
                        <a:pt x="56896" y="181359"/>
                        <a:pt x="57543" y="113830"/>
                      </a:cubicBezTo>
                      <a:close/>
                    </a:path>
                  </a:pathLst>
                </a:custGeom>
                <a:solidFill>
                  <a:srgbClr val="000000"/>
                </a:solidFill>
                <a:ln w="6000" cap="flat">
                  <a:solidFill>
                    <a:srgbClr val="000000"/>
                  </a:solidFill>
                </a:ln>
              </p:spPr>
            </p:sp>
          </p:grpSp>
        </p:grpSp>
        <p:sp>
          <p:nvSpPr>
            <p:cNvPr id="245" name="ConnectLine"/>
            <p:cNvSpPr/>
            <p:nvPr/>
          </p:nvSpPr>
          <p:spPr>
            <a:xfrm>
              <a:off x="4448" y="4751"/>
              <a:ext cx="8" cy="248"/>
            </a:xfrm>
            <a:custGeom>
              <a:avLst/>
              <a:gdLst/>
              <a:ahLst/>
              <a:cxnLst/>
              <a:rect l="l" t="t" r="r" b="b"/>
              <a:pathLst>
                <a:path w="6000" h="168000" fill="none">
                  <a:moveTo>
                    <a:pt x="0" y="168000"/>
                  </a:moveTo>
                  <a:lnTo>
                    <a:pt x="0" y="0"/>
                  </a:lnTo>
                </a:path>
              </a:pathLst>
            </a:custGeom>
            <a:noFill/>
            <a:ln w="6000" cap="flat">
              <a:solidFill>
                <a:srgbClr val="191919"/>
              </a:solidFill>
              <a:headEnd type="triangle" w="med" len="med"/>
              <a:tailEnd type="triangle" w="med" len="med"/>
            </a:ln>
          </p:spPr>
        </p:sp>
        <p:sp>
          <p:nvSpPr>
            <p:cNvPr id="246" name="Text 4"/>
            <p:cNvSpPr txBox="1"/>
            <p:nvPr/>
          </p:nvSpPr>
          <p:spPr>
            <a:xfrm>
              <a:off x="4629" y="4857"/>
              <a:ext cx="1613" cy="292"/>
            </a:xfrm>
            <a:prstGeom prst="rect">
              <a:avLst/>
            </a:prstGeom>
            <a:noFill/>
          </p:spPr>
          <p:txBody>
            <a:bodyPr wrap="square" lIns="0" tIns="0" rIns="0" bIns="0" rtlCol="0" anchor="ctr"/>
            <a:lstStyle/>
            <a:p>
              <a:pPr algn="ctr">
                <a:lnSpc>
                  <a:spcPct val="100000"/>
                </a:lnSpc>
                <a:spcBef>
                  <a:spcPts val="0"/>
                </a:spcBef>
                <a:spcAft>
                  <a:spcPts val="0"/>
                </a:spcAft>
              </a:pPr>
              <a:r>
                <a:rPr lang="en-US" altLang="zh-CN" sz="1200" kern="100">
                  <a:solidFill>
                    <a:srgbClr val="191919"/>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RAN node 1</a:t>
              </a:r>
              <a:endParaRPr lang="en-US" altLang="zh-CN" sz="1200" kern="100">
                <a:solidFill>
                  <a:srgbClr val="000000"/>
                </a:solidFill>
                <a:latin typeface="Times New Roman" panose="02020603050405020304" pitchFamily="18" charset="0"/>
                <a:ea typeface="Microsoft YaHei UI" panose="020B0503020204020204" charset="-122"/>
                <a:cs typeface="Times New Roman" panose="02020603050405020304" pitchFamily="18" charset="0"/>
                <a:sym typeface="Times New Roman" panose="02020603050405020304"/>
              </a:endParaRPr>
            </a:p>
          </p:txBody>
        </p:sp>
        <p:pic>
          <p:nvPicPr>
            <p:cNvPr id="247" name="图片 246"/>
            <p:cNvPicPr/>
            <p:nvPr/>
          </p:nvPicPr>
          <p:blipFill>
            <a:blip r:embed="rId7" cstate="print">
              <a:extLst>
                <a:ext uri="{28A0092B-C50C-407E-A947-70E740481C1C}">
                  <a14:useLocalDpi xmlns:a14="http://schemas.microsoft.com/office/drawing/2010/main" val="0"/>
                </a:ext>
              </a:extLst>
            </a:blip>
            <a:srcRect/>
            <a:stretch>
              <a:fillRect/>
            </a:stretch>
          </p:blipFill>
          <p:spPr>
            <a:xfrm>
              <a:off x="1111" y="7868"/>
              <a:ext cx="717" cy="764"/>
            </a:xfrm>
            <a:prstGeom prst="rect">
              <a:avLst/>
            </a:prstGeom>
          </p:spPr>
        </p:pic>
        <p:sp>
          <p:nvSpPr>
            <p:cNvPr id="249" name="左唯一性连接线"/>
            <p:cNvSpPr/>
            <p:nvPr/>
          </p:nvSpPr>
          <p:spPr>
            <a:xfrm rot="16200000">
              <a:off x="4117" y="6059"/>
              <a:ext cx="625" cy="8"/>
            </a:xfrm>
            <a:custGeom>
              <a:avLst/>
              <a:gdLst/>
              <a:ahLst/>
              <a:cxnLst/>
              <a:rect l="l" t="t" r="r" b="b"/>
              <a:pathLst>
                <a:path w="424206" h="6000" fill="none">
                  <a:moveTo>
                    <a:pt x="0" y="0"/>
                  </a:moveTo>
                  <a:lnTo>
                    <a:pt x="424206" y="0"/>
                  </a:lnTo>
                </a:path>
              </a:pathLst>
            </a:custGeom>
            <a:solidFill>
              <a:srgbClr val="FFFFFF"/>
            </a:solidFill>
            <a:ln w="6000" cap="flat">
              <a:solidFill>
                <a:srgbClr val="323232"/>
              </a:solidFill>
              <a:headEnd type="triangle" w="med" len="med"/>
              <a:tailEnd type="triangle" w="med" len="med"/>
            </a:ln>
          </p:spPr>
        </p:sp>
        <p:sp>
          <p:nvSpPr>
            <p:cNvPr id="250" name="左唯一性连接线"/>
            <p:cNvSpPr/>
            <p:nvPr/>
          </p:nvSpPr>
          <p:spPr>
            <a:xfrm rot="13500000">
              <a:off x="4302" y="6579"/>
              <a:ext cx="2364" cy="8"/>
            </a:xfrm>
            <a:custGeom>
              <a:avLst/>
              <a:gdLst/>
              <a:ahLst/>
              <a:cxnLst/>
              <a:rect l="l" t="t" r="r" b="b"/>
              <a:pathLst>
                <a:path w="1603716" h="6000" fill="none">
                  <a:moveTo>
                    <a:pt x="0" y="0"/>
                  </a:moveTo>
                  <a:lnTo>
                    <a:pt x="1603716" y="0"/>
                  </a:lnTo>
                </a:path>
              </a:pathLst>
            </a:custGeom>
            <a:solidFill>
              <a:srgbClr val="FFFFFF"/>
            </a:solidFill>
            <a:ln w="6000" cap="flat">
              <a:solidFill>
                <a:srgbClr val="323232"/>
              </a:solidFill>
              <a:headEnd type="triangle" w="med" len="med"/>
              <a:tailEnd type="triangle" w="med" len="med"/>
            </a:ln>
          </p:spPr>
        </p:sp>
        <p:sp>
          <p:nvSpPr>
            <p:cNvPr id="251" name="左唯一性连接线"/>
            <p:cNvSpPr/>
            <p:nvPr/>
          </p:nvSpPr>
          <p:spPr>
            <a:xfrm rot="16200000">
              <a:off x="744" y="6640"/>
              <a:ext cx="1801" cy="8"/>
            </a:xfrm>
            <a:custGeom>
              <a:avLst/>
              <a:gdLst/>
              <a:ahLst/>
              <a:cxnLst/>
              <a:rect l="l" t="t" r="r" b="b"/>
              <a:pathLst>
                <a:path w="1222206" h="6000" fill="none">
                  <a:moveTo>
                    <a:pt x="0" y="0"/>
                  </a:moveTo>
                  <a:lnTo>
                    <a:pt x="1222206" y="0"/>
                  </a:lnTo>
                </a:path>
              </a:pathLst>
            </a:custGeom>
            <a:solidFill>
              <a:srgbClr val="FFFFFF"/>
            </a:solidFill>
            <a:ln w="6000" cap="flat">
              <a:solidFill>
                <a:srgbClr val="323232"/>
              </a:solidFill>
              <a:headEnd type="triangle" w="med" len="med"/>
              <a:tailEnd type="triangle" w="med" len="med"/>
            </a:ln>
          </p:spPr>
        </p:sp>
        <p:grpSp>
          <p:nvGrpSpPr>
            <p:cNvPr id="252" name="Group 6"/>
            <p:cNvGrpSpPr/>
            <p:nvPr/>
          </p:nvGrpSpPr>
          <p:grpSpPr>
            <a:xfrm rot="1350864">
              <a:off x="4313" y="7118"/>
              <a:ext cx="1930" cy="381"/>
              <a:chOff x="3354733" y="3075976"/>
              <a:chExt cx="1452884" cy="258839"/>
            </a:xfrm>
          </p:grpSpPr>
          <p:sp>
            <p:nvSpPr>
              <p:cNvPr id="253" name="左唯一性连接线"/>
              <p:cNvSpPr/>
              <p:nvPr/>
            </p:nvSpPr>
            <p:spPr>
              <a:xfrm>
                <a:off x="3554079" y="3075976"/>
                <a:ext cx="1253538" cy="6000"/>
              </a:xfrm>
              <a:custGeom>
                <a:avLst/>
                <a:gdLst/>
                <a:ahLst/>
                <a:cxnLst/>
                <a:rect l="l" t="t" r="r" b="b"/>
                <a:pathLst>
                  <a:path w="1253538" h="6000" fill="none">
                    <a:moveTo>
                      <a:pt x="0" y="0"/>
                    </a:moveTo>
                    <a:lnTo>
                      <a:pt x="1253538" y="0"/>
                    </a:lnTo>
                  </a:path>
                </a:pathLst>
              </a:custGeom>
              <a:solidFill>
                <a:srgbClr val="FFFFFF"/>
              </a:solidFill>
              <a:ln w="6000" cap="flat">
                <a:solidFill>
                  <a:srgbClr val="0070C0"/>
                </a:solidFill>
                <a:headEnd type="triangle" w="med" len="med"/>
                <a:tailEnd type="triangle" w="med" len="med"/>
              </a:ln>
            </p:spPr>
          </p:sp>
          <p:sp>
            <p:nvSpPr>
              <p:cNvPr id="254" name="Text 7"/>
              <p:cNvSpPr txBox="1"/>
              <p:nvPr/>
            </p:nvSpPr>
            <p:spPr>
              <a:xfrm rot="-1350864">
                <a:off x="3354733" y="3136815"/>
                <a:ext cx="972000" cy="198000"/>
              </a:xfrm>
              <a:prstGeom prst="rect">
                <a:avLst/>
              </a:prstGeom>
              <a:noFill/>
            </p:spPr>
            <p:txBody>
              <a:bodyPr wrap="square" lIns="36000" tIns="0" rIns="36000" bIns="0" rtlCol="0" anchor="ctr"/>
              <a:lstStyle/>
              <a:p>
                <a:pPr algn="ctr">
                  <a:lnSpc>
                    <a:spcPct val="100000"/>
                  </a:lnSpc>
                  <a:spcBef>
                    <a:spcPts val="0"/>
                  </a:spcBef>
                  <a:spcAft>
                    <a:spcPts val="0"/>
                  </a:spcAft>
                </a:pPr>
                <a:r>
                  <a:rPr lang="en-US" altLang="zh-CN" sz="1200" b="1"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intra-comm</a:t>
                </a:r>
              </a:p>
            </p:txBody>
          </p:sp>
        </p:grpSp>
        <p:grpSp>
          <p:nvGrpSpPr>
            <p:cNvPr id="255" name="Group 8"/>
            <p:cNvGrpSpPr/>
            <p:nvPr/>
          </p:nvGrpSpPr>
          <p:grpSpPr>
            <a:xfrm rot="19813908">
              <a:off x="1789" y="7282"/>
              <a:ext cx="2424" cy="330"/>
              <a:chOff x="1468088" y="3125049"/>
              <a:chExt cx="1824798" cy="223763"/>
            </a:xfrm>
          </p:grpSpPr>
          <p:sp>
            <p:nvSpPr>
              <p:cNvPr id="256" name="左唯一性连接线"/>
              <p:cNvSpPr/>
              <p:nvPr/>
            </p:nvSpPr>
            <p:spPr>
              <a:xfrm>
                <a:off x="1468088" y="3342812"/>
                <a:ext cx="1824798" cy="6000"/>
              </a:xfrm>
              <a:custGeom>
                <a:avLst/>
                <a:gdLst/>
                <a:ahLst/>
                <a:cxnLst/>
                <a:rect l="l" t="t" r="r" b="b"/>
                <a:pathLst>
                  <a:path w="1824798" h="6000" fill="none">
                    <a:moveTo>
                      <a:pt x="0" y="0"/>
                    </a:moveTo>
                    <a:lnTo>
                      <a:pt x="1824798" y="0"/>
                    </a:lnTo>
                  </a:path>
                </a:pathLst>
              </a:custGeom>
              <a:solidFill>
                <a:srgbClr val="FFFFFF"/>
              </a:solidFill>
              <a:ln w="6000" cap="flat">
                <a:solidFill>
                  <a:srgbClr val="0070C0"/>
                </a:solidFill>
                <a:headEnd type="triangle" w="med" len="med"/>
                <a:tailEnd type="triangle" w="med" len="med"/>
              </a:ln>
            </p:spPr>
          </p:sp>
          <p:sp>
            <p:nvSpPr>
              <p:cNvPr id="257" name="Text 9"/>
              <p:cNvSpPr txBox="1"/>
              <p:nvPr/>
            </p:nvSpPr>
            <p:spPr>
              <a:xfrm rot="1786092">
                <a:off x="2192073" y="3125049"/>
                <a:ext cx="972000" cy="198000"/>
              </a:xfrm>
              <a:prstGeom prst="rect">
                <a:avLst/>
              </a:prstGeom>
              <a:noFill/>
            </p:spPr>
            <p:txBody>
              <a:bodyPr wrap="square" lIns="36000" tIns="0" rIns="36000" bIns="0" rtlCol="0" anchor="ctr"/>
              <a:lstStyle/>
              <a:p>
                <a:pPr algn="ctr">
                  <a:lnSpc>
                    <a:spcPct val="100000"/>
                  </a:lnSpc>
                  <a:spcBef>
                    <a:spcPts val="0"/>
                  </a:spcBef>
                  <a:spcAft>
                    <a:spcPts val="0"/>
                  </a:spcAft>
                </a:pPr>
                <a:r>
                  <a:rPr lang="en-US" altLang="zh-CN" sz="1200" b="1"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intra- comm</a:t>
                </a:r>
              </a:p>
            </p:txBody>
          </p:sp>
        </p:grpSp>
        <p:grpSp>
          <p:nvGrpSpPr>
            <p:cNvPr id="258" name="Group 10"/>
            <p:cNvGrpSpPr/>
            <p:nvPr/>
          </p:nvGrpSpPr>
          <p:grpSpPr>
            <a:xfrm rot="21173299">
              <a:off x="1989" y="7860"/>
              <a:ext cx="4248" cy="292"/>
              <a:chOff x="1575065" y="3530807"/>
              <a:chExt cx="3198606" cy="198000"/>
            </a:xfrm>
          </p:grpSpPr>
          <p:sp>
            <p:nvSpPr>
              <p:cNvPr id="259" name="左唯一性连接线"/>
              <p:cNvSpPr/>
              <p:nvPr/>
            </p:nvSpPr>
            <p:spPr>
              <a:xfrm>
                <a:off x="1575065" y="3712183"/>
                <a:ext cx="3198606" cy="6000"/>
              </a:xfrm>
              <a:custGeom>
                <a:avLst/>
                <a:gdLst/>
                <a:ahLst/>
                <a:cxnLst/>
                <a:rect l="l" t="t" r="r" b="b"/>
                <a:pathLst>
                  <a:path w="3198606" h="6000" fill="none">
                    <a:moveTo>
                      <a:pt x="0" y="0"/>
                    </a:moveTo>
                    <a:lnTo>
                      <a:pt x="3198606" y="0"/>
                    </a:lnTo>
                  </a:path>
                </a:pathLst>
              </a:custGeom>
              <a:solidFill>
                <a:srgbClr val="FFFFFF"/>
              </a:solidFill>
              <a:ln w="6000" cap="flat">
                <a:solidFill>
                  <a:srgbClr val="0070C0"/>
                </a:solidFill>
                <a:headEnd type="triangle" w="med" len="med"/>
                <a:tailEnd type="triangle" w="med" len="med"/>
              </a:ln>
            </p:spPr>
          </p:sp>
          <p:sp>
            <p:nvSpPr>
              <p:cNvPr id="260" name="Text 11"/>
              <p:cNvSpPr txBox="1"/>
              <p:nvPr/>
            </p:nvSpPr>
            <p:spPr>
              <a:xfrm rot="426701">
                <a:off x="2722539" y="3530807"/>
                <a:ext cx="972000" cy="198000"/>
              </a:xfrm>
              <a:prstGeom prst="rect">
                <a:avLst/>
              </a:prstGeom>
              <a:noFill/>
            </p:spPr>
            <p:txBody>
              <a:bodyPr wrap="square" lIns="36000" tIns="0" rIns="36000" bIns="0" rtlCol="0" anchor="ctr"/>
              <a:lstStyle/>
              <a:p>
                <a:pPr algn="ctr">
                  <a:lnSpc>
                    <a:spcPct val="100000"/>
                  </a:lnSpc>
                  <a:spcBef>
                    <a:spcPts val="0"/>
                  </a:spcBef>
                  <a:spcAft>
                    <a:spcPts val="0"/>
                  </a:spcAft>
                </a:pPr>
                <a:r>
                  <a:rPr lang="en-US" altLang="zh-CN" sz="1200" b="1"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intra-comm</a:t>
                </a:r>
              </a:p>
            </p:txBody>
          </p:sp>
        </p:grpSp>
        <p:sp>
          <p:nvSpPr>
            <p:cNvPr id="261" name="Text 12"/>
            <p:cNvSpPr txBox="1"/>
            <p:nvPr/>
          </p:nvSpPr>
          <p:spPr>
            <a:xfrm>
              <a:off x="1417" y="7669"/>
              <a:ext cx="741" cy="301"/>
            </a:xfrm>
            <a:prstGeom prst="rect">
              <a:avLst/>
            </a:prstGeom>
            <a:noFill/>
          </p:spPr>
          <p:txBody>
            <a:bodyPr wrap="square" lIns="0" tIns="0" rIns="0" bIns="0" rtlCol="0" anchor="ctr"/>
            <a:lstStyle/>
            <a:p>
              <a:pPr algn="ctr">
                <a:lnSpc>
                  <a:spcPct val="100000"/>
                </a:lnSpc>
                <a:spcBef>
                  <a:spcPts val="0"/>
                </a:spcBef>
                <a:spcAft>
                  <a:spcPts val="0"/>
                </a:spcAft>
              </a:pPr>
              <a:r>
                <a:rPr lang="en-US" altLang="zh-CN" sz="12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Head</a:t>
              </a:r>
              <a:endParaRPr lang="en-US" altLang="zh-CN" sz="1200" kern="100">
                <a:solidFill>
                  <a:srgbClr val="000000"/>
                </a:solidFill>
                <a:latin typeface="Times New Roman" panose="02020603050405020304" pitchFamily="18" charset="0"/>
                <a:ea typeface="Microsoft YaHei UI" panose="020B0503020204020204" charset="-122"/>
                <a:cs typeface="Times New Roman" panose="02020603050405020304" pitchFamily="18" charset="0"/>
                <a:sym typeface="Times New Roman" panose="02020603050405020304"/>
              </a:endParaRPr>
            </a:p>
          </p:txBody>
        </p:sp>
        <p:sp>
          <p:nvSpPr>
            <p:cNvPr id="262" name="Text 13"/>
            <p:cNvSpPr txBox="1"/>
            <p:nvPr/>
          </p:nvSpPr>
          <p:spPr>
            <a:xfrm>
              <a:off x="6342" y="7262"/>
              <a:ext cx="988" cy="292"/>
            </a:xfrm>
            <a:prstGeom prst="rect">
              <a:avLst/>
            </a:prstGeom>
            <a:noFill/>
          </p:spPr>
          <p:txBody>
            <a:bodyPr wrap="square" lIns="0" tIns="0" rIns="0" bIns="0" rtlCol="0" anchor="ctr"/>
            <a:lstStyle/>
            <a:p>
              <a:pPr algn="ctr">
                <a:lnSpc>
                  <a:spcPct val="100000"/>
                </a:lnSpc>
                <a:spcBef>
                  <a:spcPts val="0"/>
                </a:spcBef>
                <a:spcAft>
                  <a:spcPts val="0"/>
                </a:spcAft>
              </a:pPr>
              <a:r>
                <a:rPr lang="en-US" altLang="zh-CN" sz="12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Member</a:t>
              </a:r>
            </a:p>
          </p:txBody>
        </p:sp>
        <p:sp>
          <p:nvSpPr>
            <p:cNvPr id="263" name="Text 14"/>
            <p:cNvSpPr txBox="1"/>
            <p:nvPr/>
          </p:nvSpPr>
          <p:spPr>
            <a:xfrm>
              <a:off x="4456" y="6176"/>
              <a:ext cx="988" cy="292"/>
            </a:xfrm>
            <a:prstGeom prst="rect">
              <a:avLst/>
            </a:prstGeom>
            <a:noFill/>
          </p:spPr>
          <p:txBody>
            <a:bodyPr wrap="square" lIns="0" tIns="0" rIns="0" bIns="0" rtlCol="0" anchor="ctr"/>
            <a:lstStyle/>
            <a:p>
              <a:pPr algn="ctr">
                <a:lnSpc>
                  <a:spcPct val="100000"/>
                </a:lnSpc>
                <a:spcBef>
                  <a:spcPts val="0"/>
                </a:spcBef>
                <a:spcAft>
                  <a:spcPts val="0"/>
                </a:spcAft>
              </a:pPr>
              <a:r>
                <a:rPr lang="en-US" altLang="zh-CN" sz="12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Member</a:t>
              </a:r>
              <a:endParaRPr lang="en-US" altLang="zh-CN" sz="1200" kern="100">
                <a:solidFill>
                  <a:srgbClr val="000000"/>
                </a:solidFill>
                <a:latin typeface="Times New Roman" panose="02020603050405020304" pitchFamily="18" charset="0"/>
                <a:ea typeface="Microsoft YaHei UI" panose="020B0503020204020204" charset="-122"/>
                <a:cs typeface="Times New Roman" panose="02020603050405020304" pitchFamily="18" charset="0"/>
                <a:sym typeface="Times New Roman" panose="02020603050405020304"/>
              </a:endParaRPr>
            </a:p>
          </p:txBody>
        </p:sp>
        <p:pic>
          <p:nvPicPr>
            <p:cNvPr id="264" name="图片 263"/>
            <p:cNvPicPr/>
            <p:nvPr/>
          </p:nvPicPr>
          <p:blipFill>
            <a:blip r:embed="rId8" cstate="print">
              <a:extLst>
                <a:ext uri="{28A0092B-C50C-407E-A947-70E740481C1C}">
                  <a14:useLocalDpi xmlns:a14="http://schemas.microsoft.com/office/drawing/2010/main" val="0"/>
                </a:ext>
              </a:extLst>
            </a:blip>
            <a:srcRect/>
            <a:stretch>
              <a:fillRect/>
            </a:stretch>
          </p:blipFill>
          <p:spPr>
            <a:xfrm rot="8100000">
              <a:off x="6724" y="7770"/>
              <a:ext cx="232" cy="212"/>
            </a:xfrm>
            <a:prstGeom prst="rect">
              <a:avLst/>
            </a:prstGeom>
          </p:spPr>
        </p:pic>
        <p:grpSp>
          <p:nvGrpSpPr>
            <p:cNvPr id="265" name="注意危险"/>
            <p:cNvGrpSpPr/>
            <p:nvPr/>
          </p:nvGrpSpPr>
          <p:grpSpPr>
            <a:xfrm>
              <a:off x="6912" y="7958"/>
              <a:ext cx="299" cy="292"/>
              <a:chOff x="5270996" y="3597884"/>
              <a:chExt cx="225116" cy="198322"/>
            </a:xfrm>
          </p:grpSpPr>
          <p:sp>
            <p:nvSpPr>
              <p:cNvPr id="266" name="任意多边形 186"/>
              <p:cNvSpPr/>
              <p:nvPr/>
            </p:nvSpPr>
            <p:spPr>
              <a:xfrm>
                <a:off x="5270996" y="3597884"/>
                <a:ext cx="225116" cy="198322"/>
              </a:xfrm>
              <a:custGeom>
                <a:avLst/>
                <a:gdLst/>
                <a:ahLst/>
                <a:cxnLst/>
                <a:rect l="l" t="t" r="r" b="b"/>
                <a:pathLst>
                  <a:path w="225116" h="198322" stroke="0">
                    <a:moveTo>
                      <a:pt x="98657" y="10978"/>
                    </a:moveTo>
                    <a:lnTo>
                      <a:pt x="4890" y="173242"/>
                    </a:lnTo>
                    <a:cubicBezTo>
                      <a:pt x="4890" y="173242"/>
                      <a:pt x="-10612" y="198322"/>
                      <a:pt x="13586" y="198322"/>
                    </a:cubicBezTo>
                    <a:cubicBezTo>
                      <a:pt x="35137" y="198322"/>
                      <a:pt x="207925" y="198322"/>
                      <a:pt x="207925" y="198322"/>
                    </a:cubicBezTo>
                    <a:cubicBezTo>
                      <a:pt x="207925" y="198322"/>
                      <a:pt x="235526" y="198322"/>
                      <a:pt x="220780" y="173242"/>
                    </a:cubicBezTo>
                    <a:cubicBezTo>
                      <a:pt x="208506" y="152365"/>
                      <a:pt x="127014" y="10978"/>
                      <a:pt x="127014" y="10978"/>
                    </a:cubicBezTo>
                    <a:cubicBezTo>
                      <a:pt x="127014" y="10978"/>
                      <a:pt x="113780" y="-13723"/>
                      <a:pt x="98657" y="10978"/>
                    </a:cubicBezTo>
                    <a:close/>
                  </a:path>
                  <a:path w="225116" h="198322" fill="none">
                    <a:moveTo>
                      <a:pt x="98657" y="10978"/>
                    </a:moveTo>
                    <a:lnTo>
                      <a:pt x="4890" y="173242"/>
                    </a:lnTo>
                    <a:cubicBezTo>
                      <a:pt x="4890" y="173242"/>
                      <a:pt x="-10612" y="198322"/>
                      <a:pt x="13586" y="198322"/>
                    </a:cubicBezTo>
                    <a:cubicBezTo>
                      <a:pt x="35137" y="198322"/>
                      <a:pt x="207925" y="198322"/>
                      <a:pt x="207925" y="198322"/>
                    </a:cubicBezTo>
                    <a:cubicBezTo>
                      <a:pt x="207925" y="198322"/>
                      <a:pt x="235526" y="198322"/>
                      <a:pt x="220780" y="173242"/>
                    </a:cubicBezTo>
                    <a:cubicBezTo>
                      <a:pt x="208506" y="152365"/>
                      <a:pt x="127014" y="10978"/>
                      <a:pt x="127014" y="10978"/>
                    </a:cubicBezTo>
                    <a:cubicBezTo>
                      <a:pt x="127014" y="10978"/>
                      <a:pt x="113780" y="-13723"/>
                      <a:pt x="98657" y="10978"/>
                    </a:cubicBezTo>
                    <a:close/>
                  </a:path>
                </a:pathLst>
              </a:custGeom>
              <a:solidFill>
                <a:srgbClr val="EC1D24"/>
              </a:solidFill>
              <a:ln w="6000" cap="flat">
                <a:noFill/>
              </a:ln>
            </p:spPr>
          </p:sp>
          <p:sp>
            <p:nvSpPr>
              <p:cNvPr id="267" name="任意多边形 187"/>
              <p:cNvSpPr/>
              <p:nvPr/>
            </p:nvSpPr>
            <p:spPr>
              <a:xfrm>
                <a:off x="5296825" y="3622562"/>
                <a:ext cx="173441" cy="152806"/>
              </a:xfrm>
              <a:custGeom>
                <a:avLst/>
                <a:gdLst/>
                <a:ahLst/>
                <a:cxnLst/>
                <a:rect l="l" t="t" r="r" b="b"/>
                <a:pathLst>
                  <a:path w="173441" h="152806" stroke="0">
                    <a:moveTo>
                      <a:pt x="87048" y="0"/>
                    </a:moveTo>
                    <a:lnTo>
                      <a:pt x="0" y="152806"/>
                    </a:lnTo>
                    <a:cubicBezTo>
                      <a:pt x="0" y="152806"/>
                      <a:pt x="172838" y="152806"/>
                      <a:pt x="173441" y="152806"/>
                    </a:cubicBezTo>
                    <a:cubicBezTo>
                      <a:pt x="174095" y="152806"/>
                      <a:pt x="87676" y="-623"/>
                      <a:pt x="87048" y="0"/>
                    </a:cubicBezTo>
                    <a:close/>
                  </a:path>
                  <a:path w="173441" h="152806" fill="none">
                    <a:moveTo>
                      <a:pt x="87048" y="0"/>
                    </a:moveTo>
                    <a:lnTo>
                      <a:pt x="0" y="152806"/>
                    </a:lnTo>
                    <a:cubicBezTo>
                      <a:pt x="0" y="152806"/>
                      <a:pt x="172838" y="152806"/>
                      <a:pt x="173441" y="152806"/>
                    </a:cubicBezTo>
                    <a:cubicBezTo>
                      <a:pt x="174095" y="152806"/>
                      <a:pt x="87676" y="-623"/>
                      <a:pt x="87048" y="0"/>
                    </a:cubicBezTo>
                    <a:close/>
                  </a:path>
                </a:pathLst>
              </a:custGeom>
              <a:solidFill>
                <a:srgbClr val="FFFFFF"/>
              </a:solidFill>
              <a:ln w="6000" cap="flat">
                <a:solidFill>
                  <a:srgbClr val="FFFFFF"/>
                </a:solidFill>
              </a:ln>
            </p:spPr>
          </p:sp>
          <p:sp>
            <p:nvSpPr>
              <p:cNvPr id="268" name="任意多边形 188"/>
              <p:cNvSpPr/>
              <p:nvPr/>
            </p:nvSpPr>
            <p:spPr>
              <a:xfrm>
                <a:off x="5375063" y="3677150"/>
                <a:ext cx="16872" cy="91909"/>
              </a:xfrm>
              <a:custGeom>
                <a:avLst/>
                <a:gdLst/>
                <a:ahLst/>
                <a:cxnLst/>
                <a:rect l="l" t="t" r="r" b="b"/>
                <a:pathLst>
                  <a:path w="16872" h="91909" stroke="0">
                    <a:moveTo>
                      <a:pt x="0" y="84089"/>
                    </a:moveTo>
                    <a:cubicBezTo>
                      <a:pt x="0" y="84089"/>
                      <a:pt x="1108" y="91606"/>
                      <a:pt x="8479" y="91909"/>
                    </a:cubicBezTo>
                    <a:cubicBezTo>
                      <a:pt x="15878" y="91606"/>
                      <a:pt x="15416" y="83838"/>
                      <a:pt x="15416" y="83838"/>
                    </a:cubicBezTo>
                    <a:cubicBezTo>
                      <a:pt x="15416" y="83838"/>
                      <a:pt x="15416" y="75570"/>
                      <a:pt x="8031" y="75319"/>
                    </a:cubicBezTo>
                    <a:cubicBezTo>
                      <a:pt x="1342" y="75092"/>
                      <a:pt x="0" y="84089"/>
                      <a:pt x="0" y="84089"/>
                    </a:cubicBezTo>
                    <a:close/>
                    <a:moveTo>
                      <a:pt x="12621" y="53247"/>
                    </a:moveTo>
                    <a:lnTo>
                      <a:pt x="4499" y="53026"/>
                    </a:lnTo>
                    <a:lnTo>
                      <a:pt x="0" y="0"/>
                    </a:lnTo>
                    <a:lnTo>
                      <a:pt x="16872" y="0"/>
                    </a:lnTo>
                    <a:lnTo>
                      <a:pt x="12621" y="53247"/>
                    </a:lnTo>
                    <a:close/>
                  </a:path>
                  <a:path w="16872" h="91909" fill="none">
                    <a:moveTo>
                      <a:pt x="0" y="84089"/>
                    </a:moveTo>
                    <a:cubicBezTo>
                      <a:pt x="0" y="84089"/>
                      <a:pt x="1108" y="91606"/>
                      <a:pt x="8479" y="91909"/>
                    </a:cubicBezTo>
                    <a:cubicBezTo>
                      <a:pt x="15878" y="91606"/>
                      <a:pt x="15416" y="83838"/>
                      <a:pt x="15416" y="83838"/>
                    </a:cubicBezTo>
                    <a:cubicBezTo>
                      <a:pt x="15416" y="83838"/>
                      <a:pt x="15416" y="75570"/>
                      <a:pt x="8031" y="75319"/>
                    </a:cubicBezTo>
                    <a:cubicBezTo>
                      <a:pt x="1342" y="75092"/>
                      <a:pt x="0" y="84089"/>
                      <a:pt x="0" y="84089"/>
                    </a:cubicBezTo>
                    <a:close/>
                    <a:moveTo>
                      <a:pt x="12621" y="53247"/>
                    </a:moveTo>
                    <a:lnTo>
                      <a:pt x="4499" y="53026"/>
                    </a:lnTo>
                    <a:lnTo>
                      <a:pt x="0" y="0"/>
                    </a:lnTo>
                    <a:lnTo>
                      <a:pt x="16872" y="0"/>
                    </a:lnTo>
                    <a:lnTo>
                      <a:pt x="12621" y="53247"/>
                    </a:lnTo>
                    <a:close/>
                  </a:path>
                </a:pathLst>
              </a:custGeom>
              <a:solidFill>
                <a:srgbClr val="000000"/>
              </a:solidFill>
              <a:ln w="6000" cap="flat">
                <a:solidFill>
                  <a:srgbClr val="000000"/>
                </a:solidFill>
              </a:ln>
            </p:spPr>
          </p:sp>
        </p:grpSp>
        <p:sp>
          <p:nvSpPr>
            <p:cNvPr id="269" name="Text 15"/>
            <p:cNvSpPr txBox="1"/>
            <p:nvPr/>
          </p:nvSpPr>
          <p:spPr>
            <a:xfrm>
              <a:off x="4637" y="3097"/>
              <a:ext cx="974" cy="344"/>
            </a:xfrm>
            <a:prstGeom prst="rect">
              <a:avLst/>
            </a:prstGeom>
            <a:noFill/>
          </p:spPr>
          <p:txBody>
            <a:bodyPr wrap="square" lIns="0" tIns="0" rIns="0" bIns="0" rtlCol="0" anchor="ctr"/>
            <a:lstStyle/>
            <a:p>
              <a:pPr algn="ctr">
                <a:lnSpc>
                  <a:spcPct val="100000"/>
                </a:lnSpc>
                <a:spcBef>
                  <a:spcPts val="0"/>
                </a:spcBef>
                <a:spcAft>
                  <a:spcPts val="0"/>
                </a:spcAft>
              </a:pPr>
              <a:r>
                <a:rPr lang="en-US" altLang="zh-CN" sz="1200" kern="100">
                  <a:solidFill>
                    <a:srgbClr val="191919"/>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Server</a:t>
              </a:r>
            </a:p>
          </p:txBody>
        </p:sp>
        <p:pic>
          <p:nvPicPr>
            <p:cNvPr id="270" name="图片 269"/>
            <p:cNvPicPr/>
            <p:nvPr/>
          </p:nvPicPr>
          <p:blipFill>
            <a:blip r:embed="rId9" cstate="print">
              <a:extLst>
                <a:ext uri="{28A0092B-C50C-407E-A947-70E740481C1C}">
                  <a14:useLocalDpi xmlns:a14="http://schemas.microsoft.com/office/drawing/2010/main" val="0"/>
                </a:ext>
              </a:extLst>
            </a:blip>
            <a:srcRect/>
            <a:stretch>
              <a:fillRect/>
            </a:stretch>
          </p:blipFill>
          <p:spPr>
            <a:xfrm>
              <a:off x="4146" y="3238"/>
              <a:ext cx="603" cy="496"/>
            </a:xfrm>
            <a:prstGeom prst="rect">
              <a:avLst/>
            </a:prstGeom>
          </p:spPr>
        </p:pic>
        <p:sp>
          <p:nvSpPr>
            <p:cNvPr id="271" name="ConnectLine"/>
            <p:cNvSpPr/>
            <p:nvPr/>
          </p:nvSpPr>
          <p:spPr>
            <a:xfrm>
              <a:off x="4448" y="3734"/>
              <a:ext cx="8" cy="265"/>
            </a:xfrm>
            <a:custGeom>
              <a:avLst/>
              <a:gdLst/>
              <a:ahLst/>
              <a:cxnLst/>
              <a:rect l="l" t="t" r="r" b="b"/>
              <a:pathLst>
                <a:path w="6000" h="180000" fill="none">
                  <a:moveTo>
                    <a:pt x="0" y="0"/>
                  </a:moveTo>
                  <a:lnTo>
                    <a:pt x="0" y="180000"/>
                  </a:lnTo>
                </a:path>
              </a:pathLst>
            </a:custGeom>
            <a:noFill/>
            <a:ln w="6000" cap="flat">
              <a:solidFill>
                <a:srgbClr val="191919"/>
              </a:solidFill>
              <a:headEnd type="triangle" w="med" len="med"/>
              <a:tailEnd type="triangle" w="med" len="med"/>
            </a:ln>
          </p:spPr>
        </p:sp>
        <p:pic>
          <p:nvPicPr>
            <p:cNvPr id="272" name="图片 271"/>
            <p:cNvPicPr/>
            <p:nvPr/>
          </p:nvPicPr>
          <p:blipFill>
            <a:blip r:embed="rId10" cstate="print">
              <a:extLst>
                <a:ext uri="{28A0092B-C50C-407E-A947-70E740481C1C}">
                  <a14:useLocalDpi xmlns:a14="http://schemas.microsoft.com/office/drawing/2010/main" val="0"/>
                </a:ext>
              </a:extLst>
            </a:blip>
            <a:srcRect/>
            <a:stretch>
              <a:fillRect/>
            </a:stretch>
          </p:blipFill>
          <p:spPr>
            <a:xfrm>
              <a:off x="6345" y="7476"/>
              <a:ext cx="422" cy="377"/>
            </a:xfrm>
            <a:prstGeom prst="rect">
              <a:avLst/>
            </a:prstGeom>
          </p:spPr>
        </p:pic>
      </p:grpSp>
      <p:sp>
        <p:nvSpPr>
          <p:cNvPr id="68" name="Text 5"/>
          <p:cNvSpPr txBox="1"/>
          <p:nvPr/>
        </p:nvSpPr>
        <p:spPr>
          <a:xfrm>
            <a:off x="1621790" y="5949950"/>
            <a:ext cx="2975610" cy="365760"/>
          </a:xfrm>
          <a:prstGeom prst="rect">
            <a:avLst/>
          </a:prstGeom>
          <a:noFill/>
        </p:spPr>
        <p:txBody>
          <a:bodyPr wrap="square" lIns="0" tIns="0" rIns="0" bIns="0" rtlCol="0" anchor="ctr"/>
          <a:lstStyle/>
          <a:p>
            <a:pPr algn="ctr">
              <a:lnSpc>
                <a:spcPct val="100000"/>
              </a:lnSpc>
              <a:spcBef>
                <a:spcPts val="0"/>
              </a:spcBef>
              <a:spcAft>
                <a:spcPts val="0"/>
              </a:spcAft>
            </a:pPr>
            <a:r>
              <a:rPr lang="en-US" altLang="zh-CN" sz="16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sym typeface="Times New Roman" panose="02020603050405020304"/>
              </a:rPr>
              <a:t>Example of inspection task in smart factory</a:t>
            </a:r>
          </a:p>
        </p:txBody>
      </p:sp>
      <p:grpSp>
        <p:nvGrpSpPr>
          <p:cNvPr id="71" name="组合 70"/>
          <p:cNvGrpSpPr/>
          <p:nvPr/>
        </p:nvGrpSpPr>
        <p:grpSpPr>
          <a:xfrm>
            <a:off x="1128395" y="130175"/>
            <a:ext cx="9801860" cy="705771"/>
            <a:chOff x="2856796" y="282918"/>
            <a:chExt cx="6479994" cy="705771"/>
          </a:xfrm>
        </p:grpSpPr>
        <p:grpSp>
          <p:nvGrpSpPr>
            <p:cNvPr id="72" name="组合 71"/>
            <p:cNvGrpSpPr/>
            <p:nvPr/>
          </p:nvGrpSpPr>
          <p:grpSpPr>
            <a:xfrm>
              <a:off x="2856796" y="970689"/>
              <a:ext cx="6479994" cy="18000"/>
              <a:chOff x="2424746" y="970689"/>
              <a:chExt cx="6479994" cy="18000"/>
            </a:xfrm>
          </p:grpSpPr>
          <p:pic>
            <p:nvPicPr>
              <p:cNvPr id="75" name="图片 74"/>
              <p:cNvPicPr/>
              <p:nvPr/>
            </p:nvPicPr>
            <p:blipFill>
              <a:blip r:embed="rId11" cstate="print">
                <a:extLst>
                  <a:ext uri="{28A0092B-C50C-407E-A947-70E740481C1C}">
                    <a14:useLocalDpi xmlns:a14="http://schemas.microsoft.com/office/drawing/2010/main" val="0"/>
                  </a:ext>
                </a:extLst>
              </a:blip>
              <a:stretch>
                <a:fillRect/>
              </a:stretch>
            </p:blipFill>
            <p:spPr>
              <a:xfrm flipH="1">
                <a:off x="2424746" y="970689"/>
                <a:ext cx="3239997" cy="18000"/>
              </a:xfrm>
              <a:prstGeom prst="rect">
                <a:avLst/>
              </a:prstGeom>
            </p:spPr>
          </p:pic>
          <p:pic>
            <p:nvPicPr>
              <p:cNvPr id="89" name="图片 88"/>
              <p:cNvPicPr/>
              <p:nvPr/>
            </p:nvPicPr>
            <p:blipFill>
              <a:blip r:embed="rId11" cstate="print">
                <a:extLst>
                  <a:ext uri="{28A0092B-C50C-407E-A947-70E740481C1C}">
                    <a14:useLocalDpi xmlns:a14="http://schemas.microsoft.com/office/drawing/2010/main" val="0"/>
                  </a:ext>
                </a:extLst>
              </a:blip>
              <a:stretch>
                <a:fillRect/>
              </a:stretch>
            </p:blipFill>
            <p:spPr>
              <a:xfrm>
                <a:off x="5664743" y="970689"/>
                <a:ext cx="3239997" cy="18000"/>
              </a:xfrm>
              <a:prstGeom prst="rect">
                <a:avLst/>
              </a:prstGeom>
            </p:spPr>
          </p:pic>
        </p:grpSp>
        <p:sp>
          <p:nvSpPr>
            <p:cNvPr id="73" name="文本框 72"/>
            <p:cNvSpPr txBox="1"/>
            <p:nvPr/>
          </p:nvSpPr>
          <p:spPr>
            <a:xfrm>
              <a:off x="3072458" y="282918"/>
              <a:ext cx="6048672" cy="700405"/>
            </a:xfrm>
            <a:prstGeom prst="rect">
              <a:avLst/>
            </a:prstGeom>
            <a:noFill/>
          </p:spPr>
          <p:txBody>
            <a:bodyPr wrap="square" rtlCol="0">
              <a:spAutoFit/>
            </a:bodyPr>
            <a:lstStyle/>
            <a:p>
              <a:pPr algn="ctr">
                <a:lnSpc>
                  <a:spcPct val="110000"/>
                </a:lnSpc>
              </a:pPr>
              <a:r>
                <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rPr>
                <a:t>Use Case Example</a:t>
              </a:r>
              <a:r>
                <a:rPr lang="en-US" altLang="zh-CN" sz="3600" b="1" dirty="0">
                  <a:solidFill>
                    <a:schemeClr val="accent1"/>
                  </a:solidFill>
                  <a:effectLst>
                    <a:outerShdw blurRad="38100" dist="25400" dir="5400000" algn="ctr" rotWithShape="0">
                      <a:srgbClr val="6E747A">
                        <a:alpha val="43000"/>
                      </a:srgbClr>
                    </a:outerShdw>
                  </a:effectLst>
                  <a:latin typeface="微软雅黑 Light" panose="020B0502040204020203" pitchFamily="34" charset="-122"/>
                  <a:ea typeface="微软雅黑 Light" panose="020B0502040204020203" pitchFamily="34" charset="-122"/>
                </a:rPr>
                <a:t> </a:t>
              </a:r>
            </a:p>
          </p:txBody>
        </p:sp>
      </p:grpSp>
      <p:pic>
        <p:nvPicPr>
          <p:cNvPr id="2" name="图片 1" descr="无人机 (1)"/>
          <p:cNvPicPr>
            <a:picLocks noChangeAspect="1"/>
          </p:cNvPicPr>
          <p:nvPr/>
        </p:nvPicPr>
        <p:blipFill>
          <a:blip r:embed="rId12"/>
          <a:stretch>
            <a:fillRect/>
          </a:stretch>
        </p:blipFill>
        <p:spPr>
          <a:xfrm>
            <a:off x="2882265" y="3811905"/>
            <a:ext cx="376555" cy="376555"/>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69" y="3163497"/>
            <a:ext cx="1166490" cy="1166490"/>
          </a:xfrm>
          <a:prstGeom prst="rect">
            <a:avLst/>
          </a:prstGeom>
        </p:spPr>
      </p:pic>
      <p:sp>
        <p:nvSpPr>
          <p:cNvPr id="142" name="流程图: 可选过程 141"/>
          <p:cNvSpPr/>
          <p:nvPr/>
        </p:nvSpPr>
        <p:spPr>
          <a:xfrm>
            <a:off x="1364615" y="5848350"/>
            <a:ext cx="2550795" cy="648335"/>
          </a:xfrm>
          <a:prstGeom prst="flowChartAlternateProcess">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Times New Roman" panose="02020603050405020304" pitchFamily="18" charset="0"/>
                <a:cs typeface="Times New Roman" panose="02020603050405020304" pitchFamily="18" charset="0"/>
              </a:rPr>
              <a:t>Non-customer-aware</a:t>
            </a:r>
          </a:p>
        </p:txBody>
      </p:sp>
      <p:sp>
        <p:nvSpPr>
          <p:cNvPr id="143" name="加号 142"/>
          <p:cNvSpPr/>
          <p:nvPr/>
        </p:nvSpPr>
        <p:spPr>
          <a:xfrm>
            <a:off x="4173220" y="5952490"/>
            <a:ext cx="431800" cy="400050"/>
          </a:xfrm>
          <a:prstGeom prst="mathPlu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流程图: 可选过程 143"/>
          <p:cNvSpPr/>
          <p:nvPr/>
        </p:nvSpPr>
        <p:spPr>
          <a:xfrm>
            <a:off x="4820920" y="5853430"/>
            <a:ext cx="2550795" cy="648335"/>
          </a:xfrm>
          <a:prstGeom prst="flowChartAlternateProcess">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Times New Roman" panose="02020603050405020304" pitchFamily="18" charset="0"/>
                <a:cs typeface="Times New Roman" panose="02020603050405020304" pitchFamily="18" charset="0"/>
              </a:rPr>
              <a:t>Efficient task accomplishment </a:t>
            </a:r>
          </a:p>
        </p:txBody>
      </p:sp>
      <p:sp>
        <p:nvSpPr>
          <p:cNvPr id="145" name="加号 144"/>
          <p:cNvSpPr/>
          <p:nvPr/>
        </p:nvSpPr>
        <p:spPr>
          <a:xfrm>
            <a:off x="7701280" y="5966460"/>
            <a:ext cx="431800" cy="400050"/>
          </a:xfrm>
          <a:prstGeom prst="mathPlu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流程图: 可选过程 145"/>
          <p:cNvSpPr/>
          <p:nvPr/>
        </p:nvSpPr>
        <p:spPr>
          <a:xfrm>
            <a:off x="8565515" y="5848350"/>
            <a:ext cx="2880995" cy="648335"/>
          </a:xfrm>
          <a:prstGeom prst="flowChartAlternateProcess">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Times New Roman" panose="02020603050405020304" pitchFamily="18" charset="0"/>
                <a:cs typeface="Times New Roman" panose="02020603050405020304" pitchFamily="18" charset="0"/>
              </a:rPr>
              <a:t>New QoS management for application</a:t>
            </a:r>
          </a:p>
        </p:txBody>
      </p:sp>
      <p:pic>
        <p:nvPicPr>
          <p:cNvPr id="8" name="图片 7"/>
          <p:cNvPicPr>
            <a:picLocks noChangeAspect="1"/>
          </p:cNvPicPr>
          <p:nvPr/>
        </p:nvPicPr>
        <p:blipFill>
          <a:blip r:embed="rId5"/>
          <a:stretch>
            <a:fillRect/>
          </a:stretch>
        </p:blipFill>
        <p:spPr>
          <a:xfrm>
            <a:off x="11309794" y="188834"/>
            <a:ext cx="580043" cy="294937"/>
          </a:xfrm>
          <a:prstGeom prst="rect">
            <a:avLst/>
          </a:prstGeom>
        </p:spPr>
      </p:pic>
      <p:grpSp>
        <p:nvGrpSpPr>
          <p:cNvPr id="106" name="组合 105"/>
          <p:cNvGrpSpPr/>
          <p:nvPr/>
        </p:nvGrpSpPr>
        <p:grpSpPr>
          <a:xfrm>
            <a:off x="2928551" y="188484"/>
            <a:ext cx="6479994" cy="705771"/>
            <a:chOff x="2856796" y="282918"/>
            <a:chExt cx="6479994" cy="705771"/>
          </a:xfrm>
        </p:grpSpPr>
        <p:grpSp>
          <p:nvGrpSpPr>
            <p:cNvPr id="107" name="组合 106"/>
            <p:cNvGrpSpPr/>
            <p:nvPr/>
          </p:nvGrpSpPr>
          <p:grpSpPr>
            <a:xfrm>
              <a:off x="2856796" y="970689"/>
              <a:ext cx="6479994" cy="18000"/>
              <a:chOff x="2424746" y="970689"/>
              <a:chExt cx="6479994" cy="18000"/>
            </a:xfrm>
          </p:grpSpPr>
          <p:pic>
            <p:nvPicPr>
              <p:cNvPr id="108" name="图片 107"/>
              <p:cNvPicPr/>
              <p:nvPr/>
            </p:nvPicPr>
            <p:blipFill>
              <a:blip r:embed="rId6" cstate="print">
                <a:extLst>
                  <a:ext uri="{28A0092B-C50C-407E-A947-70E740481C1C}">
                    <a14:useLocalDpi xmlns:a14="http://schemas.microsoft.com/office/drawing/2010/main" val="0"/>
                  </a:ext>
                </a:extLst>
              </a:blip>
              <a:stretch>
                <a:fillRect/>
              </a:stretch>
            </p:blipFill>
            <p:spPr>
              <a:xfrm flipH="1">
                <a:off x="2424746" y="970689"/>
                <a:ext cx="3239997" cy="18000"/>
              </a:xfrm>
              <a:prstGeom prst="rect">
                <a:avLst/>
              </a:prstGeom>
            </p:spPr>
          </p:pic>
          <p:pic>
            <p:nvPicPr>
              <p:cNvPr id="109" name="图片 108"/>
              <p:cNvPicPr/>
              <p:nvPr/>
            </p:nvPicPr>
            <p:blipFill>
              <a:blip r:embed="rId6" cstate="print">
                <a:extLst>
                  <a:ext uri="{28A0092B-C50C-407E-A947-70E740481C1C}">
                    <a14:useLocalDpi xmlns:a14="http://schemas.microsoft.com/office/drawing/2010/main" val="0"/>
                  </a:ext>
                </a:extLst>
              </a:blip>
              <a:stretch>
                <a:fillRect/>
              </a:stretch>
            </p:blipFill>
            <p:spPr>
              <a:xfrm>
                <a:off x="5664743" y="970689"/>
                <a:ext cx="3239997" cy="18000"/>
              </a:xfrm>
              <a:prstGeom prst="rect">
                <a:avLst/>
              </a:prstGeom>
            </p:spPr>
          </p:pic>
        </p:grpSp>
        <p:sp>
          <p:nvSpPr>
            <p:cNvPr id="110" name="文本框 109"/>
            <p:cNvSpPr txBox="1"/>
            <p:nvPr/>
          </p:nvSpPr>
          <p:spPr>
            <a:xfrm>
              <a:off x="3072458" y="282918"/>
              <a:ext cx="6048672" cy="700405"/>
            </a:xfrm>
            <a:prstGeom prst="rect">
              <a:avLst/>
            </a:prstGeom>
            <a:noFill/>
          </p:spPr>
          <p:txBody>
            <a:bodyPr wrap="square" rtlCol="0">
              <a:spAutoFit/>
            </a:bodyPr>
            <a:lstStyle/>
            <a:p>
              <a:pPr algn="ctr">
                <a:lnSpc>
                  <a:spcPct val="110000"/>
                </a:lnSpc>
              </a:pPr>
              <a:r>
                <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rPr>
                <a:t>Gap Analysis</a:t>
              </a:r>
            </a:p>
          </p:txBody>
        </p:sp>
      </p:grpSp>
      <p:sp>
        <p:nvSpPr>
          <p:cNvPr id="313" name="Oval 51"/>
          <p:cNvSpPr/>
          <p:nvPr/>
        </p:nvSpPr>
        <p:spPr>
          <a:xfrm>
            <a:off x="5202555" y="5160645"/>
            <a:ext cx="1811020" cy="193040"/>
          </a:xfrm>
          <a:prstGeom prst="ellipse">
            <a:avLst/>
          </a:prstGeom>
          <a:gradFill flip="none" rotWithShape="1">
            <a:gsLst>
              <a:gs pos="0">
                <a:sysClr val="windowText" lastClr="000000">
                  <a:lumMod val="50000"/>
                  <a:lumOff val="50000"/>
                  <a:alpha val="70000"/>
                </a:sysClr>
              </a:gs>
              <a:gs pos="100000">
                <a:schemeClr val="bg1">
                  <a:lumMod val="50000"/>
                  <a:alpha val="0"/>
                </a:scheme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14" name="TextBox 26"/>
          <p:cNvSpPr txBox="1"/>
          <p:nvPr/>
        </p:nvSpPr>
        <p:spPr>
          <a:xfrm>
            <a:off x="324905" y="1134768"/>
            <a:ext cx="4145280" cy="398780"/>
          </a:xfrm>
          <a:prstGeom prst="rect">
            <a:avLst/>
          </a:prstGeom>
          <a:noFill/>
        </p:spPr>
        <p:txBody>
          <a:bodyPr wrap="none" rtlCol="0" anchor="ctr">
            <a:spAutoFit/>
          </a:bodyPr>
          <a:lstStyle/>
          <a:p>
            <a:pPr algn="ctr"/>
            <a:r>
              <a:rPr lang="en-US" altLang="en-IN" sz="2000" b="1" dirty="0">
                <a:solidFill>
                  <a:schemeClr val="tx1">
                    <a:lumMod val="75000"/>
                    <a:lumOff val="25000"/>
                  </a:schemeClr>
                </a:solidFill>
                <a:latin typeface="Arial" panose="020B0604020202020204" pitchFamily="34" charset="0"/>
                <a:cs typeface="Arial" panose="020B0604020202020204" pitchFamily="34" charset="0"/>
              </a:rPr>
              <a:t>Existing requirements for R18/19</a:t>
            </a:r>
          </a:p>
        </p:txBody>
      </p:sp>
      <p:sp>
        <p:nvSpPr>
          <p:cNvPr id="315" name="TextBox 27"/>
          <p:cNvSpPr txBox="1"/>
          <p:nvPr/>
        </p:nvSpPr>
        <p:spPr>
          <a:xfrm>
            <a:off x="7941310" y="1175068"/>
            <a:ext cx="3443605" cy="398780"/>
          </a:xfrm>
          <a:prstGeom prst="rect">
            <a:avLst/>
          </a:prstGeom>
          <a:noFill/>
        </p:spPr>
        <p:txBody>
          <a:bodyPr wrap="square" rtlCol="0" anchor="ctr">
            <a:spAutoFit/>
          </a:bodyPr>
          <a:lstStyle/>
          <a:p>
            <a:pPr algn="ctr"/>
            <a:r>
              <a:rPr lang="en-US" altLang="en-IN" sz="2000" b="1" dirty="0">
                <a:solidFill>
                  <a:schemeClr val="accent4">
                    <a:lumMod val="75000"/>
                  </a:schemeClr>
                </a:solidFill>
                <a:latin typeface="Arial" panose="020B0604020202020204" pitchFamily="34" charset="0"/>
                <a:cs typeface="Arial" panose="020B0604020202020204" pitchFamily="34" charset="0"/>
              </a:rPr>
              <a:t>New requirements for R20 </a:t>
            </a:r>
          </a:p>
        </p:txBody>
      </p:sp>
      <p:cxnSp>
        <p:nvCxnSpPr>
          <p:cNvPr id="316" name="Straight Connector 45"/>
          <p:cNvCxnSpPr/>
          <p:nvPr/>
        </p:nvCxnSpPr>
        <p:spPr>
          <a:xfrm>
            <a:off x="898433" y="1533240"/>
            <a:ext cx="48027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7" name="Straight Connector 46"/>
          <p:cNvCxnSpPr/>
          <p:nvPr/>
        </p:nvCxnSpPr>
        <p:spPr>
          <a:xfrm>
            <a:off x="6771848" y="1533240"/>
            <a:ext cx="48027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18" name="Group 23"/>
          <p:cNvGrpSpPr/>
          <p:nvPr/>
        </p:nvGrpSpPr>
        <p:grpSpPr>
          <a:xfrm>
            <a:off x="4834890" y="2192655"/>
            <a:ext cx="2708910" cy="2771775"/>
            <a:chOff x="4388515" y="2647807"/>
            <a:chExt cx="3077514" cy="3074554"/>
          </a:xfrm>
        </p:grpSpPr>
        <p:sp>
          <p:nvSpPr>
            <p:cNvPr id="319" name="Freeform: Shape 17"/>
            <p:cNvSpPr/>
            <p:nvPr/>
          </p:nvSpPr>
          <p:spPr>
            <a:xfrm>
              <a:off x="4388515" y="2647807"/>
              <a:ext cx="1509478" cy="3074554"/>
            </a:xfrm>
            <a:custGeom>
              <a:avLst/>
              <a:gdLst>
                <a:gd name="connsiteX0" fmla="*/ 1215070 w 1215070"/>
                <a:gd name="connsiteY0" fmla="*/ 0 h 2474896"/>
                <a:gd name="connsiteX1" fmla="*/ 1215070 w 1215070"/>
                <a:gd name="connsiteY1" fmla="*/ 2474896 h 2474896"/>
                <a:gd name="connsiteX2" fmla="*/ 1111994 w 1215070"/>
                <a:gd name="connsiteY2" fmla="*/ 2469691 h 2474896"/>
                <a:gd name="connsiteX3" fmla="*/ 0 w 1215070"/>
                <a:gd name="connsiteY3" fmla="*/ 1237448 h 2474896"/>
                <a:gd name="connsiteX4" fmla="*/ 1111994 w 1215070"/>
                <a:gd name="connsiteY4" fmla="*/ 5205 h 2474896"/>
                <a:gd name="connsiteX5" fmla="*/ 1215070 w 1215070"/>
                <a:gd name="connsiteY5" fmla="*/ 0 h 247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5070" h="2474896">
                  <a:moveTo>
                    <a:pt x="1215070" y="0"/>
                  </a:moveTo>
                  <a:lnTo>
                    <a:pt x="1215070" y="2474896"/>
                  </a:lnTo>
                  <a:lnTo>
                    <a:pt x="1111994" y="2469691"/>
                  </a:lnTo>
                  <a:cubicBezTo>
                    <a:pt x="487403" y="2406261"/>
                    <a:pt x="0" y="1878774"/>
                    <a:pt x="0" y="1237448"/>
                  </a:cubicBezTo>
                  <a:cubicBezTo>
                    <a:pt x="0" y="596122"/>
                    <a:pt x="487403" y="68636"/>
                    <a:pt x="1111994" y="5205"/>
                  </a:cubicBezTo>
                  <a:lnTo>
                    <a:pt x="121507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20" name="Freeform: Shape 16"/>
            <p:cNvSpPr/>
            <p:nvPr/>
          </p:nvSpPr>
          <p:spPr>
            <a:xfrm>
              <a:off x="5956552" y="2647807"/>
              <a:ext cx="1509477" cy="3074554"/>
            </a:xfrm>
            <a:custGeom>
              <a:avLst/>
              <a:gdLst>
                <a:gd name="connsiteX0" fmla="*/ 0 w 1215069"/>
                <a:gd name="connsiteY0" fmla="*/ 0 h 2474896"/>
                <a:gd name="connsiteX1" fmla="*/ 103075 w 1215069"/>
                <a:gd name="connsiteY1" fmla="*/ 5205 h 2474896"/>
                <a:gd name="connsiteX2" fmla="*/ 1215069 w 1215069"/>
                <a:gd name="connsiteY2" fmla="*/ 1237448 h 2474896"/>
                <a:gd name="connsiteX3" fmla="*/ 103075 w 1215069"/>
                <a:gd name="connsiteY3" fmla="*/ 2469691 h 2474896"/>
                <a:gd name="connsiteX4" fmla="*/ 0 w 1215069"/>
                <a:gd name="connsiteY4" fmla="*/ 2474896 h 2474896"/>
                <a:gd name="connsiteX5" fmla="*/ 0 w 1215069"/>
                <a:gd name="connsiteY5" fmla="*/ 0 h 247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5069" h="2474896">
                  <a:moveTo>
                    <a:pt x="0" y="0"/>
                  </a:moveTo>
                  <a:lnTo>
                    <a:pt x="103075" y="5205"/>
                  </a:lnTo>
                  <a:cubicBezTo>
                    <a:pt x="727666" y="68636"/>
                    <a:pt x="1215069" y="596122"/>
                    <a:pt x="1215069" y="1237448"/>
                  </a:cubicBezTo>
                  <a:cubicBezTo>
                    <a:pt x="1215069" y="1878774"/>
                    <a:pt x="727666" y="2406261"/>
                    <a:pt x="103075" y="2469691"/>
                  </a:cubicBezTo>
                  <a:lnTo>
                    <a:pt x="0" y="2474896"/>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321" name="Group 80"/>
          <p:cNvGrpSpPr/>
          <p:nvPr/>
        </p:nvGrpSpPr>
        <p:grpSpPr>
          <a:xfrm>
            <a:off x="7740937" y="2255858"/>
            <a:ext cx="583660" cy="583660"/>
            <a:chOff x="8458233" y="2572971"/>
            <a:chExt cx="583660" cy="583660"/>
          </a:xfrm>
          <a:effectLst>
            <a:outerShdw blurRad="25400" dist="38100" dir="8100000" algn="tr" rotWithShape="0">
              <a:prstClr val="black">
                <a:alpha val="12000"/>
              </a:prstClr>
            </a:outerShdw>
          </a:effectLst>
        </p:grpSpPr>
        <p:sp>
          <p:nvSpPr>
            <p:cNvPr id="322" name="Oval 66"/>
            <p:cNvSpPr/>
            <p:nvPr/>
          </p:nvSpPr>
          <p:spPr>
            <a:xfrm>
              <a:off x="8458233" y="2572971"/>
              <a:ext cx="583660" cy="583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23" name="Freeform 13"/>
            <p:cNvSpPr/>
            <p:nvPr/>
          </p:nvSpPr>
          <p:spPr bwMode="auto">
            <a:xfrm>
              <a:off x="8658398" y="2773278"/>
              <a:ext cx="183330" cy="183046"/>
            </a:xfrm>
            <a:prstGeom prst="notchedRightArrow">
              <a:avLst/>
            </a:prstGeom>
            <a:solidFill>
              <a:schemeClr val="accent4">
                <a:lumMod val="75000"/>
              </a:schemeClr>
            </a:solidFill>
            <a:ln w="9525">
              <a:noFill/>
              <a:round/>
            </a:ln>
          </p:spPr>
          <p:txBody>
            <a:bodyPr vert="horz" wrap="square" lIns="91440" tIns="45720" rIns="91440" bIns="45720" numCol="1" anchor="t" anchorCtr="0" compatLnSpc="1"/>
            <a:lstStyle/>
            <a:p>
              <a:endParaRPr lang="en-IN"/>
            </a:p>
          </p:txBody>
        </p:sp>
      </p:grpSp>
      <p:grpSp>
        <p:nvGrpSpPr>
          <p:cNvPr id="324" name="Group 82"/>
          <p:cNvGrpSpPr/>
          <p:nvPr/>
        </p:nvGrpSpPr>
        <p:grpSpPr>
          <a:xfrm>
            <a:off x="7740937" y="3450656"/>
            <a:ext cx="583660" cy="583660"/>
            <a:chOff x="8458233" y="2572971"/>
            <a:chExt cx="583660" cy="583660"/>
          </a:xfrm>
          <a:effectLst>
            <a:outerShdw blurRad="25400" dist="38100" dir="8100000" algn="tr" rotWithShape="0">
              <a:prstClr val="black">
                <a:alpha val="12000"/>
              </a:prstClr>
            </a:outerShdw>
          </a:effectLst>
        </p:grpSpPr>
        <p:sp>
          <p:nvSpPr>
            <p:cNvPr id="325" name="Oval 83"/>
            <p:cNvSpPr/>
            <p:nvPr/>
          </p:nvSpPr>
          <p:spPr>
            <a:xfrm>
              <a:off x="8458233" y="2572971"/>
              <a:ext cx="583660" cy="583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26" name="Freeform 13"/>
            <p:cNvSpPr/>
            <p:nvPr/>
          </p:nvSpPr>
          <p:spPr bwMode="auto">
            <a:xfrm>
              <a:off x="8658398" y="2773278"/>
              <a:ext cx="183330" cy="183046"/>
            </a:xfrm>
            <a:prstGeom prst="notchedRightArrow">
              <a:avLst/>
            </a:prstGeom>
            <a:solidFill>
              <a:schemeClr val="accent4">
                <a:lumMod val="75000"/>
              </a:schemeClr>
            </a:solidFill>
            <a:ln w="9525">
              <a:noFill/>
              <a:round/>
            </a:ln>
          </p:spPr>
          <p:txBody>
            <a:bodyPr vert="horz" wrap="square" lIns="91440" tIns="45720" rIns="91440" bIns="45720" numCol="1" anchor="t" anchorCtr="0" compatLnSpc="1"/>
            <a:lstStyle/>
            <a:p>
              <a:endParaRPr lang="en-IN"/>
            </a:p>
          </p:txBody>
        </p:sp>
      </p:grpSp>
      <p:grpSp>
        <p:nvGrpSpPr>
          <p:cNvPr id="327" name="Group 94"/>
          <p:cNvGrpSpPr/>
          <p:nvPr/>
        </p:nvGrpSpPr>
        <p:grpSpPr>
          <a:xfrm>
            <a:off x="7740937" y="4692171"/>
            <a:ext cx="583660" cy="583660"/>
            <a:chOff x="8458233" y="2572971"/>
            <a:chExt cx="583660" cy="583660"/>
          </a:xfrm>
          <a:effectLst>
            <a:outerShdw blurRad="25400" dist="38100" dir="8100000" algn="tr" rotWithShape="0">
              <a:prstClr val="black">
                <a:alpha val="12000"/>
              </a:prstClr>
            </a:outerShdw>
          </a:effectLst>
        </p:grpSpPr>
        <p:sp>
          <p:nvSpPr>
            <p:cNvPr id="328" name="Oval 95"/>
            <p:cNvSpPr/>
            <p:nvPr/>
          </p:nvSpPr>
          <p:spPr>
            <a:xfrm>
              <a:off x="8458233" y="2572971"/>
              <a:ext cx="583660" cy="583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29" name="Freeform 13"/>
            <p:cNvSpPr/>
            <p:nvPr/>
          </p:nvSpPr>
          <p:spPr bwMode="auto">
            <a:xfrm>
              <a:off x="8658398" y="2773278"/>
              <a:ext cx="183330" cy="183046"/>
            </a:xfrm>
            <a:prstGeom prst="notchedRightArrow">
              <a:avLst/>
            </a:prstGeom>
            <a:solidFill>
              <a:schemeClr val="accent4">
                <a:lumMod val="75000"/>
              </a:schemeClr>
            </a:solidFill>
            <a:ln w="9525">
              <a:noFill/>
              <a:round/>
            </a:ln>
          </p:spPr>
          <p:txBody>
            <a:bodyPr vert="horz" wrap="square" lIns="91440" tIns="45720" rIns="91440" bIns="45720" numCol="1" anchor="t" anchorCtr="0" compatLnSpc="1"/>
            <a:lstStyle/>
            <a:p>
              <a:endParaRPr lang="en-IN"/>
            </a:p>
          </p:txBody>
        </p:sp>
      </p:grpSp>
      <p:grpSp>
        <p:nvGrpSpPr>
          <p:cNvPr id="330" name="Group 81"/>
          <p:cNvGrpSpPr/>
          <p:nvPr/>
        </p:nvGrpSpPr>
        <p:grpSpPr>
          <a:xfrm>
            <a:off x="3995037" y="2192358"/>
            <a:ext cx="583660" cy="583660"/>
            <a:chOff x="3146931" y="2572971"/>
            <a:chExt cx="583660" cy="583660"/>
          </a:xfrm>
          <a:effectLst>
            <a:outerShdw blurRad="25400" dist="38100" dir="8100000" algn="tr" rotWithShape="0">
              <a:prstClr val="black">
                <a:alpha val="12000"/>
              </a:prstClr>
            </a:outerShdw>
          </a:effectLst>
        </p:grpSpPr>
        <p:sp>
          <p:nvSpPr>
            <p:cNvPr id="331" name="Oval 55"/>
            <p:cNvSpPr/>
            <p:nvPr/>
          </p:nvSpPr>
          <p:spPr>
            <a:xfrm>
              <a:off x="3146931" y="2572971"/>
              <a:ext cx="583660" cy="583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32" name="Freeform 18"/>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chemeClr val="bg1">
                <a:lumMod val="50000"/>
              </a:schemeClr>
            </a:solidFill>
            <a:ln w="9525">
              <a:noFill/>
              <a:round/>
            </a:ln>
          </p:spPr>
          <p:txBody>
            <a:bodyPr vert="horz" wrap="square" lIns="91440" tIns="45720" rIns="91440" bIns="45720" numCol="1" anchor="t" anchorCtr="0" compatLnSpc="1"/>
            <a:lstStyle/>
            <a:p>
              <a:endParaRPr lang="en-IN"/>
            </a:p>
          </p:txBody>
        </p:sp>
      </p:grpSp>
      <p:grpSp>
        <p:nvGrpSpPr>
          <p:cNvPr id="333" name="Group 85"/>
          <p:cNvGrpSpPr/>
          <p:nvPr/>
        </p:nvGrpSpPr>
        <p:grpSpPr>
          <a:xfrm>
            <a:off x="3995037" y="3387156"/>
            <a:ext cx="583660" cy="583660"/>
            <a:chOff x="3146931" y="2572971"/>
            <a:chExt cx="583660" cy="583660"/>
          </a:xfrm>
          <a:effectLst>
            <a:outerShdw blurRad="25400" dist="38100" dir="8100000" algn="tr" rotWithShape="0">
              <a:prstClr val="black">
                <a:alpha val="12000"/>
              </a:prstClr>
            </a:outerShdw>
          </a:effectLst>
        </p:grpSpPr>
        <p:sp>
          <p:nvSpPr>
            <p:cNvPr id="334" name="Oval 86"/>
            <p:cNvSpPr/>
            <p:nvPr/>
          </p:nvSpPr>
          <p:spPr>
            <a:xfrm>
              <a:off x="3146931" y="2572971"/>
              <a:ext cx="583660" cy="583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35" name="Freeform 18"/>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chemeClr val="bg1">
                <a:lumMod val="50000"/>
              </a:schemeClr>
            </a:solidFill>
            <a:ln w="9525">
              <a:noFill/>
              <a:round/>
            </a:ln>
          </p:spPr>
          <p:txBody>
            <a:bodyPr vert="horz" wrap="square" lIns="91440" tIns="45720" rIns="91440" bIns="45720" numCol="1" anchor="t" anchorCtr="0" compatLnSpc="1"/>
            <a:lstStyle/>
            <a:p>
              <a:endParaRPr lang="en-IN"/>
            </a:p>
          </p:txBody>
        </p:sp>
      </p:grpSp>
      <p:grpSp>
        <p:nvGrpSpPr>
          <p:cNvPr id="336" name="Group 97"/>
          <p:cNvGrpSpPr/>
          <p:nvPr/>
        </p:nvGrpSpPr>
        <p:grpSpPr>
          <a:xfrm>
            <a:off x="3995037" y="4700426"/>
            <a:ext cx="583660" cy="583660"/>
            <a:chOff x="3146931" y="2572971"/>
            <a:chExt cx="583660" cy="583660"/>
          </a:xfrm>
          <a:effectLst>
            <a:outerShdw blurRad="25400" dist="38100" dir="8100000" algn="tr" rotWithShape="0">
              <a:prstClr val="black">
                <a:alpha val="12000"/>
              </a:prstClr>
            </a:outerShdw>
          </a:effectLst>
        </p:grpSpPr>
        <p:sp>
          <p:nvSpPr>
            <p:cNvPr id="337" name="Oval 98"/>
            <p:cNvSpPr/>
            <p:nvPr/>
          </p:nvSpPr>
          <p:spPr>
            <a:xfrm>
              <a:off x="3146931" y="2572971"/>
              <a:ext cx="583660" cy="583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38" name="Freeform 18"/>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chemeClr val="bg1">
                <a:lumMod val="50000"/>
              </a:schemeClr>
            </a:solidFill>
            <a:ln w="9525">
              <a:noFill/>
              <a:round/>
            </a:ln>
          </p:spPr>
          <p:txBody>
            <a:bodyPr vert="horz" wrap="square" lIns="91440" tIns="45720" rIns="91440" bIns="45720" numCol="1" anchor="t" anchorCtr="0" compatLnSpc="1"/>
            <a:lstStyle/>
            <a:p>
              <a:endParaRPr lang="en-IN"/>
            </a:p>
          </p:txBody>
        </p:sp>
      </p:grpSp>
      <p:sp>
        <p:nvSpPr>
          <p:cNvPr id="339" name="文本框 338"/>
          <p:cNvSpPr txBox="1"/>
          <p:nvPr/>
        </p:nvSpPr>
        <p:spPr>
          <a:xfrm>
            <a:off x="723265" y="3525520"/>
            <a:ext cx="2562225" cy="368300"/>
          </a:xfrm>
          <a:prstGeom prst="rect">
            <a:avLst/>
          </a:prstGeom>
          <a:noFill/>
        </p:spPr>
        <p:txBody>
          <a:bodyPr wrap="square" rtlCol="0" anchor="t">
            <a:spAutoFit/>
          </a:bodyPr>
          <a:lstStyle/>
          <a:p>
            <a:r>
              <a:rPr lang="en-US" dirty="0">
                <a:solidFill>
                  <a:schemeClr val="tx1"/>
                </a:solidFill>
                <a:latin typeface="Times New Roman" panose="02020603050405020304" pitchFamily="18" charset="0"/>
                <a:cs typeface="Times New Roman" panose="02020603050405020304" pitchFamily="18" charset="0"/>
                <a:sym typeface="+mn-ea"/>
              </a:rPr>
              <a:t>Single node intelligence</a:t>
            </a:r>
            <a:endParaRPr lang="en-US" altLang="en-US" dirty="0">
              <a:solidFill>
                <a:schemeClr val="tx1"/>
              </a:solidFill>
              <a:latin typeface="Times New Roman" panose="02020603050405020304" pitchFamily="18" charset="0"/>
              <a:cs typeface="Times New Roman" panose="02020603050405020304" pitchFamily="18" charset="0"/>
              <a:sym typeface="+mn-ea"/>
            </a:endParaRPr>
          </a:p>
        </p:txBody>
      </p:sp>
      <p:sp>
        <p:nvSpPr>
          <p:cNvPr id="340" name="文本框 339"/>
          <p:cNvSpPr txBox="1"/>
          <p:nvPr/>
        </p:nvSpPr>
        <p:spPr>
          <a:xfrm>
            <a:off x="737870" y="2023110"/>
            <a:ext cx="3589020" cy="922020"/>
          </a:xfrm>
          <a:prstGeom prst="rect">
            <a:avLst/>
          </a:prstGeom>
          <a:noFill/>
        </p:spPr>
        <p:txBody>
          <a:bodyPr wrap="square" rtlCol="0" anchor="t">
            <a:spAutoFit/>
          </a:bodyPr>
          <a:lstStyle/>
          <a:p>
            <a:r>
              <a:rPr lang="en-US" altLang="en-US" dirty="0">
                <a:solidFill>
                  <a:schemeClr val="tx1"/>
                </a:solidFill>
                <a:latin typeface="Times New Roman" panose="02020603050405020304" pitchFamily="18" charset="0"/>
                <a:cs typeface="Times New Roman" panose="02020603050405020304" pitchFamily="18" charset="0"/>
                <a:sym typeface="+mn-ea"/>
              </a:rPr>
              <a:t>Basic group configuration</a:t>
            </a:r>
          </a:p>
          <a:p>
            <a:r>
              <a:rPr lang="en-US" altLang="en-US" dirty="0">
                <a:solidFill>
                  <a:schemeClr val="tx1"/>
                </a:solidFill>
                <a:latin typeface="Times New Roman" panose="02020603050405020304" pitchFamily="18" charset="0"/>
                <a:cs typeface="Times New Roman" panose="02020603050405020304" pitchFamily="18" charset="0"/>
                <a:sym typeface="+mn-ea"/>
              </a:rPr>
              <a:t> - add/delete nodes for group</a:t>
            </a:r>
          </a:p>
          <a:p>
            <a:r>
              <a:rPr lang="en-US" altLang="en-US" dirty="0">
                <a:solidFill>
                  <a:schemeClr val="tx1"/>
                </a:solidFill>
                <a:latin typeface="Times New Roman" panose="02020603050405020304" pitchFamily="18" charset="0"/>
                <a:cs typeface="Times New Roman" panose="02020603050405020304" pitchFamily="18" charset="0"/>
                <a:sym typeface="+mn-ea"/>
              </a:rPr>
              <a:t> - controlled by application</a:t>
            </a:r>
          </a:p>
        </p:txBody>
      </p:sp>
      <p:sp>
        <p:nvSpPr>
          <p:cNvPr id="341" name="Freeform 37"/>
          <p:cNvSpPr>
            <a:spLocks noEditPoints="1"/>
          </p:cNvSpPr>
          <p:nvPr/>
        </p:nvSpPr>
        <p:spPr bwMode="auto">
          <a:xfrm>
            <a:off x="6543040" y="3347085"/>
            <a:ext cx="436245" cy="414655"/>
          </a:xfrm>
          <a:custGeom>
            <a:avLst/>
            <a:gdLst>
              <a:gd name="T0" fmla="*/ 2128 w 3456"/>
              <a:gd name="T1" fmla="*/ 3100 h 3598"/>
              <a:gd name="T2" fmla="*/ 2098 w 3456"/>
              <a:gd name="T3" fmla="*/ 3359 h 3598"/>
              <a:gd name="T4" fmla="*/ 1947 w 3456"/>
              <a:gd name="T5" fmla="*/ 3556 h 3598"/>
              <a:gd name="T6" fmla="*/ 1548 w 3456"/>
              <a:gd name="T7" fmla="*/ 3586 h 3598"/>
              <a:gd name="T8" fmla="*/ 1402 w 3456"/>
              <a:gd name="T9" fmla="*/ 3395 h 3598"/>
              <a:gd name="T10" fmla="*/ 1317 w 3456"/>
              <a:gd name="T11" fmla="*/ 3143 h 3598"/>
              <a:gd name="T12" fmla="*/ 1418 w 3456"/>
              <a:gd name="T13" fmla="*/ 3042 h 3598"/>
              <a:gd name="T14" fmla="*/ 2964 w 3456"/>
              <a:gd name="T15" fmla="*/ 2824 h 3598"/>
              <a:gd name="T16" fmla="*/ 2934 w 3456"/>
              <a:gd name="T17" fmla="*/ 2961 h 3598"/>
              <a:gd name="T18" fmla="*/ 2808 w 3456"/>
              <a:gd name="T19" fmla="*/ 2948 h 3598"/>
              <a:gd name="T20" fmla="*/ 2545 w 3456"/>
              <a:gd name="T21" fmla="*/ 2577 h 3598"/>
              <a:gd name="T22" fmla="*/ 857 w 3456"/>
              <a:gd name="T23" fmla="*/ 2534 h 3598"/>
              <a:gd name="T24" fmla="*/ 919 w 3456"/>
              <a:gd name="T25" fmla="*/ 2661 h 3598"/>
              <a:gd name="T26" fmla="*/ 576 w 3456"/>
              <a:gd name="T27" fmla="*/ 2977 h 3598"/>
              <a:gd name="T28" fmla="*/ 477 w 3456"/>
              <a:gd name="T29" fmla="*/ 2888 h 3598"/>
              <a:gd name="T30" fmla="*/ 793 w 3456"/>
              <a:gd name="T31" fmla="*/ 2534 h 3598"/>
              <a:gd name="T32" fmla="*/ 3434 w 3456"/>
              <a:gd name="T33" fmla="*/ 1664 h 3598"/>
              <a:gd name="T34" fmla="*/ 3418 w 3456"/>
              <a:gd name="T35" fmla="*/ 1805 h 3598"/>
              <a:gd name="T36" fmla="*/ 2943 w 3456"/>
              <a:gd name="T37" fmla="*/ 1804 h 3598"/>
              <a:gd name="T38" fmla="*/ 2928 w 3456"/>
              <a:gd name="T39" fmla="*/ 1664 h 3598"/>
              <a:gd name="T40" fmla="*/ 473 w 3456"/>
              <a:gd name="T41" fmla="*/ 1629 h 3598"/>
              <a:gd name="T42" fmla="*/ 547 w 3456"/>
              <a:gd name="T43" fmla="*/ 1749 h 3598"/>
              <a:gd name="T44" fmla="*/ 100 w 3456"/>
              <a:gd name="T45" fmla="*/ 1827 h 3598"/>
              <a:gd name="T46" fmla="*/ 0 w 3456"/>
              <a:gd name="T47" fmla="*/ 1726 h 3598"/>
              <a:gd name="T48" fmla="*/ 100 w 3456"/>
              <a:gd name="T49" fmla="*/ 1626 h 3598"/>
              <a:gd name="T50" fmla="*/ 1371 w 3456"/>
              <a:gd name="T51" fmla="*/ 1200 h 3598"/>
              <a:gd name="T52" fmla="*/ 1117 w 3456"/>
              <a:gd name="T53" fmla="*/ 1540 h 3598"/>
              <a:gd name="T54" fmla="*/ 1125 w 3456"/>
              <a:gd name="T55" fmla="*/ 1808 h 3598"/>
              <a:gd name="T56" fmla="*/ 1266 w 3456"/>
              <a:gd name="T57" fmla="*/ 1793 h 3598"/>
              <a:gd name="T58" fmla="*/ 1339 w 3456"/>
              <a:gd name="T59" fmla="*/ 1524 h 3598"/>
              <a:gd name="T60" fmla="*/ 1619 w 3456"/>
              <a:gd name="T61" fmla="*/ 1304 h 3598"/>
              <a:gd name="T62" fmla="*/ 1817 w 3456"/>
              <a:gd name="T63" fmla="*/ 1235 h 3598"/>
              <a:gd name="T64" fmla="*/ 1773 w 3456"/>
              <a:gd name="T65" fmla="*/ 1100 h 3598"/>
              <a:gd name="T66" fmla="*/ 2018 w 3456"/>
              <a:gd name="T67" fmla="*/ 889 h 3598"/>
              <a:gd name="T68" fmla="*/ 2425 w 3456"/>
              <a:gd name="T69" fmla="*/ 1179 h 3598"/>
              <a:gd name="T70" fmla="*/ 2612 w 3456"/>
              <a:gd name="T71" fmla="*/ 1650 h 3598"/>
              <a:gd name="T72" fmla="*/ 2499 w 3456"/>
              <a:gd name="T73" fmla="*/ 2166 h 3598"/>
              <a:gd name="T74" fmla="*/ 2222 w 3456"/>
              <a:gd name="T75" fmla="*/ 2546 h 3598"/>
              <a:gd name="T76" fmla="*/ 2109 w 3456"/>
              <a:gd name="T77" fmla="*/ 2862 h 3598"/>
              <a:gd name="T78" fmla="*/ 1394 w 3456"/>
              <a:gd name="T79" fmla="*/ 2895 h 3598"/>
              <a:gd name="T80" fmla="*/ 1279 w 3456"/>
              <a:gd name="T81" fmla="*/ 2662 h 3598"/>
              <a:gd name="T82" fmla="*/ 1040 w 3456"/>
              <a:gd name="T83" fmla="*/ 2287 h 3598"/>
              <a:gd name="T84" fmla="*/ 845 w 3456"/>
              <a:gd name="T85" fmla="*/ 1814 h 3598"/>
              <a:gd name="T86" fmla="*/ 946 w 3456"/>
              <a:gd name="T87" fmla="*/ 1307 h 3598"/>
              <a:gd name="T88" fmla="*/ 1294 w 3456"/>
              <a:gd name="T89" fmla="*/ 953 h 3598"/>
              <a:gd name="T90" fmla="*/ 2868 w 3456"/>
              <a:gd name="T91" fmla="*/ 477 h 3598"/>
              <a:gd name="T92" fmla="*/ 2979 w 3456"/>
              <a:gd name="T93" fmla="*/ 566 h 3598"/>
              <a:gd name="T94" fmla="*/ 2669 w 3456"/>
              <a:gd name="T95" fmla="*/ 917 h 3598"/>
              <a:gd name="T96" fmla="*/ 2545 w 3456"/>
              <a:gd name="T97" fmla="*/ 877 h 3598"/>
              <a:gd name="T98" fmla="*/ 2808 w 3456"/>
              <a:gd name="T99" fmla="*/ 505 h 3598"/>
              <a:gd name="T100" fmla="*/ 628 w 3456"/>
              <a:gd name="T101" fmla="*/ 490 h 3598"/>
              <a:gd name="T102" fmla="*/ 919 w 3456"/>
              <a:gd name="T103" fmla="*/ 855 h 3598"/>
              <a:gd name="T104" fmla="*/ 806 w 3456"/>
              <a:gd name="T105" fmla="*/ 921 h 3598"/>
              <a:gd name="T106" fmla="*/ 476 w 3456"/>
              <a:gd name="T107" fmla="*/ 586 h 3598"/>
              <a:gd name="T108" fmla="*/ 565 w 3456"/>
              <a:gd name="T109" fmla="*/ 476 h 3598"/>
              <a:gd name="T110" fmla="*/ 1825 w 3456"/>
              <a:gd name="T111" fmla="*/ 77 h 3598"/>
              <a:gd name="T112" fmla="*/ 1771 w 3456"/>
              <a:gd name="T113" fmla="*/ 539 h 3598"/>
              <a:gd name="T114" fmla="*/ 1638 w 3456"/>
              <a:gd name="T115" fmla="*/ 494 h 3598"/>
              <a:gd name="T116" fmla="*/ 1665 w 3456"/>
              <a:gd name="T117" fmla="*/ 22 h 3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56" h="3598">
                <a:moveTo>
                  <a:pt x="1418" y="3042"/>
                </a:moveTo>
                <a:lnTo>
                  <a:pt x="2037" y="3042"/>
                </a:lnTo>
                <a:lnTo>
                  <a:pt x="2060" y="3045"/>
                </a:lnTo>
                <a:lnTo>
                  <a:pt x="2081" y="3053"/>
                </a:lnTo>
                <a:lnTo>
                  <a:pt x="2101" y="3065"/>
                </a:lnTo>
                <a:lnTo>
                  <a:pt x="2116" y="3080"/>
                </a:lnTo>
                <a:lnTo>
                  <a:pt x="2128" y="3100"/>
                </a:lnTo>
                <a:lnTo>
                  <a:pt x="2136" y="3120"/>
                </a:lnTo>
                <a:lnTo>
                  <a:pt x="2138" y="3144"/>
                </a:lnTo>
                <a:lnTo>
                  <a:pt x="2138" y="3249"/>
                </a:lnTo>
                <a:lnTo>
                  <a:pt x="2136" y="3280"/>
                </a:lnTo>
                <a:lnTo>
                  <a:pt x="2127" y="3308"/>
                </a:lnTo>
                <a:lnTo>
                  <a:pt x="2115" y="3335"/>
                </a:lnTo>
                <a:lnTo>
                  <a:pt x="2098" y="3359"/>
                </a:lnTo>
                <a:lnTo>
                  <a:pt x="2077" y="3378"/>
                </a:lnTo>
                <a:lnTo>
                  <a:pt x="2053" y="3395"/>
                </a:lnTo>
                <a:lnTo>
                  <a:pt x="2027" y="3407"/>
                </a:lnTo>
                <a:lnTo>
                  <a:pt x="1997" y="3415"/>
                </a:lnTo>
                <a:lnTo>
                  <a:pt x="1971" y="3510"/>
                </a:lnTo>
                <a:lnTo>
                  <a:pt x="1962" y="3534"/>
                </a:lnTo>
                <a:lnTo>
                  <a:pt x="1947" y="3556"/>
                </a:lnTo>
                <a:lnTo>
                  <a:pt x="1929" y="3573"/>
                </a:lnTo>
                <a:lnTo>
                  <a:pt x="1907" y="3586"/>
                </a:lnTo>
                <a:lnTo>
                  <a:pt x="1882" y="3595"/>
                </a:lnTo>
                <a:lnTo>
                  <a:pt x="1856" y="3598"/>
                </a:lnTo>
                <a:lnTo>
                  <a:pt x="1600" y="3598"/>
                </a:lnTo>
                <a:lnTo>
                  <a:pt x="1572" y="3595"/>
                </a:lnTo>
                <a:lnTo>
                  <a:pt x="1548" y="3586"/>
                </a:lnTo>
                <a:lnTo>
                  <a:pt x="1526" y="3573"/>
                </a:lnTo>
                <a:lnTo>
                  <a:pt x="1509" y="3556"/>
                </a:lnTo>
                <a:lnTo>
                  <a:pt x="1493" y="3534"/>
                </a:lnTo>
                <a:lnTo>
                  <a:pt x="1485" y="3510"/>
                </a:lnTo>
                <a:lnTo>
                  <a:pt x="1459" y="3415"/>
                </a:lnTo>
                <a:lnTo>
                  <a:pt x="1430" y="3407"/>
                </a:lnTo>
                <a:lnTo>
                  <a:pt x="1402" y="3395"/>
                </a:lnTo>
                <a:lnTo>
                  <a:pt x="1378" y="3378"/>
                </a:lnTo>
                <a:lnTo>
                  <a:pt x="1358" y="3358"/>
                </a:lnTo>
                <a:lnTo>
                  <a:pt x="1340" y="3335"/>
                </a:lnTo>
                <a:lnTo>
                  <a:pt x="1328" y="3308"/>
                </a:lnTo>
                <a:lnTo>
                  <a:pt x="1319" y="3279"/>
                </a:lnTo>
                <a:lnTo>
                  <a:pt x="1317" y="3248"/>
                </a:lnTo>
                <a:lnTo>
                  <a:pt x="1317" y="3143"/>
                </a:lnTo>
                <a:lnTo>
                  <a:pt x="1319" y="3120"/>
                </a:lnTo>
                <a:lnTo>
                  <a:pt x="1327" y="3098"/>
                </a:lnTo>
                <a:lnTo>
                  <a:pt x="1339" y="3080"/>
                </a:lnTo>
                <a:lnTo>
                  <a:pt x="1354" y="3063"/>
                </a:lnTo>
                <a:lnTo>
                  <a:pt x="1373" y="3053"/>
                </a:lnTo>
                <a:lnTo>
                  <a:pt x="1395" y="3045"/>
                </a:lnTo>
                <a:lnTo>
                  <a:pt x="1418" y="3042"/>
                </a:lnTo>
                <a:close/>
                <a:moveTo>
                  <a:pt x="2620" y="2530"/>
                </a:moveTo>
                <a:lnTo>
                  <a:pt x="2642" y="2530"/>
                </a:lnTo>
                <a:lnTo>
                  <a:pt x="2664" y="2534"/>
                </a:lnTo>
                <a:lnTo>
                  <a:pt x="2683" y="2544"/>
                </a:lnTo>
                <a:lnTo>
                  <a:pt x="2702" y="2558"/>
                </a:lnTo>
                <a:lnTo>
                  <a:pt x="2949" y="2806"/>
                </a:lnTo>
                <a:lnTo>
                  <a:pt x="2964" y="2824"/>
                </a:lnTo>
                <a:lnTo>
                  <a:pt x="2974" y="2845"/>
                </a:lnTo>
                <a:lnTo>
                  <a:pt x="2978" y="2867"/>
                </a:lnTo>
                <a:lnTo>
                  <a:pt x="2978" y="2888"/>
                </a:lnTo>
                <a:lnTo>
                  <a:pt x="2974" y="2909"/>
                </a:lnTo>
                <a:lnTo>
                  <a:pt x="2964" y="2930"/>
                </a:lnTo>
                <a:lnTo>
                  <a:pt x="2949" y="2948"/>
                </a:lnTo>
                <a:lnTo>
                  <a:pt x="2934" y="2961"/>
                </a:lnTo>
                <a:lnTo>
                  <a:pt x="2917" y="2969"/>
                </a:lnTo>
                <a:lnTo>
                  <a:pt x="2898" y="2975"/>
                </a:lnTo>
                <a:lnTo>
                  <a:pt x="2879" y="2977"/>
                </a:lnTo>
                <a:lnTo>
                  <a:pt x="2860" y="2975"/>
                </a:lnTo>
                <a:lnTo>
                  <a:pt x="2841" y="2969"/>
                </a:lnTo>
                <a:lnTo>
                  <a:pt x="2824" y="2961"/>
                </a:lnTo>
                <a:lnTo>
                  <a:pt x="2808" y="2948"/>
                </a:lnTo>
                <a:lnTo>
                  <a:pt x="2560" y="2699"/>
                </a:lnTo>
                <a:lnTo>
                  <a:pt x="2545" y="2682"/>
                </a:lnTo>
                <a:lnTo>
                  <a:pt x="2536" y="2661"/>
                </a:lnTo>
                <a:lnTo>
                  <a:pt x="2531" y="2640"/>
                </a:lnTo>
                <a:lnTo>
                  <a:pt x="2531" y="2618"/>
                </a:lnTo>
                <a:lnTo>
                  <a:pt x="2536" y="2596"/>
                </a:lnTo>
                <a:lnTo>
                  <a:pt x="2545" y="2577"/>
                </a:lnTo>
                <a:lnTo>
                  <a:pt x="2560" y="2558"/>
                </a:lnTo>
                <a:lnTo>
                  <a:pt x="2578" y="2544"/>
                </a:lnTo>
                <a:lnTo>
                  <a:pt x="2599" y="2534"/>
                </a:lnTo>
                <a:lnTo>
                  <a:pt x="2620" y="2530"/>
                </a:lnTo>
                <a:close/>
                <a:moveTo>
                  <a:pt x="813" y="2530"/>
                </a:moveTo>
                <a:lnTo>
                  <a:pt x="835" y="2530"/>
                </a:lnTo>
                <a:lnTo>
                  <a:pt x="857" y="2534"/>
                </a:lnTo>
                <a:lnTo>
                  <a:pt x="877" y="2544"/>
                </a:lnTo>
                <a:lnTo>
                  <a:pt x="894" y="2558"/>
                </a:lnTo>
                <a:lnTo>
                  <a:pt x="910" y="2577"/>
                </a:lnTo>
                <a:lnTo>
                  <a:pt x="919" y="2596"/>
                </a:lnTo>
                <a:lnTo>
                  <a:pt x="924" y="2618"/>
                </a:lnTo>
                <a:lnTo>
                  <a:pt x="924" y="2640"/>
                </a:lnTo>
                <a:lnTo>
                  <a:pt x="919" y="2661"/>
                </a:lnTo>
                <a:lnTo>
                  <a:pt x="910" y="2682"/>
                </a:lnTo>
                <a:lnTo>
                  <a:pt x="894" y="2699"/>
                </a:lnTo>
                <a:lnTo>
                  <a:pt x="647" y="2948"/>
                </a:lnTo>
                <a:lnTo>
                  <a:pt x="631" y="2961"/>
                </a:lnTo>
                <a:lnTo>
                  <a:pt x="614" y="2969"/>
                </a:lnTo>
                <a:lnTo>
                  <a:pt x="596" y="2975"/>
                </a:lnTo>
                <a:lnTo>
                  <a:pt x="576" y="2977"/>
                </a:lnTo>
                <a:lnTo>
                  <a:pt x="557" y="2975"/>
                </a:lnTo>
                <a:lnTo>
                  <a:pt x="539" y="2969"/>
                </a:lnTo>
                <a:lnTo>
                  <a:pt x="521" y="2961"/>
                </a:lnTo>
                <a:lnTo>
                  <a:pt x="506" y="2948"/>
                </a:lnTo>
                <a:lnTo>
                  <a:pt x="492" y="2930"/>
                </a:lnTo>
                <a:lnTo>
                  <a:pt x="482" y="2909"/>
                </a:lnTo>
                <a:lnTo>
                  <a:pt x="477" y="2888"/>
                </a:lnTo>
                <a:lnTo>
                  <a:pt x="477" y="2867"/>
                </a:lnTo>
                <a:lnTo>
                  <a:pt x="482" y="2845"/>
                </a:lnTo>
                <a:lnTo>
                  <a:pt x="492" y="2824"/>
                </a:lnTo>
                <a:lnTo>
                  <a:pt x="506" y="2806"/>
                </a:lnTo>
                <a:lnTo>
                  <a:pt x="754" y="2558"/>
                </a:lnTo>
                <a:lnTo>
                  <a:pt x="772" y="2544"/>
                </a:lnTo>
                <a:lnTo>
                  <a:pt x="793" y="2534"/>
                </a:lnTo>
                <a:lnTo>
                  <a:pt x="813" y="2530"/>
                </a:lnTo>
                <a:close/>
                <a:moveTo>
                  <a:pt x="3005" y="1626"/>
                </a:moveTo>
                <a:lnTo>
                  <a:pt x="3356" y="1626"/>
                </a:lnTo>
                <a:lnTo>
                  <a:pt x="3380" y="1629"/>
                </a:lnTo>
                <a:lnTo>
                  <a:pt x="3401" y="1636"/>
                </a:lnTo>
                <a:lnTo>
                  <a:pt x="3419" y="1648"/>
                </a:lnTo>
                <a:lnTo>
                  <a:pt x="3434" y="1664"/>
                </a:lnTo>
                <a:lnTo>
                  <a:pt x="3446" y="1682"/>
                </a:lnTo>
                <a:lnTo>
                  <a:pt x="3453" y="1703"/>
                </a:lnTo>
                <a:lnTo>
                  <a:pt x="3456" y="1726"/>
                </a:lnTo>
                <a:lnTo>
                  <a:pt x="3453" y="1749"/>
                </a:lnTo>
                <a:lnTo>
                  <a:pt x="3446" y="1771"/>
                </a:lnTo>
                <a:lnTo>
                  <a:pt x="3434" y="1789"/>
                </a:lnTo>
                <a:lnTo>
                  <a:pt x="3418" y="1805"/>
                </a:lnTo>
                <a:lnTo>
                  <a:pt x="3399" y="1816"/>
                </a:lnTo>
                <a:lnTo>
                  <a:pt x="3379" y="1823"/>
                </a:lnTo>
                <a:lnTo>
                  <a:pt x="3356" y="1827"/>
                </a:lnTo>
                <a:lnTo>
                  <a:pt x="3005" y="1827"/>
                </a:lnTo>
                <a:lnTo>
                  <a:pt x="2982" y="1823"/>
                </a:lnTo>
                <a:lnTo>
                  <a:pt x="2961" y="1816"/>
                </a:lnTo>
                <a:lnTo>
                  <a:pt x="2943" y="1804"/>
                </a:lnTo>
                <a:lnTo>
                  <a:pt x="2928" y="1788"/>
                </a:lnTo>
                <a:lnTo>
                  <a:pt x="2915" y="1770"/>
                </a:lnTo>
                <a:lnTo>
                  <a:pt x="2908" y="1749"/>
                </a:lnTo>
                <a:lnTo>
                  <a:pt x="2906" y="1726"/>
                </a:lnTo>
                <a:lnTo>
                  <a:pt x="2908" y="1703"/>
                </a:lnTo>
                <a:lnTo>
                  <a:pt x="2915" y="1682"/>
                </a:lnTo>
                <a:lnTo>
                  <a:pt x="2928" y="1664"/>
                </a:lnTo>
                <a:lnTo>
                  <a:pt x="2943" y="1648"/>
                </a:lnTo>
                <a:lnTo>
                  <a:pt x="2961" y="1636"/>
                </a:lnTo>
                <a:lnTo>
                  <a:pt x="2982" y="1629"/>
                </a:lnTo>
                <a:lnTo>
                  <a:pt x="3005" y="1626"/>
                </a:lnTo>
                <a:close/>
                <a:moveTo>
                  <a:pt x="100" y="1626"/>
                </a:moveTo>
                <a:lnTo>
                  <a:pt x="450" y="1626"/>
                </a:lnTo>
                <a:lnTo>
                  <a:pt x="473" y="1629"/>
                </a:lnTo>
                <a:lnTo>
                  <a:pt x="495" y="1636"/>
                </a:lnTo>
                <a:lnTo>
                  <a:pt x="513" y="1648"/>
                </a:lnTo>
                <a:lnTo>
                  <a:pt x="529" y="1664"/>
                </a:lnTo>
                <a:lnTo>
                  <a:pt x="540" y="1682"/>
                </a:lnTo>
                <a:lnTo>
                  <a:pt x="547" y="1703"/>
                </a:lnTo>
                <a:lnTo>
                  <a:pt x="551" y="1726"/>
                </a:lnTo>
                <a:lnTo>
                  <a:pt x="547" y="1749"/>
                </a:lnTo>
                <a:lnTo>
                  <a:pt x="540" y="1771"/>
                </a:lnTo>
                <a:lnTo>
                  <a:pt x="529" y="1789"/>
                </a:lnTo>
                <a:lnTo>
                  <a:pt x="513" y="1805"/>
                </a:lnTo>
                <a:lnTo>
                  <a:pt x="495" y="1816"/>
                </a:lnTo>
                <a:lnTo>
                  <a:pt x="473" y="1823"/>
                </a:lnTo>
                <a:lnTo>
                  <a:pt x="450" y="1827"/>
                </a:lnTo>
                <a:lnTo>
                  <a:pt x="100" y="1827"/>
                </a:lnTo>
                <a:lnTo>
                  <a:pt x="77" y="1823"/>
                </a:lnTo>
                <a:lnTo>
                  <a:pt x="56" y="1816"/>
                </a:lnTo>
                <a:lnTo>
                  <a:pt x="37" y="1804"/>
                </a:lnTo>
                <a:lnTo>
                  <a:pt x="22" y="1788"/>
                </a:lnTo>
                <a:lnTo>
                  <a:pt x="10" y="1770"/>
                </a:lnTo>
                <a:lnTo>
                  <a:pt x="2" y="1749"/>
                </a:lnTo>
                <a:lnTo>
                  <a:pt x="0" y="1726"/>
                </a:lnTo>
                <a:lnTo>
                  <a:pt x="2" y="1703"/>
                </a:lnTo>
                <a:lnTo>
                  <a:pt x="10" y="1682"/>
                </a:lnTo>
                <a:lnTo>
                  <a:pt x="22" y="1664"/>
                </a:lnTo>
                <a:lnTo>
                  <a:pt x="37" y="1648"/>
                </a:lnTo>
                <a:lnTo>
                  <a:pt x="56" y="1636"/>
                </a:lnTo>
                <a:lnTo>
                  <a:pt x="77" y="1629"/>
                </a:lnTo>
                <a:lnTo>
                  <a:pt x="100" y="1626"/>
                </a:lnTo>
                <a:close/>
                <a:moveTo>
                  <a:pt x="1728" y="1090"/>
                </a:moveTo>
                <a:lnTo>
                  <a:pt x="1663" y="1094"/>
                </a:lnTo>
                <a:lnTo>
                  <a:pt x="1600" y="1104"/>
                </a:lnTo>
                <a:lnTo>
                  <a:pt x="1538" y="1119"/>
                </a:lnTo>
                <a:lnTo>
                  <a:pt x="1479" y="1141"/>
                </a:lnTo>
                <a:lnTo>
                  <a:pt x="1423" y="1167"/>
                </a:lnTo>
                <a:lnTo>
                  <a:pt x="1371" y="1200"/>
                </a:lnTo>
                <a:lnTo>
                  <a:pt x="1321" y="1236"/>
                </a:lnTo>
                <a:lnTo>
                  <a:pt x="1275" y="1277"/>
                </a:lnTo>
                <a:lnTo>
                  <a:pt x="1234" y="1323"/>
                </a:lnTo>
                <a:lnTo>
                  <a:pt x="1198" y="1373"/>
                </a:lnTo>
                <a:lnTo>
                  <a:pt x="1165" y="1425"/>
                </a:lnTo>
                <a:lnTo>
                  <a:pt x="1138" y="1481"/>
                </a:lnTo>
                <a:lnTo>
                  <a:pt x="1117" y="1540"/>
                </a:lnTo>
                <a:lnTo>
                  <a:pt x="1100" y="1601"/>
                </a:lnTo>
                <a:lnTo>
                  <a:pt x="1090" y="1665"/>
                </a:lnTo>
                <a:lnTo>
                  <a:pt x="1087" y="1730"/>
                </a:lnTo>
                <a:lnTo>
                  <a:pt x="1090" y="1752"/>
                </a:lnTo>
                <a:lnTo>
                  <a:pt x="1098" y="1774"/>
                </a:lnTo>
                <a:lnTo>
                  <a:pt x="1109" y="1793"/>
                </a:lnTo>
                <a:lnTo>
                  <a:pt x="1125" y="1808"/>
                </a:lnTo>
                <a:lnTo>
                  <a:pt x="1143" y="1820"/>
                </a:lnTo>
                <a:lnTo>
                  <a:pt x="1165" y="1828"/>
                </a:lnTo>
                <a:lnTo>
                  <a:pt x="1188" y="1830"/>
                </a:lnTo>
                <a:lnTo>
                  <a:pt x="1211" y="1828"/>
                </a:lnTo>
                <a:lnTo>
                  <a:pt x="1232" y="1820"/>
                </a:lnTo>
                <a:lnTo>
                  <a:pt x="1250" y="1808"/>
                </a:lnTo>
                <a:lnTo>
                  <a:pt x="1266" y="1793"/>
                </a:lnTo>
                <a:lnTo>
                  <a:pt x="1278" y="1774"/>
                </a:lnTo>
                <a:lnTo>
                  <a:pt x="1285" y="1753"/>
                </a:lnTo>
                <a:lnTo>
                  <a:pt x="1288" y="1730"/>
                </a:lnTo>
                <a:lnTo>
                  <a:pt x="1291" y="1674"/>
                </a:lnTo>
                <a:lnTo>
                  <a:pt x="1301" y="1622"/>
                </a:lnTo>
                <a:lnTo>
                  <a:pt x="1317" y="1571"/>
                </a:lnTo>
                <a:lnTo>
                  <a:pt x="1339" y="1524"/>
                </a:lnTo>
                <a:lnTo>
                  <a:pt x="1366" y="1479"/>
                </a:lnTo>
                <a:lnTo>
                  <a:pt x="1399" y="1438"/>
                </a:lnTo>
                <a:lnTo>
                  <a:pt x="1436" y="1401"/>
                </a:lnTo>
                <a:lnTo>
                  <a:pt x="1477" y="1369"/>
                </a:lnTo>
                <a:lnTo>
                  <a:pt x="1522" y="1342"/>
                </a:lnTo>
                <a:lnTo>
                  <a:pt x="1569" y="1320"/>
                </a:lnTo>
                <a:lnTo>
                  <a:pt x="1619" y="1304"/>
                </a:lnTo>
                <a:lnTo>
                  <a:pt x="1673" y="1294"/>
                </a:lnTo>
                <a:lnTo>
                  <a:pt x="1728" y="1291"/>
                </a:lnTo>
                <a:lnTo>
                  <a:pt x="1751" y="1287"/>
                </a:lnTo>
                <a:lnTo>
                  <a:pt x="1773" y="1280"/>
                </a:lnTo>
                <a:lnTo>
                  <a:pt x="1791" y="1269"/>
                </a:lnTo>
                <a:lnTo>
                  <a:pt x="1806" y="1252"/>
                </a:lnTo>
                <a:lnTo>
                  <a:pt x="1817" y="1235"/>
                </a:lnTo>
                <a:lnTo>
                  <a:pt x="1825" y="1213"/>
                </a:lnTo>
                <a:lnTo>
                  <a:pt x="1828" y="1190"/>
                </a:lnTo>
                <a:lnTo>
                  <a:pt x="1825" y="1167"/>
                </a:lnTo>
                <a:lnTo>
                  <a:pt x="1817" y="1146"/>
                </a:lnTo>
                <a:lnTo>
                  <a:pt x="1806" y="1128"/>
                </a:lnTo>
                <a:lnTo>
                  <a:pt x="1791" y="1112"/>
                </a:lnTo>
                <a:lnTo>
                  <a:pt x="1773" y="1100"/>
                </a:lnTo>
                <a:lnTo>
                  <a:pt x="1751" y="1093"/>
                </a:lnTo>
                <a:lnTo>
                  <a:pt x="1728" y="1090"/>
                </a:lnTo>
                <a:close/>
                <a:moveTo>
                  <a:pt x="1722" y="841"/>
                </a:moveTo>
                <a:lnTo>
                  <a:pt x="1799" y="843"/>
                </a:lnTo>
                <a:lnTo>
                  <a:pt x="1874" y="852"/>
                </a:lnTo>
                <a:lnTo>
                  <a:pt x="1948" y="867"/>
                </a:lnTo>
                <a:lnTo>
                  <a:pt x="2018" y="889"/>
                </a:lnTo>
                <a:lnTo>
                  <a:pt x="2087" y="915"/>
                </a:lnTo>
                <a:lnTo>
                  <a:pt x="2151" y="948"/>
                </a:lnTo>
                <a:lnTo>
                  <a:pt x="2214" y="984"/>
                </a:lnTo>
                <a:lnTo>
                  <a:pt x="2273" y="1027"/>
                </a:lnTo>
                <a:lnTo>
                  <a:pt x="2328" y="1073"/>
                </a:lnTo>
                <a:lnTo>
                  <a:pt x="2378" y="1124"/>
                </a:lnTo>
                <a:lnTo>
                  <a:pt x="2425" y="1179"/>
                </a:lnTo>
                <a:lnTo>
                  <a:pt x="2468" y="1237"/>
                </a:lnTo>
                <a:lnTo>
                  <a:pt x="2505" y="1299"/>
                </a:lnTo>
                <a:lnTo>
                  <a:pt x="2538" y="1364"/>
                </a:lnTo>
                <a:lnTo>
                  <a:pt x="2565" y="1432"/>
                </a:lnTo>
                <a:lnTo>
                  <a:pt x="2586" y="1503"/>
                </a:lnTo>
                <a:lnTo>
                  <a:pt x="2602" y="1575"/>
                </a:lnTo>
                <a:lnTo>
                  <a:pt x="2612" y="1650"/>
                </a:lnTo>
                <a:lnTo>
                  <a:pt x="2616" y="1727"/>
                </a:lnTo>
                <a:lnTo>
                  <a:pt x="2611" y="1806"/>
                </a:lnTo>
                <a:lnTo>
                  <a:pt x="2601" y="1882"/>
                </a:lnTo>
                <a:lnTo>
                  <a:pt x="2585" y="1958"/>
                </a:lnTo>
                <a:lnTo>
                  <a:pt x="2562" y="2030"/>
                </a:lnTo>
                <a:lnTo>
                  <a:pt x="2533" y="2099"/>
                </a:lnTo>
                <a:lnTo>
                  <a:pt x="2499" y="2166"/>
                </a:lnTo>
                <a:lnTo>
                  <a:pt x="2460" y="2228"/>
                </a:lnTo>
                <a:lnTo>
                  <a:pt x="2415" y="2287"/>
                </a:lnTo>
                <a:lnTo>
                  <a:pt x="2366" y="2342"/>
                </a:lnTo>
                <a:lnTo>
                  <a:pt x="2324" y="2389"/>
                </a:lnTo>
                <a:lnTo>
                  <a:pt x="2286" y="2439"/>
                </a:lnTo>
                <a:lnTo>
                  <a:pt x="2252" y="2491"/>
                </a:lnTo>
                <a:lnTo>
                  <a:pt x="2222" y="2546"/>
                </a:lnTo>
                <a:lnTo>
                  <a:pt x="2197" y="2603"/>
                </a:lnTo>
                <a:lnTo>
                  <a:pt x="2176" y="2662"/>
                </a:lnTo>
                <a:lnTo>
                  <a:pt x="2160" y="2722"/>
                </a:lnTo>
                <a:lnTo>
                  <a:pt x="2148" y="2783"/>
                </a:lnTo>
                <a:lnTo>
                  <a:pt x="2140" y="2813"/>
                </a:lnTo>
                <a:lnTo>
                  <a:pt x="2127" y="2839"/>
                </a:lnTo>
                <a:lnTo>
                  <a:pt x="2109" y="2862"/>
                </a:lnTo>
                <a:lnTo>
                  <a:pt x="2087" y="2881"/>
                </a:lnTo>
                <a:lnTo>
                  <a:pt x="2062" y="2895"/>
                </a:lnTo>
                <a:lnTo>
                  <a:pt x="2033" y="2904"/>
                </a:lnTo>
                <a:lnTo>
                  <a:pt x="2002" y="2907"/>
                </a:lnTo>
                <a:lnTo>
                  <a:pt x="1452" y="2907"/>
                </a:lnTo>
                <a:lnTo>
                  <a:pt x="1422" y="2904"/>
                </a:lnTo>
                <a:lnTo>
                  <a:pt x="1394" y="2895"/>
                </a:lnTo>
                <a:lnTo>
                  <a:pt x="1369" y="2881"/>
                </a:lnTo>
                <a:lnTo>
                  <a:pt x="1347" y="2862"/>
                </a:lnTo>
                <a:lnTo>
                  <a:pt x="1328" y="2839"/>
                </a:lnTo>
                <a:lnTo>
                  <a:pt x="1315" y="2813"/>
                </a:lnTo>
                <a:lnTo>
                  <a:pt x="1307" y="2785"/>
                </a:lnTo>
                <a:lnTo>
                  <a:pt x="1295" y="2722"/>
                </a:lnTo>
                <a:lnTo>
                  <a:pt x="1279" y="2662"/>
                </a:lnTo>
                <a:lnTo>
                  <a:pt x="1258" y="2603"/>
                </a:lnTo>
                <a:lnTo>
                  <a:pt x="1232" y="2546"/>
                </a:lnTo>
                <a:lnTo>
                  <a:pt x="1202" y="2491"/>
                </a:lnTo>
                <a:lnTo>
                  <a:pt x="1168" y="2438"/>
                </a:lnTo>
                <a:lnTo>
                  <a:pt x="1130" y="2389"/>
                </a:lnTo>
                <a:lnTo>
                  <a:pt x="1088" y="2342"/>
                </a:lnTo>
                <a:lnTo>
                  <a:pt x="1040" y="2287"/>
                </a:lnTo>
                <a:lnTo>
                  <a:pt x="996" y="2229"/>
                </a:lnTo>
                <a:lnTo>
                  <a:pt x="958" y="2167"/>
                </a:lnTo>
                <a:lnTo>
                  <a:pt x="924" y="2102"/>
                </a:lnTo>
                <a:lnTo>
                  <a:pt x="896" y="2033"/>
                </a:lnTo>
                <a:lnTo>
                  <a:pt x="873" y="1963"/>
                </a:lnTo>
                <a:lnTo>
                  <a:pt x="855" y="1890"/>
                </a:lnTo>
                <a:lnTo>
                  <a:pt x="845" y="1814"/>
                </a:lnTo>
                <a:lnTo>
                  <a:pt x="841" y="1737"/>
                </a:lnTo>
                <a:lnTo>
                  <a:pt x="843" y="1659"/>
                </a:lnTo>
                <a:lnTo>
                  <a:pt x="852" y="1585"/>
                </a:lnTo>
                <a:lnTo>
                  <a:pt x="867" y="1512"/>
                </a:lnTo>
                <a:lnTo>
                  <a:pt x="888" y="1440"/>
                </a:lnTo>
                <a:lnTo>
                  <a:pt x="914" y="1373"/>
                </a:lnTo>
                <a:lnTo>
                  <a:pt x="946" y="1307"/>
                </a:lnTo>
                <a:lnTo>
                  <a:pt x="982" y="1245"/>
                </a:lnTo>
                <a:lnTo>
                  <a:pt x="1024" y="1187"/>
                </a:lnTo>
                <a:lnTo>
                  <a:pt x="1070" y="1131"/>
                </a:lnTo>
                <a:lnTo>
                  <a:pt x="1120" y="1081"/>
                </a:lnTo>
                <a:lnTo>
                  <a:pt x="1175" y="1034"/>
                </a:lnTo>
                <a:lnTo>
                  <a:pt x="1233" y="991"/>
                </a:lnTo>
                <a:lnTo>
                  <a:pt x="1294" y="953"/>
                </a:lnTo>
                <a:lnTo>
                  <a:pt x="1359" y="920"/>
                </a:lnTo>
                <a:lnTo>
                  <a:pt x="1427" y="893"/>
                </a:lnTo>
                <a:lnTo>
                  <a:pt x="1497" y="871"/>
                </a:lnTo>
                <a:lnTo>
                  <a:pt x="1570" y="854"/>
                </a:lnTo>
                <a:lnTo>
                  <a:pt x="1644" y="844"/>
                </a:lnTo>
                <a:lnTo>
                  <a:pt x="1722" y="841"/>
                </a:lnTo>
                <a:close/>
                <a:moveTo>
                  <a:pt x="2868" y="477"/>
                </a:moveTo>
                <a:lnTo>
                  <a:pt x="2890" y="477"/>
                </a:lnTo>
                <a:lnTo>
                  <a:pt x="2911" y="481"/>
                </a:lnTo>
                <a:lnTo>
                  <a:pt x="2932" y="491"/>
                </a:lnTo>
                <a:lnTo>
                  <a:pt x="2951" y="505"/>
                </a:lnTo>
                <a:lnTo>
                  <a:pt x="2965" y="524"/>
                </a:lnTo>
                <a:lnTo>
                  <a:pt x="2974" y="544"/>
                </a:lnTo>
                <a:lnTo>
                  <a:pt x="2979" y="566"/>
                </a:lnTo>
                <a:lnTo>
                  <a:pt x="2979" y="587"/>
                </a:lnTo>
                <a:lnTo>
                  <a:pt x="2974" y="608"/>
                </a:lnTo>
                <a:lnTo>
                  <a:pt x="2965" y="629"/>
                </a:lnTo>
                <a:lnTo>
                  <a:pt x="2951" y="646"/>
                </a:lnTo>
                <a:lnTo>
                  <a:pt x="2702" y="895"/>
                </a:lnTo>
                <a:lnTo>
                  <a:pt x="2687" y="908"/>
                </a:lnTo>
                <a:lnTo>
                  <a:pt x="2669" y="917"/>
                </a:lnTo>
                <a:lnTo>
                  <a:pt x="2651" y="922"/>
                </a:lnTo>
                <a:lnTo>
                  <a:pt x="2631" y="923"/>
                </a:lnTo>
                <a:lnTo>
                  <a:pt x="2612" y="922"/>
                </a:lnTo>
                <a:lnTo>
                  <a:pt x="2594" y="917"/>
                </a:lnTo>
                <a:lnTo>
                  <a:pt x="2576" y="908"/>
                </a:lnTo>
                <a:lnTo>
                  <a:pt x="2560" y="895"/>
                </a:lnTo>
                <a:lnTo>
                  <a:pt x="2545" y="877"/>
                </a:lnTo>
                <a:lnTo>
                  <a:pt x="2536" y="856"/>
                </a:lnTo>
                <a:lnTo>
                  <a:pt x="2531" y="835"/>
                </a:lnTo>
                <a:lnTo>
                  <a:pt x="2531" y="813"/>
                </a:lnTo>
                <a:lnTo>
                  <a:pt x="2536" y="792"/>
                </a:lnTo>
                <a:lnTo>
                  <a:pt x="2545" y="771"/>
                </a:lnTo>
                <a:lnTo>
                  <a:pt x="2560" y="754"/>
                </a:lnTo>
                <a:lnTo>
                  <a:pt x="2808" y="505"/>
                </a:lnTo>
                <a:lnTo>
                  <a:pt x="2827" y="491"/>
                </a:lnTo>
                <a:lnTo>
                  <a:pt x="2847" y="481"/>
                </a:lnTo>
                <a:lnTo>
                  <a:pt x="2868" y="477"/>
                </a:lnTo>
                <a:close/>
                <a:moveTo>
                  <a:pt x="565" y="476"/>
                </a:moveTo>
                <a:lnTo>
                  <a:pt x="587" y="476"/>
                </a:lnTo>
                <a:lnTo>
                  <a:pt x="609" y="480"/>
                </a:lnTo>
                <a:lnTo>
                  <a:pt x="628" y="490"/>
                </a:lnTo>
                <a:lnTo>
                  <a:pt x="647" y="504"/>
                </a:lnTo>
                <a:lnTo>
                  <a:pt x="894" y="753"/>
                </a:lnTo>
                <a:lnTo>
                  <a:pt x="910" y="771"/>
                </a:lnTo>
                <a:lnTo>
                  <a:pt x="919" y="791"/>
                </a:lnTo>
                <a:lnTo>
                  <a:pt x="924" y="813"/>
                </a:lnTo>
                <a:lnTo>
                  <a:pt x="924" y="835"/>
                </a:lnTo>
                <a:lnTo>
                  <a:pt x="919" y="855"/>
                </a:lnTo>
                <a:lnTo>
                  <a:pt x="910" y="876"/>
                </a:lnTo>
                <a:lnTo>
                  <a:pt x="894" y="894"/>
                </a:lnTo>
                <a:lnTo>
                  <a:pt x="879" y="907"/>
                </a:lnTo>
                <a:lnTo>
                  <a:pt x="862" y="915"/>
                </a:lnTo>
                <a:lnTo>
                  <a:pt x="843" y="921"/>
                </a:lnTo>
                <a:lnTo>
                  <a:pt x="824" y="923"/>
                </a:lnTo>
                <a:lnTo>
                  <a:pt x="806" y="921"/>
                </a:lnTo>
                <a:lnTo>
                  <a:pt x="787" y="915"/>
                </a:lnTo>
                <a:lnTo>
                  <a:pt x="770" y="907"/>
                </a:lnTo>
                <a:lnTo>
                  <a:pt x="754" y="894"/>
                </a:lnTo>
                <a:lnTo>
                  <a:pt x="505" y="646"/>
                </a:lnTo>
                <a:lnTo>
                  <a:pt x="490" y="628"/>
                </a:lnTo>
                <a:lnTo>
                  <a:pt x="481" y="608"/>
                </a:lnTo>
                <a:lnTo>
                  <a:pt x="476" y="586"/>
                </a:lnTo>
                <a:lnTo>
                  <a:pt x="476" y="564"/>
                </a:lnTo>
                <a:lnTo>
                  <a:pt x="481" y="543"/>
                </a:lnTo>
                <a:lnTo>
                  <a:pt x="490" y="523"/>
                </a:lnTo>
                <a:lnTo>
                  <a:pt x="505" y="504"/>
                </a:lnTo>
                <a:lnTo>
                  <a:pt x="523" y="490"/>
                </a:lnTo>
                <a:lnTo>
                  <a:pt x="543" y="480"/>
                </a:lnTo>
                <a:lnTo>
                  <a:pt x="565" y="476"/>
                </a:lnTo>
                <a:close/>
                <a:moveTo>
                  <a:pt x="1728" y="0"/>
                </a:moveTo>
                <a:lnTo>
                  <a:pt x="1751" y="2"/>
                </a:lnTo>
                <a:lnTo>
                  <a:pt x="1773" y="10"/>
                </a:lnTo>
                <a:lnTo>
                  <a:pt x="1791" y="22"/>
                </a:lnTo>
                <a:lnTo>
                  <a:pt x="1806" y="37"/>
                </a:lnTo>
                <a:lnTo>
                  <a:pt x="1817" y="56"/>
                </a:lnTo>
                <a:lnTo>
                  <a:pt x="1825" y="77"/>
                </a:lnTo>
                <a:lnTo>
                  <a:pt x="1828" y="100"/>
                </a:lnTo>
                <a:lnTo>
                  <a:pt x="1828" y="450"/>
                </a:lnTo>
                <a:lnTo>
                  <a:pt x="1825" y="473"/>
                </a:lnTo>
                <a:lnTo>
                  <a:pt x="1817" y="494"/>
                </a:lnTo>
                <a:lnTo>
                  <a:pt x="1805" y="513"/>
                </a:lnTo>
                <a:lnTo>
                  <a:pt x="1790" y="528"/>
                </a:lnTo>
                <a:lnTo>
                  <a:pt x="1771" y="539"/>
                </a:lnTo>
                <a:lnTo>
                  <a:pt x="1751" y="547"/>
                </a:lnTo>
                <a:lnTo>
                  <a:pt x="1728" y="550"/>
                </a:lnTo>
                <a:lnTo>
                  <a:pt x="1705" y="547"/>
                </a:lnTo>
                <a:lnTo>
                  <a:pt x="1684" y="539"/>
                </a:lnTo>
                <a:lnTo>
                  <a:pt x="1665" y="528"/>
                </a:lnTo>
                <a:lnTo>
                  <a:pt x="1650" y="513"/>
                </a:lnTo>
                <a:lnTo>
                  <a:pt x="1638" y="494"/>
                </a:lnTo>
                <a:lnTo>
                  <a:pt x="1630" y="473"/>
                </a:lnTo>
                <a:lnTo>
                  <a:pt x="1628" y="450"/>
                </a:lnTo>
                <a:lnTo>
                  <a:pt x="1628" y="100"/>
                </a:lnTo>
                <a:lnTo>
                  <a:pt x="1630" y="77"/>
                </a:lnTo>
                <a:lnTo>
                  <a:pt x="1638" y="56"/>
                </a:lnTo>
                <a:lnTo>
                  <a:pt x="1650" y="37"/>
                </a:lnTo>
                <a:lnTo>
                  <a:pt x="1665" y="22"/>
                </a:lnTo>
                <a:lnTo>
                  <a:pt x="1684" y="10"/>
                </a:lnTo>
                <a:lnTo>
                  <a:pt x="1705" y="2"/>
                </a:lnTo>
                <a:lnTo>
                  <a:pt x="1728" y="0"/>
                </a:lnTo>
                <a:close/>
              </a:path>
            </a:pathLst>
          </a:custGeom>
          <a:solidFill>
            <a:schemeClr val="bg1"/>
          </a:solidFill>
          <a:ln w="0">
            <a:solidFill>
              <a:schemeClr val="bg1"/>
            </a:solidFill>
            <a:prstDash val="solid"/>
            <a:round/>
          </a:ln>
        </p:spPr>
        <p:txBody>
          <a:bodyPr vert="horz" wrap="square" lIns="91440" tIns="45720" rIns="91440" bIns="45720" numCol="1" anchor="t" anchorCtr="0" compatLnSpc="1"/>
          <a:lstStyle/>
          <a:p>
            <a:endParaRPr lang="en-US">
              <a:solidFill>
                <a:schemeClr val="bg1"/>
              </a:solidFill>
              <a:latin typeface="Open Sans" pitchFamily="34" charset="0"/>
            </a:endParaRPr>
          </a:p>
        </p:txBody>
      </p:sp>
      <p:sp>
        <p:nvSpPr>
          <p:cNvPr id="342" name="文本框 341"/>
          <p:cNvSpPr txBox="1"/>
          <p:nvPr/>
        </p:nvSpPr>
        <p:spPr>
          <a:xfrm>
            <a:off x="685800" y="4692015"/>
            <a:ext cx="3204210" cy="645160"/>
          </a:xfrm>
          <a:prstGeom prst="rect">
            <a:avLst/>
          </a:prstGeom>
          <a:noFill/>
        </p:spPr>
        <p:txBody>
          <a:bodyPr wrap="square" rtlCol="0" anchor="t">
            <a:spAutoFit/>
          </a:bodyPr>
          <a:lstStyle/>
          <a:p>
            <a:r>
              <a:rPr lang="en-US" altLang="en-US" dirty="0">
                <a:solidFill>
                  <a:schemeClr val="tx1"/>
                </a:solidFill>
                <a:latin typeface="Times New Roman" panose="02020603050405020304" pitchFamily="18" charset="0"/>
                <a:cs typeface="Times New Roman" panose="02020603050405020304" pitchFamily="18" charset="0"/>
                <a:sym typeface="+mn-ea"/>
              </a:rPr>
              <a:t>QoS monitoring/measurement per flow or set of flows</a:t>
            </a:r>
          </a:p>
        </p:txBody>
      </p:sp>
      <p:sp>
        <p:nvSpPr>
          <p:cNvPr id="343" name="文本框 342"/>
          <p:cNvSpPr txBox="1"/>
          <p:nvPr/>
        </p:nvSpPr>
        <p:spPr>
          <a:xfrm>
            <a:off x="8653780" y="3602355"/>
            <a:ext cx="3168650" cy="368300"/>
          </a:xfrm>
          <a:prstGeom prst="rect">
            <a:avLst/>
          </a:prstGeom>
          <a:noFill/>
        </p:spPr>
        <p:txBody>
          <a:bodyPr wrap="square" rtlCol="0" anchor="t">
            <a:spAutoFit/>
          </a:bodyPr>
          <a:lstStyle/>
          <a:p>
            <a:r>
              <a:rPr lang="en-US" altLang="en-US" dirty="0">
                <a:solidFill>
                  <a:schemeClr val="tx1"/>
                </a:solidFill>
                <a:latin typeface="Times New Roman" panose="02020603050405020304" pitchFamily="18" charset="0"/>
                <a:cs typeface="Times New Roman" panose="02020603050405020304" pitchFamily="18" charset="0"/>
                <a:sym typeface="+mn-ea"/>
              </a:rPr>
              <a:t>AI enabled cluster</a:t>
            </a:r>
          </a:p>
        </p:txBody>
      </p:sp>
      <p:grpSp>
        <p:nvGrpSpPr>
          <p:cNvPr id="346" name="组合 345"/>
          <p:cNvGrpSpPr>
            <a:grpSpLocks noChangeAspect="1"/>
          </p:cNvGrpSpPr>
          <p:nvPr/>
        </p:nvGrpSpPr>
        <p:grpSpPr>
          <a:xfrm>
            <a:off x="5350510" y="3416935"/>
            <a:ext cx="382905" cy="360045"/>
            <a:chOff x="2191917" y="1603847"/>
            <a:chExt cx="536576" cy="490538"/>
          </a:xfrm>
          <a:solidFill>
            <a:schemeClr val="bg1"/>
          </a:solidFill>
        </p:grpSpPr>
        <p:sp>
          <p:nvSpPr>
            <p:cNvPr id="347" name="Freeform 35"/>
            <p:cNvSpPr/>
            <p:nvPr/>
          </p:nvSpPr>
          <p:spPr bwMode="auto">
            <a:xfrm>
              <a:off x="2193505" y="1762597"/>
              <a:ext cx="307975" cy="322263"/>
            </a:xfrm>
            <a:custGeom>
              <a:avLst/>
              <a:gdLst>
                <a:gd name="T0" fmla="*/ 41 w 1836"/>
                <a:gd name="T1" fmla="*/ 599 h 1911"/>
                <a:gd name="T2" fmla="*/ 15 w 1836"/>
                <a:gd name="T3" fmla="*/ 484 h 1911"/>
                <a:gd name="T4" fmla="*/ 333 w 1836"/>
                <a:gd name="T5" fmla="*/ 154 h 1911"/>
                <a:gd name="T6" fmla="*/ 858 w 1836"/>
                <a:gd name="T7" fmla="*/ 0 h 1911"/>
                <a:gd name="T8" fmla="*/ 1549 w 1836"/>
                <a:gd name="T9" fmla="*/ 286 h 1911"/>
                <a:gd name="T10" fmla="*/ 1836 w 1836"/>
                <a:gd name="T11" fmla="*/ 977 h 1911"/>
                <a:gd name="T12" fmla="*/ 1644 w 1836"/>
                <a:gd name="T13" fmla="*/ 1557 h 1911"/>
                <a:gd name="T14" fmla="*/ 1146 w 1836"/>
                <a:gd name="T15" fmla="*/ 1911 h 1911"/>
                <a:gd name="T16" fmla="*/ 1055 w 1836"/>
                <a:gd name="T17" fmla="*/ 1615 h 1911"/>
                <a:gd name="T18" fmla="*/ 1395 w 1836"/>
                <a:gd name="T19" fmla="*/ 1373 h 1911"/>
                <a:gd name="T20" fmla="*/ 1525 w 1836"/>
                <a:gd name="T21" fmla="*/ 977 h 1911"/>
                <a:gd name="T22" fmla="*/ 1330 w 1836"/>
                <a:gd name="T23" fmla="*/ 506 h 1911"/>
                <a:gd name="T24" fmla="*/ 858 w 1836"/>
                <a:gd name="T25" fmla="*/ 310 h 1911"/>
                <a:gd name="T26" fmla="*/ 499 w 1836"/>
                <a:gd name="T27" fmla="*/ 414 h 1911"/>
                <a:gd name="T28" fmla="*/ 283 w 1836"/>
                <a:gd name="T29" fmla="*/ 640 h 1911"/>
                <a:gd name="T30" fmla="*/ 179 w 1836"/>
                <a:gd name="T31" fmla="*/ 675 h 1911"/>
                <a:gd name="T32" fmla="*/ 41 w 1836"/>
                <a:gd name="T33" fmla="*/ 599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6" h="1911">
                  <a:moveTo>
                    <a:pt x="41" y="599"/>
                  </a:moveTo>
                  <a:cubicBezTo>
                    <a:pt x="54" y="571"/>
                    <a:pt x="0" y="510"/>
                    <a:pt x="15" y="484"/>
                  </a:cubicBezTo>
                  <a:cubicBezTo>
                    <a:pt x="94" y="349"/>
                    <a:pt x="204" y="236"/>
                    <a:pt x="333" y="154"/>
                  </a:cubicBezTo>
                  <a:cubicBezTo>
                    <a:pt x="488" y="55"/>
                    <a:pt x="669" y="0"/>
                    <a:pt x="858" y="0"/>
                  </a:cubicBezTo>
                  <a:cubicBezTo>
                    <a:pt x="1128" y="0"/>
                    <a:pt x="1372" y="109"/>
                    <a:pt x="1549" y="286"/>
                  </a:cubicBezTo>
                  <a:cubicBezTo>
                    <a:pt x="1726" y="463"/>
                    <a:pt x="1836" y="707"/>
                    <a:pt x="1836" y="977"/>
                  </a:cubicBezTo>
                  <a:cubicBezTo>
                    <a:pt x="1836" y="1191"/>
                    <a:pt x="1765" y="1393"/>
                    <a:pt x="1644" y="1557"/>
                  </a:cubicBezTo>
                  <a:cubicBezTo>
                    <a:pt x="1523" y="1721"/>
                    <a:pt x="1351" y="1848"/>
                    <a:pt x="1146" y="1911"/>
                  </a:cubicBezTo>
                  <a:lnTo>
                    <a:pt x="1055" y="1615"/>
                  </a:lnTo>
                  <a:cubicBezTo>
                    <a:pt x="1195" y="1572"/>
                    <a:pt x="1312" y="1485"/>
                    <a:pt x="1395" y="1373"/>
                  </a:cubicBezTo>
                  <a:cubicBezTo>
                    <a:pt x="1478" y="1262"/>
                    <a:pt x="1525" y="1124"/>
                    <a:pt x="1525" y="977"/>
                  </a:cubicBezTo>
                  <a:cubicBezTo>
                    <a:pt x="1525" y="793"/>
                    <a:pt x="1451" y="626"/>
                    <a:pt x="1330" y="506"/>
                  </a:cubicBezTo>
                  <a:cubicBezTo>
                    <a:pt x="1209" y="385"/>
                    <a:pt x="1042" y="310"/>
                    <a:pt x="858" y="310"/>
                  </a:cubicBezTo>
                  <a:cubicBezTo>
                    <a:pt x="728" y="310"/>
                    <a:pt x="604" y="348"/>
                    <a:pt x="499" y="414"/>
                  </a:cubicBezTo>
                  <a:cubicBezTo>
                    <a:pt x="412" y="470"/>
                    <a:pt x="337" y="547"/>
                    <a:pt x="283" y="640"/>
                  </a:cubicBezTo>
                  <a:cubicBezTo>
                    <a:pt x="272" y="658"/>
                    <a:pt x="188" y="656"/>
                    <a:pt x="179" y="675"/>
                  </a:cubicBezTo>
                  <a:lnTo>
                    <a:pt x="41" y="5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48" name="Oval 36"/>
            <p:cNvSpPr>
              <a:spLocks noChangeArrowheads="1"/>
            </p:cNvSpPr>
            <p:nvPr/>
          </p:nvSpPr>
          <p:spPr bwMode="auto">
            <a:xfrm>
              <a:off x="2274467" y="2037234"/>
              <a:ext cx="52388"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49" name="Oval 37"/>
            <p:cNvSpPr>
              <a:spLocks noChangeArrowheads="1"/>
            </p:cNvSpPr>
            <p:nvPr/>
          </p:nvSpPr>
          <p:spPr bwMode="auto">
            <a:xfrm>
              <a:off x="2191917" y="2037234"/>
              <a:ext cx="52388"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50" name="Freeform 38"/>
            <p:cNvSpPr/>
            <p:nvPr/>
          </p:nvSpPr>
          <p:spPr bwMode="auto">
            <a:xfrm>
              <a:off x="2191917" y="1603847"/>
              <a:ext cx="271463" cy="261938"/>
            </a:xfrm>
            <a:custGeom>
              <a:avLst/>
              <a:gdLst>
                <a:gd name="T0" fmla="*/ 0 w 1606"/>
                <a:gd name="T1" fmla="*/ 1488 h 1549"/>
                <a:gd name="T2" fmla="*/ 274 w 1606"/>
                <a:gd name="T3" fmla="*/ 125 h 1549"/>
                <a:gd name="T4" fmla="*/ 299 w 1606"/>
                <a:gd name="T5" fmla="*/ 0 h 1549"/>
                <a:gd name="T6" fmla="*/ 426 w 1606"/>
                <a:gd name="T7" fmla="*/ 0 h 1549"/>
                <a:gd name="T8" fmla="*/ 1606 w 1606"/>
                <a:gd name="T9" fmla="*/ 0 h 1549"/>
                <a:gd name="T10" fmla="*/ 1606 w 1606"/>
                <a:gd name="T11" fmla="*/ 310 h 1549"/>
                <a:gd name="T12" fmla="*/ 552 w 1606"/>
                <a:gd name="T13" fmla="*/ 310 h 1549"/>
                <a:gd name="T14" fmla="*/ 303 w 1606"/>
                <a:gd name="T15" fmla="*/ 1549 h 1549"/>
                <a:gd name="T16" fmla="*/ 0 w 1606"/>
                <a:gd name="T17" fmla="*/ 1488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6" h="1549">
                  <a:moveTo>
                    <a:pt x="0" y="1488"/>
                  </a:moveTo>
                  <a:lnTo>
                    <a:pt x="274" y="125"/>
                  </a:lnTo>
                  <a:lnTo>
                    <a:pt x="299" y="0"/>
                  </a:lnTo>
                  <a:lnTo>
                    <a:pt x="426" y="0"/>
                  </a:lnTo>
                  <a:lnTo>
                    <a:pt x="1606" y="0"/>
                  </a:lnTo>
                  <a:lnTo>
                    <a:pt x="1606" y="310"/>
                  </a:lnTo>
                  <a:lnTo>
                    <a:pt x="552" y="310"/>
                  </a:lnTo>
                  <a:lnTo>
                    <a:pt x="303" y="1549"/>
                  </a:lnTo>
                  <a:lnTo>
                    <a:pt x="0" y="14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51" name="Freeform 39"/>
            <p:cNvSpPr/>
            <p:nvPr/>
          </p:nvSpPr>
          <p:spPr bwMode="auto">
            <a:xfrm>
              <a:off x="2330030" y="1699097"/>
              <a:ext cx="398463" cy="395288"/>
            </a:xfrm>
            <a:custGeom>
              <a:avLst/>
              <a:gdLst>
                <a:gd name="T0" fmla="*/ 2271 w 2372"/>
                <a:gd name="T1" fmla="*/ 1566 h 2339"/>
                <a:gd name="T2" fmla="*/ 1998 w 2372"/>
                <a:gd name="T3" fmla="*/ 1997 h 2339"/>
                <a:gd name="T4" fmla="*/ 1170 w 2372"/>
                <a:gd name="T5" fmla="*/ 2339 h 2339"/>
                <a:gd name="T6" fmla="*/ 343 w 2372"/>
                <a:gd name="T7" fmla="*/ 1997 h 2339"/>
                <a:gd name="T8" fmla="*/ 0 w 2372"/>
                <a:gd name="T9" fmla="*/ 1169 h 2339"/>
                <a:gd name="T10" fmla="*/ 330 w 2372"/>
                <a:gd name="T11" fmla="*/ 356 h 2339"/>
                <a:gd name="T12" fmla="*/ 1132 w 2372"/>
                <a:gd name="T13" fmla="*/ 0 h 2339"/>
                <a:gd name="T14" fmla="*/ 1142 w 2372"/>
                <a:gd name="T15" fmla="*/ 309 h 2339"/>
                <a:gd name="T16" fmla="*/ 552 w 2372"/>
                <a:gd name="T17" fmla="*/ 571 h 2339"/>
                <a:gd name="T18" fmla="*/ 311 w 2372"/>
                <a:gd name="T19" fmla="*/ 1169 h 2339"/>
                <a:gd name="T20" fmla="*/ 563 w 2372"/>
                <a:gd name="T21" fmla="*/ 1777 h 2339"/>
                <a:gd name="T22" fmla="*/ 1170 w 2372"/>
                <a:gd name="T23" fmla="*/ 2029 h 2339"/>
                <a:gd name="T24" fmla="*/ 1778 w 2372"/>
                <a:gd name="T25" fmla="*/ 1777 h 2339"/>
                <a:gd name="T26" fmla="*/ 2016 w 2372"/>
                <a:gd name="T27" fmla="*/ 1324 h 2339"/>
                <a:gd name="T28" fmla="*/ 1956 w 2372"/>
                <a:gd name="T29" fmla="*/ 1324 h 2339"/>
                <a:gd name="T30" fmla="*/ 1769 w 2372"/>
                <a:gd name="T31" fmla="*/ 1282 h 2339"/>
                <a:gd name="T32" fmla="*/ 1720 w 2372"/>
                <a:gd name="T33" fmla="*/ 1169 h 2339"/>
                <a:gd name="T34" fmla="*/ 1889 w 2372"/>
                <a:gd name="T35" fmla="*/ 1014 h 2339"/>
                <a:gd name="T36" fmla="*/ 2224 w 2372"/>
                <a:gd name="T37" fmla="*/ 1014 h 2339"/>
                <a:gd name="T38" fmla="*/ 2337 w 2372"/>
                <a:gd name="T39" fmla="*/ 1274 h 2339"/>
                <a:gd name="T40" fmla="*/ 2271 w 2372"/>
                <a:gd name="T41" fmla="*/ 156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72" h="2339">
                  <a:moveTo>
                    <a:pt x="2271" y="1566"/>
                  </a:moveTo>
                  <a:cubicBezTo>
                    <a:pt x="2213" y="1729"/>
                    <a:pt x="2118" y="1876"/>
                    <a:pt x="1998" y="1997"/>
                  </a:cubicBezTo>
                  <a:cubicBezTo>
                    <a:pt x="1786" y="2208"/>
                    <a:pt x="1494" y="2339"/>
                    <a:pt x="1170" y="2339"/>
                  </a:cubicBezTo>
                  <a:cubicBezTo>
                    <a:pt x="847" y="2339"/>
                    <a:pt x="555" y="2208"/>
                    <a:pt x="343" y="1997"/>
                  </a:cubicBezTo>
                  <a:cubicBezTo>
                    <a:pt x="131" y="1785"/>
                    <a:pt x="0" y="1492"/>
                    <a:pt x="0" y="1169"/>
                  </a:cubicBezTo>
                  <a:cubicBezTo>
                    <a:pt x="0" y="855"/>
                    <a:pt x="126" y="568"/>
                    <a:pt x="330" y="356"/>
                  </a:cubicBezTo>
                  <a:cubicBezTo>
                    <a:pt x="534" y="145"/>
                    <a:pt x="817" y="11"/>
                    <a:pt x="1132" y="0"/>
                  </a:cubicBezTo>
                  <a:lnTo>
                    <a:pt x="1142" y="309"/>
                  </a:lnTo>
                  <a:cubicBezTo>
                    <a:pt x="910" y="317"/>
                    <a:pt x="702" y="416"/>
                    <a:pt x="552" y="571"/>
                  </a:cubicBezTo>
                  <a:cubicBezTo>
                    <a:pt x="403" y="725"/>
                    <a:pt x="311" y="937"/>
                    <a:pt x="311" y="1169"/>
                  </a:cubicBezTo>
                  <a:cubicBezTo>
                    <a:pt x="311" y="1407"/>
                    <a:pt x="407" y="1621"/>
                    <a:pt x="563" y="1777"/>
                  </a:cubicBezTo>
                  <a:cubicBezTo>
                    <a:pt x="718" y="1933"/>
                    <a:pt x="933" y="2029"/>
                    <a:pt x="1170" y="2029"/>
                  </a:cubicBezTo>
                  <a:cubicBezTo>
                    <a:pt x="1408" y="2029"/>
                    <a:pt x="1623" y="1933"/>
                    <a:pt x="1778" y="1777"/>
                  </a:cubicBezTo>
                  <a:cubicBezTo>
                    <a:pt x="1899" y="1656"/>
                    <a:pt x="1984" y="1500"/>
                    <a:pt x="2016" y="1324"/>
                  </a:cubicBezTo>
                  <a:lnTo>
                    <a:pt x="1956" y="1324"/>
                  </a:lnTo>
                  <a:cubicBezTo>
                    <a:pt x="1888" y="1322"/>
                    <a:pt x="1822" y="1332"/>
                    <a:pt x="1769" y="1282"/>
                  </a:cubicBezTo>
                  <a:cubicBezTo>
                    <a:pt x="1739" y="1254"/>
                    <a:pt x="1720" y="1213"/>
                    <a:pt x="1720" y="1169"/>
                  </a:cubicBezTo>
                  <a:cubicBezTo>
                    <a:pt x="1720" y="1077"/>
                    <a:pt x="1799" y="1010"/>
                    <a:pt x="1889" y="1014"/>
                  </a:cubicBezTo>
                  <a:lnTo>
                    <a:pt x="2224" y="1014"/>
                  </a:lnTo>
                  <a:cubicBezTo>
                    <a:pt x="2372" y="1012"/>
                    <a:pt x="2347" y="1175"/>
                    <a:pt x="2337" y="1274"/>
                  </a:cubicBezTo>
                  <a:cubicBezTo>
                    <a:pt x="2328" y="1369"/>
                    <a:pt x="2308" y="1463"/>
                    <a:pt x="2271" y="15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52" name="Oval 40"/>
            <p:cNvSpPr>
              <a:spLocks noChangeArrowheads="1"/>
            </p:cNvSpPr>
            <p:nvPr/>
          </p:nvSpPr>
          <p:spPr bwMode="auto">
            <a:xfrm>
              <a:off x="2352255" y="2034059"/>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53" name="Oval 41"/>
            <p:cNvSpPr>
              <a:spLocks noChangeArrowheads="1"/>
            </p:cNvSpPr>
            <p:nvPr/>
          </p:nvSpPr>
          <p:spPr bwMode="auto">
            <a:xfrm>
              <a:off x="2436392" y="1603847"/>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54" name="Oval 42"/>
            <p:cNvSpPr>
              <a:spLocks noChangeArrowheads="1"/>
            </p:cNvSpPr>
            <p:nvPr/>
          </p:nvSpPr>
          <p:spPr bwMode="auto">
            <a:xfrm>
              <a:off x="2495130" y="1699097"/>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55" name="Oval 43"/>
            <p:cNvSpPr>
              <a:spLocks noChangeArrowheads="1"/>
            </p:cNvSpPr>
            <p:nvPr/>
          </p:nvSpPr>
          <p:spPr bwMode="auto">
            <a:xfrm>
              <a:off x="2553867" y="1870547"/>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56" name="Oval 44"/>
            <p:cNvSpPr>
              <a:spLocks noChangeArrowheads="1"/>
            </p:cNvSpPr>
            <p:nvPr/>
          </p:nvSpPr>
          <p:spPr bwMode="auto">
            <a:xfrm>
              <a:off x="2191917" y="1830859"/>
              <a:ext cx="52388" cy="523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sp>
          <p:nvSpPr>
            <p:cNvPr id="357" name="Freeform 45"/>
            <p:cNvSpPr/>
            <p:nvPr/>
          </p:nvSpPr>
          <p:spPr bwMode="auto">
            <a:xfrm>
              <a:off x="2347492" y="1767359"/>
              <a:ext cx="80963" cy="65088"/>
            </a:xfrm>
            <a:custGeom>
              <a:avLst/>
              <a:gdLst>
                <a:gd name="T0" fmla="*/ 180 w 480"/>
                <a:gd name="T1" fmla="*/ 0 h 383"/>
                <a:gd name="T2" fmla="*/ 480 w 480"/>
                <a:gd name="T3" fmla="*/ 133 h 383"/>
                <a:gd name="T4" fmla="*/ 449 w 480"/>
                <a:gd name="T5" fmla="*/ 163 h 383"/>
                <a:gd name="T6" fmla="*/ 295 w 480"/>
                <a:gd name="T7" fmla="*/ 383 h 383"/>
                <a:gd name="T8" fmla="*/ 0 w 480"/>
                <a:gd name="T9" fmla="*/ 284 h 383"/>
                <a:gd name="T10" fmla="*/ 180 w 480"/>
                <a:gd name="T11" fmla="*/ 0 h 383"/>
              </a:gdLst>
              <a:ahLst/>
              <a:cxnLst>
                <a:cxn ang="0">
                  <a:pos x="T0" y="T1"/>
                </a:cxn>
                <a:cxn ang="0">
                  <a:pos x="T2" y="T3"/>
                </a:cxn>
                <a:cxn ang="0">
                  <a:pos x="T4" y="T5"/>
                </a:cxn>
                <a:cxn ang="0">
                  <a:pos x="T6" y="T7"/>
                </a:cxn>
                <a:cxn ang="0">
                  <a:pos x="T8" y="T9"/>
                </a:cxn>
                <a:cxn ang="0">
                  <a:pos x="T10" y="T11"/>
                </a:cxn>
              </a:cxnLst>
              <a:rect l="0" t="0" r="r" b="b"/>
              <a:pathLst>
                <a:path w="480" h="383">
                  <a:moveTo>
                    <a:pt x="180" y="0"/>
                  </a:moveTo>
                  <a:cubicBezTo>
                    <a:pt x="288" y="28"/>
                    <a:pt x="389" y="73"/>
                    <a:pt x="480" y="133"/>
                  </a:cubicBezTo>
                  <a:cubicBezTo>
                    <a:pt x="469" y="143"/>
                    <a:pt x="459" y="153"/>
                    <a:pt x="449" y="163"/>
                  </a:cubicBezTo>
                  <a:cubicBezTo>
                    <a:pt x="387" y="227"/>
                    <a:pt x="335" y="302"/>
                    <a:pt x="295" y="383"/>
                  </a:cubicBezTo>
                  <a:cubicBezTo>
                    <a:pt x="208" y="328"/>
                    <a:pt x="107" y="293"/>
                    <a:pt x="0" y="284"/>
                  </a:cubicBezTo>
                  <a:cubicBezTo>
                    <a:pt x="46" y="181"/>
                    <a:pt x="107" y="85"/>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aseline="30000">
                <a:ln>
                  <a:solidFill>
                    <a:sysClr val="windowText" lastClr="000000"/>
                  </a:solidFill>
                </a:ln>
                <a:solidFill>
                  <a:schemeClr val="tx1">
                    <a:lumMod val="65000"/>
                    <a:lumOff val="35000"/>
                  </a:schemeClr>
                </a:solidFill>
              </a:endParaRPr>
            </a:p>
          </p:txBody>
        </p:sp>
      </p:grpSp>
      <p:sp>
        <p:nvSpPr>
          <p:cNvPr id="344" name="文本框 343"/>
          <p:cNvSpPr txBox="1"/>
          <p:nvPr/>
        </p:nvSpPr>
        <p:spPr>
          <a:xfrm>
            <a:off x="8575040" y="2086610"/>
            <a:ext cx="3612515" cy="922020"/>
          </a:xfrm>
          <a:prstGeom prst="rect">
            <a:avLst/>
          </a:prstGeom>
          <a:noFill/>
        </p:spPr>
        <p:txBody>
          <a:bodyPr wrap="square" rtlCol="0" anchor="t">
            <a:spAutoFit/>
          </a:bodyPr>
          <a:lstStyle/>
          <a:p>
            <a:r>
              <a:rPr lang="en-US" altLang="en-US" dirty="0">
                <a:solidFill>
                  <a:schemeClr val="tx1"/>
                </a:solidFill>
                <a:latin typeface="Times New Roman" panose="02020603050405020304" pitchFamily="18" charset="0"/>
                <a:cs typeface="Times New Roman" panose="02020603050405020304" pitchFamily="18" charset="0"/>
                <a:sym typeface="+mn-ea"/>
              </a:rPr>
              <a:t>Dynamic cluster management and configuration considering different conditions</a:t>
            </a:r>
          </a:p>
        </p:txBody>
      </p:sp>
      <p:sp>
        <p:nvSpPr>
          <p:cNvPr id="345" name="文本框 344"/>
          <p:cNvSpPr txBox="1"/>
          <p:nvPr/>
        </p:nvSpPr>
        <p:spPr>
          <a:xfrm>
            <a:off x="8639175" y="4845050"/>
            <a:ext cx="3540125" cy="368300"/>
          </a:xfrm>
          <a:prstGeom prst="rect">
            <a:avLst/>
          </a:prstGeom>
          <a:noFill/>
        </p:spPr>
        <p:txBody>
          <a:bodyPr wrap="square" rtlCol="0" anchor="t">
            <a:spAutoFit/>
          </a:bodyPr>
          <a:lstStyle/>
          <a:p>
            <a:r>
              <a:rPr lang="en-US" altLang="en-US" dirty="0">
                <a:solidFill>
                  <a:schemeClr val="tx1"/>
                </a:solidFill>
                <a:latin typeface="Times New Roman" panose="02020603050405020304" pitchFamily="18" charset="0"/>
                <a:cs typeface="Times New Roman" panose="02020603050405020304" pitchFamily="18" charset="0"/>
                <a:sym typeface="+mn-ea"/>
              </a:rPr>
              <a:t>Task-level QoS management</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5"/>
          <a:stretch>
            <a:fillRect/>
          </a:stretch>
        </p:blipFill>
        <p:spPr>
          <a:xfrm>
            <a:off x="11208194" y="332979"/>
            <a:ext cx="580043" cy="294937"/>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069" y="3163497"/>
            <a:ext cx="1166490" cy="1166490"/>
          </a:xfrm>
          <a:prstGeom prst="rect">
            <a:avLst/>
          </a:prstGeom>
        </p:spPr>
      </p:pic>
      <p:grpSp>
        <p:nvGrpSpPr>
          <p:cNvPr id="4" name="组合 3"/>
          <p:cNvGrpSpPr/>
          <p:nvPr/>
        </p:nvGrpSpPr>
        <p:grpSpPr>
          <a:xfrm>
            <a:off x="2928551" y="188484"/>
            <a:ext cx="6479994" cy="705771"/>
            <a:chOff x="2856796" y="282918"/>
            <a:chExt cx="6479994" cy="705771"/>
          </a:xfrm>
        </p:grpSpPr>
        <p:grpSp>
          <p:nvGrpSpPr>
            <p:cNvPr id="5" name="组合 4"/>
            <p:cNvGrpSpPr/>
            <p:nvPr/>
          </p:nvGrpSpPr>
          <p:grpSpPr>
            <a:xfrm>
              <a:off x="2856796" y="970689"/>
              <a:ext cx="6479994" cy="18000"/>
              <a:chOff x="2424746" y="970689"/>
              <a:chExt cx="6479994" cy="18000"/>
            </a:xfrm>
          </p:grpSpPr>
          <p:pic>
            <p:nvPicPr>
              <p:cNvPr id="6" name="图片 5"/>
              <p:cNvPicPr/>
              <p:nvPr/>
            </p:nvPicPr>
            <p:blipFill>
              <a:blip r:embed="rId7" cstate="print">
                <a:extLst>
                  <a:ext uri="{28A0092B-C50C-407E-A947-70E740481C1C}">
                    <a14:useLocalDpi xmlns:a14="http://schemas.microsoft.com/office/drawing/2010/main" val="0"/>
                  </a:ext>
                </a:extLst>
              </a:blip>
              <a:stretch>
                <a:fillRect/>
              </a:stretch>
            </p:blipFill>
            <p:spPr>
              <a:xfrm flipH="1">
                <a:off x="2424746" y="970689"/>
                <a:ext cx="3239997" cy="18000"/>
              </a:xfrm>
              <a:prstGeom prst="rect">
                <a:avLst/>
              </a:prstGeom>
            </p:spPr>
          </p:pic>
          <p:pic>
            <p:nvPicPr>
              <p:cNvPr id="89" name="图片 88"/>
              <p:cNvPicPr/>
              <p:nvPr/>
            </p:nvPicPr>
            <p:blipFill>
              <a:blip r:embed="rId7" cstate="print">
                <a:extLst>
                  <a:ext uri="{28A0092B-C50C-407E-A947-70E740481C1C}">
                    <a14:useLocalDpi xmlns:a14="http://schemas.microsoft.com/office/drawing/2010/main" val="0"/>
                  </a:ext>
                </a:extLst>
              </a:blip>
              <a:stretch>
                <a:fillRect/>
              </a:stretch>
            </p:blipFill>
            <p:spPr>
              <a:xfrm>
                <a:off x="5664743" y="970689"/>
                <a:ext cx="3239997" cy="18000"/>
              </a:xfrm>
              <a:prstGeom prst="rect">
                <a:avLst/>
              </a:prstGeom>
            </p:spPr>
          </p:pic>
        </p:grpSp>
        <p:sp>
          <p:nvSpPr>
            <p:cNvPr id="56" name="文本框 55"/>
            <p:cNvSpPr txBox="1"/>
            <p:nvPr/>
          </p:nvSpPr>
          <p:spPr>
            <a:xfrm>
              <a:off x="3072458" y="282918"/>
              <a:ext cx="6048672" cy="700405"/>
            </a:xfrm>
            <a:prstGeom prst="rect">
              <a:avLst/>
            </a:prstGeom>
            <a:noFill/>
          </p:spPr>
          <p:txBody>
            <a:bodyPr wrap="square" rtlCol="0">
              <a:spAutoFit/>
            </a:bodyPr>
            <a:lstStyle/>
            <a:p>
              <a:pPr algn="ctr">
                <a:lnSpc>
                  <a:spcPct val="110000"/>
                </a:lnSpc>
              </a:pPr>
              <a:r>
                <a:rPr lang="en-US" altLang="zh-CN" sz="3600" b="1" dirty="0">
                  <a:solidFill>
                    <a:schemeClr val="accent4">
                      <a:lumMod val="75000"/>
                    </a:schemeClr>
                  </a:solidFill>
                  <a:effectLst>
                    <a:outerShdw blurRad="38100" dist="25400" dir="5400000" algn="ctr" rotWithShape="0">
                      <a:srgbClr val="6E747A">
                        <a:alpha val="43000"/>
                      </a:srgbClr>
                    </a:outerShdw>
                  </a:effectLst>
                  <a:latin typeface="Times New Roman" panose="02020603050405020304" pitchFamily="18" charset="0"/>
                  <a:ea typeface="微软雅黑 Light" panose="020B0502040204020203" pitchFamily="34" charset="-122"/>
                  <a:cs typeface="Times New Roman" panose="02020603050405020304" pitchFamily="18" charset="0"/>
                </a:rPr>
                <a:t>Objectives</a:t>
              </a:r>
            </a:p>
          </p:txBody>
        </p:sp>
      </p:grpSp>
      <p:sp>
        <p:nvSpPr>
          <p:cNvPr id="9" name="文本框 8"/>
          <p:cNvSpPr txBox="1"/>
          <p:nvPr/>
        </p:nvSpPr>
        <p:spPr>
          <a:xfrm>
            <a:off x="810260" y="1369060"/>
            <a:ext cx="10398125" cy="4092575"/>
          </a:xfrm>
          <a:prstGeom prst="rect">
            <a:avLst/>
          </a:prstGeom>
          <a:noFill/>
        </p:spPr>
        <p:txBody>
          <a:bodyPr wrap="square" rtlCol="0" anchor="t">
            <a:spAutoFit/>
          </a:bodyPr>
          <a:lstStyle/>
          <a:p>
            <a:pPr marL="285750" indent="-285750">
              <a:spcBef>
                <a:spcPts val="600"/>
              </a:spcBef>
              <a:spcAft>
                <a:spcPts val="600"/>
              </a:spcAft>
              <a:buFont typeface="Wingdings" panose="05000000000000000000" charset="0"/>
              <a:buChar char="Ø"/>
              <a:defRPr/>
            </a:pPr>
            <a:r>
              <a:rPr lang="en-US" sz="2000" dirty="0">
                <a:solidFill>
                  <a:schemeClr val="tx1"/>
                </a:solidFill>
                <a:latin typeface="Times New Roman" panose="02020603050405020304" pitchFamily="18" charset="0"/>
                <a:cs typeface="Times New Roman" panose="02020603050405020304" pitchFamily="18" charset="0"/>
                <a:sym typeface="+mn-ea"/>
              </a:rPr>
              <a:t> Study use cases related to 3GPP support of Task-driven Cooperative Intelligent Cluster service and potential new requirements.</a:t>
            </a:r>
            <a:endParaRPr lang="en-US" sz="2000" dirty="0">
              <a:solidFill>
                <a:schemeClr val="tx1"/>
              </a:solidFill>
              <a:latin typeface="Times New Roman" panose="02020603050405020304" pitchFamily="18" charset="0"/>
              <a:cs typeface="Times New Roman" panose="02020603050405020304" pitchFamily="18" charset="0"/>
            </a:endParaRPr>
          </a:p>
          <a:p>
            <a:pPr marL="742950" lvl="1" indent="-285750">
              <a:spcBef>
                <a:spcPts val="600"/>
              </a:spcBef>
              <a:spcAft>
                <a:spcPts val="600"/>
              </a:spcAft>
              <a:buFont typeface="Arial" panose="020B0604020202020204" pitchFamily="34" charset="0"/>
              <a:buChar char="•"/>
              <a:defRPr/>
            </a:pPr>
            <a:r>
              <a:rPr lang="en-US" altLang="zh-CN" sz="2000" dirty="0">
                <a:solidFill>
                  <a:schemeClr val="tx1"/>
                </a:solidFill>
                <a:latin typeface="Times New Roman" panose="02020603050405020304" pitchFamily="18" charset="0"/>
                <a:cs typeface="Times New Roman" panose="02020603050405020304" pitchFamily="18" charset="0"/>
                <a:sym typeface="+mn-ea"/>
              </a:rPr>
              <a:t>Dynamic cluster configuration and management </a:t>
            </a:r>
            <a:r>
              <a:rPr lang="en-US" altLang="zh-CN" sz="2000" dirty="0">
                <a:latin typeface="Times New Roman" panose="02020603050405020304" pitchFamily="18" charset="0"/>
                <a:cs typeface="Times New Roman" panose="02020603050405020304" pitchFamily="18" charset="0"/>
                <a:sym typeface="+mn-ea"/>
              </a:rPr>
              <a:t>of </a:t>
            </a:r>
            <a:r>
              <a:rPr lang="en-US" sz="2000" dirty="0">
                <a:latin typeface="Times New Roman" panose="02020603050405020304" pitchFamily="18" charset="0"/>
                <a:cs typeface="Times New Roman" panose="02020603050405020304" pitchFamily="18" charset="0"/>
                <a:sym typeface="+mn-ea"/>
              </a:rPr>
              <a:t>Task-driven Cooperative Intelligent Cluster</a:t>
            </a:r>
            <a:r>
              <a:rPr lang="en-US" altLang="zh-CN" sz="2000" dirty="0">
                <a:solidFill>
                  <a:schemeClr val="tx1"/>
                </a:solidFill>
                <a:latin typeface="Times New Roman" panose="02020603050405020304" pitchFamily="18" charset="0"/>
                <a:cs typeface="Times New Roman" panose="02020603050405020304" pitchFamily="18" charset="0"/>
                <a:sym typeface="+mn-ea"/>
              </a:rPr>
              <a:t> considering different conditions (e.g., device capability and power status, location, radio condition, ...) </a:t>
            </a:r>
            <a:r>
              <a:rPr lang="en-US" altLang="zh-CN" sz="2000" dirty="0">
                <a:latin typeface="Times New Roman" panose="02020603050405020304" pitchFamily="18" charset="0"/>
                <a:cs typeface="Times New Roman" panose="02020603050405020304" pitchFamily="18" charset="0"/>
                <a:sym typeface="+mn-ea"/>
              </a:rPr>
              <a:t> to support intelligent multi-members collaboration</a:t>
            </a:r>
            <a:r>
              <a:rPr lang="en-US" altLang="zh-CN" sz="2000" dirty="0">
                <a:solidFill>
                  <a:schemeClr val="tx1"/>
                </a:solidFill>
                <a:latin typeface="Times New Roman" panose="02020603050405020304" pitchFamily="18" charset="0"/>
                <a:cs typeface="Times New Roman" panose="02020603050405020304" pitchFamily="18" charset="0"/>
                <a:sym typeface="+mn-ea"/>
              </a:rPr>
              <a:t>.</a:t>
            </a:r>
          </a:p>
          <a:p>
            <a:pPr marL="742950" lvl="1" indent="-285750">
              <a:spcBef>
                <a:spcPts val="600"/>
              </a:spcBef>
              <a:spcAft>
                <a:spcPts val="600"/>
              </a:spcAft>
              <a:buFont typeface="Arial" panose="020B0604020202020204" pitchFamily="34" charset="0"/>
              <a:buChar char="•"/>
              <a:defRPr/>
            </a:pPr>
            <a:r>
              <a:rPr lang="en-US" altLang="zh-CN" sz="2000" dirty="0">
                <a:solidFill>
                  <a:schemeClr val="tx1"/>
                </a:solidFill>
                <a:latin typeface="Times New Roman" panose="02020603050405020304" pitchFamily="18" charset="0"/>
                <a:cs typeface="Times New Roman" panose="02020603050405020304" pitchFamily="18" charset="0"/>
                <a:sym typeface="+mn-ea"/>
              </a:rPr>
              <a:t>The adaptive task-driven traffic management among members in the cluster, including task-driven devices status collection and capability exposure, on-demand data transmission via flexible data path.</a:t>
            </a:r>
          </a:p>
          <a:p>
            <a:pPr marL="742950" lvl="1" indent="-285750">
              <a:spcBef>
                <a:spcPts val="600"/>
              </a:spcBef>
              <a:spcAft>
                <a:spcPts val="600"/>
              </a:spcAft>
              <a:buFont typeface="Arial" panose="020B0604020202020204" pitchFamily="34" charset="0"/>
              <a:buChar char="•"/>
              <a:defRPr/>
            </a:pPr>
            <a:r>
              <a:rPr lang="en-US" altLang="zh-CN" sz="2000" dirty="0">
                <a:solidFill>
                  <a:schemeClr val="tx1"/>
                </a:solidFill>
                <a:latin typeface="Times New Roman" panose="02020603050405020304" pitchFamily="18" charset="0"/>
                <a:cs typeface="Times New Roman" panose="02020603050405020304" pitchFamily="18" charset="0"/>
                <a:sym typeface="+mn-ea"/>
              </a:rPr>
              <a:t>The task-level QoS management including QoS configuration, monitoring and prediction.</a:t>
            </a:r>
          </a:p>
          <a:p>
            <a:pPr marL="285750" indent="-285750">
              <a:spcBef>
                <a:spcPts val="600"/>
              </a:spcBef>
              <a:spcAft>
                <a:spcPts val="600"/>
              </a:spcAft>
              <a:buFont typeface="Wingdings" panose="05000000000000000000" charset="0"/>
              <a:buChar char="Ø"/>
              <a:defRPr/>
            </a:pPr>
            <a:r>
              <a:rPr lang="en-US" altLang="zh-CN" sz="2000" dirty="0">
                <a:solidFill>
                  <a:schemeClr val="tx1"/>
                </a:solidFill>
                <a:latin typeface="Times New Roman" panose="02020603050405020304" pitchFamily="18" charset="0"/>
                <a:cs typeface="Times New Roman" panose="02020603050405020304" pitchFamily="18" charset="0"/>
                <a:sym typeface="+mn-ea"/>
              </a:rPr>
              <a:t>Gap analysis between the identified requirements and what has already been defined by existing 3GPP requirements.</a:t>
            </a:r>
          </a:p>
        </p:txBody>
      </p:sp>
    </p:spTree>
  </p:cSld>
  <p:clrMapOvr>
    <a:masterClrMapping/>
  </p:clrMapOvr>
  <p:transition>
    <p:sndAc>
      <p:stSnd>
        <p:snd r:embed="rId3" name="suction.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26604" y="1997839"/>
            <a:ext cx="4938792" cy="2862322"/>
          </a:xfrm>
          <a:prstGeom prst="rect">
            <a:avLst/>
          </a:prstGeom>
          <a:effectLst>
            <a:glow rad="228600">
              <a:schemeClr val="accent4">
                <a:satMod val="175000"/>
                <a:alpha val="40000"/>
              </a:schemeClr>
            </a:glow>
          </a:effectLst>
        </p:spPr>
        <p:txBody>
          <a:bodyPr wrap="square">
            <a:spAutoFit/>
          </a:bodyPr>
          <a:lstStyle/>
          <a:p>
            <a:pPr algn="ctr"/>
            <a:r>
              <a:rPr lang="en-US" altLang="zh-CN" sz="6000" b="1">
                <a:solidFill>
                  <a:srgbClr val="00B0F0"/>
                </a:solidFill>
                <a:effectLst>
                  <a:glow rad="101600">
                    <a:schemeClr val="accent4">
                      <a:satMod val="175000"/>
                      <a:alpha val="40000"/>
                    </a:schemeClr>
                  </a:glow>
                </a:effectLst>
                <a:latin typeface="微软雅黑" panose="020B0503020204020204" pitchFamily="34" charset="-122"/>
                <a:ea typeface="微软雅黑" panose="020B0503020204020204" pitchFamily="34" charset="-122"/>
              </a:rPr>
              <a:t>Smarter Stronger Live Easier</a:t>
            </a:r>
            <a:endParaRPr lang="zh-CN" altLang="en-US" sz="6000" b="1" dirty="0">
              <a:solidFill>
                <a:srgbClr val="00B0F0"/>
              </a:solidFill>
              <a:effectLst>
                <a:glow rad="101600">
                  <a:schemeClr val="accent4">
                    <a:satMod val="175000"/>
                    <a:alpha val="40000"/>
                  </a:schemeClr>
                </a:glow>
              </a:effectLst>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11208194" y="332979"/>
            <a:ext cx="580043" cy="294937"/>
          </a:xfrm>
          <a:prstGeom prst="rect">
            <a:avLst/>
          </a:prstGeom>
        </p:spPr>
      </p:pic>
    </p:spTree>
  </p:cSld>
  <p:clrMapOvr>
    <a:masterClrMapping/>
  </p:clrMapOvr>
  <p:transition/>
</p:sld>
</file>

<file path=ppt/theme/theme1.xml><?xml version="1.0" encoding="utf-8"?>
<a:theme xmlns:a="http://schemas.openxmlformats.org/drawingml/2006/main" name="第一PPT，www.1ppt.com">
  <a:themeElements>
    <a:clrScheme name="自定义 1">
      <a:dk1>
        <a:sysClr val="windowText" lastClr="000000"/>
      </a:dk1>
      <a:lt1>
        <a:sysClr val="window" lastClr="FFFFFF"/>
      </a:lt1>
      <a:dk2>
        <a:srgbClr val="595959"/>
      </a:dk2>
      <a:lt2>
        <a:srgbClr val="EEECE1"/>
      </a:lt2>
      <a:accent1>
        <a:srgbClr val="FF0000"/>
      </a:accent1>
      <a:accent2>
        <a:srgbClr val="FFFF00"/>
      </a:accent2>
      <a:accent3>
        <a:srgbClr val="92D050"/>
      </a:accent3>
      <a:accent4>
        <a:srgbClr val="00B0F0"/>
      </a:accent4>
      <a:accent5>
        <a:srgbClr val="7030A0"/>
      </a:accent5>
      <a:accent6>
        <a:srgbClr val="00B050"/>
      </a:accent6>
      <a:hlink>
        <a:srgbClr val="5FC6B5"/>
      </a:hlink>
      <a:folHlink>
        <a:srgbClr val="276F6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427</Words>
  <Application>Microsoft Office PowerPoint</Application>
  <PresentationFormat>宽屏</PresentationFormat>
  <Paragraphs>51</Paragraphs>
  <Slides>6</Slides>
  <Notes>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vt:i4>
      </vt:variant>
    </vt:vector>
  </HeadingPairs>
  <TitlesOfParts>
    <vt:vector size="18" baseType="lpstr">
      <vt:lpstr>Microsoft YaHei UI</vt:lpstr>
      <vt:lpstr>Open Sans</vt:lpstr>
      <vt:lpstr>宋体</vt:lpstr>
      <vt:lpstr>微软雅黑</vt:lpstr>
      <vt:lpstr>微软雅黑 Light</vt:lpstr>
      <vt:lpstr>方正兰亭圆简体</vt:lpstr>
      <vt:lpstr>Arial</vt:lpstr>
      <vt:lpstr>Calibri</vt:lpstr>
      <vt:lpstr>Calibri Light</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刘彦胜10257872</dc:creator>
  <cp:lastModifiedBy>Author</cp:lastModifiedBy>
  <cp:revision>1316</cp:revision>
  <dcterms:created xsi:type="dcterms:W3CDTF">2014-11-18T07:27:00Z</dcterms:created>
  <dcterms:modified xsi:type="dcterms:W3CDTF">2023-11-03T06:34:47Z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B00920F013CB40C5A03103940F85BB4F</vt:lpwstr>
  </property>
  <property fmtid="{D5CDD505-2E9C-101B-9397-08002B2CF9AE}" pid="3" name="KSOProductBuildVer">
    <vt:lpwstr>2052-11.8.2.12085</vt:lpwstr>
  </property>
</Properties>
</file>