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99" r:id="rId3"/>
    <p:sldId id="298" r:id="rId4"/>
    <p:sldId id="287" r:id="rId5"/>
    <p:sldId id="285" r:id="rId6"/>
    <p:sldId id="277" r:id="rId7"/>
    <p:sldId id="288" r:id="rId8"/>
    <p:sldId id="290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3875" autoAdjust="0"/>
  </p:normalViewPr>
  <p:slideViewPr>
    <p:cSldViewPr snapToGrid="0">
      <p:cViewPr varScale="1">
        <p:scale>
          <a:sx n="64" d="100"/>
          <a:sy n="64" d="100"/>
        </p:scale>
        <p:origin x="68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74D92C-9A75-4053-B8D1-21268C5DA0BF}" type="datetimeFigureOut">
              <a:rPr lang="zh-CN" altLang="en-US" smtClean="0"/>
              <a:t>2023/11/3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C9E9DA-92AA-4248-A9E6-BD45DA2A1B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5808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From people looking for function to function looking for people</a:t>
            </a:r>
            <a:endParaRPr lang="zh-CN" altLang="en-US" sz="1200" b="1" dirty="0">
              <a:solidFill>
                <a:srgbClr val="00B05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C9E9DA-92AA-4248-A9E6-BD45DA2A1B9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1094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C9E9DA-92AA-4248-A9E6-BD45DA2A1B9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849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8D398E-8974-4957-BD7A-EE1B0DAA02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F20711A-073B-4A3E-A663-9C744323B2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21BC700-1D53-45BA-B75E-8AB1F1BB84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8D8AF-BE82-4A27-A3C0-E0D9FCF92196}" type="datetimeFigureOut">
              <a:rPr lang="zh-CN" altLang="en-US" smtClean="0"/>
              <a:t>2023/11/3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9DDAB8-3001-4584-B91F-2ABE65938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360878-36E3-42A3-9819-D2CFF237AF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EF8D-B28A-47F9-A7BD-2BD97C4E4A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5201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0FC973-8E6B-4D7D-BCE4-5CF646FCF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0C5657A-2732-4FD8-861A-40BCD3434D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7E641B9-FEF3-4F7D-9BFB-9EDA53C69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8D8AF-BE82-4A27-A3C0-E0D9FCF92196}" type="datetimeFigureOut">
              <a:rPr lang="zh-CN" altLang="en-US" smtClean="0"/>
              <a:t>2023/11/3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EC30D49-98DB-48FF-B51B-80856589E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FD4E78-FEDB-49B4-8D19-699964E33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EF8D-B28A-47F9-A7BD-2BD97C4E4A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256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DA6B186-2563-464F-AD01-8DAF83B012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65384C6-C8F7-4A3D-A64C-6E6900405C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239574B-1E5B-481B-A346-476194ECE5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8D8AF-BE82-4A27-A3C0-E0D9FCF92196}" type="datetimeFigureOut">
              <a:rPr lang="zh-CN" altLang="en-US" smtClean="0"/>
              <a:t>2023/11/3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459AFE0-0667-4014-AF38-955493A11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FA94E32-268F-4477-B1F4-EF533A2D2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EF8D-B28A-47F9-A7BD-2BD97C4E4A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715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4895D8-ABB2-4DD5-9DC1-EF5486B7C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2C5A396-A17B-4D06-A6B2-361C456C24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5C363F9-D7C5-483A-A8D9-F194DABA3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8D8AF-BE82-4A27-A3C0-E0D9FCF92196}" type="datetimeFigureOut">
              <a:rPr lang="zh-CN" altLang="en-US" smtClean="0"/>
              <a:t>2023/11/3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1F0B7EC-DC53-49C1-92A9-1B3374BF7B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1316DE8-E47F-4F31-988F-5159296D9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EF8D-B28A-47F9-A7BD-2BD97C4E4A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609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35397E7-7853-4509-9636-C7D89CC7F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F03CE95-D053-46A2-85AA-2FA3B3E76A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7C21ACF-A897-4065-AF90-3BEB7A449D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8D8AF-BE82-4A27-A3C0-E0D9FCF92196}" type="datetimeFigureOut">
              <a:rPr lang="zh-CN" altLang="en-US" smtClean="0"/>
              <a:t>2023/11/3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0C1EF9D-F981-4233-B195-A3B851625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E3D5AC2-A09E-4B40-9AE6-41290C234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EF8D-B28A-47F9-A7BD-2BD97C4E4A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355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0781AE-BDC9-41D1-9EC3-FF37247C5F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24E25FE-7560-4B4F-9281-91C46D0C17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889D2F9-CED7-493F-865C-14E423E0E0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2B223D4-EFF2-4CF7-BA69-CB60C988A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8D8AF-BE82-4A27-A3C0-E0D9FCF92196}" type="datetimeFigureOut">
              <a:rPr lang="zh-CN" altLang="en-US" smtClean="0"/>
              <a:t>2023/11/3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F0D4FDF-B776-4E60-9AE1-9CCF679A6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FD0432E-6AF7-4955-B857-C10829356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EF8D-B28A-47F9-A7BD-2BD97C4E4A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090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5761411-6F74-41F7-BBB6-35BE15AF8E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00390-1289-4D6E-A5B8-9254F97DC7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4B5436A-7E20-4EEA-AD57-02D6F19530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C1F05DE-1380-44F3-BA27-F5DD170799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0BD4D43-644F-4BC7-A8DD-8DA3E5FDA1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24ACE42-800E-48E1-B39B-D747ED0A56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8D8AF-BE82-4A27-A3C0-E0D9FCF92196}" type="datetimeFigureOut">
              <a:rPr lang="zh-CN" altLang="en-US" smtClean="0"/>
              <a:t>2023/11/3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F7AA8AF1-E987-4D9D-ACDE-3BA570713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A78C4F4-08AC-41BE-B68E-D2E2927275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EF8D-B28A-47F9-A7BD-2BD97C4E4A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892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97AC82-42D1-4E97-B8D2-2D178232B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C72E10A-FB31-40D1-ABFD-8A806CFFD9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8D8AF-BE82-4A27-A3C0-E0D9FCF92196}" type="datetimeFigureOut">
              <a:rPr lang="zh-CN" altLang="en-US" smtClean="0"/>
              <a:t>2023/11/3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FCC0888-2FF8-43C0-B984-8E53A68538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7DCD577-8727-49C1-B8B9-CAD188E76F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EF8D-B28A-47F9-A7BD-2BD97C4E4A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106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0865DB2-6CDA-4B17-AAB1-48501F136A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8D8AF-BE82-4A27-A3C0-E0D9FCF92196}" type="datetimeFigureOut">
              <a:rPr lang="zh-CN" altLang="en-US" smtClean="0"/>
              <a:t>2023/11/3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F4ACE69-2C44-42E8-9938-3ED064B91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7410F4F-C342-4B08-99C1-04CD9B69B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EF8D-B28A-47F9-A7BD-2BD97C4E4A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801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1EEA350-4BEC-408C-8E5B-D5DBD2BE6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A47D187-AC0E-4A7D-9013-212C9FE8D0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B815CA3-64C7-42D5-B6D6-4E8DAB5D2F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BC79443-6AC4-4509-BDF5-F14FBDDC90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8D8AF-BE82-4A27-A3C0-E0D9FCF92196}" type="datetimeFigureOut">
              <a:rPr lang="zh-CN" altLang="en-US" smtClean="0"/>
              <a:t>2023/11/3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8F4F870-CECA-4B66-87D1-4388DA3640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C663779-37D6-4868-A48F-BA1FE4CA85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EF8D-B28A-47F9-A7BD-2BD97C4E4A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541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A07673-3DF0-4759-94C7-F20CE278C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5583B21-644A-4BE0-ABDD-6E35B98B59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A7E3B6B-CB69-4E12-BDC5-D4C0FA285B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3274E38-9BD5-4DCC-9CB1-AB7C76691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8D8AF-BE82-4A27-A3C0-E0D9FCF92196}" type="datetimeFigureOut">
              <a:rPr lang="zh-CN" altLang="en-US" smtClean="0"/>
              <a:t>2023/11/3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0C63996-5BAE-4645-9A69-8AB279CA5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90EE147-8F84-4C9C-93C0-71673EF844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EF8D-B28A-47F9-A7BD-2BD97C4E4A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863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4D26B3E-4422-48F6-ABF2-5F18AFD53F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11F47C6-555B-446B-B900-2A21A2EF5B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B3B90F7-2EC4-4591-920F-AFDCC98C24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B8D8AF-BE82-4A27-A3C0-E0D9FCF92196}" type="datetimeFigureOut">
              <a:rPr lang="zh-CN" altLang="en-US" smtClean="0"/>
              <a:t>2023/11/3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98E0CE-AC97-40C3-A2F4-A94CD0910D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804271C-BFD1-4C46-AF19-2E5D2FEF6A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EEF8D-B28A-47F9-A7BD-2BD97C4E4A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597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7BA31C-99B3-4869-86FC-5932181935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429" y="1335427"/>
            <a:ext cx="12109142" cy="2387600"/>
          </a:xfrm>
        </p:spPr>
        <p:txBody>
          <a:bodyPr>
            <a:normAutofit/>
          </a:bodyPr>
          <a:lstStyle/>
          <a:p>
            <a:r>
              <a:rPr lang="en-US" altLang="zh-CN" sz="52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User Centric Application Service Transfer (UCAST)</a:t>
            </a:r>
            <a:endParaRPr lang="zh-CN" altLang="en-US" sz="5200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FC2809E-A25E-4129-9150-0C08D32BAF44}"/>
              </a:ext>
            </a:extLst>
          </p:cNvPr>
          <p:cNvSpPr/>
          <p:nvPr/>
        </p:nvSpPr>
        <p:spPr>
          <a:xfrm>
            <a:off x="180115" y="113507"/>
            <a:ext cx="117468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hangingPunct="0">
              <a:spcAft>
                <a:spcPts val="0"/>
              </a:spcAft>
              <a:tabLst>
                <a:tab pos="2637155" algn="ctr"/>
                <a:tab pos="5274310" algn="r"/>
                <a:tab pos="6120130" algn="r"/>
              </a:tabLst>
            </a:pPr>
            <a:r>
              <a:rPr lang="en-GB" altLang="zh-CN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TSG- SA1 Meeting # 104							      S1-233134</a:t>
            </a:r>
          </a:p>
          <a:p>
            <a:pPr fontAlgn="base" hangingPunct="0">
              <a:spcAft>
                <a:spcPts val="0"/>
              </a:spcAft>
              <a:tabLst>
                <a:tab pos="2637155" algn="ctr"/>
                <a:tab pos="5274310" algn="r"/>
                <a:tab pos="6120130" algn="r"/>
              </a:tabLst>
            </a:pPr>
            <a:r>
              <a:rPr lang="en-GB" altLang="zh-CN" b="1" dirty="0"/>
              <a:t>Chicago, United States, 13 - 17 November 2023</a:t>
            </a:r>
            <a:endParaRPr lang="zh-CN" altLang="zh-CN" sz="1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9490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722938-FCD0-4CBA-870F-1F071AEA8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5034" y="36758"/>
            <a:ext cx="10515600" cy="1325563"/>
          </a:xfrm>
        </p:spPr>
        <p:txBody>
          <a:bodyPr/>
          <a:lstStyle/>
          <a:p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User centric application service transfer</a:t>
            </a:r>
            <a:endParaRPr lang="zh-CN" altLang="en-US" dirty="0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16C8D020-984E-4B11-ABDF-A288E8A9F975}"/>
              </a:ext>
            </a:extLst>
          </p:cNvPr>
          <p:cNvSpPr/>
          <p:nvPr/>
        </p:nvSpPr>
        <p:spPr>
          <a:xfrm>
            <a:off x="562251" y="1362321"/>
            <a:ext cx="1080116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Today, User Centric Application Service Transfer is a popular trend to optimize user experience (e.g. vehicle infotainment) by using different UEs to support an application service (e.g. video call, gaming, navigation). By doing the transferring, the (full/a part of) application service functionality needs be transferred across UEs in real time.</a:t>
            </a:r>
          </a:p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The 3GPP devices can be used by a person, a family, or anyone in public place to fulfil the same user’s application service transferring among the devices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D95B589-D915-4030-8D72-5F940DA1C3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134" y="3448693"/>
            <a:ext cx="9689553" cy="337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763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>
            <a:extLst>
              <a:ext uri="{FF2B5EF4-FFF2-40B4-BE49-F238E27FC236}">
                <a16:creationId xmlns:a16="http://schemas.microsoft.com/office/drawing/2014/main" id="{A724C150-796A-4CD7-8C63-E43B611BEB2C}"/>
              </a:ext>
            </a:extLst>
          </p:cNvPr>
          <p:cNvSpPr txBox="1"/>
          <p:nvPr/>
        </p:nvSpPr>
        <p:spPr>
          <a:xfrm>
            <a:off x="554596" y="1876047"/>
            <a:ext cx="6805669" cy="44140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5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The vehicle infotainment is one of important scenario, as the left picture shows. A user can transfer his/her application service from mobile-phone to vehicle-phone or vice versa on demand, such as for an ongoing video call, online-gaming, navigation service, et al.</a:t>
            </a:r>
          </a:p>
          <a:p>
            <a:pPr marL="285750" indent="-285750">
              <a:spcBef>
                <a:spcPts val="5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Same mechanism also applies to other scenarios such as Could UE, public office.</a:t>
            </a:r>
          </a:p>
          <a:p>
            <a:pPr marL="285750" indent="-285750">
              <a:spcBef>
                <a:spcPts val="5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However, current 3GPP system is lack of capability to support an consistent/optimized user experience for the scenario as the network has no idea about multiple 3GPP devices are serving the same user’s application service and unable to provide communication services coordinately.  </a:t>
            </a:r>
          </a:p>
          <a:p>
            <a:pPr marL="285750" indent="-285750">
              <a:buFont typeface="Wingdings" panose="05000000000000000000" pitchFamily="2" charset="2"/>
              <a:buChar char="n"/>
            </a:pPr>
            <a:endParaRPr lang="zh-CN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7FF9BDA-D090-491E-83ED-11227C952FC4}"/>
              </a:ext>
            </a:extLst>
          </p:cNvPr>
          <p:cNvSpPr/>
          <p:nvPr/>
        </p:nvSpPr>
        <p:spPr>
          <a:xfrm>
            <a:off x="7623312" y="6002397"/>
            <a:ext cx="37131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b="1" dirty="0">
                <a:cs typeface="Times New Roman" panose="02020603050405020304" pitchFamily="18" charset="0"/>
              </a:rPr>
              <a:t>The mobile phone and vehicle device(s) connected to 5G network, serving a user</a:t>
            </a:r>
            <a:endParaRPr lang="zh-CN" altLang="en-US" sz="1400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1EE59DC-4534-41BC-962D-D00F447A3D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2825" y="1618228"/>
            <a:ext cx="3846444" cy="4755834"/>
          </a:xfrm>
          <a:prstGeom prst="rect">
            <a:avLst/>
          </a:prstGeom>
        </p:spPr>
      </p:pic>
      <p:sp>
        <p:nvSpPr>
          <p:cNvPr id="11" name="标题 1">
            <a:extLst>
              <a:ext uri="{FF2B5EF4-FFF2-40B4-BE49-F238E27FC236}">
                <a16:creationId xmlns:a16="http://schemas.microsoft.com/office/drawing/2014/main" id="{18F55C5F-9A3D-436C-9974-241BA77487DE}"/>
              </a:ext>
            </a:extLst>
          </p:cNvPr>
          <p:cNvSpPr txBox="1">
            <a:spLocks/>
          </p:cNvSpPr>
          <p:nvPr/>
        </p:nvSpPr>
        <p:spPr>
          <a:xfrm>
            <a:off x="360444" y="24308"/>
            <a:ext cx="1183155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User centric application service transfer – cont.</a:t>
            </a:r>
            <a:endParaRPr lang="zh-CN" altLang="en-US" sz="3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1564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464A8D-D721-46DF-9587-516167245A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753" y="138224"/>
            <a:ext cx="10515600" cy="1095153"/>
          </a:xfrm>
        </p:spPr>
        <p:txBody>
          <a:bodyPr/>
          <a:lstStyle/>
          <a:p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Example UC: Ongoing video call </a:t>
            </a:r>
            <a:endParaRPr lang="zh-CN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C74A88FA-BCF7-4C56-8F8D-1BA8DAA4C1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9553" y="5097778"/>
            <a:ext cx="3271103" cy="1621998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EB597311-D5C6-42DF-A130-491C555CA253}"/>
              </a:ext>
            </a:extLst>
          </p:cNvPr>
          <p:cNvSpPr txBox="1"/>
          <p:nvPr/>
        </p:nvSpPr>
        <p:spPr>
          <a:xfrm>
            <a:off x="443023" y="1423886"/>
            <a:ext cx="882024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Devices: Mobile phone, display screen, camera and speaker for online video call</a:t>
            </a:r>
          </a:p>
          <a:p>
            <a:pPr marL="342900" indent="-342900">
              <a:buFontTx/>
              <a:buChar char="-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user uses mobile phone used for video call and approach to his car for driving home</a:t>
            </a:r>
          </a:p>
          <a:p>
            <a:pPr marL="342900" indent="-342900">
              <a:buFontTx/>
              <a:buChar char="-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getting on car, the user transfers the ongoing video call to the vehicle devices, 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(camera for face shot, screen for display, speaker for voice)</a:t>
            </a:r>
          </a:p>
          <a:p>
            <a:pPr marL="342900" indent="-342900">
              <a:buFontTx/>
              <a:buChar char="-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car arrives, the user transfer the video call back to the his mobile phone and walk back home</a:t>
            </a:r>
          </a:p>
          <a:p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7E20B40-8221-47E0-BAAB-F5B18BB595A7}"/>
              </a:ext>
            </a:extLst>
          </p:cNvPr>
          <p:cNvSpPr/>
          <p:nvPr/>
        </p:nvSpPr>
        <p:spPr>
          <a:xfrm>
            <a:off x="443023" y="3122333"/>
            <a:ext cx="828353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Gap analysis for example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video call need to be served with the consistent user experience in both communication layer and application layer before and after the application transferring e.g. same/optimized QoS, same GW.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Authorization for enabling multiple devices serving for the service simultaneously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C605120-38A0-417A-9907-8A913D898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2810" y="1182732"/>
            <a:ext cx="3271103" cy="4309753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55FCF04C-DA3B-4FB8-B294-DA146A1A6B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54783" y="5171945"/>
            <a:ext cx="689123" cy="1473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9732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5A69CAC-2163-47EC-BA0D-B17E5DD2D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649" y="152475"/>
            <a:ext cx="10515600" cy="944696"/>
          </a:xfrm>
        </p:spPr>
        <p:txBody>
          <a:bodyPr>
            <a:normAutofit/>
          </a:bodyPr>
          <a:lstStyle/>
          <a:p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Example UC: Video gaming </a:t>
            </a:r>
            <a:endParaRPr lang="zh-CN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AFB8B7A-66FD-4697-B5FD-9A060111CF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3669" y="4113849"/>
            <a:ext cx="5806024" cy="259167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5B15B97-4FC0-49BD-A3F0-91670CD4E8F0}"/>
              </a:ext>
            </a:extLst>
          </p:cNvPr>
          <p:cNvSpPr txBox="1"/>
          <p:nvPr/>
        </p:nvSpPr>
        <p:spPr>
          <a:xfrm>
            <a:off x="238543" y="1604704"/>
            <a:ext cx="883588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Devices: Mobile phone, display screen, speaker for video gaming</a:t>
            </a:r>
          </a:p>
          <a:p>
            <a:pPr marL="342900" indent="-342900">
              <a:buFontTx/>
              <a:buChar char="-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user uses mobile phone used for input which is for more friendly input experience</a:t>
            </a:r>
          </a:p>
          <a:p>
            <a:pPr marL="342900" indent="-342900">
              <a:buFontTx/>
              <a:buChar char="-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Vehicle display screen and loudspeaker is used to display the gaming video in real time</a:t>
            </a:r>
          </a:p>
          <a:p>
            <a:pPr marL="285750" indent="-285750">
              <a:buFont typeface="Wingdings" panose="05000000000000000000" pitchFamily="2" charset="2"/>
              <a:buChar char="p"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Gap analysis for example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Simultaneous UL and DL data transmission via mobile phone and vehicle device for the same service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Round-trip latency (Time for UL + DL data transmission) for the service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Authorization for enabling multiple devices serving for the service simultaneously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334406F-B970-4283-A17C-BF7FBEFA0D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6005" y="1837469"/>
            <a:ext cx="4127095" cy="4552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9335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C06FE5-FE80-4302-AAE2-237EBBD4F4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65963"/>
          </a:xfrm>
        </p:spPr>
        <p:txBody>
          <a:bodyPr/>
          <a:lstStyle/>
          <a:p>
            <a:r>
              <a:rPr lang="en-US" altLang="zh-CN" b="1" dirty="0">
                <a:latin typeface="Calibri" panose="020F0502020204030204" pitchFamily="34" charset="0"/>
                <a:ea typeface="黑体" panose="02010609060101010101" pitchFamily="49" charset="-122"/>
                <a:cs typeface="Calibri" panose="020F0502020204030204" pitchFamily="34" charset="0"/>
              </a:rPr>
              <a:t>Potential related WIs</a:t>
            </a:r>
            <a:endParaRPr lang="zh-CN" altLang="en-US" b="1" dirty="0">
              <a:latin typeface="Calibri" panose="020F0502020204030204" pitchFamily="34" charset="0"/>
              <a:ea typeface="黑体" panose="02010609060101010101" pitchFamily="49" charset="-122"/>
              <a:cs typeface="Calibri" panose="020F0502020204030204" pitchFamily="34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D28953D-3A81-42B6-A6C8-8D1DD38017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59198"/>
            <a:ext cx="10515600" cy="4351338"/>
          </a:xfrm>
        </p:spPr>
        <p:txBody>
          <a:bodyPr>
            <a:normAutofit/>
          </a:bodyPr>
          <a:lstStyle/>
          <a:p>
            <a:r>
              <a:rPr lang="en-US" altLang="zh-CN" sz="2000" b="1" dirty="0"/>
              <a:t>LUCIA</a:t>
            </a:r>
            <a:r>
              <a:rPr lang="zh-CN" altLang="en-US" sz="2000" b="1" dirty="0"/>
              <a:t>：</a:t>
            </a:r>
            <a:endParaRPr lang="en-US" altLang="zh-CN" sz="2000" b="1" dirty="0"/>
          </a:p>
          <a:p>
            <a:pPr>
              <a:buFontTx/>
              <a:buChar char="-"/>
            </a:pPr>
            <a:r>
              <a:rPr lang="en-US" altLang="zh-CN" sz="2000" dirty="0"/>
              <a:t>Lucia is mainly about an authentication and identification of a user id and profile configuration accordingly. However, it focus on a certain single UE, no consideration of service transfer, and multi-device coordination in use cases</a:t>
            </a:r>
          </a:p>
          <a:p>
            <a:r>
              <a:rPr lang="en-US" altLang="zh-CN" sz="2000" b="1" dirty="0"/>
              <a:t>PIN</a:t>
            </a:r>
          </a:p>
          <a:p>
            <a:pPr>
              <a:buFontTx/>
              <a:buChar char="-"/>
            </a:pPr>
            <a:r>
              <a:rPr lang="en-US" altLang="zh-CN" sz="2000" dirty="0"/>
              <a:t>PIN is mainly about one GW UE and tethered (non-3GPP)devices behind. However, this proposal (the UCAST) is for multiple UEs connecting directly to network to support a service transfer. Moreover, this proposal is about the multiple (3GPP) UEs used by one person, a group of persons (e.g. family), or any people in a public place to support a user</a:t>
            </a:r>
            <a:r>
              <a:rPr lang="zh-CN" altLang="zh-CN" sz="2000" dirty="0"/>
              <a:t>’</a:t>
            </a:r>
            <a:r>
              <a:rPr lang="en-US" altLang="zh-CN" sz="2000" dirty="0"/>
              <a:t>s service transferring between 3GPP devices.</a:t>
            </a:r>
          </a:p>
        </p:txBody>
      </p:sp>
    </p:spTree>
    <p:extLst>
      <p:ext uri="{BB962C8B-B14F-4D97-AF65-F5344CB8AC3E}">
        <p14:creationId xmlns:p14="http://schemas.microsoft.com/office/powerpoint/2010/main" val="11460860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7773AD-2FA1-40FA-83DD-9257F0D41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6354"/>
          </a:xfrm>
        </p:spPr>
        <p:txBody>
          <a:bodyPr/>
          <a:lstStyle/>
          <a:p>
            <a:r>
              <a:rPr lang="en-US" altLang="zh-CN" b="1">
                <a:latin typeface="Calibri" panose="020F0502020204030204" pitchFamily="34" charset="0"/>
                <a:cs typeface="Calibri" panose="020F0502020204030204" pitchFamily="34" charset="0"/>
              </a:rPr>
              <a:t>New R20 SID </a:t>
            </a: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Proposal</a:t>
            </a:r>
            <a:endParaRPr lang="zh-CN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A42C573-22DB-48A5-9341-D26AF914D4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541" y="1578764"/>
            <a:ext cx="11282917" cy="4794840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Study how 3GPP system support user centric application service transfer. Identify scenario and use cases that 3GPP system to support providing multiple 3GPP UEs for a user or a group of users (e.g. family users).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requirements may include: </a:t>
            </a:r>
          </a:p>
          <a:p>
            <a:pPr marL="446088" indent="0">
              <a:lnSpc>
                <a:spcPct val="120000"/>
              </a:lnSpc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	Seamless transferring of an ongoing application service or a part of functionalities among 3GPP UEs, which 	may have the same subscription, context, policy, et al. </a:t>
            </a:r>
          </a:p>
          <a:p>
            <a:pPr marL="903288" indent="-457200">
              <a:lnSpc>
                <a:spcPct val="120000"/>
              </a:lnSpc>
              <a:buFontTx/>
              <a:buChar char="-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Round-trip latency for UL and DL transmission of 3GPP UEs to support a user’s real-time application service</a:t>
            </a:r>
          </a:p>
          <a:p>
            <a:pPr marL="903288" indent="-457200">
              <a:lnSpc>
                <a:spcPct val="120000"/>
              </a:lnSpc>
              <a:buFontTx/>
              <a:buChar char="-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Consistent/optimized service experience 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for the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application service transferring among 3GPP UEs </a:t>
            </a:r>
          </a:p>
          <a:p>
            <a:pPr marL="903288" indent="-457200">
              <a:lnSpc>
                <a:spcPct val="120000"/>
              </a:lnSpc>
              <a:buFontTx/>
              <a:buChar char="-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KPI requirements to (e.g. UL and DL) support user centric application service transfer </a:t>
            </a:r>
          </a:p>
          <a:p>
            <a:pPr marL="903288" indent="-457200">
              <a:lnSpc>
                <a:spcPct val="120000"/>
              </a:lnSpc>
              <a:buFontTx/>
              <a:buChar char="-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Security aspects, such as authentication and authorization for enabling the application service transfer among UEs</a:t>
            </a:r>
          </a:p>
          <a:p>
            <a:pPr marL="903288" indent="-457200">
              <a:lnSpc>
                <a:spcPct val="120000"/>
              </a:lnSpc>
              <a:buFontTx/>
              <a:buChar char="-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Charging </a:t>
            </a:r>
          </a:p>
          <a:p>
            <a:pPr marL="446088" indent="0">
              <a:lnSpc>
                <a:spcPct val="120000"/>
              </a:lnSpc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NOTE: For this study, the vehicle infotainment is one of important scenario, while it also applies to other scenarios such as Cloud UE, public area office. 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64704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675D8CB-4FF4-43CD-8225-D46D8B3B5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51488"/>
            <a:ext cx="10515600" cy="755023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CN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THANKS</a:t>
            </a:r>
            <a:br>
              <a:rPr lang="zh-CN" altLang="en-US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zh-CN" altLang="en-US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88788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3409</TotalTime>
  <Words>825</Words>
  <Application>Microsoft Office PowerPoint</Application>
  <PresentationFormat>宽屏</PresentationFormat>
  <Paragraphs>47</Paragraphs>
  <Slides>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等线</vt:lpstr>
      <vt:lpstr>等线 Light</vt:lpstr>
      <vt:lpstr>黑体</vt:lpstr>
      <vt:lpstr>Arial</vt:lpstr>
      <vt:lpstr>Calibri</vt:lpstr>
      <vt:lpstr>Times New Roman</vt:lpstr>
      <vt:lpstr>Wingdings</vt:lpstr>
      <vt:lpstr>Office 主题​​</vt:lpstr>
      <vt:lpstr>User Centric Application Service Transfer (UCAST)</vt:lpstr>
      <vt:lpstr>User centric application service transfer</vt:lpstr>
      <vt:lpstr>PowerPoint 演示文稿</vt:lpstr>
      <vt:lpstr>Example UC: Ongoing video call </vt:lpstr>
      <vt:lpstr>Example UC: Video gaming </vt:lpstr>
      <vt:lpstr>Potential related WIs</vt:lpstr>
      <vt:lpstr>New R20 SID Proposal</vt:lpstr>
      <vt:lpstr>THANKS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Rapporteur</dc:creator>
  <cp:lastModifiedBy>OPPO</cp:lastModifiedBy>
  <cp:revision>130</cp:revision>
  <dcterms:created xsi:type="dcterms:W3CDTF">2023-05-31T06:25:56Z</dcterms:created>
  <dcterms:modified xsi:type="dcterms:W3CDTF">2023-11-03T12:33:59Z</dcterms:modified>
</cp:coreProperties>
</file>