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3" r:id="rId5"/>
    <p:sldId id="261" r:id="rId6"/>
    <p:sldId id="262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60"/>
      </p:cViewPr>
      <p:guideLst>
        <p:guide orient="horz" pos="7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1805" y="2130425"/>
            <a:ext cx="7986395" cy="1470025"/>
          </a:xfrm>
        </p:spPr>
        <p:txBody>
          <a:bodyPr/>
          <a:lstStyle/>
          <a:p>
            <a:r>
              <a:rPr lang="en-US" dirty="0"/>
              <a:t>FS_UAV_Ph3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New SID on UAV Phase 3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Pengtai Qin</a:t>
            </a:r>
          </a:p>
          <a:p>
            <a:r>
              <a:rPr lang="en-US" dirty="0"/>
              <a:t>China Mobile</a:t>
            </a:r>
          </a:p>
          <a:p>
            <a:r>
              <a:rPr lang="en-US" dirty="0"/>
              <a:t>FS_UAV_Ph3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GB" b="1" dirty="0"/>
              <a:t>S1-22</a:t>
            </a:r>
            <a:r>
              <a:rPr lang="en-US" altLang="en-GB" b="1" dirty="0"/>
              <a:t>3672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(revision of S1-22</a:t>
            </a:r>
            <a:r>
              <a:rPr lang="en-US" alt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2292</a:t>
            </a:r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7764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>
                <a:sym typeface="+mn-ea"/>
              </a:rPr>
              <a:t>3GPP TSG-SA WG1 Meeting #</a:t>
            </a:r>
            <a:r>
              <a:rPr lang="en-US" altLang="en-GB" sz="1200" b="1" dirty="0">
                <a:sym typeface="+mn-ea"/>
              </a:rPr>
              <a:t>100</a:t>
            </a:r>
            <a:endParaRPr lang="en-GB" sz="1200" b="1" dirty="0"/>
          </a:p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>
                <a:sym typeface="+mn-ea"/>
              </a:rPr>
              <a:t>Toulouse, France, </a:t>
            </a:r>
            <a:r>
              <a:rPr lang="en-US" altLang="en-GB" sz="1200" b="1" dirty="0">
                <a:sym typeface="+mn-ea"/>
              </a:rPr>
              <a:t>14</a:t>
            </a:r>
            <a:r>
              <a:rPr lang="en-GB" sz="1200" b="1" dirty="0">
                <a:sym typeface="+mn-ea"/>
              </a:rPr>
              <a:t> </a:t>
            </a:r>
            <a:r>
              <a:rPr lang="en-US" altLang="en-GB" sz="1200" b="1" dirty="0">
                <a:sym typeface="+mn-ea"/>
              </a:rPr>
              <a:t>November</a:t>
            </a:r>
            <a:r>
              <a:rPr lang="en-GB" sz="1200" b="1" dirty="0">
                <a:sym typeface="+mn-ea"/>
              </a:rPr>
              <a:t> – 1</a:t>
            </a:r>
            <a:r>
              <a:rPr lang="en-US" altLang="en-GB" sz="1200" b="1" dirty="0">
                <a:sym typeface="+mn-ea"/>
              </a:rPr>
              <a:t>8</a:t>
            </a:r>
            <a:r>
              <a:rPr lang="en-GB" sz="1200" b="1" dirty="0">
                <a:sym typeface="+mn-ea"/>
              </a:rPr>
              <a:t> </a:t>
            </a:r>
            <a:r>
              <a:rPr lang="en-US" altLang="en-GB" sz="1200" b="1" dirty="0">
                <a:sym typeface="+mn-ea"/>
              </a:rPr>
              <a:t>Nove</a:t>
            </a:r>
            <a:r>
              <a:rPr lang="en-GB" sz="1200" b="1" dirty="0">
                <a:sym typeface="+mn-ea"/>
              </a:rPr>
              <a:t>mber 2022</a:t>
            </a:r>
            <a:endParaRPr lang="en-US" altLang="en-GB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FS_UAV_Ph3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605" y="1268730"/>
            <a:ext cx="8557260" cy="5343525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en-GB" dirty="0"/>
              <a:t>1 CR for update Use Case</a:t>
            </a:r>
            <a:r>
              <a:rPr lang="en-GB" dirty="0"/>
              <a:t> Agreed</a:t>
            </a:r>
          </a:p>
          <a:p>
            <a:pPr lvl="1" algn="l">
              <a:buClrTx/>
              <a:buSzTx/>
              <a:buFontTx/>
              <a:defRPr/>
            </a:pPr>
            <a:r>
              <a:rPr lang="en-US" altLang="en-GB" dirty="0">
                <a:cs typeface="+mn-ea"/>
              </a:rPr>
              <a:t>4 </a:t>
            </a:r>
            <a:r>
              <a:rPr lang="en-GB" dirty="0">
                <a:cs typeface="+mn-ea"/>
              </a:rPr>
              <a:t>Use case Agreed</a:t>
            </a:r>
          </a:p>
          <a:p>
            <a:pPr lvl="2">
              <a:defRPr/>
            </a:pPr>
            <a:r>
              <a:rPr lang="en-US" sz="2400" dirty="0">
                <a:sym typeface="+mn-ea"/>
              </a:rPr>
              <a:t>Geofencing for Visual Line-of-Sight UAV missions</a:t>
            </a:r>
          </a:p>
          <a:p>
            <a:pPr lvl="2">
              <a:defRPr/>
            </a:pPr>
            <a:r>
              <a:rPr lang="en-US" sz="2400">
                <a:sym typeface="+mn-ea"/>
              </a:rPr>
              <a:t> Network-assisted UAV DAA</a:t>
            </a:r>
          </a:p>
          <a:p>
            <a:pPr lvl="2">
              <a:defRPr/>
            </a:pPr>
            <a:r>
              <a:rPr lang="en-US" sz="2400" dirty="0">
                <a:sym typeface="+mn-ea"/>
              </a:rPr>
              <a:t> 3GPP network as an information source to UTM</a:t>
            </a:r>
          </a:p>
          <a:p>
            <a:pPr lvl="2">
              <a:defRPr/>
            </a:pPr>
            <a:r>
              <a:rPr lang="en-US" sz="2400" dirty="0">
                <a:sym typeface="+mn-ea"/>
              </a:rPr>
              <a:t> UAV inflight network condition monitoring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US" altLang="en-GB" dirty="0"/>
              <a:t>45</a:t>
            </a:r>
            <a:r>
              <a:rPr lang="en-GB" dirty="0"/>
              <a:t>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alt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FS_UAV_Ph3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sz="2000" dirty="0">
                <a:sym typeface="+mn-ea"/>
              </a:rPr>
              <a:t>SA1#100_adhoc (Jan 2023): -</a:t>
            </a:r>
            <a:endParaRPr lang="en-GB" sz="2000" dirty="0"/>
          </a:p>
          <a:p>
            <a:pPr lvl="2">
              <a:defRPr/>
            </a:pPr>
            <a:r>
              <a:rPr lang="en-GB" sz="2000" dirty="0">
                <a:solidFill>
                  <a:srgbClr val="FF0000"/>
                </a:solidFill>
                <a:sym typeface="+mn-ea"/>
              </a:rPr>
              <a:t>This meeting may not be needed.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SA1#101 (Feb 2023): </a:t>
            </a:r>
            <a:r>
              <a:rPr lang="en-US" sz="2000" dirty="0">
                <a:sym typeface="+mn-ea"/>
              </a:rPr>
              <a:t>70</a:t>
            </a:r>
            <a:r>
              <a:rPr lang="en-GB" sz="2000" dirty="0">
                <a:sym typeface="+mn-ea"/>
              </a:rPr>
              <a:t>%</a:t>
            </a:r>
            <a:endParaRPr lang="en-GB" sz="2000" dirty="0"/>
          </a:p>
          <a:p>
            <a:pPr lvl="2">
              <a:defRPr/>
            </a:pPr>
            <a:r>
              <a:rPr lang="en-US" altLang="en-GB" dirty="0">
                <a:sym typeface="+mn-ea"/>
              </a:rPr>
              <a:t>Additional new use cases</a:t>
            </a:r>
          </a:p>
          <a:p>
            <a:pPr lvl="2">
              <a:defRPr/>
            </a:pPr>
            <a:r>
              <a:rPr lang="en-US" altLang="en-GB" dirty="0">
                <a:sym typeface="+mn-ea"/>
              </a:rPr>
              <a:t>Update</a:t>
            </a:r>
            <a:r>
              <a:rPr lang="en-GB" dirty="0">
                <a:sym typeface="+mn-ea"/>
              </a:rPr>
              <a:t> use cases and potential requirements</a:t>
            </a:r>
          </a:p>
          <a:p>
            <a:pPr lvl="2">
              <a:defRPr/>
            </a:pPr>
            <a:r>
              <a:rPr lang="en-GB" dirty="0">
                <a:sym typeface="+mn-ea"/>
              </a:rPr>
              <a:t>Progress</a:t>
            </a:r>
            <a:r>
              <a:rPr lang="en-US" altLang="en-GB" dirty="0">
                <a:sym typeface="+mn-ea"/>
              </a:rPr>
              <a:t> </a:t>
            </a:r>
            <a:r>
              <a:rPr lang="en-GB" dirty="0">
                <a:sym typeface="+mn-ea"/>
              </a:rPr>
              <a:t>consolidation</a:t>
            </a:r>
            <a:r>
              <a:rPr lang="en-US" altLang="en-GB" dirty="0">
                <a:sym typeface="+mn-ea"/>
              </a:rPr>
              <a:t> and s</a:t>
            </a:r>
            <a:r>
              <a:rPr lang="en-GB" dirty="0">
                <a:sym typeface="+mn-ea"/>
              </a:rPr>
              <a:t>end </a:t>
            </a:r>
            <a:r>
              <a:rPr lang="en-US" altLang="en-GB" dirty="0">
                <a:sym typeface="+mn-ea"/>
              </a:rPr>
              <a:t>study</a:t>
            </a:r>
            <a:r>
              <a:rPr lang="en-GB" dirty="0">
                <a:sym typeface="+mn-ea"/>
              </a:rPr>
              <a:t> for </a:t>
            </a:r>
            <a:r>
              <a:rPr lang="en-GB" dirty="0" err="1">
                <a:sym typeface="+mn-ea"/>
              </a:rPr>
              <a:t>infomation</a:t>
            </a:r>
            <a:r>
              <a:rPr lang="en-US" altLang="en-GB" dirty="0" err="1">
                <a:sym typeface="+mn-ea"/>
              </a:rPr>
              <a:t> if possible</a:t>
            </a:r>
            <a:endParaRPr lang="en-GB" dirty="0" err="1">
              <a:sym typeface="+mn-ea"/>
            </a:endParaRP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SA1#102 (May 2023): 100%</a:t>
            </a:r>
            <a:endParaRPr lang="en-GB" sz="2000" dirty="0"/>
          </a:p>
          <a:p>
            <a:pPr lvl="2">
              <a:defRPr/>
            </a:pPr>
            <a:r>
              <a:rPr lang="en-GB" dirty="0">
                <a:sym typeface="+mn-ea"/>
              </a:rPr>
              <a:t>Complete consolidation and conclusions</a:t>
            </a:r>
            <a:r>
              <a:rPr lang="en-US" altLang="en-GB" dirty="0">
                <a:sym typeface="+mn-ea"/>
              </a:rPr>
              <a:t> and </a:t>
            </a:r>
            <a:r>
              <a:rPr lang="en-GB" dirty="0">
                <a:sym typeface="+mn-ea"/>
              </a:rPr>
              <a:t>TR clean-up</a:t>
            </a:r>
            <a:endParaRPr lang="en-GB" dirty="0"/>
          </a:p>
          <a:p>
            <a:pPr lvl="2">
              <a:defRPr/>
            </a:pPr>
            <a:r>
              <a:rPr lang="en-GB" dirty="0">
                <a:sym typeface="+mn-ea"/>
              </a:rPr>
              <a:t>Send </a:t>
            </a:r>
            <a:r>
              <a:rPr lang="en-US" altLang="en-GB" dirty="0">
                <a:sym typeface="+mn-ea"/>
              </a:rPr>
              <a:t>final </a:t>
            </a:r>
            <a:r>
              <a:rPr lang="en-GB" dirty="0">
                <a:sym typeface="+mn-ea"/>
              </a:rPr>
              <a:t>TR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88A94C-AFB9-4300-9D62-9AED906105B4}" type="slidenum">
              <a:rPr lang="en-GB" sz="1600"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</a:t>
            </a:r>
            <a:r>
              <a:rPr lang="en-US" altLang="en-GB" dirty="0"/>
              <a:t>next</a:t>
            </a:r>
            <a:r>
              <a:rPr lang="en-GB" dirty="0"/>
              <a:t> SA1 meeting</a:t>
            </a:r>
          </a:p>
          <a:p>
            <a:pPr marL="457200" lvl="1" indent="0">
              <a:buNone/>
              <a:defRPr/>
            </a:pPr>
            <a:r>
              <a:rPr lang="en-US" altLang="en-GB" dirty="0"/>
              <a:t>          -- </a:t>
            </a:r>
            <a:r>
              <a:rPr lang="en-GB" dirty="0"/>
              <a:t>To be moderated by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BB5CD-6F85-4063-8FDF-401E4BDFB3BA}" type="slidenum">
              <a:rPr lang="en-GB" sz="1600"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FS_UAV_Ph3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>
                <a:sym typeface="+mn-ea"/>
              </a:rPr>
              <a:t>For information: SA#9</a:t>
            </a:r>
            <a:r>
              <a:rPr lang="en-US" altLang="en-GB" sz="2000" dirty="0">
                <a:sym typeface="+mn-ea"/>
              </a:rPr>
              <a:t>9</a:t>
            </a:r>
            <a:r>
              <a:rPr lang="en-GB" sz="2000" dirty="0">
                <a:sym typeface="+mn-ea"/>
              </a:rPr>
              <a:t> (</a:t>
            </a:r>
            <a:r>
              <a:rPr lang="en-US" altLang="en-GB" sz="2000" dirty="0">
                <a:sym typeface="+mn-ea"/>
              </a:rPr>
              <a:t>03</a:t>
            </a:r>
            <a:r>
              <a:rPr lang="en-GB" sz="2000" dirty="0">
                <a:sym typeface="+mn-ea"/>
              </a:rPr>
              <a:t>/202</a:t>
            </a:r>
            <a:r>
              <a:rPr lang="en-US" altLang="en-GB" sz="2000" dirty="0">
                <a:sym typeface="+mn-ea"/>
              </a:rPr>
              <a:t>3</a:t>
            </a:r>
            <a:r>
              <a:rPr lang="en-GB" sz="2000" dirty="0">
                <a:sym typeface="+mn-ea"/>
              </a:rPr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For approval: SA#</a:t>
            </a:r>
            <a:r>
              <a:rPr lang="en-US" altLang="en-GB" sz="2000" dirty="0">
                <a:sym typeface="+mn-ea"/>
              </a:rPr>
              <a:t>100</a:t>
            </a:r>
            <a:r>
              <a:rPr lang="en-GB" sz="2000" dirty="0">
                <a:sym typeface="+mn-ea"/>
              </a:rPr>
              <a:t> (0</a:t>
            </a:r>
            <a:r>
              <a:rPr lang="en-US" altLang="en-GB" sz="2000" dirty="0">
                <a:sym typeface="+mn-ea"/>
              </a:rPr>
              <a:t>6</a:t>
            </a:r>
            <a:r>
              <a:rPr lang="en-GB" sz="2000" dirty="0">
                <a:sym typeface="+mn-ea"/>
              </a:rPr>
              <a:t>/2023)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CB76B-8874-4CC6-A3E4-9AAE09917743}" type="slidenum">
              <a:rPr lang="en-GB" sz="1600"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FS_UAV_Ph3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at SA1#98e</a:t>
            </a:r>
            <a:r>
              <a:rPr lang="en-US" altLang="en-GB" sz="2400" dirty="0"/>
              <a:t>/#99e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S1-22123</a:t>
            </a:r>
            <a:r>
              <a:rPr lang="en-US" altLang="en-GB" sz="2000" dirty="0"/>
              <a:t>0</a:t>
            </a:r>
          </a:p>
          <a:p>
            <a:pPr lvl="1" algn="l">
              <a:lnSpc>
                <a:spcPct val="100000"/>
              </a:lnSpc>
              <a:buClrTx/>
              <a:buSzTx/>
              <a:buFontTx/>
              <a:defRPr/>
            </a:pPr>
            <a:r>
              <a:rPr lang="en-GB" sz="2000" dirty="0">
                <a:cs typeface="+mn-ea"/>
                <a:sym typeface="+mn-ea"/>
              </a:rPr>
              <a:t>Agreed </a:t>
            </a:r>
            <a:r>
              <a:rPr lang="en-US" altLang="en-GB" sz="2000" dirty="0">
                <a:cs typeface="+mn-ea"/>
                <a:sym typeface="+mn-ea"/>
              </a:rPr>
              <a:t>Revised </a:t>
            </a:r>
            <a:r>
              <a:rPr lang="en-GB" sz="2000" dirty="0">
                <a:cs typeface="+mn-ea"/>
                <a:sym typeface="+mn-ea"/>
              </a:rPr>
              <a:t>SID is in Tdoc S1-22</a:t>
            </a:r>
            <a:r>
              <a:rPr lang="en-US" altLang="en-GB" sz="2000" dirty="0">
                <a:cs typeface="+mn-ea"/>
                <a:sym typeface="+mn-ea"/>
              </a:rPr>
              <a:t>2296  </a:t>
            </a:r>
            <a:endParaRPr lang="en-GB" sz="2000" dirty="0">
              <a:cs typeface="+mn-ea"/>
              <a:sym typeface="+mn-ea"/>
            </a:endParaRPr>
          </a:p>
          <a:p>
            <a:pPr marL="457200" lvl="1" indent="0">
              <a:buNone/>
              <a:defRPr/>
            </a:pP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/>
            <a:r>
              <a:rPr lang="en-US" altLang="zh-CN" sz="2000" dirty="0"/>
              <a:t>SA1#98e (05/2022): 0%</a:t>
            </a:r>
          </a:p>
          <a:p>
            <a:pPr lvl="1"/>
            <a:r>
              <a:rPr lang="en-US" altLang="zh-CN" sz="2000" dirty="0"/>
              <a:t>SA1#99e (08/2022</a:t>
            </a:r>
            <a:r>
              <a:rPr lang="en-US" altLang="zh-CN" sz="2000"/>
              <a:t>): </a:t>
            </a:r>
            <a:r>
              <a:rPr lang="en-US" altLang="zh-CN" sz="2000" smtClean="0"/>
              <a:t>20</a:t>
            </a:r>
            <a:r>
              <a:rPr lang="en-US" altLang="zh-CN" sz="2000" dirty="0"/>
              <a:t>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70167-8E31-47AD-9E1B-DF36A84C151B}" type="slidenum">
              <a:rPr lang="en-GB" sz="1600"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</TotalTime>
  <Words>278</Words>
  <Application>Microsoft Office PowerPoint</Application>
  <PresentationFormat>全屏显示(4:3)</PresentationFormat>
  <Paragraphs>68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FS_UAV_Ph3 Status report New SID on UAV Phase 3</vt:lpstr>
      <vt:lpstr>FS_UAV_Ph3 Progress</vt:lpstr>
      <vt:lpstr>FS_UAV_Ph3 Planning</vt:lpstr>
      <vt:lpstr>Work plan between meetings</vt:lpstr>
      <vt:lpstr>FS_UAV_Ph3 Completion Date</vt:lpstr>
      <vt:lpstr>FS_UAV_Ph3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 Xiaonan 1118</cp:lastModifiedBy>
  <cp:revision>361</cp:revision>
  <cp:lastPrinted>2000-01-14T10:02:00Z</cp:lastPrinted>
  <dcterms:created xsi:type="dcterms:W3CDTF">1999-11-22T09:19:00Z</dcterms:created>
  <dcterms:modified xsi:type="dcterms:W3CDTF">2022-11-18T14:48:26Z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C85EDF349ECE4FC7AFF58B59274C8789</vt:lpwstr>
  </property>
  <property fmtid="{D5CDD505-2E9C-101B-9397-08002B2CF9AE}" pid="3" name="KSOProductBuildVer">
    <vt:lpwstr>2052-11.8.2.10912</vt:lpwstr>
  </property>
</Properties>
</file>