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57" r:id="rId2"/>
    <p:sldId id="256" r:id="rId3"/>
    <p:sldId id="258" r:id="rId4"/>
    <p:sldId id="259" r:id="rId5"/>
  </p:sldIdLst>
  <p:sldSz cx="9144000" cy="6858000" type="screen4x3"/>
  <p:notesSz cx="6732588" cy="9855200"/>
  <p:defaultTextStyle>
    <a:defPPr>
      <a:defRPr lang="en-GB"/>
    </a:defPPr>
    <a:lvl1pPr algn="l" rtl="0" eaLnBrk="0" fontAlgn="base" hangingPunct="0">
      <a:spcBef>
        <a:spcPct val="0"/>
      </a:spcBef>
      <a:spcAft>
        <a:spcPct val="0"/>
      </a:spcAft>
      <a:defRPr sz="2800" kern="1200">
        <a:solidFill>
          <a:schemeClr val="tx1"/>
        </a:solidFill>
        <a:latin typeface="Arial" charset="0"/>
        <a:ea typeface="+mn-ea"/>
        <a:cs typeface="+mn-cs"/>
      </a:defRPr>
    </a:lvl1pPr>
    <a:lvl2pPr marL="457200" algn="l" rtl="0" eaLnBrk="0" fontAlgn="base" hangingPunct="0">
      <a:spcBef>
        <a:spcPct val="0"/>
      </a:spcBef>
      <a:spcAft>
        <a:spcPct val="0"/>
      </a:spcAft>
      <a:defRPr sz="2800" kern="1200">
        <a:solidFill>
          <a:schemeClr val="tx1"/>
        </a:solidFill>
        <a:latin typeface="Arial" charset="0"/>
        <a:ea typeface="+mn-ea"/>
        <a:cs typeface="+mn-cs"/>
      </a:defRPr>
    </a:lvl2pPr>
    <a:lvl3pPr marL="914400" algn="l" rtl="0" eaLnBrk="0" fontAlgn="base" hangingPunct="0">
      <a:spcBef>
        <a:spcPct val="0"/>
      </a:spcBef>
      <a:spcAft>
        <a:spcPct val="0"/>
      </a:spcAft>
      <a:defRPr sz="2800" kern="1200">
        <a:solidFill>
          <a:schemeClr val="tx1"/>
        </a:solidFill>
        <a:latin typeface="Arial" charset="0"/>
        <a:ea typeface="+mn-ea"/>
        <a:cs typeface="+mn-cs"/>
      </a:defRPr>
    </a:lvl3pPr>
    <a:lvl4pPr marL="1371600" algn="l" rtl="0" eaLnBrk="0" fontAlgn="base" hangingPunct="0">
      <a:spcBef>
        <a:spcPct val="0"/>
      </a:spcBef>
      <a:spcAft>
        <a:spcPct val="0"/>
      </a:spcAft>
      <a:defRPr sz="2800" kern="1200">
        <a:solidFill>
          <a:schemeClr val="tx1"/>
        </a:solidFill>
        <a:latin typeface="Arial" charset="0"/>
        <a:ea typeface="+mn-ea"/>
        <a:cs typeface="+mn-cs"/>
      </a:defRPr>
    </a:lvl4pPr>
    <a:lvl5pPr marL="1828800" algn="l" rtl="0" eaLnBrk="0" fontAlgn="base" hangingPunct="0">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720">
          <p15:clr>
            <a:srgbClr val="A4A3A4"/>
          </p15:clr>
        </p15:guide>
        <p15:guide id="2" pos="2880">
          <p15:clr>
            <a:srgbClr val="A4A3A4"/>
          </p15:clr>
        </p15:guide>
      </p15:sldGuideLst>
    </p:ext>
    <p:ext uri="{2D200454-40CA-4A62-9FC3-DE9A4176ACB9}">
      <p15:notesGuideLst xmlns:p15="http://schemas.microsoft.com/office/powerpoint/2012/main">
        <p15:guide id="1" orient="horz" pos="3104">
          <p15:clr>
            <a:srgbClr val="A4A3A4"/>
          </p15:clr>
        </p15:guide>
        <p15:guide id="2" pos="212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99"/>
    <a:srgbClr val="FF66CC"/>
    <a:srgbClr val="FF7C80"/>
    <a:srgbClr val="00FF00"/>
    <a:srgbClr val="FF0000"/>
    <a:srgbClr val="FFFF00"/>
    <a:srgbClr val="FFCC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03" autoAdjust="0"/>
    <p:restoredTop sz="86401" autoAdjust="0"/>
  </p:normalViewPr>
  <p:slideViewPr>
    <p:cSldViewPr>
      <p:cViewPr varScale="1">
        <p:scale>
          <a:sx n="108" d="100"/>
          <a:sy n="108" d="100"/>
        </p:scale>
        <p:origin x="691" y="86"/>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1818" y="-96"/>
      </p:cViewPr>
      <p:guideLst>
        <p:guide orient="horz" pos="3104"/>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6734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t" anchorCtr="0" compatLnSpc="1">
            <a:prstTxWarp prst="textNoShape">
              <a:avLst/>
            </a:prstTxWarp>
          </a:bodyPr>
          <a:lstStyle>
            <a:lvl1pPr algn="ctr" eaLnBrk="1" hangingPunct="1">
              <a:spcBef>
                <a:spcPct val="0"/>
              </a:spcBef>
              <a:spcAft>
                <a:spcPct val="0"/>
              </a:spcAft>
              <a:buFontTx/>
              <a:buNone/>
              <a:defRPr sz="1600" b="1">
                <a:solidFill>
                  <a:schemeClr val="accent2"/>
                </a:solidFill>
                <a:latin typeface="Bookman Old Style" pitchFamily="18" charset="0"/>
              </a:defRPr>
            </a:lvl1pPr>
          </a:lstStyle>
          <a:p>
            <a:pPr>
              <a:defRPr/>
            </a:pPr>
            <a:r>
              <a:rPr lang="en-GB"/>
              <a:t>Presentation of SWG results in SA1</a:t>
            </a:r>
          </a:p>
        </p:txBody>
      </p:sp>
      <p:sp>
        <p:nvSpPr>
          <p:cNvPr id="3075" name="Rectangle 3"/>
          <p:cNvSpPr>
            <a:spLocks noGrp="1" noChangeArrowheads="1"/>
          </p:cNvSpPr>
          <p:nvPr>
            <p:ph type="ftr" sz="quarter" idx="2"/>
          </p:nvPr>
        </p:nvSpPr>
        <p:spPr bwMode="auto">
          <a:xfrm>
            <a:off x="0" y="9372600"/>
            <a:ext cx="609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eaLnBrk="1" hangingPunct="1">
              <a:spcBef>
                <a:spcPct val="0"/>
              </a:spcBef>
              <a:spcAft>
                <a:spcPct val="0"/>
              </a:spcAft>
              <a:buFontTx/>
              <a:buNone/>
              <a:defRPr sz="1000">
                <a:latin typeface="Arial" charset="0"/>
              </a:defRPr>
            </a:lvl1pPr>
          </a:lstStyle>
          <a:p>
            <a:pPr>
              <a:defRPr/>
            </a:pPr>
            <a:endParaRPr lang="en-GB"/>
          </a:p>
        </p:txBody>
      </p:sp>
      <p:sp>
        <p:nvSpPr>
          <p:cNvPr id="3076" name="Rectangle 4"/>
          <p:cNvSpPr>
            <a:spLocks noGrp="1" noChangeArrowheads="1"/>
          </p:cNvSpPr>
          <p:nvPr>
            <p:ph type="sldNum" sz="quarter" idx="3"/>
          </p:nvPr>
        </p:nvSpPr>
        <p:spPr bwMode="auto">
          <a:xfrm>
            <a:off x="6248400" y="9372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algn="r" eaLnBrk="1" hangingPunct="1">
              <a:defRPr sz="1000" smtClean="0"/>
            </a:lvl1pPr>
          </a:lstStyle>
          <a:p>
            <a:pPr>
              <a:defRPr/>
            </a:pPr>
            <a:fld id="{7DB5D46A-1FFB-4EF7-B761-839DEEF79F80}" type="slidenum">
              <a:rPr lang="en-GB"/>
              <a:pPr>
                <a:defRPr/>
              </a:pPr>
              <a:t>‹#›</a:t>
            </a:fld>
            <a:endParaRPr lang="en-GB"/>
          </a:p>
        </p:txBody>
      </p:sp>
    </p:spTree>
    <p:extLst>
      <p:ext uri="{BB962C8B-B14F-4D97-AF65-F5344CB8AC3E}">
        <p14:creationId xmlns:p14="http://schemas.microsoft.com/office/powerpoint/2010/main" val="341798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idx="2"/>
          </p:nvPr>
        </p:nvSpPr>
        <p:spPr bwMode="auto">
          <a:xfrm>
            <a:off x="912813" y="746125"/>
            <a:ext cx="4908550" cy="3681413"/>
          </a:xfrm>
          <a:prstGeom prst="rect">
            <a:avLst/>
          </a:prstGeom>
          <a:noFill/>
          <a:ln w="127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p:cNvSpPr>
            <a:spLocks noGrp="1" noChangeArrowheads="1"/>
          </p:cNvSpPr>
          <p:nvPr>
            <p:ph type="body" sz="quarter" idx="3"/>
          </p:nvPr>
        </p:nvSpPr>
        <p:spPr bwMode="auto">
          <a:xfrm>
            <a:off x="896938" y="4681538"/>
            <a:ext cx="4938712" cy="443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76" tIns="44444" rIns="90476" bIns="4444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336563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39"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4340"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1"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2" name="Rectangle 6"/>
          <p:cNvSpPr>
            <a:spLocks noGrp="1" noRot="1" noChangeAspect="1" noChangeArrowheads="1" noTextEdit="1"/>
          </p:cNvSpPr>
          <p:nvPr>
            <p:ph type="sldImg"/>
          </p:nvPr>
        </p:nvSpPr>
        <p:spPr>
          <a:ln cap="flat"/>
        </p:spPr>
      </p:sp>
      <p:sp>
        <p:nvSpPr>
          <p:cNvPr id="14343" name="Rectangle 7"/>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842038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6387"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6388"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6389"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6390" name="Rectangle 6"/>
          <p:cNvSpPr>
            <a:spLocks noGrp="1" noRot="1" noChangeAspect="1" noChangeArrowheads="1" noTextEdit="1"/>
          </p:cNvSpPr>
          <p:nvPr>
            <p:ph type="sldImg"/>
          </p:nvPr>
        </p:nvSpPr>
        <p:spPr>
          <a:ln cap="flat"/>
        </p:spPr>
      </p:sp>
      <p:sp>
        <p:nvSpPr>
          <p:cNvPr id="16391" name="Rectangle 7"/>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3239572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dirty="0"/>
              <a:t>Click to edit Master subtitle style</a:t>
            </a:r>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90EAA2A2-D7B6-4AD3-A23E-CF57BD437A1D}" type="slidenum">
              <a:rPr lang="en-GB"/>
              <a:pPr>
                <a:defRPr/>
              </a:pPr>
              <a:t>‹#›</a:t>
            </a:fld>
            <a:endParaRPr lang="en-GB"/>
          </a:p>
        </p:txBody>
      </p:sp>
    </p:spTree>
    <p:extLst>
      <p:ext uri="{BB962C8B-B14F-4D97-AF65-F5344CB8AC3E}">
        <p14:creationId xmlns:p14="http://schemas.microsoft.com/office/powerpoint/2010/main" val="104924971"/>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256" y="413792"/>
            <a:ext cx="6909048" cy="782960"/>
          </a:xfrm>
        </p:spPr>
        <p:txBody>
          <a:bodyPr/>
          <a:lstStyle>
            <a:lvl1pPr>
              <a:defRPr sz="3600"/>
            </a:lvl1pPr>
          </a:lstStyle>
          <a:p>
            <a:r>
              <a:rPr lang="en-GB" noProof="0" dirty="0"/>
              <a:t>Click to edit Master title style</a:t>
            </a:r>
          </a:p>
        </p:txBody>
      </p:sp>
      <p:sp>
        <p:nvSpPr>
          <p:cNvPr id="3" name="Content Placeholder 2"/>
          <p:cNvSpPr>
            <a:spLocks noGrp="1"/>
          </p:cNvSpPr>
          <p:nvPr>
            <p:ph idx="1"/>
          </p:nvPr>
        </p:nvSpPr>
        <p:spPr>
          <a:xfrm>
            <a:off x="395536" y="1268760"/>
            <a:ext cx="8352928" cy="5112568"/>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38511184-F15A-4058-9126-49BCD423C07A}" type="slidenum">
              <a:rPr lang="en-GB"/>
              <a:pPr>
                <a:defRPr/>
              </a:pPr>
              <a:t>‹#›</a:t>
            </a:fld>
            <a:endParaRPr lang="en-GB"/>
          </a:p>
        </p:txBody>
      </p:sp>
    </p:spTree>
    <p:extLst>
      <p:ext uri="{BB962C8B-B14F-4D97-AF65-F5344CB8AC3E}">
        <p14:creationId xmlns:p14="http://schemas.microsoft.com/office/powerpoint/2010/main" val="300362071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27" name="Rectangle 2"/>
          <p:cNvSpPr>
            <a:spLocks noGrp="1" noChangeArrowheads="1"/>
          </p:cNvSpPr>
          <p:nvPr>
            <p:ph type="title"/>
          </p:nvPr>
        </p:nvSpPr>
        <p:spPr bwMode="auto">
          <a:xfrm>
            <a:off x="685800" y="60960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n-GB"/>
              <a:t>Click to edit Master title style</a:t>
            </a:r>
          </a:p>
        </p:txBody>
      </p:sp>
      <p:pic>
        <p:nvPicPr>
          <p:cNvPr id="1028" name="Picture 9" descr="3GPP_TM"/>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391400" y="123825"/>
            <a:ext cx="14859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10" descr="3GPP_backgrd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800" y="1884363"/>
            <a:ext cx="7924800" cy="461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13"/>
          <p:cNvSpPr>
            <a:spLocks noGrp="1" noChangeArrowheads="1"/>
          </p:cNvSpPr>
          <p:nvPr>
            <p:ph type="sldNum" sz="quarter" idx="4"/>
          </p:nvPr>
        </p:nvSpPr>
        <p:spPr bwMode="auto">
          <a:xfrm>
            <a:off x="7010400" y="638175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atin typeface="Times New Roman" pitchFamily="18" charset="0"/>
              </a:defRPr>
            </a:lvl1pPr>
          </a:lstStyle>
          <a:p>
            <a:pPr>
              <a:defRPr/>
            </a:pPr>
            <a:fld id="{F596F7A4-FA51-44BF-8319-AAA0F40B49C0}"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Lst>
  <p:transition spd="slow"/>
  <p:hf hdr="0" dt="0"/>
  <p:txStyles>
    <p:titleStyle>
      <a:lvl1pPr algn="l" rtl="0" eaLnBrk="0" fontAlgn="base" hangingPunct="0">
        <a:spcBef>
          <a:spcPct val="0"/>
        </a:spcBef>
        <a:spcAft>
          <a:spcPct val="0"/>
        </a:spcAft>
        <a:defRPr sz="4000" b="1" i="1">
          <a:solidFill>
            <a:schemeClr val="tx1"/>
          </a:solidFill>
          <a:latin typeface="+mj-lt"/>
          <a:ea typeface="+mj-ea"/>
          <a:cs typeface="+mj-cs"/>
        </a:defRPr>
      </a:lvl1pPr>
      <a:lvl2pPr algn="l" rtl="0" eaLnBrk="0" fontAlgn="base" hangingPunct="0">
        <a:spcBef>
          <a:spcPct val="0"/>
        </a:spcBef>
        <a:spcAft>
          <a:spcPct val="0"/>
        </a:spcAft>
        <a:defRPr sz="4000" b="1" i="1">
          <a:solidFill>
            <a:schemeClr val="tx1"/>
          </a:solidFill>
          <a:latin typeface="Arial" charset="0"/>
        </a:defRPr>
      </a:lvl2pPr>
      <a:lvl3pPr algn="l" rtl="0" eaLnBrk="0" fontAlgn="base" hangingPunct="0">
        <a:spcBef>
          <a:spcPct val="0"/>
        </a:spcBef>
        <a:spcAft>
          <a:spcPct val="0"/>
        </a:spcAft>
        <a:defRPr sz="4000" b="1" i="1">
          <a:solidFill>
            <a:schemeClr val="tx1"/>
          </a:solidFill>
          <a:latin typeface="Arial" charset="0"/>
        </a:defRPr>
      </a:lvl3pPr>
      <a:lvl4pPr algn="l" rtl="0" eaLnBrk="0" fontAlgn="base" hangingPunct="0">
        <a:spcBef>
          <a:spcPct val="0"/>
        </a:spcBef>
        <a:spcAft>
          <a:spcPct val="0"/>
        </a:spcAft>
        <a:defRPr sz="4000" b="1" i="1">
          <a:solidFill>
            <a:schemeClr val="tx1"/>
          </a:solidFill>
          <a:latin typeface="Arial" charset="0"/>
        </a:defRPr>
      </a:lvl4pPr>
      <a:lvl5pPr algn="l" rtl="0" eaLnBrk="0" fontAlgn="base" hangingPunct="0">
        <a:spcBef>
          <a:spcPct val="0"/>
        </a:spcBef>
        <a:spcAft>
          <a:spcPct val="0"/>
        </a:spcAft>
        <a:defRPr sz="4000" b="1" i="1">
          <a:solidFill>
            <a:schemeClr val="tx1"/>
          </a:solidFill>
          <a:latin typeface="Arial" charset="0"/>
        </a:defRPr>
      </a:lvl5pPr>
      <a:lvl6pPr marL="457200" algn="l" rtl="0" eaLnBrk="0" fontAlgn="base" hangingPunct="0">
        <a:spcBef>
          <a:spcPct val="0"/>
        </a:spcBef>
        <a:spcAft>
          <a:spcPct val="0"/>
        </a:spcAft>
        <a:defRPr sz="4000" b="1" i="1">
          <a:solidFill>
            <a:schemeClr val="tx1"/>
          </a:solidFill>
          <a:latin typeface="Arial" charset="0"/>
        </a:defRPr>
      </a:lvl6pPr>
      <a:lvl7pPr marL="914400" algn="l" rtl="0" eaLnBrk="0" fontAlgn="base" hangingPunct="0">
        <a:spcBef>
          <a:spcPct val="0"/>
        </a:spcBef>
        <a:spcAft>
          <a:spcPct val="0"/>
        </a:spcAft>
        <a:defRPr sz="4000" b="1" i="1">
          <a:solidFill>
            <a:schemeClr val="tx1"/>
          </a:solidFill>
          <a:latin typeface="Arial" charset="0"/>
        </a:defRPr>
      </a:lvl7pPr>
      <a:lvl8pPr marL="1371600" algn="l" rtl="0" eaLnBrk="0" fontAlgn="base" hangingPunct="0">
        <a:spcBef>
          <a:spcPct val="0"/>
        </a:spcBef>
        <a:spcAft>
          <a:spcPct val="0"/>
        </a:spcAft>
        <a:defRPr sz="4000" b="1" i="1">
          <a:solidFill>
            <a:schemeClr val="tx1"/>
          </a:solidFill>
          <a:latin typeface="Arial" charset="0"/>
        </a:defRPr>
      </a:lvl8pPr>
      <a:lvl9pPr marL="1828800" algn="l" rtl="0" eaLnBrk="0" fontAlgn="base" hangingPunct="0">
        <a:spcBef>
          <a:spcPct val="0"/>
        </a:spcBef>
        <a:spcAft>
          <a:spcPct val="0"/>
        </a:spcAft>
        <a:defRPr sz="4000" b="1" i="1">
          <a:solidFill>
            <a:schemeClr val="tx1"/>
          </a:solidFill>
          <a:latin typeface="Arial" charset="0"/>
        </a:defRPr>
      </a:lvl9pPr>
    </p:titleStyle>
    <p:bodyStyle>
      <a:lvl1pPr marL="342900" indent="-342900" algn="l" rtl="0" eaLnBrk="0" fontAlgn="base" hangingPunct="0">
        <a:spcBef>
          <a:spcPct val="20000"/>
        </a:spcBef>
        <a:spcAft>
          <a:spcPct val="0"/>
        </a:spcAft>
        <a:buSzPct val="100000"/>
        <a:buChar char="•"/>
        <a:defRPr sz="2800" b="1">
          <a:solidFill>
            <a:srgbClr val="003399"/>
          </a:solidFill>
          <a:latin typeface="+mn-lt"/>
          <a:ea typeface="+mn-ea"/>
          <a:cs typeface="+mn-cs"/>
        </a:defRPr>
      </a:lvl1pPr>
      <a:lvl2pPr marL="742950" indent="-285750" algn="l" rtl="0" eaLnBrk="0" fontAlgn="base" hangingPunct="0">
        <a:spcBef>
          <a:spcPct val="20000"/>
        </a:spcBef>
        <a:spcAft>
          <a:spcPct val="0"/>
        </a:spcAft>
        <a:buSzPct val="100000"/>
        <a:buChar char="–"/>
        <a:defRPr sz="2400" b="1">
          <a:solidFill>
            <a:srgbClr val="003399"/>
          </a:solidFill>
          <a:latin typeface="+mn-lt"/>
        </a:defRPr>
      </a:lvl2pPr>
      <a:lvl3pPr marL="1143000" indent="-228600" algn="l" rtl="0" eaLnBrk="0" fontAlgn="base" hangingPunct="0">
        <a:spcBef>
          <a:spcPct val="20000"/>
        </a:spcBef>
        <a:spcAft>
          <a:spcPct val="0"/>
        </a:spcAft>
        <a:buSzPct val="100000"/>
        <a:buChar char="•"/>
        <a:defRPr sz="2000" b="1">
          <a:solidFill>
            <a:srgbClr val="003399"/>
          </a:solidFill>
          <a:latin typeface="+mn-lt"/>
        </a:defRPr>
      </a:lvl3pPr>
      <a:lvl4pPr marL="1600200" indent="-228600" algn="l" rtl="0" eaLnBrk="0" fontAlgn="base" hangingPunct="0">
        <a:spcBef>
          <a:spcPct val="20000"/>
        </a:spcBef>
        <a:spcAft>
          <a:spcPct val="0"/>
        </a:spcAft>
        <a:buSzPct val="100000"/>
        <a:buChar char="–"/>
        <a:defRPr b="1">
          <a:solidFill>
            <a:srgbClr val="003399"/>
          </a:solidFill>
          <a:latin typeface="+mn-lt"/>
        </a:defRPr>
      </a:lvl4pPr>
      <a:lvl5pPr marL="2057400" indent="-228600" algn="l" rtl="0" eaLnBrk="0" fontAlgn="base" hangingPunct="0">
        <a:spcBef>
          <a:spcPct val="20000"/>
        </a:spcBef>
        <a:spcAft>
          <a:spcPct val="0"/>
        </a:spcAft>
        <a:buSzPct val="100000"/>
        <a:buChar char="»"/>
        <a:defRPr sz="1600" b="1">
          <a:solidFill>
            <a:srgbClr val="003399"/>
          </a:solidFill>
          <a:latin typeface="+mn-lt"/>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r>
              <a:rPr lang="en-US" dirty="0"/>
              <a:t>FS-</a:t>
            </a:r>
            <a:r>
              <a:rPr lang="en-US" dirty="0" err="1"/>
              <a:t>AmbientIoT</a:t>
            </a:r>
            <a:r>
              <a:rPr lang="en-US" dirty="0"/>
              <a:t> consolidation KPI table</a:t>
            </a:r>
            <a:br>
              <a:rPr lang="en-US" dirty="0"/>
            </a:br>
            <a:endParaRPr lang="en-US" dirty="0">
              <a:solidFill>
                <a:srgbClr val="FF0000"/>
              </a:solidFill>
            </a:endParaRPr>
          </a:p>
        </p:txBody>
      </p:sp>
      <p:sp>
        <p:nvSpPr>
          <p:cNvPr id="4099" name="Rectangle 3"/>
          <p:cNvSpPr>
            <a:spLocks noGrp="1" noChangeArrowheads="1"/>
          </p:cNvSpPr>
          <p:nvPr>
            <p:ph type="subTitle" idx="1"/>
          </p:nvPr>
        </p:nvSpPr>
        <p:spPr/>
        <p:txBody>
          <a:bodyPr/>
          <a:lstStyle/>
          <a:p>
            <a:r>
              <a:rPr lang="en-US" dirty="0"/>
              <a:t>Shuang ZHANG</a:t>
            </a:r>
          </a:p>
          <a:p>
            <a:r>
              <a:rPr lang="en-US" dirty="0"/>
              <a:t>Huawei</a:t>
            </a:r>
          </a:p>
          <a:p>
            <a:r>
              <a:rPr lang="en-US" dirty="0"/>
              <a:t>zhang.shuang2@Huawei.com</a:t>
            </a:r>
          </a:p>
        </p:txBody>
      </p:sp>
      <p:sp>
        <p:nvSpPr>
          <p:cNvPr id="4100" name="Footer Placeholder 3"/>
          <p:cNvSpPr>
            <a:spLocks noGrp="1"/>
          </p:cNvSpPr>
          <p:nvPr>
            <p:ph type="ftr" sz="quarter" idx="4294967295"/>
          </p:nvPr>
        </p:nvSpPr>
        <p:spPr>
          <a:xfrm>
            <a:off x="0" y="0"/>
            <a:ext cx="2860675" cy="836712"/>
          </a:xfrm>
          <a:prstGeom prst="rect">
            <a:avLst/>
          </a:prstGeo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r>
              <a:rPr lang="en-US" b="1" dirty="0"/>
              <a:t>S1-223233 </a:t>
            </a:r>
            <a:r>
              <a:rPr lang="en-GB" sz="1800" b="1" i="1" dirty="0">
                <a:solidFill>
                  <a:srgbClr val="0070C0"/>
                </a:solidFill>
                <a:ea typeface="MS Mincho" pitchFamily="49" charset="-128"/>
              </a:rPr>
              <a:t>(revision of S1-21xxxx)</a:t>
            </a:r>
            <a:endParaRPr lang="en-GB" b="1" dirty="0"/>
          </a:p>
        </p:txBody>
      </p:sp>
      <p:sp>
        <p:nvSpPr>
          <p:cNvPr id="4101"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B7A434E9-7D68-4B96-8CAA-B87DD52A2F43}" type="slidenum">
              <a:rPr lang="en-GB" sz="1600"/>
              <a:pPr/>
              <a:t>1</a:t>
            </a:fld>
            <a:endParaRPr lang="en-GB" sz="1600"/>
          </a:p>
        </p:txBody>
      </p:sp>
      <p:sp>
        <p:nvSpPr>
          <p:cNvPr id="4102" name="Text Box 5"/>
          <p:cNvSpPr txBox="1">
            <a:spLocks noChangeArrowheads="1"/>
          </p:cNvSpPr>
          <p:nvPr/>
        </p:nvSpPr>
        <p:spPr bwMode="auto">
          <a:xfrm>
            <a:off x="0" y="6291263"/>
            <a:ext cx="2631940" cy="274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20000"/>
              </a:spcBef>
              <a:spcAft>
                <a:spcPts val="600"/>
              </a:spcAft>
            </a:pPr>
            <a:r>
              <a:rPr lang="en-GB" sz="1200" b="1" dirty="0"/>
              <a:t>Toulouse, 14 – 18 November 2022</a:t>
            </a:r>
            <a:endParaRPr lang="en-GB" sz="12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7"/>
          <p:cNvSpPr>
            <a:spLocks noGrp="1" noChangeArrowheads="1"/>
          </p:cNvSpPr>
          <p:nvPr>
            <p:ph type="title"/>
          </p:nvPr>
        </p:nvSpPr>
        <p:spPr>
          <a:xfrm>
            <a:off x="398463" y="414338"/>
            <a:ext cx="6910387" cy="782637"/>
          </a:xfrm>
        </p:spPr>
        <p:txBody>
          <a:bodyPr/>
          <a:lstStyle/>
          <a:p>
            <a:r>
              <a:rPr lang="en-GB" dirty="0"/>
              <a:t>Introduction</a:t>
            </a:r>
          </a:p>
        </p:txBody>
      </p:sp>
      <p:sp>
        <p:nvSpPr>
          <p:cNvPr id="7171" name="Rectangle 18"/>
          <p:cNvSpPr>
            <a:spLocks noGrp="1" noChangeArrowheads="1"/>
          </p:cNvSpPr>
          <p:nvPr>
            <p:ph idx="1"/>
          </p:nvPr>
        </p:nvSpPr>
        <p:spPr>
          <a:xfrm>
            <a:off x="107504" y="1268413"/>
            <a:ext cx="8928992" cy="5113337"/>
          </a:xfrm>
        </p:spPr>
        <p:txBody>
          <a:bodyPr/>
          <a:lstStyle/>
          <a:p>
            <a:pPr>
              <a:defRPr/>
            </a:pPr>
            <a:r>
              <a:rPr lang="en-GB" sz="2000" dirty="0"/>
              <a:t>Current TR </a:t>
            </a:r>
            <a:r>
              <a:rPr lang="en-US" sz="2000" dirty="0"/>
              <a:t>22.840 (v0.2.0) captures many use cases with different KPI tables (i.e. formats and KPI parameters). A generic KPI table for consolidated potential KPIs is needed.</a:t>
            </a:r>
          </a:p>
          <a:p>
            <a:pPr>
              <a:defRPr/>
            </a:pPr>
            <a:endParaRPr lang="en-GB" sz="2000" dirty="0"/>
          </a:p>
          <a:p>
            <a:pPr>
              <a:defRPr/>
            </a:pPr>
            <a:r>
              <a:rPr lang="en-GB" sz="2000" dirty="0"/>
              <a:t>Ambient IoT communication relies on energy harvesting, availability and power density of ambient energy sources are important for the service. </a:t>
            </a:r>
          </a:p>
          <a:p>
            <a:pPr>
              <a:defRPr/>
            </a:pPr>
            <a:endParaRPr lang="en-GB" sz="2000" dirty="0"/>
          </a:p>
          <a:p>
            <a:pPr>
              <a:defRPr/>
            </a:pPr>
            <a:r>
              <a:rPr lang="en-GB" sz="2000" dirty="0"/>
              <a:t>Several rounds of CCs to address whether max. device power consumption shall be included in consolidated KPI table, some options are given. </a:t>
            </a:r>
          </a:p>
          <a:p>
            <a:pPr>
              <a:defRPr/>
            </a:pPr>
            <a:endParaRPr lang="en-GB" sz="2000" dirty="0"/>
          </a:p>
        </p:txBody>
      </p:sp>
      <p:sp>
        <p:nvSpPr>
          <p:cNvPr id="6149"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2B979FB2-E865-41B4-9B75-70EFBA89516F}" type="slidenum">
              <a:rPr lang="en-GB" sz="1600"/>
              <a:pPr/>
              <a:t>2</a:t>
            </a:fld>
            <a:endParaRPr lang="en-GB" sz="160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6AC98-F83B-496D-B007-21103C769327}"/>
              </a:ext>
            </a:extLst>
          </p:cNvPr>
          <p:cNvSpPr>
            <a:spLocks noGrp="1"/>
          </p:cNvSpPr>
          <p:nvPr>
            <p:ph type="title"/>
          </p:nvPr>
        </p:nvSpPr>
        <p:spPr/>
        <p:txBody>
          <a:bodyPr/>
          <a:lstStyle/>
          <a:p>
            <a:r>
              <a:rPr lang="en-GB" dirty="0"/>
              <a:t>Established method</a:t>
            </a:r>
          </a:p>
        </p:txBody>
      </p:sp>
      <p:sp>
        <p:nvSpPr>
          <p:cNvPr id="3" name="Content Placeholder 2">
            <a:extLst>
              <a:ext uri="{FF2B5EF4-FFF2-40B4-BE49-F238E27FC236}">
                <a16:creationId xmlns:a16="http://schemas.microsoft.com/office/drawing/2014/main" id="{B377A15B-D670-450D-9DFC-7BB132BF0DD6}"/>
              </a:ext>
            </a:extLst>
          </p:cNvPr>
          <p:cNvSpPr>
            <a:spLocks noGrp="1"/>
          </p:cNvSpPr>
          <p:nvPr>
            <p:ph idx="1"/>
          </p:nvPr>
        </p:nvSpPr>
        <p:spPr>
          <a:xfrm>
            <a:off x="107504" y="1240111"/>
            <a:ext cx="8928992" cy="5256584"/>
          </a:xfrm>
        </p:spPr>
        <p:txBody>
          <a:bodyPr/>
          <a:lstStyle/>
          <a:p>
            <a:r>
              <a:rPr lang="en-GB" sz="2000" dirty="0"/>
              <a:t>TS 22.104 categorize KPI parameters into Characteristic parameter and Influence quantity, which are defined in existing SA1 specification:</a:t>
            </a:r>
          </a:p>
          <a:p>
            <a:pPr lvl="1"/>
            <a:r>
              <a:rPr lang="en-GB" dirty="0"/>
              <a:t>characteristic parameter: </a:t>
            </a:r>
            <a:r>
              <a:rPr lang="en-GB" b="0" dirty="0"/>
              <a:t>numerical value that can be used for characterising the dynamic behaviour of communication functionality from an application point of view.</a:t>
            </a:r>
            <a:endParaRPr lang="en-US" b="0" dirty="0"/>
          </a:p>
          <a:p>
            <a:pPr lvl="1"/>
            <a:r>
              <a:rPr lang="en-GB" dirty="0"/>
              <a:t>influence quantity: </a:t>
            </a:r>
            <a:r>
              <a:rPr lang="en-GB" b="0" dirty="0"/>
              <a:t>quantity not essential for the performance of an item but affecting its performance. </a:t>
            </a:r>
            <a:endParaRPr lang="en-GB" sz="1600" dirty="0"/>
          </a:p>
          <a:p>
            <a:endParaRPr lang="en-GB" sz="2000" dirty="0"/>
          </a:p>
          <a:p>
            <a:r>
              <a:rPr lang="en-GB" sz="2000" dirty="0"/>
              <a:t>Per definition, categorizing already captured parameters in the TR (e.g. Device speed, max device power consumption) into “influence quantity” will include these information for downstream WGs to consider, yet clearly indicating they are non-essential.</a:t>
            </a:r>
          </a:p>
          <a:p>
            <a:pPr lvl="1"/>
            <a:endParaRPr lang="en-GB" sz="1800" dirty="0"/>
          </a:p>
          <a:p>
            <a:pPr lvl="1"/>
            <a:endParaRPr lang="en-GB" dirty="0"/>
          </a:p>
        </p:txBody>
      </p:sp>
      <p:sp>
        <p:nvSpPr>
          <p:cNvPr id="4" name="Slide Number Placeholder 3">
            <a:extLst>
              <a:ext uri="{FF2B5EF4-FFF2-40B4-BE49-F238E27FC236}">
                <a16:creationId xmlns:a16="http://schemas.microsoft.com/office/drawing/2014/main" id="{C5B576F2-527F-4FC1-A973-16C01CC98C2B}"/>
              </a:ext>
            </a:extLst>
          </p:cNvPr>
          <p:cNvSpPr>
            <a:spLocks noGrp="1"/>
          </p:cNvSpPr>
          <p:nvPr>
            <p:ph type="sldNum" sz="quarter" idx="11"/>
          </p:nvPr>
        </p:nvSpPr>
        <p:spPr/>
        <p:txBody>
          <a:bodyPr/>
          <a:lstStyle/>
          <a:p>
            <a:pPr>
              <a:defRPr/>
            </a:pPr>
            <a:fld id="{38511184-F15A-4058-9126-49BCD423C07A}" type="slidenum">
              <a:rPr lang="en-GB" smtClean="0"/>
              <a:pPr>
                <a:defRPr/>
              </a:pPr>
              <a:t>3</a:t>
            </a:fld>
            <a:endParaRPr lang="en-GB"/>
          </a:p>
        </p:txBody>
      </p:sp>
    </p:spTree>
    <p:extLst>
      <p:ext uri="{BB962C8B-B14F-4D97-AF65-F5344CB8AC3E}">
        <p14:creationId xmlns:p14="http://schemas.microsoft.com/office/powerpoint/2010/main" val="126450656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7B581-98F4-4217-9B87-055297AF86A6}"/>
              </a:ext>
            </a:extLst>
          </p:cNvPr>
          <p:cNvSpPr>
            <a:spLocks noGrp="1"/>
          </p:cNvSpPr>
          <p:nvPr>
            <p:ph type="title"/>
          </p:nvPr>
        </p:nvSpPr>
        <p:spPr/>
        <p:txBody>
          <a:bodyPr/>
          <a:lstStyle/>
          <a:p>
            <a:r>
              <a:rPr lang="en-GB" dirty="0"/>
              <a:t>For decision</a:t>
            </a:r>
          </a:p>
        </p:txBody>
      </p:sp>
      <p:sp>
        <p:nvSpPr>
          <p:cNvPr id="3" name="Content Placeholder 2">
            <a:extLst>
              <a:ext uri="{FF2B5EF4-FFF2-40B4-BE49-F238E27FC236}">
                <a16:creationId xmlns:a16="http://schemas.microsoft.com/office/drawing/2014/main" id="{972C0E01-6BF4-411A-A60F-0C83A1A2DFD4}"/>
              </a:ext>
            </a:extLst>
          </p:cNvPr>
          <p:cNvSpPr>
            <a:spLocks noGrp="1"/>
          </p:cNvSpPr>
          <p:nvPr>
            <p:ph idx="1"/>
          </p:nvPr>
        </p:nvSpPr>
        <p:spPr/>
        <p:txBody>
          <a:bodyPr/>
          <a:lstStyle/>
          <a:p>
            <a:r>
              <a:rPr lang="en-GB" dirty="0"/>
              <a:t>Adopt the approach (TS 22.104) to capture KPI parameters as characteristic parameters and non-essential (but necessary for </a:t>
            </a:r>
            <a:r>
              <a:rPr lang="en-GB"/>
              <a:t>Ambient IoT service</a:t>
            </a:r>
            <a:r>
              <a:rPr lang="en-GB" dirty="0"/>
              <a:t>) information as </a:t>
            </a:r>
            <a:r>
              <a:rPr lang="en-GB"/>
              <a:t>influence quantity. </a:t>
            </a:r>
            <a:endParaRPr lang="en-GB" dirty="0"/>
          </a:p>
          <a:p>
            <a:endParaRPr lang="en-GB" dirty="0"/>
          </a:p>
          <a:p>
            <a:r>
              <a:rPr lang="en-GB" dirty="0"/>
              <a:t>Agree on the </a:t>
            </a:r>
            <a:r>
              <a:rPr lang="en-US" dirty="0"/>
              <a:t>KPI table for consolidated potential KPIs, as</a:t>
            </a:r>
            <a:r>
              <a:rPr lang="en-GB" dirty="0"/>
              <a:t> proposed in </a:t>
            </a:r>
            <a:r>
              <a:rPr lang="en-US" dirty="0"/>
              <a:t>S1-223232.</a:t>
            </a:r>
            <a:endParaRPr lang="en-GB" dirty="0"/>
          </a:p>
          <a:p>
            <a:pPr marL="0" indent="0">
              <a:buNone/>
            </a:pPr>
            <a:endParaRPr lang="en-GB" dirty="0"/>
          </a:p>
        </p:txBody>
      </p:sp>
      <p:sp>
        <p:nvSpPr>
          <p:cNvPr id="4" name="Slide Number Placeholder 3">
            <a:extLst>
              <a:ext uri="{FF2B5EF4-FFF2-40B4-BE49-F238E27FC236}">
                <a16:creationId xmlns:a16="http://schemas.microsoft.com/office/drawing/2014/main" id="{D6F5C862-0E7E-4328-B14E-002DFB8FD0A4}"/>
              </a:ext>
            </a:extLst>
          </p:cNvPr>
          <p:cNvSpPr>
            <a:spLocks noGrp="1"/>
          </p:cNvSpPr>
          <p:nvPr>
            <p:ph type="sldNum" sz="quarter" idx="11"/>
          </p:nvPr>
        </p:nvSpPr>
        <p:spPr/>
        <p:txBody>
          <a:bodyPr/>
          <a:lstStyle/>
          <a:p>
            <a:pPr>
              <a:defRPr/>
            </a:pPr>
            <a:fld id="{38511184-F15A-4058-9126-49BCD423C07A}" type="slidenum">
              <a:rPr lang="en-GB" smtClean="0"/>
              <a:pPr>
                <a:defRPr/>
              </a:pPr>
              <a:t>4</a:t>
            </a:fld>
            <a:endParaRPr lang="en-GB"/>
          </a:p>
        </p:txBody>
      </p:sp>
    </p:spTree>
    <p:extLst>
      <p:ext uri="{BB962C8B-B14F-4D97-AF65-F5344CB8AC3E}">
        <p14:creationId xmlns:p14="http://schemas.microsoft.com/office/powerpoint/2010/main" val="944998299"/>
      </p:ext>
    </p:extLst>
  </p:cSld>
  <p:clrMapOvr>
    <a:masterClrMapping/>
  </p:clrMapOvr>
  <p:transition spd="slow"/>
</p:sld>
</file>

<file path=ppt/theme/theme1.xml><?xml version="1.0" encoding="utf-8"?>
<a:theme xmlns:a="http://schemas.openxmlformats.org/drawingml/2006/main" name="Blank Presentation">
  <a:themeElements>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Designs\Artsy.pot</Template>
  <TotalTime>268</TotalTime>
  <Words>271</Words>
  <Application>Microsoft Office PowerPoint</Application>
  <PresentationFormat>On-screen Show (4:3)</PresentationFormat>
  <Paragraphs>28</Paragraphs>
  <Slides>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MS Mincho</vt:lpstr>
      <vt:lpstr>Arial</vt:lpstr>
      <vt:lpstr>Bookman Old Style</vt:lpstr>
      <vt:lpstr>Times New Roman</vt:lpstr>
      <vt:lpstr>Blank Presentation</vt:lpstr>
      <vt:lpstr>FS-AmbientIoT consolidation KPI table </vt:lpstr>
      <vt:lpstr>Introduction</vt:lpstr>
      <vt:lpstr>Established method</vt:lpstr>
      <vt:lpstr>For decision</vt:lpstr>
    </vt:vector>
  </TitlesOfParts>
  <Company>MCC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general presentation</dc:title>
  <dc:creator>zhang.shuang2@huawei.com</dc:creator>
  <cp:keywords>3GPP</cp:keywords>
  <cp:lastModifiedBy>SZ</cp:lastModifiedBy>
  <cp:revision>352</cp:revision>
  <cp:lastPrinted>2000-01-14T10:02:55Z</cp:lastPrinted>
  <dcterms:created xsi:type="dcterms:W3CDTF">1999-11-22T09:19:47Z</dcterms:created>
  <dcterms:modified xsi:type="dcterms:W3CDTF">2022-11-04T17:03:19Z</dcterms:modified>
  <cp:category>Presentation</cp:category>
</cp:coreProperties>
</file>