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8" r:id="rId5"/>
    <p:sldId id="270" r:id="rId6"/>
    <p:sldId id="27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36" autoAdjust="0"/>
    <p:restoredTop sz="94660"/>
  </p:normalViewPr>
  <p:slideViewPr>
    <p:cSldViewPr snapToGrid="0">
      <p:cViewPr varScale="1">
        <p:scale>
          <a:sx n="84" d="100"/>
          <a:sy n="84" d="100"/>
        </p:scale>
        <p:origin x="4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2E_Electronic_2021_06/TdocsByAgenda.htm" TargetMode="External"/><Relationship Id="rId13" Type="http://schemas.openxmlformats.org/officeDocument/2006/relationships/hyperlink" Target="https://www.3gpp.org/ftp/tsg_sa/TSG_SA/TSGs_91E_Electronic/INBOX/Chairs_Notes" TargetMode="External"/><Relationship Id="rId3" Type="http://schemas.openxmlformats.org/officeDocument/2006/relationships/hyperlink" Target="https://global.gotomeeting.com/join/623412685" TargetMode="External"/><Relationship Id="rId7" Type="http://schemas.openxmlformats.org/officeDocument/2006/relationships/hyperlink" Target="https://www.3gpp.org/tohru/" TargetMode="External"/><Relationship Id="rId12" Type="http://schemas.openxmlformats.org/officeDocument/2006/relationships/hyperlink" Target="https://www.3gpp.org/ftp/tsg_sa/TSG_SA/TSGs_91E_Electronic/INBOX/Revisions" TargetMode="External"/><Relationship Id="rId2" Type="http://schemas.openxmlformats.org/officeDocument/2006/relationships/hyperlink" Target="https://global.gotomeeting.com/join/7634018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341203389" TargetMode="External"/><Relationship Id="rId11" Type="http://schemas.openxmlformats.org/officeDocument/2006/relationships/hyperlink" Target="https://www.3gpp.org/ftp/tsg_sa/TSG_SA/TSGs_91E_Electronic/INBOX" TargetMode="External"/><Relationship Id="rId5" Type="http://schemas.openxmlformats.org/officeDocument/2006/relationships/hyperlink" Target="https://global.gotomeeting.com/join/444113349" TargetMode="External"/><Relationship Id="rId10" Type="http://schemas.openxmlformats.org/officeDocument/2006/relationships/hyperlink" Target="https://www.3gpp.org/ftp/tsg_sa/TSG_SA/TSGs_92E_Electronic_2021_06/Docs" TargetMode="External"/><Relationship Id="rId4" Type="http://schemas.openxmlformats.org/officeDocument/2006/relationships/hyperlink" Target="https://global.gotomeeting.com/join/757960621" TargetMode="External"/><Relationship Id="rId9" Type="http://schemas.openxmlformats.org/officeDocument/2006/relationships/hyperlink" Target="https://www.3gpp.org/ftp/tsg_sa/TSG_SA/TSGs_92E_Electronic_2021_06/Agenda" TargetMode="External"/><Relationship Id="rId14" Type="http://schemas.openxmlformats.org/officeDocument/2006/relationships/hyperlink" Target="https://portal.3gpp.org/#/registration?MtgId=3961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23412685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SA#92-e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92-e </a:t>
            </a:r>
            <a:r>
              <a:rPr lang="en-GB" b="1" dirty="0"/>
              <a:t>(e-meeting)	</a:t>
            </a:r>
            <a:r>
              <a:rPr lang="en-GB" b="1" dirty="0" smtClean="0"/>
              <a:t>							SP-210570</a:t>
            </a:r>
            <a:endParaRPr lang="en-US" b="1" dirty="0"/>
          </a:p>
          <a:p>
            <a:r>
              <a:rPr lang="en-GB" b="1" dirty="0" smtClean="0"/>
              <a:t>15-21 June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SA#92-e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/>
          </a:bodyPr>
          <a:lstStyle/>
          <a:p>
            <a:pPr lvl="0"/>
            <a:r>
              <a:rPr lang="en-US" sz="1600" dirty="0"/>
              <a:t>Tuesday June 15, </a:t>
            </a:r>
            <a:r>
              <a:rPr lang="en-US" sz="1600" u="sng" dirty="0">
                <a:hlinkClick r:id="rId2"/>
              </a:rPr>
              <a:t>https://global.gotomeeting.com/join/763401893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Wednesday June 16, </a:t>
            </a:r>
            <a:r>
              <a:rPr lang="en-US" sz="1600" u="sng" dirty="0">
                <a:hlinkClick r:id="rId3"/>
              </a:rPr>
              <a:t>https://global.gotomeeting.com/join/623412685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Thursday June 17, </a:t>
            </a:r>
            <a:r>
              <a:rPr lang="en-US" sz="1600" u="sng" dirty="0">
                <a:hlinkClick r:id="rId4"/>
              </a:rPr>
              <a:t>https://global.gotomeeting.com/join/757960621</a:t>
            </a:r>
            <a:r>
              <a:rPr lang="en-US" sz="1600" dirty="0"/>
              <a:t> </a:t>
            </a:r>
          </a:p>
          <a:p>
            <a:pPr lvl="0"/>
            <a:r>
              <a:rPr lang="en-US" sz="1600" dirty="0"/>
              <a:t>Friday June 18, </a:t>
            </a:r>
            <a:r>
              <a:rPr lang="en-GB" sz="1600" u="sng" dirty="0">
                <a:hlinkClick r:id="rId5"/>
              </a:rPr>
              <a:t>https://global.gotomeeting.com/join/444113349</a:t>
            </a:r>
            <a:endParaRPr lang="en-US" sz="1600" dirty="0"/>
          </a:p>
          <a:p>
            <a:pPr lvl="0"/>
            <a:r>
              <a:rPr lang="en-US" sz="1600" dirty="0"/>
              <a:t>Monday June 21, </a:t>
            </a:r>
            <a:r>
              <a:rPr lang="en-US" sz="1600" u="sng" dirty="0">
                <a:hlinkClick r:id="rId6"/>
              </a:rPr>
              <a:t>https://global.gotomeeting.com/join/341203389</a:t>
            </a:r>
            <a:r>
              <a:rPr lang="en-US" sz="1600" dirty="0"/>
              <a:t> </a:t>
            </a:r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7"/>
              </a:rPr>
              <a:t>https</a:t>
            </a:r>
            <a:r>
              <a:rPr lang="en-US" sz="1500" u="sng" dirty="0">
                <a:hlinkClick r:id="rId7"/>
              </a:rPr>
              <a:t>://www.3gpp.org/tohru</a:t>
            </a:r>
            <a:r>
              <a:rPr lang="en-US" sz="1500" u="sng" dirty="0" smtClean="0">
                <a:hlinkClick r:id="rId7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SA_92e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8"/>
              </a:rPr>
              <a:t>https://</a:t>
            </a:r>
            <a:r>
              <a:rPr lang="en-US" sz="1500" dirty="0" smtClean="0">
                <a:hlinkClick r:id="rId8"/>
              </a:rPr>
              <a:t>www.3gpp.org/ftp/tsg_sa/TSG_SA/TSGs_92E_Electronic_2021_06/TdocsByAgenda.htm</a:t>
            </a:r>
            <a:r>
              <a:rPr lang="en-US" sz="1500" dirty="0" smtClean="0"/>
              <a:t> 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Meeting Folders and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9"/>
              </a:rPr>
              <a:t>https://</a:t>
            </a:r>
            <a:r>
              <a:rPr lang="de-DE" sz="1300" dirty="0" smtClean="0">
                <a:hlinkClick r:id="rId9"/>
              </a:rPr>
              <a:t>www.3gpp.org/ftp/tsg_sa/TSG_SA/TSGs_92E_Electronic_2021_06/Agenda</a:t>
            </a:r>
            <a:r>
              <a:rPr lang="de-DE" sz="1300" dirty="0" smtClean="0"/>
              <a:t> 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0"/>
              </a:rPr>
              <a:t>https://www.3gpp.org/ftp/tsg_sa/TSG_SA/TSGs_92E_Electronic_2021_06/Docs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1"/>
              </a:rPr>
              <a:t>https</a:t>
            </a:r>
            <a:r>
              <a:rPr lang="en-US" sz="1300" dirty="0">
                <a:hlinkClick r:id="rId11"/>
              </a:rPr>
              <a:t>://www.3gpp.org/ftp/tsg_sa/TSG_SA/TSGs_92E_Electronic_2021_06/INBOX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2"/>
              </a:rPr>
              <a:t>https://</a:t>
            </a:r>
            <a:r>
              <a:rPr lang="en-US" sz="1300" dirty="0" smtClean="0">
                <a:hlinkClick r:id="rId12"/>
              </a:rPr>
              <a:t>www.3gpp.org/ftp/tsg_sa/TSG_SA/TSGs_92E_Electronic_2021_06/INBOX/Revisions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https://www.3gpp.org/ftp/tsg_sa/TSG_SA/TSGs_92E_Electronic_2021_06/INBOX/Chairs_Notes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400" u="sng" dirty="0">
                <a:hlinkClick r:id="rId14"/>
              </a:rPr>
              <a:t>https://portal.3gpp.org/#/registration?MtgId=39610</a:t>
            </a:r>
            <a:r>
              <a:rPr lang="en-US" sz="1400" dirty="0"/>
              <a:t> 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67719"/>
              </p:ext>
            </p:extLst>
          </p:nvPr>
        </p:nvGraphicFramePr>
        <p:xfrm>
          <a:off x="9283323" y="561304"/>
          <a:ext cx="2545617" cy="139530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160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05:30 - 08:30      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08:30 - 11:30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12:30 - 15:30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14:30 - 17:30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18:00 - 21:00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20:30 - 23:30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21:30 - 00:30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22:30 - 01:30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 June 15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615879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06:00 - 08:00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Vancouver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09:00 - 11:00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New York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13:00 - 15:00      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      </a:t>
                      </a:r>
                      <a:endParaRPr lang="en-US" sz="11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UTC 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7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15:00 - </a:t>
                      </a: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CEST  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Vienna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18:30 - 20:30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Calcutta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21:00 - 23:00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Shanghai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Tokyo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22:00 - 00:00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KST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Seoul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23:00 - 01:00     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AEDT      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Sydney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June 16</a:t>
            </a:r>
            <a:r>
              <a:rPr kumimoji="0" lang="en-US" altLang="en-US" sz="9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to 21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51254"/>
            <a:ext cx="5181600" cy="532101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Tuesday June 15</a:t>
            </a:r>
          </a:p>
          <a:p>
            <a:pPr lvl="1"/>
            <a:r>
              <a:rPr lang="en-US" dirty="0"/>
              <a:t>Welcome speech, approval of agenda, general </a:t>
            </a:r>
          </a:p>
          <a:p>
            <a:pPr lvl="1"/>
            <a:r>
              <a:rPr lang="en-US" dirty="0" err="1"/>
              <a:t>LSin</a:t>
            </a:r>
            <a:r>
              <a:rPr lang="en-US" dirty="0"/>
              <a:t> for action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Block Note/Approval of BA-Group 1</a:t>
            </a:r>
          </a:p>
          <a:p>
            <a:pPr lvl="1"/>
            <a:r>
              <a:rPr lang="en-US" dirty="0"/>
              <a:t>Reporting from SA WG </a:t>
            </a:r>
            <a:r>
              <a:rPr lang="en-US" dirty="0" smtClean="0"/>
              <a:t>Chairs (60 minutes)</a:t>
            </a:r>
            <a:endParaRPr lang="en-US" dirty="0"/>
          </a:p>
          <a:p>
            <a:endParaRPr lang="en-US" sz="1800" dirty="0" smtClean="0"/>
          </a:p>
          <a:p>
            <a:pPr lvl="0"/>
            <a:r>
              <a:rPr lang="en-US" dirty="0"/>
              <a:t>Wednesday June 16</a:t>
            </a:r>
          </a:p>
          <a:p>
            <a:pPr lvl="1"/>
            <a:r>
              <a:rPr lang="en-US" dirty="0"/>
              <a:t>Release Planning</a:t>
            </a:r>
          </a:p>
          <a:p>
            <a:pPr lvl="1"/>
            <a:r>
              <a:rPr lang="en-US" dirty="0"/>
              <a:t>Issues arising from new/revised Work/Study Items </a:t>
            </a:r>
          </a:p>
          <a:p>
            <a:pPr lvl="1"/>
            <a:r>
              <a:rPr lang="en-US" dirty="0"/>
              <a:t>Documents indicated for early consideration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Block Note/Approval of BA-Group 2 and 3</a:t>
            </a:r>
          </a:p>
          <a:p>
            <a:pPr marL="457200" lvl="1" indent="0">
              <a:buNone/>
            </a:pPr>
            <a:endParaRPr lang="en-US" sz="1400" dirty="0"/>
          </a:p>
          <a:p>
            <a:pPr lvl="0"/>
            <a:r>
              <a:rPr lang="en-US" dirty="0"/>
              <a:t>Thursday June 17</a:t>
            </a:r>
          </a:p>
          <a:p>
            <a:pPr lvl="1"/>
            <a:r>
              <a:rPr lang="en-US" dirty="0"/>
              <a:t>Already available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/>
              <a:t>Block Note/Approval of BA-Group 4, 5 and 6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578186" cy="53263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pPr lvl="0"/>
            <a:r>
              <a:rPr lang="en-US" dirty="0"/>
              <a:t>Friday June 18</a:t>
            </a:r>
          </a:p>
          <a:p>
            <a:pPr lvl="1"/>
            <a:r>
              <a:rPr lang="en-US" dirty="0"/>
              <a:t>Last chance for looking at revisions &amp; outgoing LS’s</a:t>
            </a:r>
          </a:p>
          <a:p>
            <a:pPr lvl="1"/>
            <a:r>
              <a:rPr lang="en-US" dirty="0"/>
              <a:t>Issues arising from ongoing e-mail discussions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pPr lvl="0"/>
            <a:r>
              <a:rPr lang="en-US" dirty="0"/>
              <a:t>Monday June 21</a:t>
            </a:r>
          </a:p>
          <a:p>
            <a:pPr lvl="1"/>
            <a:r>
              <a:rPr lang="en-US" dirty="0"/>
              <a:t>Reporting from MCC, RAN chair, CT chair, IETF Liaison 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Close of Meeting</a:t>
            </a:r>
          </a:p>
          <a:p>
            <a:endParaRPr lang="en-US" sz="1800" dirty="0" smtClean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Approval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dirty="0"/>
              <a:t>[B1] Block 1: </a:t>
            </a:r>
            <a:r>
              <a:rPr lang="en-US" dirty="0" err="1"/>
              <a:t>tdocs</a:t>
            </a:r>
            <a:r>
              <a:rPr lang="en-US" dirty="0"/>
              <a:t> in AI 2.1 (LS in - proposed to note) will be noted on Tuesday 15:00 UTC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[B2] Block 2: </a:t>
            </a:r>
            <a:r>
              <a:rPr lang="en-US" dirty="0" err="1"/>
              <a:t>tdocs</a:t>
            </a:r>
            <a:r>
              <a:rPr lang="en-US" dirty="0"/>
              <a:t> in AI 2.2 (LS in - actions) which have a proposed action 'noted' will be noted on Wednesday 16:00 UTC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[B3] Block 3: reports in AI 4 (Reporting) will be marked ‘noted’ after issues to SA were highlighted on Wednesday 16:00 </a:t>
            </a:r>
            <a:r>
              <a:rPr lang="en-US" dirty="0" smtClean="0"/>
              <a:t>UTC</a:t>
            </a:r>
            <a:r>
              <a:rPr lang="en-US" dirty="0"/>
              <a:t> 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[</a:t>
            </a:r>
            <a:r>
              <a:rPr lang="en-US" dirty="0"/>
              <a:t>B4] Block 4: all WIDs/SIDs/TSs/TRs in AI 6 marked for approval will be marked ‘approved’ on Thursday 15:00 UTC. All documents for information in AI 6 will be marked noted at the same time. (if not otherwise indicated)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dirty="0"/>
              <a:t>[B5] Block 5: all CR-Packs in AIs 16, 17, 18 and 19 for which no unresolved comments or untreated revisions have been received by Thursday 12:00 UTC will be marked approved on Thursday 15:00 UTC.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lvl="0"/>
            <a:r>
              <a:rPr lang="en-US" dirty="0"/>
              <a:t>[B6] Block 6: all items in AIs 20 (Project </a:t>
            </a:r>
            <a:r>
              <a:rPr lang="en-US" dirty="0" err="1"/>
              <a:t>Mgmt</a:t>
            </a:r>
            <a:r>
              <a:rPr lang="en-US" dirty="0"/>
              <a:t> and TSG SA owned Specs) and 21 (AOB) will be marked approved/noted/endorsed on Thursday 15:00 UTC if no other requests were received.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46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SA#92-e </a:t>
            </a:r>
            <a:r>
              <a:rPr lang="en-US" dirty="0" smtClean="0"/>
              <a:t>GTM Tuesday 15 June 2021</a:t>
            </a:r>
            <a:br>
              <a:rPr lang="en-US" dirty="0" smtClean="0"/>
            </a:br>
            <a:r>
              <a:rPr lang="en-US" sz="1600" u="sng" dirty="0"/>
              <a:t>https://</a:t>
            </a:r>
            <a:r>
              <a:rPr lang="en-US" sz="1600" u="sng" dirty="0" smtClean="0"/>
              <a:t>global.gotomeeting.com/join/763401893</a:t>
            </a:r>
            <a:r>
              <a:rPr lang="en-US" sz="1600" dirty="0" smtClean="0"/>
              <a:t> 12:30-15:30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Agenda approval …		1</a:t>
            </a:r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540 (disc), 543 (305, 454) </a:t>
            </a:r>
            <a:br>
              <a:rPr lang="en-US" sz="1800" dirty="0" smtClean="0"/>
            </a:br>
            <a:r>
              <a:rPr lang="en-US" sz="1800" dirty="0" smtClean="0"/>
              <a:t>	(see also AI#6.5)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GSMA </a:t>
            </a:r>
            <a:r>
              <a:rPr lang="en-US" sz="1800" dirty="0" smtClean="0"/>
              <a:t>– 563, 551 (285, </a:t>
            </a:r>
            <a:r>
              <a:rPr lang="en-US" sz="1800" dirty="0" smtClean="0"/>
              <a:t>459, 294</a:t>
            </a:r>
            <a:r>
              <a:rPr lang="en-US" sz="1800" dirty="0" smtClean="0"/>
              <a:t>, 458, 463)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PWSoSNPN</a:t>
            </a:r>
            <a:r>
              <a:rPr lang="en-US" sz="1800" dirty="0" smtClean="0"/>
              <a:t> – 382 (disc), 385 </a:t>
            </a:r>
            <a:br>
              <a:rPr lang="en-US" sz="1800" dirty="0" smtClean="0"/>
            </a:br>
            <a:r>
              <a:rPr lang="en-US" sz="1800" dirty="0" smtClean="0"/>
              <a:t>	(275, 288, 291, 453, 456) (see AI#6.5) 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5G-ACIA – 556 (281 (in), 457, 462, 560)</a:t>
            </a:r>
          </a:p>
          <a:p>
            <a:pPr marL="0" indent="0">
              <a:buNone/>
            </a:pPr>
            <a:r>
              <a:rPr lang="en-US" sz="1800" dirty="0" smtClean="0"/>
              <a:t>10m	SA2 Working Agreement #40 --- 323, 548	3.1</a:t>
            </a:r>
          </a:p>
          <a:p>
            <a:pPr marL="0" indent="0">
              <a:buNone/>
            </a:pPr>
            <a:r>
              <a:rPr lang="en-US" sz="1800" dirty="0" smtClean="0"/>
              <a:t>10m	</a:t>
            </a:r>
            <a:r>
              <a:rPr lang="en-US" sz="1800" dirty="0" err="1" smtClean="0"/>
              <a:t>Oauth</a:t>
            </a:r>
            <a:r>
              <a:rPr lang="en-US" sz="1800" dirty="0" smtClean="0"/>
              <a:t> – 555 </a:t>
            </a:r>
            <a:r>
              <a:rPr lang="en-US" sz="1800" i="1" dirty="0" smtClean="0"/>
              <a:t>(wait for CT to end?)	</a:t>
            </a:r>
            <a:r>
              <a:rPr lang="en-US" sz="1800" dirty="0" smtClean="0"/>
              <a:t>3.3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10m	EPC UPIP – 557			3.5</a:t>
            </a:r>
          </a:p>
          <a:p>
            <a:pPr marL="0" indent="0">
              <a:buNone/>
            </a:pPr>
            <a:r>
              <a:rPr lang="en-US" sz="1800" dirty="0"/>
              <a:t>2</a:t>
            </a:r>
            <a:r>
              <a:rPr lang="en-US" sz="1800" dirty="0" smtClean="0"/>
              <a:t>0m	R17 S/WIs Revisions			6.5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err="1" smtClean="0"/>
              <a:t>eNPN</a:t>
            </a:r>
            <a:r>
              <a:rPr lang="en-US" sz="1800" dirty="0" smtClean="0"/>
              <a:t> exception – 539 (Ericsson), 539 (SA2)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NPN – 383, 384			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MINT – 541, 542</a:t>
            </a:r>
          </a:p>
          <a:p>
            <a:pPr marL="0" indent="0">
              <a:buNone/>
            </a:pPr>
            <a:r>
              <a:rPr lang="en-US" sz="1800" dirty="0" smtClean="0"/>
              <a:t>10m	Release Planning			7.4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Rel-18 Duration – 550	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30m </a:t>
            </a:r>
            <a:r>
              <a:rPr lang="en-US" sz="1500" dirty="0"/>
              <a:t>	CR’s</a:t>
            </a:r>
          </a:p>
          <a:p>
            <a:pPr marL="0" indent="0">
              <a:buNone/>
            </a:pPr>
            <a:r>
              <a:rPr lang="en-US" sz="1500" dirty="0"/>
              <a:t>	missing mirror – 497, 336 (pack)		</a:t>
            </a:r>
            <a:r>
              <a:rPr lang="en-US" sz="1500" dirty="0" smtClean="0"/>
              <a:t>16.2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OpenAPI</a:t>
            </a:r>
            <a:r>
              <a:rPr lang="en-US" sz="1500" dirty="0"/>
              <a:t> Conflict Fix – 491		</a:t>
            </a:r>
            <a:r>
              <a:rPr lang="en-US" sz="1500" dirty="0" smtClean="0"/>
              <a:t>16.5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err="1"/>
              <a:t>RATType</a:t>
            </a:r>
            <a:r>
              <a:rPr lang="en-US" sz="1500" dirty="0"/>
              <a:t> – 549, 352(p)	</a:t>
            </a:r>
            <a:r>
              <a:rPr lang="en-US" sz="1500" dirty="0" smtClean="0"/>
              <a:t>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WI code – 544, 545, 546, 355(p)		17.2</a:t>
            </a:r>
          </a:p>
          <a:p>
            <a:pPr marL="0" indent="0">
              <a:buNone/>
            </a:pPr>
            <a:r>
              <a:rPr lang="en-US" sz="1500" dirty="0"/>
              <a:t>	AF Session Setup – 370, 552, 360(p</a:t>
            </a:r>
            <a:r>
              <a:rPr lang="en-US" sz="1500" dirty="0" smtClean="0"/>
              <a:t>)</a:t>
            </a:r>
            <a:r>
              <a:rPr lang="en-US" sz="1500" dirty="0"/>
              <a:t>	17.2</a:t>
            </a:r>
          </a:p>
          <a:p>
            <a:pPr marL="0" indent="0">
              <a:buNone/>
            </a:pPr>
            <a:r>
              <a:rPr lang="en-US" sz="1500" dirty="0"/>
              <a:t>	port/bridge – 371, 360(p</a:t>
            </a:r>
            <a:r>
              <a:rPr lang="en-US" sz="1500" dirty="0" smtClean="0"/>
              <a:t>)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AF/EAS IP – 372, 360(p</a:t>
            </a:r>
            <a:r>
              <a:rPr lang="en-US" sz="1500" dirty="0" smtClean="0"/>
              <a:t>)			17.2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cell selection &amp; slicing – 538, 360(p)	</a:t>
            </a:r>
            <a:r>
              <a:rPr lang="en-US" sz="1500" dirty="0" smtClean="0"/>
              <a:t>17.2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editorials – 353, 348			17.2</a:t>
            </a:r>
            <a:endParaRPr lang="en-US" sz="1500" dirty="0" smtClean="0"/>
          </a:p>
          <a:p>
            <a:pPr marL="0" indent="0">
              <a:buNone/>
            </a:pPr>
            <a:r>
              <a:rPr lang="en-US" sz="1500" dirty="0" smtClean="0"/>
              <a:t>	YAML correction – </a:t>
            </a:r>
            <a:r>
              <a:rPr lang="en-US" sz="1500" dirty="0" smtClean="0"/>
              <a:t>465, 409(pack)</a:t>
            </a:r>
            <a:r>
              <a:rPr lang="en-US" sz="1500" dirty="0" smtClean="0"/>
              <a:t>		17.5</a:t>
            </a:r>
          </a:p>
          <a:p>
            <a:pPr marL="0" indent="0">
              <a:buNone/>
            </a:pPr>
            <a:r>
              <a:rPr lang="en-US" sz="1500" dirty="0"/>
              <a:t>	</a:t>
            </a:r>
            <a:r>
              <a:rPr lang="en-US" sz="1500" dirty="0" smtClean="0"/>
              <a:t>LPHAP – 547, 524(p)			18.1</a:t>
            </a:r>
          </a:p>
          <a:p>
            <a:pPr marL="0" indent="0">
              <a:buNone/>
            </a:pPr>
            <a:r>
              <a:rPr lang="en-US" sz="1500" dirty="0" smtClean="0"/>
              <a:t>!!!	Block Note/Approve BA-1		!!!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60m	Reports from SA WG chairs		4</a:t>
            </a:r>
          </a:p>
          <a:p>
            <a:pPr marL="0" indent="0">
              <a:buNone/>
            </a:pPr>
            <a:r>
              <a:rPr lang="en-US" sz="1500" dirty="0"/>
              <a:t>	500, 310, 464, 373, 386, 458</a:t>
            </a:r>
          </a:p>
          <a:p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2"/>
              </a:rPr>
              <a:t>https://</a:t>
            </a:r>
            <a:r>
              <a:rPr lang="en-US" sz="1600" u="sng" dirty="0" smtClean="0">
                <a:hlinkClick r:id="rId2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Wednesday 17 June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https://global.gotomeeting.com/join/623412685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363" y="1434164"/>
            <a:ext cx="5949377" cy="5293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 smtClean="0"/>
              <a:t>~Time	Item				Agenda</a:t>
            </a:r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/>
              <a:t>	Reports from SA WG chairs		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373</a:t>
            </a:r>
            <a:r>
              <a:rPr lang="en-US" sz="1600" dirty="0"/>
              <a:t>, 386, 458</a:t>
            </a:r>
          </a:p>
          <a:p>
            <a:pPr marL="0" indent="0">
              <a:buNone/>
            </a:pPr>
            <a:r>
              <a:rPr lang="en-US" sz="1600" dirty="0" smtClean="0"/>
              <a:t>30m</a:t>
            </a:r>
            <a:r>
              <a:rPr lang="en-US" sz="1600" dirty="0" smtClean="0"/>
              <a:t>	Working Methods </a:t>
            </a:r>
            <a:r>
              <a:rPr lang="en-US" sz="1600" dirty="0" err="1" smtClean="0"/>
              <a:t>etc</a:t>
            </a:r>
            <a:r>
              <a:rPr lang="en-US" sz="1600" dirty="0" smtClean="0"/>
              <a:t>		</a:t>
            </a:r>
            <a:r>
              <a:rPr lang="en-US" sz="1600" dirty="0" smtClean="0"/>
              <a:t>	20.6</a:t>
            </a:r>
            <a:endParaRPr lang="en-US" sz="1600" dirty="0" smtClean="0"/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“Chair” – 306, 307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CR procedures – 308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WID Template sec 2.2 / 2.3 – 493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WID Template sec 8 – 494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F-BB-WT – 495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Filtering CR’s – 521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Inclusive Language – 553, 554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err="1" smtClean="0"/>
              <a:t>Tdoc</a:t>
            </a:r>
            <a:r>
              <a:rPr lang="en-US" sz="1600" dirty="0" smtClean="0"/>
              <a:t> status - 559</a:t>
            </a:r>
          </a:p>
          <a:p>
            <a:pPr marL="0" indent="0">
              <a:buNone/>
            </a:pPr>
            <a:r>
              <a:rPr lang="en-US" sz="1600" dirty="0"/>
              <a:t>5</a:t>
            </a:r>
            <a:r>
              <a:rPr lang="en-US" sz="1600" dirty="0" smtClean="0"/>
              <a:t>m</a:t>
            </a:r>
            <a:r>
              <a:rPr lang="en-US" sz="1600" dirty="0" smtClean="0"/>
              <a:t>	Approval of CRs in old Releases	</a:t>
            </a:r>
            <a:r>
              <a:rPr lang="en-US" sz="1600" dirty="0" smtClean="0"/>
              <a:t>	11 </a:t>
            </a:r>
            <a:r>
              <a:rPr lang="en-US" sz="1600" dirty="0" smtClean="0"/>
              <a:t>- 15 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550, 448, 536, 443, 324, 301, 434, 417</a:t>
            </a:r>
            <a:r>
              <a:rPr lang="en-US" sz="1600" dirty="0"/>
              <a:t>	</a:t>
            </a:r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10m	GSMA LS – 551r1			2.2</a:t>
            </a:r>
          </a:p>
          <a:p>
            <a:pPr marL="0" indent="0">
              <a:buNone/>
            </a:pPr>
            <a:r>
              <a:rPr lang="en-US" sz="1500" dirty="0" smtClean="0"/>
              <a:t>10m	</a:t>
            </a:r>
            <a:r>
              <a:rPr lang="en-US" sz="1500" dirty="0" err="1" smtClean="0"/>
              <a:t>Oauth</a:t>
            </a:r>
            <a:r>
              <a:rPr lang="en-US" sz="1500" dirty="0" smtClean="0"/>
              <a:t> – 555 (if CT chair available)		3.3</a:t>
            </a:r>
          </a:p>
          <a:p>
            <a:pPr marL="0" indent="0">
              <a:buNone/>
            </a:pPr>
            <a:r>
              <a:rPr lang="en-US" sz="1500" dirty="0" smtClean="0"/>
              <a:t>10m	R18 SA2 August meeting guidance – 310	4.2</a:t>
            </a:r>
          </a:p>
          <a:p>
            <a:pPr marL="0" indent="0">
              <a:buNone/>
            </a:pPr>
            <a:r>
              <a:rPr lang="en-US" sz="1600" dirty="0" smtClean="0"/>
              <a:t>5m	SA3 October meeting guidance – 464	4.3</a:t>
            </a:r>
          </a:p>
          <a:p>
            <a:pPr marL="0" indent="0">
              <a:buNone/>
            </a:pPr>
            <a:r>
              <a:rPr lang="en-US" sz="1600" dirty="0" smtClean="0"/>
              <a:t>20m	Already available revisions		</a:t>
            </a:r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en-US" sz="1600" dirty="0" smtClean="0"/>
              <a:t>editorials - 370r1			17.2</a:t>
            </a:r>
          </a:p>
          <a:p>
            <a:pPr marL="0" indent="0">
              <a:buNone/>
            </a:pPr>
            <a:r>
              <a:rPr lang="en-US" sz="1600" dirty="0" smtClean="0"/>
              <a:t>	editorials (Source companies) – 573r1	17.2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	editorials (Source companies) – </a:t>
            </a:r>
            <a:r>
              <a:rPr lang="en-US" sz="1600" dirty="0" smtClean="0"/>
              <a:t>572r1	17.2</a:t>
            </a: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	… more to come till start of meeting …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!!!</a:t>
            </a:r>
            <a:r>
              <a:rPr lang="en-US" sz="1600" dirty="0"/>
              <a:t>	Block Approve Block </a:t>
            </a:r>
            <a:r>
              <a:rPr lang="en-US" sz="1600" dirty="0" smtClean="0"/>
              <a:t>BA-2</a:t>
            </a:r>
            <a:r>
              <a:rPr lang="en-US" sz="1600" dirty="0"/>
              <a:t>	</a:t>
            </a:r>
          </a:p>
          <a:p>
            <a:pPr marL="0" indent="0">
              <a:buNone/>
            </a:pPr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818680">
            <a:off x="9108794" y="498137"/>
            <a:ext cx="26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u="sng" dirty="0">
                <a:hlinkClick r:id="rId3"/>
              </a:rPr>
              <a:t>https://</a:t>
            </a:r>
            <a:r>
              <a:rPr lang="en-US" sz="1600" u="sng" dirty="0" smtClean="0">
                <a:hlinkClick r:id="rId3"/>
              </a:rPr>
              <a:t>www.3gpp.org/tohru/</a:t>
            </a:r>
            <a:endParaRPr lang="en-US" sz="1600" dirty="0" smtClean="0"/>
          </a:p>
          <a:p>
            <a:pPr algn="ctr"/>
            <a:r>
              <a:rPr lang="en-US" sz="1600" dirty="0" smtClean="0"/>
              <a:t>Meeting </a:t>
            </a:r>
            <a:r>
              <a:rPr lang="en-US" sz="1600" dirty="0"/>
              <a:t>ID: </a:t>
            </a:r>
            <a:r>
              <a:rPr lang="en-US" sz="1600" b="1" dirty="0" smtClean="0"/>
              <a:t>SA_92e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4587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15806</TotalTime>
  <Words>450</Words>
  <Application>Microsoft Office PowerPoint</Application>
  <PresentationFormat>Widescreen</PresentationFormat>
  <Paragraphs>190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TSG SA#92-e  GoToMeeting Sessions  Agenda &amp; Details</vt:lpstr>
      <vt:lpstr>SA#92-e GTM Cheat Sheet</vt:lpstr>
      <vt:lpstr>GTM Sessions Agenda Overview</vt:lpstr>
      <vt:lpstr>Block Approval Blocks</vt:lpstr>
      <vt:lpstr>SA#92-e GTM Tuesday 15 June 2021 https://global.gotomeeting.com/join/763401893 12:30-15:30 UTC</vt:lpstr>
      <vt:lpstr>SA#91-e GTM Wednesday 17 June 2021 https://global.gotomeeting.com/join/623412685 13:00-15:00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213</cp:revision>
  <dcterms:created xsi:type="dcterms:W3CDTF">2020-11-24T12:35:48Z</dcterms:created>
  <dcterms:modified xsi:type="dcterms:W3CDTF">2021-06-16T08:50:59Z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1621497498</vt:lpwstr>
  </property>
</Properties>
</file>