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4" r:id="rId3"/>
    <p:sldId id="258" r:id="rId4"/>
    <p:sldId id="259" r:id="rId5"/>
    <p:sldId id="267" r:id="rId6"/>
    <p:sldId id="265" r:id="rId7"/>
    <p:sldId id="268" r:id="rId8"/>
    <p:sldId id="269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5B3A7"/>
    <a:srgbClr val="E76AF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901" autoAdjust="0"/>
    <p:restoredTop sz="94660"/>
  </p:normalViewPr>
  <p:slideViewPr>
    <p:cSldViewPr snapToGrid="0">
      <p:cViewPr varScale="1">
        <p:scale>
          <a:sx n="90" d="100"/>
          <a:sy n="90" d="100"/>
        </p:scale>
        <p:origin x="87" y="18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D8DCD-2C51-4443-8E47-04EFEF13733C}" type="datetimeFigureOut">
              <a:rPr lang="en-US" smtClean="0"/>
              <a:t>3/23/2021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40054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D8DCD-2C51-4443-8E47-04EFEF13733C}" type="datetimeFigureOut">
              <a:rPr lang="en-US" smtClean="0"/>
              <a:t>3/23/2021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43723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D8DCD-2C51-4443-8E47-04EFEF13733C}" type="datetimeFigureOut">
              <a:rPr lang="en-US" smtClean="0"/>
              <a:t>3/23/2021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44349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D8DCD-2C51-4443-8E47-04EFEF13733C}" type="datetimeFigureOut">
              <a:rPr lang="en-US" smtClean="0"/>
              <a:t>3/23/2021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16798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D8DCD-2C51-4443-8E47-04EFEF13733C}" type="datetimeFigureOut">
              <a:rPr lang="en-US" smtClean="0"/>
              <a:t>3/23/2021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50646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D8DCD-2C51-4443-8E47-04EFEF13733C}" type="datetimeFigureOut">
              <a:rPr lang="en-US" smtClean="0"/>
              <a:t>3/23/2021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61987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D8DCD-2C51-4443-8E47-04EFEF13733C}" type="datetimeFigureOut">
              <a:rPr lang="en-US" smtClean="0"/>
              <a:t>3/23/2021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57627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D8DCD-2C51-4443-8E47-04EFEF13733C}" type="datetimeFigureOut">
              <a:rPr lang="en-US" smtClean="0"/>
              <a:t>3/23/2021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18354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D8DCD-2C51-4443-8E47-04EFEF13733C}" type="datetimeFigureOut">
              <a:rPr lang="en-US" smtClean="0"/>
              <a:t>3/23/2021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0245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D8DCD-2C51-4443-8E47-04EFEF13733C}" type="datetimeFigureOut">
              <a:rPr lang="en-US" smtClean="0"/>
              <a:t>3/23/2021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79958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D8DCD-2C51-4443-8E47-04EFEF13733C}" type="datetimeFigureOut">
              <a:rPr lang="en-US" smtClean="0"/>
              <a:t>3/23/2021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55567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8D8DCD-2C51-4443-8E47-04EFEF13733C}" type="datetimeFigureOut">
              <a:rPr lang="en-US" smtClean="0"/>
              <a:t>3/23/2021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08346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tohru/" TargetMode="External"/><Relationship Id="rId2" Type="http://schemas.openxmlformats.org/officeDocument/2006/relationships/hyperlink" Target="https://global.gotomeeting.com/join/285000541" TargetMode="Externa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tohru/" TargetMode="External"/><Relationship Id="rId13" Type="http://schemas.openxmlformats.org/officeDocument/2006/relationships/hyperlink" Target="https://www.3gpp.org/ftp/tsg_sa/TSG_SA/TSGs_91E_Electronic/INBOX/Revisions" TargetMode="External"/><Relationship Id="rId3" Type="http://schemas.openxmlformats.org/officeDocument/2006/relationships/hyperlink" Target="https://global.gotomeeting.com/join/285000541" TargetMode="External"/><Relationship Id="rId7" Type="http://schemas.openxmlformats.org/officeDocument/2006/relationships/hyperlink" Target="https://global.gotomeeting.com/join/325202629" TargetMode="External"/><Relationship Id="rId12" Type="http://schemas.openxmlformats.org/officeDocument/2006/relationships/hyperlink" Target="https://www.3gpp.org/ftp/tsg_sa/TSG_SA/TSGs_91E_Electronic/INBOX" TargetMode="External"/><Relationship Id="rId2" Type="http://schemas.openxmlformats.org/officeDocument/2006/relationships/hyperlink" Target="https://global.gotomeeting.com/join/955687637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global.gotomeeting.com/join/143257285" TargetMode="External"/><Relationship Id="rId11" Type="http://schemas.openxmlformats.org/officeDocument/2006/relationships/hyperlink" Target="https://www.3gpp.org/ftp/tsg_sa/TSG_SA/TSGs_91E_Electronic/Docs" TargetMode="External"/><Relationship Id="rId5" Type="http://schemas.openxmlformats.org/officeDocument/2006/relationships/hyperlink" Target="https://global.gotomeeting.com/join/159384077" TargetMode="External"/><Relationship Id="rId15" Type="http://schemas.openxmlformats.org/officeDocument/2006/relationships/hyperlink" Target="https://portal.3gpp.org/Home.aspx#/meeting?MtgId=39609" TargetMode="External"/><Relationship Id="rId10" Type="http://schemas.openxmlformats.org/officeDocument/2006/relationships/hyperlink" Target="https://www.3gpp.org/ftp/tsg_sa/TSG_SA/TSGs_91E_Electronic/Agenda" TargetMode="External"/><Relationship Id="rId4" Type="http://schemas.openxmlformats.org/officeDocument/2006/relationships/hyperlink" Target="https://global.gotomeeting.com/join/942159349" TargetMode="External"/><Relationship Id="rId9" Type="http://schemas.openxmlformats.org/officeDocument/2006/relationships/hyperlink" Target="https://www.3gpp.org/ftp/tsg_sa/TSG_SA/TSGs_91E_Electronic/TdocsByAgenda.htm" TargetMode="External"/><Relationship Id="rId14" Type="http://schemas.openxmlformats.org/officeDocument/2006/relationships/hyperlink" Target="https://www.3gpp.org/ftp/tsg_sa/TSG_SA/TSGs_91E_Electronic/INBOX/Chairs_Notes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tohru/" TargetMode="Externa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news-events/elections/2146" TargetMode="External"/><Relationship Id="rId7" Type="http://schemas.openxmlformats.org/officeDocument/2006/relationships/hyperlink" Target="https://www.3gpp.org/tohru/" TargetMode="External"/><Relationship Id="rId2" Type="http://schemas.openxmlformats.org/officeDocument/2006/relationships/hyperlink" Target="https://global.gotomeeting.com/join/955687637" TargetMode="External"/><Relationship Id="rId1" Type="http://schemas.openxmlformats.org/officeDocument/2006/relationships/slideLayout" Target="../slideLayouts/slideLayout4.xml"/><Relationship Id="rId6" Type="http://schemas.openxmlformats.org/officeDocument/2006/relationships/hyperlink" Target="https://help.3gpp.org/index.php?title=3GPP_voting_tool" TargetMode="External"/><Relationship Id="rId5" Type="http://schemas.openxmlformats.org/officeDocument/2006/relationships/hyperlink" Target="https://www.3gpp.org/ftp/tsg_sa/TSG_SA/TSGs_91E_Electronic/Docs/SP-210186.zip" TargetMode="External"/><Relationship Id="rId4" Type="http://schemas.openxmlformats.org/officeDocument/2006/relationships/hyperlink" Target="https://portal.3gpp.org/VotingTool/" TargetMode="Externa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https://en.wikipedia.org/wiki/ITU_Region" TargetMode="Externa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863510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TSG SA#91-e </a:t>
            </a:r>
            <a:br>
              <a:rPr lang="en-US" dirty="0" smtClean="0"/>
            </a:br>
            <a:r>
              <a:rPr lang="en-US" dirty="0" smtClean="0"/>
              <a:t>GoToMeeting Sessions </a:t>
            </a:r>
            <a:br>
              <a:rPr lang="en-US" dirty="0" smtClean="0"/>
            </a:br>
            <a:r>
              <a:rPr lang="en-US" dirty="0" smtClean="0"/>
              <a:t>Agenda &amp; Details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66997"/>
            <a:ext cx="9144000" cy="1655762"/>
          </a:xfrm>
        </p:spPr>
        <p:txBody>
          <a:bodyPr/>
          <a:lstStyle/>
          <a:p>
            <a:r>
              <a:rPr lang="en-US" dirty="0" smtClean="0"/>
              <a:t>Georg Mayer, 3GPP SA Chair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395287" y="315010"/>
            <a:ext cx="113823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b="1" dirty="0"/>
              <a:t>TSG SA Meeting #</a:t>
            </a:r>
            <a:r>
              <a:rPr lang="en-GB" b="1" dirty="0" smtClean="0"/>
              <a:t>91-e </a:t>
            </a:r>
            <a:r>
              <a:rPr lang="en-GB" b="1" dirty="0"/>
              <a:t>(e-meeting)	</a:t>
            </a:r>
            <a:r>
              <a:rPr lang="en-GB" b="1" dirty="0" smtClean="0"/>
              <a:t>							SP-210224</a:t>
            </a:r>
            <a:endParaRPr lang="en-US" b="1" dirty="0"/>
          </a:p>
          <a:p>
            <a:r>
              <a:rPr lang="en-GB" b="1" dirty="0" smtClean="0"/>
              <a:t>18-29 March 2021, </a:t>
            </a:r>
            <a:r>
              <a:rPr lang="en-GB" b="1" dirty="0"/>
              <a:t>Electronic meeting</a:t>
            </a:r>
            <a:endParaRPr lang="en-US" sz="1200" b="1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0854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363" y="20327"/>
            <a:ext cx="10515600" cy="1325563"/>
          </a:xfrm>
        </p:spPr>
        <p:txBody>
          <a:bodyPr>
            <a:normAutofit/>
          </a:bodyPr>
          <a:lstStyle/>
          <a:p>
            <a:r>
              <a:rPr lang="en-US" dirty="0" smtClean="0"/>
              <a:t>SA#91-e GTM </a:t>
            </a:r>
            <a:r>
              <a:rPr lang="en-US" dirty="0" smtClean="0"/>
              <a:t>Tuesday 23 </a:t>
            </a:r>
            <a:r>
              <a:rPr lang="en-US" dirty="0" smtClean="0"/>
              <a:t>March 2021</a:t>
            </a:r>
            <a:br>
              <a:rPr lang="en-US" dirty="0" smtClean="0"/>
            </a:br>
            <a:r>
              <a:rPr lang="en-GB" sz="1600" u="sng" dirty="0">
                <a:hlinkClick r:id="rId2"/>
              </a:rPr>
              <a:t>https://</a:t>
            </a:r>
            <a:r>
              <a:rPr lang="en-GB" sz="1600" u="sng" dirty="0" smtClean="0">
                <a:hlinkClick r:id="rId2"/>
              </a:rPr>
              <a:t>global.gotomeeting.com/join/285000541</a:t>
            </a:r>
            <a:r>
              <a:rPr lang="en-GB" sz="1600" dirty="0" smtClean="0"/>
              <a:t> </a:t>
            </a:r>
            <a:r>
              <a:rPr lang="en-US" sz="1600" dirty="0" smtClean="0"/>
              <a:t>13:00-15:00 </a:t>
            </a:r>
            <a:r>
              <a:rPr lang="en-US" sz="1600" dirty="0"/>
              <a:t>UTC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66562" y="1434164"/>
            <a:ext cx="5562599" cy="5293895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en-US" sz="1800" b="1" dirty="0" smtClean="0"/>
              <a:t>~Time	Item				Agenda</a:t>
            </a:r>
          </a:p>
          <a:p>
            <a:pPr marL="0" indent="0">
              <a:buNone/>
            </a:pPr>
            <a:r>
              <a:rPr lang="en-US" sz="1800" dirty="0" smtClean="0"/>
              <a:t>10m	Opening, Agenda Approval …		1</a:t>
            </a:r>
          </a:p>
          <a:p>
            <a:pPr marL="0" indent="0">
              <a:buNone/>
            </a:pPr>
            <a:r>
              <a:rPr lang="en-US" sz="1800" dirty="0" smtClean="0"/>
              <a:t>30m	incoming LS’s			2.2</a:t>
            </a:r>
          </a:p>
          <a:p>
            <a:pPr marL="0" indent="0">
              <a:buNone/>
            </a:pPr>
            <a:r>
              <a:rPr lang="en-US" sz="1800" dirty="0" smtClean="0"/>
              <a:t>20m	</a:t>
            </a:r>
            <a:r>
              <a:rPr lang="en-US" sz="1800" dirty="0" err="1" smtClean="0"/>
              <a:t>ProSe</a:t>
            </a:r>
            <a:r>
              <a:rPr lang="en-US" sz="1800" dirty="0" smtClean="0"/>
              <a:t>				3.6/6.5</a:t>
            </a:r>
            <a:br>
              <a:rPr lang="en-US" sz="1800" dirty="0" smtClean="0"/>
            </a:br>
            <a:r>
              <a:rPr lang="en-US" sz="1800" dirty="0" smtClean="0"/>
              <a:t>	SP-210122 Disc (</a:t>
            </a:r>
            <a:r>
              <a:rPr lang="en-US" sz="1800" dirty="0" err="1" smtClean="0"/>
              <a:t>MediaTek</a:t>
            </a:r>
            <a:r>
              <a:rPr lang="en-US" sz="1800" dirty="0" smtClean="0"/>
              <a:t>)</a:t>
            </a:r>
            <a:br>
              <a:rPr lang="en-US" sz="1800" dirty="0" smtClean="0"/>
            </a:br>
            <a:r>
              <a:rPr lang="en-US" sz="1800" dirty="0" smtClean="0"/>
              <a:t>	SP-210185 Disc (OPPO)</a:t>
            </a:r>
            <a:br>
              <a:rPr lang="en-US" sz="1800" dirty="0" smtClean="0"/>
            </a:br>
            <a:r>
              <a:rPr lang="en-US" sz="1800" dirty="0" smtClean="0"/>
              <a:t>	SP-210184 </a:t>
            </a:r>
            <a:r>
              <a:rPr lang="en-US" sz="1800" dirty="0" err="1" smtClean="0"/>
              <a:t>WIDrev</a:t>
            </a:r>
            <a:r>
              <a:rPr lang="en-US" sz="1800" dirty="0" smtClean="0"/>
              <a:t> (CATT)</a:t>
            </a:r>
            <a:br>
              <a:rPr lang="en-US" sz="1800" dirty="0" smtClean="0"/>
            </a:br>
            <a:r>
              <a:rPr lang="en-US" sz="1800" dirty="0" smtClean="0"/>
              <a:t>	need joint RAN </a:t>
            </a:r>
            <a:r>
              <a:rPr lang="en-US" sz="1800" dirty="0" smtClean="0"/>
              <a:t>session/activity?</a:t>
            </a:r>
          </a:p>
          <a:p>
            <a:pPr marL="0" indent="0">
              <a:buNone/>
            </a:pPr>
            <a:r>
              <a:rPr lang="en-US" sz="1800" dirty="0"/>
              <a:t>10m</a:t>
            </a:r>
            <a:r>
              <a:rPr lang="en-US" sz="1800" dirty="0"/>
              <a:t>	</a:t>
            </a:r>
            <a:r>
              <a:rPr lang="en-US" sz="1800" dirty="0" err="1"/>
              <a:t>eCall</a:t>
            </a:r>
            <a:r>
              <a:rPr lang="en-US" sz="1800" dirty="0"/>
              <a:t> over IMS over SPN		3.6</a:t>
            </a:r>
            <a:br>
              <a:rPr lang="en-US" sz="1800" dirty="0"/>
            </a:br>
            <a:r>
              <a:rPr lang="en-US" sz="1800" dirty="0"/>
              <a:t>	SP-210128 Disc (Qualcomm)</a:t>
            </a:r>
            <a:br>
              <a:rPr lang="en-US" sz="1800" dirty="0"/>
            </a:br>
            <a:r>
              <a:rPr lang="en-US" sz="1800" dirty="0"/>
              <a:t>	SP-210129 </a:t>
            </a:r>
            <a:r>
              <a:rPr lang="en-US" sz="1800" dirty="0" err="1"/>
              <a:t>LSOut</a:t>
            </a:r>
            <a:r>
              <a:rPr lang="en-US" sz="1800" dirty="0"/>
              <a:t> (Qualcomm</a:t>
            </a:r>
            <a:r>
              <a:rPr lang="en-US" sz="1800" dirty="0"/>
              <a:t>)</a:t>
            </a:r>
            <a:endParaRPr lang="en-US" sz="1800" dirty="0"/>
          </a:p>
          <a:p>
            <a:pPr marL="0" indent="0">
              <a:buNone/>
            </a:pPr>
            <a:r>
              <a:rPr lang="en-US" sz="1800" dirty="0"/>
              <a:t>45m 	</a:t>
            </a:r>
            <a:r>
              <a:rPr lang="en-US" sz="1800" dirty="0"/>
              <a:t>- SP-210192 </a:t>
            </a:r>
            <a:r>
              <a:rPr lang="en-US" sz="1800" dirty="0"/>
              <a:t>Jitter (China Mobile) 	</a:t>
            </a:r>
            <a:r>
              <a:rPr lang="en-US" sz="1800" dirty="0"/>
              <a:t>	3.6</a:t>
            </a:r>
          </a:p>
          <a:p>
            <a:pPr marL="0" indent="0">
              <a:buNone/>
            </a:pPr>
            <a:r>
              <a:rPr lang="en-US" sz="1800" dirty="0"/>
              <a:t>	</a:t>
            </a:r>
            <a:r>
              <a:rPr lang="en-US" sz="1800" dirty="0"/>
              <a:t>- SP-210193 3GPP Forge (Huawei) 		3.6</a:t>
            </a:r>
          </a:p>
          <a:p>
            <a:pPr marL="0" indent="0">
              <a:buNone/>
            </a:pPr>
            <a:r>
              <a:rPr lang="en-US" sz="1800" dirty="0"/>
              <a:t>	- SP-210225 </a:t>
            </a:r>
            <a:r>
              <a:rPr lang="en-US" sz="1800" dirty="0"/>
              <a:t>SM-PCF </a:t>
            </a:r>
            <a:r>
              <a:rPr lang="en-US" sz="1800" dirty="0"/>
              <a:t>(China Mobile)	3.6</a:t>
            </a:r>
          </a:p>
          <a:p>
            <a:pPr marL="0" indent="0">
              <a:buNone/>
            </a:pPr>
            <a:r>
              <a:rPr lang="en-US" sz="1800" dirty="0"/>
              <a:t>	- SP-210233 R17 Planning (Vodafone)	</a:t>
            </a:r>
            <a:r>
              <a:rPr lang="en-US" sz="1800" dirty="0" smtClean="0"/>
              <a:t>3.6</a:t>
            </a:r>
          </a:p>
          <a:p>
            <a:pPr marL="0" indent="0">
              <a:buNone/>
            </a:pPr>
            <a:r>
              <a:rPr lang="en-US" sz="1800" dirty="0"/>
              <a:t>	</a:t>
            </a:r>
            <a:r>
              <a:rPr lang="en-US" sz="1800" dirty="0" smtClean="0"/>
              <a:t>- SP-210219/20 WI MCOver5GS (CBS)	6.5</a:t>
            </a:r>
            <a:endParaRPr lang="en-US" sz="1800" dirty="0"/>
          </a:p>
          <a:p>
            <a:pPr marL="0" indent="0">
              <a:buNone/>
            </a:pPr>
            <a:r>
              <a:rPr lang="en-US" sz="1800" dirty="0"/>
              <a:t>	</a:t>
            </a:r>
            <a:r>
              <a:rPr lang="en-US" sz="1800" dirty="0"/>
              <a:t>- Network </a:t>
            </a:r>
            <a:r>
              <a:rPr lang="en-US" sz="1800" dirty="0"/>
              <a:t>Slice Capability Exposure (</a:t>
            </a:r>
            <a:r>
              <a:rPr lang="en-US" sz="1800" dirty="0"/>
              <a:t>SA6/SA5)</a:t>
            </a:r>
            <a:br>
              <a:rPr lang="en-US" sz="1800" dirty="0"/>
            </a:br>
            <a:r>
              <a:rPr lang="en-US" sz="1800" dirty="0"/>
              <a:t>	  SP-210198</a:t>
            </a:r>
            <a:r>
              <a:rPr lang="en-US" sz="1800" dirty="0"/>
              <a:t>, SP-210190, </a:t>
            </a:r>
            <a:r>
              <a:rPr lang="en-US" sz="1800" dirty="0"/>
              <a:t>SP-210177	6.3</a:t>
            </a:r>
            <a:endParaRPr lang="en-US" sz="1800" dirty="0"/>
          </a:p>
          <a:p>
            <a:pPr marL="0" indent="0">
              <a:buNone/>
            </a:pPr>
            <a:r>
              <a:rPr lang="en-US" sz="1800" dirty="0"/>
              <a:t>	</a:t>
            </a:r>
            <a:r>
              <a:rPr lang="en-US" sz="1800" dirty="0"/>
              <a:t>- SP-210121 </a:t>
            </a:r>
            <a:r>
              <a:rPr lang="en-US" sz="1800" dirty="0"/>
              <a:t>WLAN offload SA3 (ATT)	</a:t>
            </a:r>
            <a:r>
              <a:rPr lang="en-US" sz="1800" dirty="0"/>
              <a:t>6.3</a:t>
            </a:r>
          </a:p>
          <a:p>
            <a:pPr marL="0" indent="0">
              <a:buNone/>
            </a:pPr>
            <a:r>
              <a:rPr lang="en-US" sz="1800" dirty="0"/>
              <a:t>5m	Block 1 Approval/Noting		2.1</a:t>
            </a:r>
            <a:endParaRPr lang="en-US" sz="1800" dirty="0"/>
          </a:p>
          <a:p>
            <a:pPr marL="0" indent="0">
              <a:buNone/>
            </a:pPr>
            <a:endParaRPr lang="en-US" sz="1800" dirty="0"/>
          </a:p>
          <a:p>
            <a:pPr lvl="1"/>
            <a:endParaRPr lang="en-US" sz="1200" dirty="0" smtClean="0"/>
          </a:p>
        </p:txBody>
      </p:sp>
      <p:sp>
        <p:nvSpPr>
          <p:cNvPr id="7" name="Content Placeholder 6"/>
          <p:cNvSpPr>
            <a:spLocks noGrp="1"/>
          </p:cNvSpPr>
          <p:nvPr>
            <p:ph sz="half" idx="2"/>
          </p:nvPr>
        </p:nvSpPr>
        <p:spPr>
          <a:xfrm>
            <a:off x="6201715" y="1345890"/>
            <a:ext cx="5666072" cy="5382169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500" dirty="0" smtClean="0"/>
              <a:t>More </a:t>
            </a:r>
            <a:r>
              <a:rPr lang="en-US" sz="1500" dirty="0" smtClean="0"/>
              <a:t>Items, if time permits (else tomorrow)</a:t>
            </a:r>
          </a:p>
          <a:p>
            <a:r>
              <a:rPr lang="en-US" sz="1500" dirty="0" smtClean="0"/>
              <a:t>Mini-WID </a:t>
            </a:r>
            <a:r>
              <a:rPr lang="en-US" sz="1500" dirty="0" smtClean="0"/>
              <a:t>PWS over NPN (SA1)</a:t>
            </a:r>
            <a:r>
              <a:rPr lang="en-US" sz="1500" dirty="0"/>
              <a:t/>
            </a:r>
            <a:br>
              <a:rPr lang="en-US" sz="1500" dirty="0"/>
            </a:br>
            <a:r>
              <a:rPr lang="en-US" sz="1500" dirty="0" smtClean="0"/>
              <a:t>SP-210123, SP-210124		6.4</a:t>
            </a:r>
          </a:p>
          <a:p>
            <a:r>
              <a:rPr lang="en-US" sz="1500" dirty="0" smtClean="0"/>
              <a:t>WID Plug &amp; Connect (SA5)</a:t>
            </a:r>
            <a:r>
              <a:rPr lang="en-US" sz="1500" dirty="0"/>
              <a:t/>
            </a:r>
            <a:br>
              <a:rPr lang="en-US" sz="1500" dirty="0"/>
            </a:br>
            <a:r>
              <a:rPr lang="en-US" sz="1500" dirty="0" smtClean="0"/>
              <a:t>SP-210050,SP-210134		6.4</a:t>
            </a:r>
          </a:p>
          <a:p>
            <a:r>
              <a:rPr lang="en-US" sz="1500" dirty="0" smtClean="0"/>
              <a:t>WID revision </a:t>
            </a:r>
            <a:r>
              <a:rPr lang="en-US" sz="1500" dirty="0" err="1" smtClean="0"/>
              <a:t>eNA</a:t>
            </a:r>
            <a:r>
              <a:rPr lang="en-US" sz="1500" dirty="0" smtClean="0"/>
              <a:t> (SA2) SP-210194	6.5</a:t>
            </a:r>
          </a:p>
          <a:p>
            <a:r>
              <a:rPr lang="en-US" sz="1500" dirty="0" smtClean="0"/>
              <a:t>WID </a:t>
            </a:r>
            <a:r>
              <a:rPr lang="en-US" sz="1500" dirty="0" smtClean="0"/>
              <a:t>revision </a:t>
            </a:r>
            <a:r>
              <a:rPr lang="en-US" sz="1500" dirty="0" err="1" smtClean="0"/>
              <a:t>eNS</a:t>
            </a:r>
            <a:r>
              <a:rPr lang="en-US" sz="1500" dirty="0" smtClean="0"/>
              <a:t> (SA2)</a:t>
            </a:r>
            <a:br>
              <a:rPr lang="en-US" sz="1500" dirty="0" smtClean="0"/>
            </a:br>
            <a:r>
              <a:rPr lang="en-US" sz="1500" dirty="0" smtClean="0"/>
              <a:t>SP-210221, SP-210222, SP-210093	6.5</a:t>
            </a:r>
          </a:p>
          <a:p>
            <a:r>
              <a:rPr lang="en-US" sz="1500" dirty="0" smtClean="0"/>
              <a:t>WID revision UAS (SA2) SP-210236	6.5</a:t>
            </a:r>
          </a:p>
          <a:p>
            <a:r>
              <a:rPr lang="en-US" sz="1500" dirty="0" smtClean="0"/>
              <a:t>TS.23.558 EDGEAPP (SA6)		</a:t>
            </a:r>
            <a:br>
              <a:rPr lang="en-US" sz="1500" dirty="0" smtClean="0"/>
            </a:br>
            <a:r>
              <a:rPr lang="en-US" sz="1500" dirty="0" smtClean="0"/>
              <a:t>SP-210226, SP-210175		</a:t>
            </a:r>
            <a:r>
              <a:rPr lang="en-US" sz="1500" dirty="0" smtClean="0"/>
              <a:t>6.10</a:t>
            </a:r>
            <a:endParaRPr lang="en-US" sz="1500" dirty="0"/>
          </a:p>
          <a:p>
            <a:r>
              <a:rPr lang="en-US" sz="1500" dirty="0" smtClean="0"/>
              <a:t>late </a:t>
            </a:r>
            <a:r>
              <a:rPr lang="en-US" sz="1500" dirty="0" smtClean="0"/>
              <a:t>IETF reference updates (SA3)	12</a:t>
            </a:r>
            <a:br>
              <a:rPr lang="en-US" sz="1500" dirty="0" smtClean="0"/>
            </a:br>
            <a:r>
              <a:rPr lang="en-US" sz="1500" dirty="0" smtClean="0"/>
              <a:t>SP-210247 – SP-210251</a:t>
            </a:r>
          </a:p>
          <a:p>
            <a:r>
              <a:rPr lang="en-US" sz="1500" dirty="0" smtClean="0"/>
              <a:t>SP-210039 (SA4) CR issue		16.4</a:t>
            </a:r>
            <a:br>
              <a:rPr lang="en-US" sz="1500" dirty="0" smtClean="0"/>
            </a:br>
            <a:r>
              <a:rPr lang="en-US" sz="1500" dirty="0" smtClean="0"/>
              <a:t>SP-210066 (SA2) CR issue		17.2</a:t>
            </a:r>
            <a:br>
              <a:rPr lang="en-US" sz="1500" dirty="0" smtClean="0"/>
            </a:br>
            <a:r>
              <a:rPr lang="en-US" sz="1500" dirty="0" smtClean="0"/>
              <a:t>SP-210170 (SA2) CR issue		</a:t>
            </a:r>
            <a:r>
              <a:rPr lang="en-US" sz="1500" dirty="0" smtClean="0"/>
              <a:t>17.2</a:t>
            </a:r>
          </a:p>
          <a:p>
            <a:r>
              <a:rPr lang="en-US" sz="1500" dirty="0" smtClean="0"/>
              <a:t>Requirements Tracking		20.1</a:t>
            </a:r>
            <a:r>
              <a:rPr lang="en-US" sz="1500" dirty="0"/>
              <a:t/>
            </a:r>
            <a:br>
              <a:rPr lang="en-US" sz="1500" dirty="0"/>
            </a:br>
            <a:r>
              <a:rPr lang="en-US" sz="1500" dirty="0" smtClean="0"/>
              <a:t>SP-210126/7, SP-210227-232</a:t>
            </a:r>
          </a:p>
          <a:p>
            <a:r>
              <a:rPr lang="en-US" sz="1500" dirty="0" smtClean="0"/>
              <a:t>21.801 / 21.900 CRs </a:t>
            </a:r>
            <a:r>
              <a:rPr lang="en-US" sz="1500" dirty="0"/>
              <a:t>SP-210246-48 </a:t>
            </a:r>
            <a:r>
              <a:rPr lang="en-US" sz="1500" dirty="0" smtClean="0"/>
              <a:t>	20.6</a:t>
            </a:r>
            <a:r>
              <a:rPr lang="en-US" sz="1500" dirty="0"/>
              <a:t/>
            </a:r>
            <a:br>
              <a:rPr lang="en-US" sz="1500" dirty="0"/>
            </a:br>
            <a:endParaRPr lang="en-US" sz="1500" dirty="0" smtClean="0"/>
          </a:p>
        </p:txBody>
      </p:sp>
      <p:sp>
        <p:nvSpPr>
          <p:cNvPr id="6" name="Rectangle 5"/>
          <p:cNvSpPr/>
          <p:nvPr/>
        </p:nvSpPr>
        <p:spPr>
          <a:xfrm rot="1792624">
            <a:off x="9174512" y="827340"/>
            <a:ext cx="299088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u="sng" dirty="0">
                <a:hlinkClick r:id="rId3"/>
              </a:rPr>
              <a:t>https://</a:t>
            </a:r>
            <a:r>
              <a:rPr lang="en-US" u="sng" dirty="0" smtClean="0">
                <a:hlinkClick r:id="rId3"/>
              </a:rPr>
              <a:t>www.3gpp.org/tohru/</a:t>
            </a:r>
            <a:endParaRPr lang="en-US" dirty="0" smtClean="0"/>
          </a:p>
          <a:p>
            <a:pPr algn="ctr"/>
            <a:r>
              <a:rPr lang="en-US" dirty="0" smtClean="0"/>
              <a:t>Meeting </a:t>
            </a:r>
            <a:r>
              <a:rPr lang="en-US" dirty="0"/>
              <a:t>ID: </a:t>
            </a:r>
            <a:r>
              <a:rPr lang="en-US" b="1" dirty="0" smtClean="0"/>
              <a:t>SA_91e</a:t>
            </a:r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330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6567" y="0"/>
            <a:ext cx="10515600" cy="1325563"/>
          </a:xfrm>
        </p:spPr>
        <p:txBody>
          <a:bodyPr/>
          <a:lstStyle/>
          <a:p>
            <a:r>
              <a:rPr lang="en-US" dirty="0" smtClean="0"/>
              <a:t>SA#91-e GTM Cheat Sheet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6567" y="1309036"/>
            <a:ext cx="11863137" cy="5500837"/>
          </a:xfrm>
        </p:spPr>
        <p:txBody>
          <a:bodyPr>
            <a:normAutofit lnSpcReduction="10000"/>
          </a:bodyPr>
          <a:lstStyle/>
          <a:p>
            <a:pPr lvl="0"/>
            <a:r>
              <a:rPr lang="en-US" sz="1500" dirty="0"/>
              <a:t>Thursday March 18 (</a:t>
            </a:r>
            <a:r>
              <a:rPr lang="en-US" sz="1500" dirty="0" smtClean="0"/>
              <a:t>elections </a:t>
            </a:r>
            <a:r>
              <a:rPr lang="en-US" sz="1500" dirty="0"/>
              <a:t>only</a:t>
            </a:r>
            <a:r>
              <a:rPr lang="en-US" sz="1500" dirty="0" smtClean="0"/>
              <a:t>) </a:t>
            </a:r>
            <a:r>
              <a:rPr lang="en-US" sz="1500" u="sng" dirty="0">
                <a:hlinkClick r:id="rId2"/>
              </a:rPr>
              <a:t>https://global.gotomeeting.com/join/955687637</a:t>
            </a:r>
            <a:r>
              <a:rPr lang="en-US" sz="1500" dirty="0"/>
              <a:t> </a:t>
            </a:r>
          </a:p>
          <a:p>
            <a:pPr lvl="0"/>
            <a:r>
              <a:rPr lang="en-US" sz="1500" dirty="0" smtClean="0"/>
              <a:t>Tuesday </a:t>
            </a:r>
            <a:r>
              <a:rPr lang="en-US" sz="1500" dirty="0"/>
              <a:t>March 23 (technical meeting &amp; elections</a:t>
            </a:r>
            <a:r>
              <a:rPr lang="en-US" sz="1500" dirty="0" smtClean="0"/>
              <a:t>) </a:t>
            </a:r>
            <a:r>
              <a:rPr lang="en-GB" sz="1500" u="sng" dirty="0">
                <a:hlinkClick r:id="rId3"/>
              </a:rPr>
              <a:t>https://global.gotomeeting.com/join/285000541</a:t>
            </a:r>
            <a:endParaRPr lang="en-US" sz="1500" dirty="0"/>
          </a:p>
          <a:p>
            <a:pPr lvl="0"/>
            <a:r>
              <a:rPr lang="en-US" sz="1500" dirty="0"/>
              <a:t>Wednesday March 24 (technical meeting &amp; elections</a:t>
            </a:r>
            <a:r>
              <a:rPr lang="en-US" sz="1500" dirty="0" smtClean="0"/>
              <a:t>) </a:t>
            </a:r>
            <a:r>
              <a:rPr lang="en-GB" sz="1500" u="sng" dirty="0">
                <a:hlinkClick r:id="rId4"/>
              </a:rPr>
              <a:t>https://global.gotomeeting.com/join/942159349</a:t>
            </a:r>
            <a:endParaRPr lang="en-US" sz="1500" dirty="0"/>
          </a:p>
          <a:p>
            <a:pPr lvl="0"/>
            <a:r>
              <a:rPr lang="en-US" sz="1500" dirty="0"/>
              <a:t>Thursday March 25 (technical meeting &amp; elections</a:t>
            </a:r>
            <a:r>
              <a:rPr lang="en-US" sz="1500" dirty="0" smtClean="0"/>
              <a:t>) </a:t>
            </a:r>
            <a:r>
              <a:rPr lang="en-US" sz="1500" u="sng" dirty="0">
                <a:hlinkClick r:id="rId5"/>
              </a:rPr>
              <a:t>https://global.gotomeeting.com/join/159384077</a:t>
            </a:r>
            <a:r>
              <a:rPr lang="en-US" sz="1500" dirty="0"/>
              <a:t> </a:t>
            </a:r>
          </a:p>
          <a:p>
            <a:pPr lvl="0"/>
            <a:r>
              <a:rPr lang="en-US" sz="1500" dirty="0"/>
              <a:t>Friday March 26 (technical meeting &amp; elections</a:t>
            </a:r>
            <a:r>
              <a:rPr lang="en-US" sz="1500" dirty="0" smtClean="0"/>
              <a:t>) </a:t>
            </a:r>
            <a:r>
              <a:rPr lang="en-US" sz="1500" u="sng" dirty="0">
                <a:hlinkClick r:id="rId6"/>
              </a:rPr>
              <a:t>https://global.gotomeeting.com/join/143257285</a:t>
            </a:r>
            <a:r>
              <a:rPr lang="en-US" sz="1500" dirty="0"/>
              <a:t> </a:t>
            </a:r>
          </a:p>
          <a:p>
            <a:pPr lvl="0"/>
            <a:r>
              <a:rPr lang="en-US" sz="1500" dirty="0"/>
              <a:t>Monday March 29 (reporting &amp; elections</a:t>
            </a:r>
            <a:r>
              <a:rPr lang="en-US" sz="1500" dirty="0" smtClean="0"/>
              <a:t>) </a:t>
            </a:r>
            <a:r>
              <a:rPr lang="en-GB" sz="1500" u="sng" dirty="0">
                <a:hlinkClick r:id="rId7"/>
              </a:rPr>
              <a:t>https://global.gotomeeting.com/join/325202629</a:t>
            </a:r>
            <a:r>
              <a:rPr lang="en-GB" sz="1500" dirty="0"/>
              <a:t> </a:t>
            </a:r>
            <a:endParaRPr lang="en-US" sz="1500" dirty="0"/>
          </a:p>
          <a:p>
            <a:pPr marL="0" indent="0">
              <a:buNone/>
              <a:tabLst>
                <a:tab pos="1433513" algn="l"/>
              </a:tabLst>
            </a:pPr>
            <a:endParaRPr lang="en-US" sz="1500" dirty="0" smtClean="0"/>
          </a:p>
          <a:p>
            <a:r>
              <a:rPr lang="en-US" sz="1500" dirty="0" err="1" smtClean="0"/>
              <a:t>Tohru</a:t>
            </a:r>
            <a:r>
              <a:rPr lang="en-US" sz="1500" dirty="0" smtClean="0"/>
              <a:t>: 		</a:t>
            </a:r>
            <a:r>
              <a:rPr lang="en-US" sz="1500" u="sng" dirty="0" smtClean="0">
                <a:hlinkClick r:id="rId8"/>
              </a:rPr>
              <a:t>https</a:t>
            </a:r>
            <a:r>
              <a:rPr lang="en-US" sz="1500" u="sng" dirty="0">
                <a:hlinkClick r:id="rId8"/>
              </a:rPr>
              <a:t>://www.3gpp.org/tohru</a:t>
            </a:r>
            <a:r>
              <a:rPr lang="en-US" sz="1500" u="sng" dirty="0" smtClean="0">
                <a:hlinkClick r:id="rId8"/>
              </a:rPr>
              <a:t>/</a:t>
            </a:r>
            <a:r>
              <a:rPr lang="en-US" sz="1500" dirty="0" smtClean="0"/>
              <a:t> 	Meeting </a:t>
            </a:r>
            <a:r>
              <a:rPr lang="en-US" sz="1500" dirty="0"/>
              <a:t>ID: </a:t>
            </a:r>
            <a:r>
              <a:rPr lang="en-US" sz="1500" b="1" dirty="0" smtClean="0"/>
              <a:t>SA_91e</a:t>
            </a:r>
            <a:r>
              <a:rPr lang="en-US" sz="1500" dirty="0" smtClean="0"/>
              <a:t> (all week)</a:t>
            </a:r>
          </a:p>
          <a:p>
            <a:pPr marL="0" indent="0">
              <a:buNone/>
            </a:pPr>
            <a:endParaRPr lang="en-US" sz="1800" dirty="0" smtClean="0"/>
          </a:p>
          <a:p>
            <a:r>
              <a:rPr lang="en-US" sz="1500" dirty="0" smtClean="0"/>
              <a:t>Latest </a:t>
            </a:r>
            <a:r>
              <a:rPr lang="en-US" sz="1500" dirty="0"/>
              <a:t>Agenda: 	</a:t>
            </a:r>
            <a:r>
              <a:rPr lang="en-US" sz="1500" dirty="0">
                <a:hlinkClick r:id="rId9"/>
              </a:rPr>
              <a:t>https://</a:t>
            </a:r>
            <a:r>
              <a:rPr lang="en-US" sz="1500" dirty="0" smtClean="0">
                <a:hlinkClick r:id="rId9"/>
              </a:rPr>
              <a:t>www.3gpp.org/ftp/tsg_sa/TSG_SA/TSGs_91E_Electronic/TdocsByAgenda.htm</a:t>
            </a:r>
            <a:r>
              <a:rPr lang="en-US" sz="1500" dirty="0" smtClean="0"/>
              <a:t>   </a:t>
            </a:r>
          </a:p>
          <a:p>
            <a:pPr marL="0" indent="0">
              <a:buNone/>
            </a:pPr>
            <a:endParaRPr lang="en-US" sz="1800" dirty="0" smtClean="0"/>
          </a:p>
          <a:p>
            <a:r>
              <a:rPr lang="en-US" sz="1800" dirty="0" smtClean="0"/>
              <a:t>Other useful links</a:t>
            </a:r>
            <a:endParaRPr lang="en-US" sz="1800" dirty="0"/>
          </a:p>
          <a:p>
            <a:pPr lvl="1">
              <a:tabLst>
                <a:tab pos="2060575" algn="l"/>
              </a:tabLst>
            </a:pPr>
            <a:r>
              <a:rPr lang="de-DE" sz="1300" dirty="0"/>
              <a:t>initial agenda:  	</a:t>
            </a:r>
            <a:r>
              <a:rPr lang="de-DE" sz="1300" dirty="0">
                <a:hlinkClick r:id="rId10"/>
              </a:rPr>
              <a:t>https://</a:t>
            </a:r>
            <a:r>
              <a:rPr lang="de-DE" sz="1300" dirty="0" smtClean="0">
                <a:hlinkClick r:id="rId10"/>
              </a:rPr>
              <a:t>www.3gpp.org/ftp/tsg_sa/TSG_SA/TSGs_91E_Electronic/Agenda</a:t>
            </a:r>
            <a:r>
              <a:rPr lang="de-DE" sz="1300" dirty="0"/>
              <a:t> </a:t>
            </a:r>
            <a:r>
              <a:rPr lang="de-DE" sz="1300" dirty="0" smtClean="0"/>
              <a:t> </a:t>
            </a:r>
            <a:r>
              <a:rPr lang="de-DE" sz="1300" dirty="0"/>
              <a:t>-- rules for SA </a:t>
            </a:r>
            <a:r>
              <a:rPr lang="de-DE" sz="1300" dirty="0" smtClean="0"/>
              <a:t>e-meetings</a:t>
            </a:r>
            <a:endParaRPr lang="en-US" sz="1300" dirty="0"/>
          </a:p>
          <a:p>
            <a:pPr lvl="1">
              <a:tabLst>
                <a:tab pos="2060575" algn="l"/>
              </a:tabLst>
            </a:pPr>
            <a:r>
              <a:rPr lang="en-US" sz="1300" dirty="0" err="1" smtClean="0"/>
              <a:t>tdocs</a:t>
            </a:r>
            <a:r>
              <a:rPr lang="en-US" sz="1300" dirty="0"/>
              <a:t>: 	</a:t>
            </a:r>
            <a:r>
              <a:rPr lang="en-US" sz="1300" dirty="0">
                <a:hlinkClick r:id="rId11"/>
              </a:rPr>
              <a:t>https://</a:t>
            </a:r>
            <a:r>
              <a:rPr lang="en-US" sz="1300" dirty="0" smtClean="0">
                <a:hlinkClick r:id="rId11"/>
              </a:rPr>
              <a:t>www.3gpp.org/ftp/tsg_sa/TSG_SA/TSGs_91E_Electronic/Docs</a:t>
            </a:r>
            <a:r>
              <a:rPr lang="en-US" sz="1300" dirty="0" smtClean="0"/>
              <a:t>  -- meeting documents</a:t>
            </a:r>
            <a:endParaRPr lang="en-US" sz="1300" dirty="0"/>
          </a:p>
          <a:p>
            <a:pPr lvl="1">
              <a:tabLst>
                <a:tab pos="2060575" algn="l"/>
              </a:tabLst>
            </a:pPr>
            <a:r>
              <a:rPr lang="en-US" sz="1300" dirty="0" smtClean="0"/>
              <a:t>inbox: </a:t>
            </a:r>
            <a:r>
              <a:rPr lang="en-US" sz="1300" dirty="0"/>
              <a:t>	</a:t>
            </a:r>
            <a:r>
              <a:rPr lang="en-US" sz="1300" dirty="0" smtClean="0">
                <a:hlinkClick r:id="rId12"/>
              </a:rPr>
              <a:t>https</a:t>
            </a:r>
            <a:r>
              <a:rPr lang="en-US" sz="1300" dirty="0">
                <a:hlinkClick r:id="rId12"/>
              </a:rPr>
              <a:t>://</a:t>
            </a:r>
            <a:r>
              <a:rPr lang="en-US" sz="1300" dirty="0" smtClean="0">
                <a:hlinkClick r:id="rId12"/>
              </a:rPr>
              <a:t>www.3gpp.org/ftp/tsg_sa/TSG_SA/TSGs_91E_Electronic/INBOX</a:t>
            </a:r>
            <a:r>
              <a:rPr lang="en-US" sz="1300" dirty="0" smtClean="0"/>
              <a:t>  -- new documents provided during the meeting</a:t>
            </a:r>
            <a:endParaRPr lang="en-US" sz="1300" dirty="0"/>
          </a:p>
          <a:p>
            <a:pPr lvl="1">
              <a:tabLst>
                <a:tab pos="2060575" algn="l"/>
              </a:tabLst>
            </a:pPr>
            <a:r>
              <a:rPr lang="en-US" sz="1300" dirty="0" smtClean="0"/>
              <a:t>revisions:</a:t>
            </a:r>
            <a:r>
              <a:rPr lang="en-US" sz="1300" dirty="0"/>
              <a:t>	</a:t>
            </a:r>
            <a:r>
              <a:rPr lang="en-US" sz="1300" dirty="0">
                <a:hlinkClick r:id="rId13"/>
              </a:rPr>
              <a:t>https://</a:t>
            </a:r>
            <a:r>
              <a:rPr lang="en-US" sz="1300" dirty="0" smtClean="0">
                <a:hlinkClick r:id="rId13"/>
              </a:rPr>
              <a:t>www.3gpp.org/ftp/tsg_sa/TSG_SA/TSGs_91E_Electronic/INBOX/Revisions</a:t>
            </a:r>
            <a:r>
              <a:rPr lang="en-US" sz="1300" dirty="0" smtClean="0"/>
              <a:t>  -- upload your SP-20xxxx_revX files here</a:t>
            </a:r>
          </a:p>
          <a:p>
            <a:pPr lvl="1">
              <a:tabLst>
                <a:tab pos="2060575" algn="l"/>
              </a:tabLst>
            </a:pPr>
            <a:r>
              <a:rPr lang="en-US" sz="1300" dirty="0"/>
              <a:t>c</a:t>
            </a:r>
            <a:r>
              <a:rPr lang="en-US" sz="1300" dirty="0" smtClean="0"/>
              <a:t>hairs notes:</a:t>
            </a:r>
            <a:r>
              <a:rPr lang="en-US" sz="1300" dirty="0"/>
              <a:t>	</a:t>
            </a:r>
            <a:r>
              <a:rPr lang="en-US" sz="1300" dirty="0">
                <a:hlinkClick r:id="rId14"/>
              </a:rPr>
              <a:t>https://</a:t>
            </a:r>
            <a:r>
              <a:rPr lang="en-US" sz="1300" dirty="0" smtClean="0">
                <a:hlinkClick r:id="rId14"/>
              </a:rPr>
              <a:t>www.3gpp.org/ftp/tsg_sa/TSG_SA/TSGs_91E_Electronic/INBOX/Chairs_Notes</a:t>
            </a:r>
            <a:r>
              <a:rPr lang="en-US" sz="1300" dirty="0" smtClean="0"/>
              <a:t>  -- updated at least once per day</a:t>
            </a:r>
          </a:p>
          <a:p>
            <a:pPr lvl="1">
              <a:tabLst>
                <a:tab pos="2060575" algn="l"/>
              </a:tabLst>
            </a:pPr>
            <a:r>
              <a:rPr lang="en-US" sz="1300" dirty="0"/>
              <a:t>Meeting in 3GU:	</a:t>
            </a:r>
            <a:r>
              <a:rPr lang="en-US" sz="1300" dirty="0">
                <a:hlinkClick r:id="rId15"/>
              </a:rPr>
              <a:t>https://portal.3gpp.org/Home.aspx#/</a:t>
            </a:r>
            <a:r>
              <a:rPr lang="en-US" sz="1300" dirty="0" smtClean="0">
                <a:hlinkClick r:id="rId15"/>
              </a:rPr>
              <a:t>meeting?MtgId=39609</a:t>
            </a:r>
            <a:r>
              <a:rPr lang="en-US" sz="1300" dirty="0" smtClean="0"/>
              <a:t> -- register</a:t>
            </a:r>
            <a:r>
              <a:rPr lang="en-US" sz="1300" dirty="0"/>
              <a:t>, </a:t>
            </a:r>
            <a:r>
              <a:rPr lang="en-US" sz="1300" dirty="0" smtClean="0"/>
              <a:t>list of participants, general meeting info</a:t>
            </a:r>
            <a:endParaRPr lang="en-US" sz="1300" dirty="0"/>
          </a:p>
          <a:p>
            <a:endParaRPr lang="en-US" sz="1800" dirty="0"/>
          </a:p>
          <a:p>
            <a:endParaRPr lang="en-US" sz="1800" dirty="0" smtClean="0"/>
          </a:p>
        </p:txBody>
      </p:sp>
      <p:sp>
        <p:nvSpPr>
          <p:cNvPr id="6" name="TextBox 5"/>
          <p:cNvSpPr txBox="1"/>
          <p:nvPr/>
        </p:nvSpPr>
        <p:spPr>
          <a:xfrm>
            <a:off x="10179521" y="4121831"/>
            <a:ext cx="1867302" cy="138499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de-DE" sz="1200" i="1" u="sng" dirty="0" smtClean="0">
                <a:solidFill>
                  <a:srgbClr val="FF0000"/>
                </a:solidFill>
              </a:rPr>
              <a:t>Time restrictions</a:t>
            </a:r>
          </a:p>
          <a:p>
            <a:r>
              <a:rPr lang="de-DE" sz="1200" i="1" dirty="0" smtClean="0">
                <a:solidFill>
                  <a:schemeClr val="tx2"/>
                </a:solidFill>
              </a:rPr>
              <a:t>&gt; Presentation of tdoc: </a:t>
            </a:r>
            <a:br>
              <a:rPr lang="de-DE" sz="1200" i="1" dirty="0" smtClean="0">
                <a:solidFill>
                  <a:schemeClr val="tx2"/>
                </a:solidFill>
              </a:rPr>
            </a:br>
            <a:r>
              <a:rPr lang="de-DE" sz="1200" i="1" dirty="0" smtClean="0">
                <a:solidFill>
                  <a:schemeClr val="tx2"/>
                </a:solidFill>
              </a:rPr>
              <a:t>max 3 minutes</a:t>
            </a:r>
          </a:p>
          <a:p>
            <a:endParaRPr lang="de-DE" sz="1200" i="1" dirty="0">
              <a:solidFill>
                <a:schemeClr val="tx2"/>
              </a:solidFill>
            </a:endParaRPr>
          </a:p>
          <a:p>
            <a:r>
              <a:rPr lang="de-DE" sz="1200" i="1" dirty="0" smtClean="0">
                <a:solidFill>
                  <a:schemeClr val="tx2"/>
                </a:solidFill>
              </a:rPr>
              <a:t>&gt; Discussion of tdoc: </a:t>
            </a:r>
            <a:br>
              <a:rPr lang="de-DE" sz="1200" i="1" dirty="0" smtClean="0">
                <a:solidFill>
                  <a:schemeClr val="tx2"/>
                </a:solidFill>
              </a:rPr>
            </a:br>
            <a:r>
              <a:rPr lang="de-DE" sz="1200" i="1" dirty="0" smtClean="0">
                <a:solidFill>
                  <a:schemeClr val="tx2"/>
                </a:solidFill>
              </a:rPr>
              <a:t>1 comment per delegate /  max 2 minutes</a:t>
            </a:r>
          </a:p>
        </p:txBody>
      </p:sp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332510"/>
              </p:ext>
            </p:extLst>
          </p:nvPr>
        </p:nvGraphicFramePr>
        <p:xfrm>
          <a:off x="9283323" y="561304"/>
          <a:ext cx="2545617" cy="1371600"/>
        </p:xfrm>
        <a:graphic>
          <a:graphicData uri="http://schemas.openxmlformats.org/drawingml/2006/table">
            <a:tbl>
              <a:tblPr firstRow="1" firstCol="1" bandRow="1">
                <a:tableStyleId>{2D5ABB26-0587-4C30-8999-92F81FD0307C}</a:tableStyleId>
              </a:tblPr>
              <a:tblGrid>
                <a:gridCol w="1097174"/>
                <a:gridCol w="599904"/>
                <a:gridCol w="848539"/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06:00 - 08:00       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PDT       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Vancouver 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09:00 - 11:00       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EDT       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New York 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</a:rPr>
                        <a:t>13:00 - 15:00       </a:t>
                      </a:r>
                      <a:endParaRPr lang="en-US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</a:rPr>
                        <a:t>UTC       </a:t>
                      </a:r>
                      <a:endParaRPr lang="en-US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</a:rPr>
                        <a:t>UTC </a:t>
                      </a:r>
                      <a:endParaRPr lang="en-US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14:00 - 16:00       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CET       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Vienna 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18:30 - 20:30       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IST       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Calcutta 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21:00 - 23:00       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CST       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Shanghai 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22:00 - 00:00       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JST       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Tokyo 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22:00 - 00:00       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KST       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Seoul 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00:00 - 02:00       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AEDT       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Sydney 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9140906" y="322777"/>
            <a:ext cx="2939353" cy="230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9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Times for GTM sessions March 18 to March 26</a:t>
            </a:r>
            <a:endParaRPr kumimoji="0" lang="en-US" altLang="en-US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582368"/>
              </p:ext>
            </p:extLst>
          </p:nvPr>
        </p:nvGraphicFramePr>
        <p:xfrm>
          <a:off x="9283323" y="2416490"/>
          <a:ext cx="2545617" cy="1371600"/>
        </p:xfrm>
        <a:graphic>
          <a:graphicData uri="http://schemas.openxmlformats.org/drawingml/2006/table">
            <a:tbl>
              <a:tblPr firstRow="1" firstCol="1" bandRow="1">
                <a:tableStyleId>{2D5ABB26-0587-4C30-8999-92F81FD0307C}</a:tableStyleId>
              </a:tblPr>
              <a:tblGrid>
                <a:gridCol w="1097174"/>
                <a:gridCol w="599904"/>
                <a:gridCol w="848539"/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06:00 - 08:00       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PDT       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Vancouver 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09:00 - 11:00       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EDT       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New York 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</a:rPr>
                        <a:t>13:00 - 15:00       </a:t>
                      </a:r>
                      <a:endParaRPr lang="en-US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</a:rPr>
                        <a:t>UTC       </a:t>
                      </a:r>
                      <a:endParaRPr lang="en-US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</a:rPr>
                        <a:t>UTC </a:t>
                      </a:r>
                      <a:endParaRPr lang="en-US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15:00 - 17:00       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CEST       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Vienna 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18:30 - 20:30       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IST       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Calcutta 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21:00 - 23:00       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CST       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Shanghai 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22:00 - 00:00       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JST       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Tokyo 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22:00 - 00:00       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KST       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Seoul 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00:00 - 02:00       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AEDT       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Sydney 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9140906" y="2177963"/>
            <a:ext cx="2939353" cy="230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9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Times for GTM sessions March 29</a:t>
            </a:r>
            <a:endParaRPr kumimoji="0" lang="en-US" altLang="en-US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5714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363" y="20327"/>
            <a:ext cx="10515600" cy="1325563"/>
          </a:xfrm>
        </p:spPr>
        <p:txBody>
          <a:bodyPr/>
          <a:lstStyle/>
          <a:p>
            <a:r>
              <a:rPr lang="en-US" dirty="0" smtClean="0"/>
              <a:t>GTM Sessions Agenda Overview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66563" y="1038226"/>
            <a:ext cx="5181600" cy="5689834"/>
          </a:xfrm>
        </p:spPr>
        <p:txBody>
          <a:bodyPr>
            <a:normAutofit fontScale="85000" lnSpcReduction="20000"/>
          </a:bodyPr>
          <a:lstStyle/>
          <a:p>
            <a:r>
              <a:rPr lang="en-US" sz="1800" dirty="0"/>
              <a:t>Day 1 – </a:t>
            </a:r>
            <a:r>
              <a:rPr lang="en-US" sz="1800" dirty="0" smtClean="0"/>
              <a:t>Thursday 18 March 2021 </a:t>
            </a:r>
            <a:r>
              <a:rPr lang="en-US" sz="1800" b="1" i="1" dirty="0" smtClean="0"/>
              <a:t>(elections only)</a:t>
            </a:r>
            <a:endParaRPr lang="en-US" sz="1800" b="1" i="1" dirty="0"/>
          </a:p>
          <a:p>
            <a:pPr lvl="1"/>
            <a:r>
              <a:rPr lang="en-US" sz="1600" i="1" dirty="0"/>
              <a:t>Preparation of 3GPP SA Chair and Vice Chairs Elections</a:t>
            </a:r>
          </a:p>
          <a:p>
            <a:pPr lvl="1"/>
            <a:r>
              <a:rPr lang="en-US" sz="1600" i="1" dirty="0"/>
              <a:t>Closing of candidates list</a:t>
            </a:r>
          </a:p>
          <a:p>
            <a:pPr lvl="1"/>
            <a:r>
              <a:rPr lang="en-US" sz="1600" i="1" dirty="0"/>
              <a:t>If possible “election by acclamation” of one or more positions</a:t>
            </a:r>
          </a:p>
          <a:p>
            <a:pPr lvl="1"/>
            <a:r>
              <a:rPr lang="en-US" sz="1600" i="1" dirty="0"/>
              <a:t>Organization of first </a:t>
            </a:r>
            <a:r>
              <a:rPr lang="en-US" sz="1600" i="1" dirty="0" smtClean="0"/>
              <a:t>ballot</a:t>
            </a:r>
            <a:endParaRPr lang="en-US" sz="1800" i="1" dirty="0"/>
          </a:p>
          <a:p>
            <a:endParaRPr lang="en-US" sz="1800" dirty="0" smtClean="0"/>
          </a:p>
          <a:p>
            <a:r>
              <a:rPr lang="en-US" sz="1800" dirty="0" smtClean="0"/>
              <a:t>Day </a:t>
            </a:r>
            <a:r>
              <a:rPr lang="en-US" sz="1800" dirty="0"/>
              <a:t>3 – </a:t>
            </a:r>
            <a:r>
              <a:rPr lang="en-US" sz="1800" dirty="0" smtClean="0"/>
              <a:t>Tuesday 23 March 2021</a:t>
            </a:r>
            <a:endParaRPr lang="en-US" sz="1800" dirty="0"/>
          </a:p>
          <a:p>
            <a:pPr lvl="1"/>
            <a:r>
              <a:rPr lang="en-US" sz="1600" dirty="0"/>
              <a:t>Welcome speech, approval of agenda, general issues (10min)</a:t>
            </a:r>
          </a:p>
          <a:p>
            <a:pPr lvl="1"/>
            <a:r>
              <a:rPr lang="en-US" sz="1600" i="1" dirty="0"/>
              <a:t>Results of recent ballot (if applicable)</a:t>
            </a:r>
          </a:p>
          <a:p>
            <a:pPr lvl="1"/>
            <a:r>
              <a:rPr lang="en-US" sz="1600" i="1" dirty="0"/>
              <a:t>Organization of next ballot (if needed)</a:t>
            </a:r>
          </a:p>
          <a:p>
            <a:pPr lvl="1"/>
            <a:r>
              <a:rPr lang="en-US" sz="1600" dirty="0" err="1"/>
              <a:t>LSin</a:t>
            </a:r>
            <a:r>
              <a:rPr lang="en-US" sz="1600" dirty="0"/>
              <a:t> for action</a:t>
            </a:r>
          </a:p>
          <a:p>
            <a:pPr lvl="1"/>
            <a:r>
              <a:rPr lang="en-US" sz="1600" dirty="0"/>
              <a:t>Documents indicated for early consideration</a:t>
            </a:r>
          </a:p>
          <a:p>
            <a:pPr lvl="1"/>
            <a:r>
              <a:rPr lang="en-US" sz="1600" dirty="0"/>
              <a:t>Block Note/Approval of BA-Group 1</a:t>
            </a:r>
          </a:p>
          <a:p>
            <a:pPr marL="457200" lvl="1" indent="0">
              <a:buNone/>
            </a:pPr>
            <a:endParaRPr lang="en-US" sz="1400" dirty="0"/>
          </a:p>
          <a:p>
            <a:r>
              <a:rPr lang="en-US" sz="1800" dirty="0"/>
              <a:t>Day 4 – Wednesday 24 March 2021</a:t>
            </a:r>
          </a:p>
          <a:p>
            <a:pPr lvl="1"/>
            <a:r>
              <a:rPr lang="en-US" sz="1500" i="1" dirty="0"/>
              <a:t>Results of recent ballot (if applicable)</a:t>
            </a:r>
          </a:p>
          <a:p>
            <a:pPr lvl="1"/>
            <a:r>
              <a:rPr lang="en-US" sz="1500" i="1" dirty="0"/>
              <a:t>Organization of next ballot (if needed)</a:t>
            </a:r>
          </a:p>
          <a:p>
            <a:pPr lvl="1"/>
            <a:r>
              <a:rPr lang="en-US" sz="1500" dirty="0"/>
              <a:t>Short reporting from WG chairs (max 5 min/each)</a:t>
            </a:r>
          </a:p>
          <a:p>
            <a:pPr lvl="1"/>
            <a:r>
              <a:rPr lang="en-US" sz="1500" dirty="0"/>
              <a:t>Release Planning</a:t>
            </a:r>
          </a:p>
          <a:p>
            <a:pPr lvl="1"/>
            <a:r>
              <a:rPr lang="en-US" sz="1500" dirty="0"/>
              <a:t>Issues arising from new/revised Work/Study Items </a:t>
            </a:r>
          </a:p>
          <a:p>
            <a:pPr lvl="1"/>
            <a:r>
              <a:rPr lang="en-US" sz="1500" dirty="0"/>
              <a:t>Documents indicated for early consideration</a:t>
            </a:r>
          </a:p>
          <a:p>
            <a:pPr lvl="1"/>
            <a:r>
              <a:rPr lang="en-US" sz="1500" dirty="0"/>
              <a:t>Issues arising from ongoing e-mail discussions</a:t>
            </a:r>
          </a:p>
          <a:p>
            <a:pPr lvl="1"/>
            <a:r>
              <a:rPr lang="en-US" sz="1500" dirty="0"/>
              <a:t>Already available revisions &amp; outgoing LS’s</a:t>
            </a:r>
          </a:p>
          <a:p>
            <a:pPr lvl="1"/>
            <a:r>
              <a:rPr lang="en-US" sz="1500" dirty="0"/>
              <a:t>Block Note/Approval of BA-Group 2 and 3</a:t>
            </a:r>
          </a:p>
          <a:p>
            <a:pPr marL="0" indent="0">
              <a:buNone/>
            </a:pP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sz="half" idx="2"/>
          </p:nvPr>
        </p:nvSpPr>
        <p:spPr>
          <a:xfrm>
            <a:off x="6096000" y="1345890"/>
            <a:ext cx="5181600" cy="5326374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endParaRPr lang="en-US" sz="1800" dirty="0"/>
          </a:p>
          <a:p>
            <a:r>
              <a:rPr lang="en-US" sz="1800" dirty="0"/>
              <a:t>Day </a:t>
            </a:r>
            <a:r>
              <a:rPr lang="en-US" sz="1800" dirty="0" smtClean="0"/>
              <a:t>5 </a:t>
            </a:r>
            <a:r>
              <a:rPr lang="en-US" sz="1800" dirty="0"/>
              <a:t>– Thursday </a:t>
            </a:r>
            <a:r>
              <a:rPr lang="en-US" sz="1800" dirty="0" smtClean="0"/>
              <a:t>25 March 2021</a:t>
            </a:r>
            <a:endParaRPr lang="en-US" sz="1800" dirty="0"/>
          </a:p>
          <a:p>
            <a:pPr lvl="1"/>
            <a:r>
              <a:rPr lang="en-US" sz="1600" i="1" dirty="0"/>
              <a:t>Results of recent ballot (if applicable)</a:t>
            </a:r>
          </a:p>
          <a:p>
            <a:pPr lvl="1"/>
            <a:r>
              <a:rPr lang="en-US" sz="1600" i="1" dirty="0"/>
              <a:t>Organization of next ballot (if needed)</a:t>
            </a:r>
          </a:p>
          <a:p>
            <a:pPr lvl="1"/>
            <a:r>
              <a:rPr lang="en-US" sz="1600" dirty="0"/>
              <a:t>Already available revisions &amp; outgoing LS’s</a:t>
            </a:r>
          </a:p>
          <a:p>
            <a:pPr lvl="1"/>
            <a:r>
              <a:rPr lang="en-US" sz="1600" dirty="0"/>
              <a:t>Issues arising from ongoing e-mail discussions</a:t>
            </a:r>
          </a:p>
          <a:p>
            <a:pPr lvl="1"/>
            <a:r>
              <a:rPr lang="en-US" sz="1600" dirty="0"/>
              <a:t>Block Note/Approval of BA-Group 4, 5 and 6</a:t>
            </a:r>
          </a:p>
          <a:p>
            <a:endParaRPr lang="en-US" sz="1800" dirty="0" smtClean="0"/>
          </a:p>
          <a:p>
            <a:r>
              <a:rPr lang="en-US" sz="1800" dirty="0" smtClean="0"/>
              <a:t>Day 6 – Friday 26 March 2021</a:t>
            </a:r>
          </a:p>
          <a:p>
            <a:pPr lvl="1"/>
            <a:r>
              <a:rPr lang="en-US" sz="1600" i="1" dirty="0"/>
              <a:t>Results of recent ballot (if applicable)</a:t>
            </a:r>
          </a:p>
          <a:p>
            <a:pPr lvl="1"/>
            <a:r>
              <a:rPr lang="en-US" sz="1600" i="1" dirty="0"/>
              <a:t>Organization of next ballot (if needed)</a:t>
            </a:r>
          </a:p>
          <a:p>
            <a:pPr lvl="1"/>
            <a:r>
              <a:rPr lang="en-US" sz="1600" dirty="0"/>
              <a:t>Last chance for looking at revisions &amp; outgoing LS’s</a:t>
            </a:r>
          </a:p>
          <a:p>
            <a:pPr lvl="1"/>
            <a:r>
              <a:rPr lang="en-US" sz="1600" dirty="0"/>
              <a:t>Issues arising from ongoing e-mail discussions</a:t>
            </a:r>
          </a:p>
          <a:p>
            <a:pPr lvl="1"/>
            <a:r>
              <a:rPr lang="en-US" sz="1600" b="1" dirty="0">
                <a:solidFill>
                  <a:srgbClr val="FF0000"/>
                </a:solidFill>
              </a:rPr>
              <a:t>Close of technical meeting</a:t>
            </a:r>
          </a:p>
          <a:p>
            <a:endParaRPr lang="en-US" sz="1800" dirty="0" smtClean="0"/>
          </a:p>
          <a:p>
            <a:r>
              <a:rPr lang="en-US" sz="1800" dirty="0" smtClean="0"/>
              <a:t>Day 7 </a:t>
            </a:r>
            <a:r>
              <a:rPr lang="en-US" sz="1800" dirty="0"/>
              <a:t>– Monday </a:t>
            </a:r>
            <a:r>
              <a:rPr lang="en-US" sz="1800" dirty="0" smtClean="0"/>
              <a:t>29 March 2021</a:t>
            </a:r>
            <a:endParaRPr lang="en-US" sz="1800" dirty="0"/>
          </a:p>
          <a:p>
            <a:pPr lvl="1"/>
            <a:r>
              <a:rPr lang="en-US" sz="1600" i="1" dirty="0"/>
              <a:t>Results of recent ballot (if applicable)</a:t>
            </a:r>
          </a:p>
          <a:p>
            <a:pPr lvl="1"/>
            <a:r>
              <a:rPr lang="en-US" sz="1600" dirty="0"/>
              <a:t>Reporting from MCC, RAN chair, CT chair, IETF Liaison …</a:t>
            </a:r>
          </a:p>
          <a:p>
            <a:pPr lvl="1"/>
            <a:r>
              <a:rPr lang="en-US" sz="1600" b="1" dirty="0">
                <a:solidFill>
                  <a:srgbClr val="FF0000"/>
                </a:solidFill>
              </a:rPr>
              <a:t>Close of Meeting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 rot="1792624">
            <a:off x="9174512" y="827340"/>
            <a:ext cx="299088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u="sng" dirty="0">
                <a:hlinkClick r:id="rId2"/>
              </a:rPr>
              <a:t>https://</a:t>
            </a:r>
            <a:r>
              <a:rPr lang="en-US" u="sng" dirty="0" smtClean="0">
                <a:hlinkClick r:id="rId2"/>
              </a:rPr>
              <a:t>www.3gpp.org/tohru/</a:t>
            </a:r>
            <a:endParaRPr lang="en-US" dirty="0" smtClean="0"/>
          </a:p>
          <a:p>
            <a:pPr algn="ctr"/>
            <a:r>
              <a:rPr lang="en-US" dirty="0" smtClean="0"/>
              <a:t>Meeting </a:t>
            </a:r>
            <a:r>
              <a:rPr lang="en-US" dirty="0"/>
              <a:t>ID: </a:t>
            </a:r>
            <a:r>
              <a:rPr lang="en-US" b="1" dirty="0" smtClean="0"/>
              <a:t>SA_91e</a:t>
            </a:r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2630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6" name="Straight Connector 45"/>
          <p:cNvCxnSpPr/>
          <p:nvPr/>
        </p:nvCxnSpPr>
        <p:spPr>
          <a:xfrm>
            <a:off x="3624263" y="1844675"/>
            <a:ext cx="0" cy="445135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267" name="Title 1"/>
          <p:cNvSpPr>
            <a:spLocks noGrp="1"/>
          </p:cNvSpPr>
          <p:nvPr>
            <p:ph type="title"/>
          </p:nvPr>
        </p:nvSpPr>
        <p:spPr>
          <a:xfrm>
            <a:off x="812800" y="255588"/>
            <a:ext cx="10515600" cy="1325562"/>
          </a:xfrm>
        </p:spPr>
        <p:txBody>
          <a:bodyPr/>
          <a:lstStyle/>
          <a:p>
            <a:r>
              <a:rPr lang="en-US" altLang="en-US" dirty="0" smtClean="0"/>
              <a:t>SA#91e Tentative Election Schedule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95375" y="1844675"/>
            <a:ext cx="1147763" cy="307975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400" dirty="0" err="1"/>
              <a:t>Th</a:t>
            </a:r>
            <a:r>
              <a:rPr lang="en-US" sz="1400" dirty="0"/>
              <a:t> 18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405063" y="1844675"/>
            <a:ext cx="1147762" cy="307975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400" dirty="0"/>
              <a:t>Fr 19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716338" y="1844675"/>
            <a:ext cx="1147762" cy="307975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400" dirty="0"/>
              <a:t>Mo 22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026025" y="1844675"/>
            <a:ext cx="1147763" cy="307975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400" dirty="0" err="1"/>
              <a:t>Tu</a:t>
            </a:r>
            <a:r>
              <a:rPr lang="en-US" sz="1400" dirty="0"/>
              <a:t> 23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337300" y="1844675"/>
            <a:ext cx="1147763" cy="307975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400" dirty="0"/>
              <a:t>We 24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7646988" y="1844675"/>
            <a:ext cx="1147762" cy="307975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400" dirty="0" err="1"/>
              <a:t>Th</a:t>
            </a:r>
            <a:r>
              <a:rPr lang="en-US" sz="1400" dirty="0"/>
              <a:t> 25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8958263" y="1844675"/>
            <a:ext cx="1147762" cy="307975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400" dirty="0"/>
              <a:t>Fr 26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10267950" y="1844675"/>
            <a:ext cx="1147763" cy="307975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400" dirty="0"/>
              <a:t>Mo 29</a:t>
            </a:r>
          </a:p>
        </p:txBody>
      </p:sp>
      <p:sp>
        <p:nvSpPr>
          <p:cNvPr id="11276" name="TextBox 4"/>
          <p:cNvSpPr txBox="1">
            <a:spLocks noChangeArrowheads="1"/>
          </p:cNvSpPr>
          <p:nvPr/>
        </p:nvSpPr>
        <p:spPr bwMode="auto">
          <a:xfrm>
            <a:off x="288925" y="1844675"/>
            <a:ext cx="604838" cy="483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100">
                <a:latin typeface="Arial" panose="020B0604020202020204" pitchFamily="34" charset="0"/>
              </a:rPr>
              <a:t>UTC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100">
              <a:latin typeface="Arial" panose="020B0604020202020204" pitchFamily="34" charset="0"/>
            </a:endParaRP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100">
                <a:latin typeface="Arial" panose="020B0604020202020204" pitchFamily="34" charset="0"/>
              </a:rPr>
              <a:t>8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100">
              <a:latin typeface="Arial" panose="020B0604020202020204" pitchFamily="34" charset="0"/>
            </a:endParaRP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100">
                <a:latin typeface="Arial" panose="020B0604020202020204" pitchFamily="34" charset="0"/>
              </a:rPr>
              <a:t>9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100">
              <a:latin typeface="Arial" panose="020B0604020202020204" pitchFamily="34" charset="0"/>
            </a:endParaRP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100">
                <a:latin typeface="Arial" panose="020B0604020202020204" pitchFamily="34" charset="0"/>
              </a:rPr>
              <a:t>10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100">
              <a:latin typeface="Arial" panose="020B0604020202020204" pitchFamily="34" charset="0"/>
            </a:endParaRP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100">
                <a:latin typeface="Arial" panose="020B0604020202020204" pitchFamily="34" charset="0"/>
              </a:rPr>
              <a:t>11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100">
              <a:latin typeface="Arial" panose="020B0604020202020204" pitchFamily="34" charset="0"/>
            </a:endParaRP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100">
                <a:latin typeface="Arial" panose="020B0604020202020204" pitchFamily="34" charset="0"/>
              </a:rPr>
              <a:t>12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100">
              <a:latin typeface="Arial" panose="020B0604020202020204" pitchFamily="34" charset="0"/>
            </a:endParaRP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100">
                <a:latin typeface="Arial" panose="020B0604020202020204" pitchFamily="34" charset="0"/>
              </a:rPr>
              <a:t>13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100">
              <a:latin typeface="Arial" panose="020B0604020202020204" pitchFamily="34" charset="0"/>
            </a:endParaRP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100">
                <a:latin typeface="Arial" panose="020B0604020202020204" pitchFamily="34" charset="0"/>
              </a:rPr>
              <a:t>14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100">
              <a:latin typeface="Arial" panose="020B0604020202020204" pitchFamily="34" charset="0"/>
            </a:endParaRP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100">
                <a:latin typeface="Arial" panose="020B0604020202020204" pitchFamily="34" charset="0"/>
              </a:rPr>
              <a:t>15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100">
              <a:latin typeface="Arial" panose="020B0604020202020204" pitchFamily="34" charset="0"/>
            </a:endParaRP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100">
                <a:latin typeface="Arial" panose="020B0604020202020204" pitchFamily="34" charset="0"/>
              </a:rPr>
              <a:t>16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100">
              <a:latin typeface="Arial" panose="020B0604020202020204" pitchFamily="34" charset="0"/>
            </a:endParaRP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100">
                <a:latin typeface="Arial" panose="020B0604020202020204" pitchFamily="34" charset="0"/>
              </a:rPr>
              <a:t>17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100">
              <a:latin typeface="Arial" panose="020B0604020202020204" pitchFamily="34" charset="0"/>
            </a:endParaRP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100">
                <a:latin typeface="Arial" panose="020B0604020202020204" pitchFamily="34" charset="0"/>
              </a:rPr>
              <a:t>18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100">
              <a:latin typeface="Arial" panose="020B0604020202020204" pitchFamily="34" charset="0"/>
            </a:endParaRP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100">
                <a:latin typeface="Arial" panose="020B0604020202020204" pitchFamily="34" charset="0"/>
              </a:rPr>
              <a:t>19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100">
              <a:latin typeface="Arial" panose="020B0604020202020204" pitchFamily="34" charset="0"/>
            </a:endParaRP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100">
                <a:latin typeface="Arial" panose="020B0604020202020204" pitchFamily="34" charset="0"/>
              </a:rPr>
              <a:t>…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100">
              <a:latin typeface="Arial" panose="020B0604020202020204" pitchFamily="34" charset="0"/>
            </a:endParaRPr>
          </a:p>
        </p:txBody>
      </p:sp>
      <p:sp>
        <p:nvSpPr>
          <p:cNvPr id="23" name="Rounded Rectangle 22"/>
          <p:cNvSpPr/>
          <p:nvPr/>
        </p:nvSpPr>
        <p:spPr>
          <a:xfrm>
            <a:off x="1095375" y="3943350"/>
            <a:ext cx="909638" cy="700088"/>
          </a:xfrm>
          <a:prstGeom prst="round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GTM</a:t>
            </a:r>
          </a:p>
          <a:p>
            <a:pPr algn="ctr">
              <a:defRPr/>
            </a:pPr>
            <a:r>
              <a:rPr lang="en-US" sz="800" dirty="0"/>
              <a:t>elections only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5145088" y="3943350"/>
            <a:ext cx="909637" cy="7000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GTM</a:t>
            </a:r>
          </a:p>
          <a:p>
            <a:pPr algn="ctr">
              <a:defRPr/>
            </a:pPr>
            <a:r>
              <a:rPr lang="en-US" sz="800" dirty="0"/>
              <a:t>technical &amp; elections</a:t>
            </a:r>
          </a:p>
        </p:txBody>
      </p:sp>
      <p:sp>
        <p:nvSpPr>
          <p:cNvPr id="28" name="Rounded Rectangle 27"/>
          <p:cNvSpPr/>
          <p:nvPr/>
        </p:nvSpPr>
        <p:spPr>
          <a:xfrm>
            <a:off x="6456363" y="3943350"/>
            <a:ext cx="909637" cy="7000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GTM</a:t>
            </a:r>
          </a:p>
          <a:p>
            <a:pPr algn="ctr">
              <a:defRPr/>
            </a:pPr>
            <a:r>
              <a:rPr lang="en-US" sz="800" dirty="0"/>
              <a:t>technical &amp; elections</a:t>
            </a:r>
          </a:p>
        </p:txBody>
      </p:sp>
      <p:sp>
        <p:nvSpPr>
          <p:cNvPr id="29" name="Rounded Rectangle 28"/>
          <p:cNvSpPr/>
          <p:nvPr/>
        </p:nvSpPr>
        <p:spPr>
          <a:xfrm>
            <a:off x="7766050" y="3943350"/>
            <a:ext cx="909638" cy="7000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GTM</a:t>
            </a:r>
          </a:p>
          <a:p>
            <a:pPr algn="ctr">
              <a:defRPr/>
            </a:pPr>
            <a:r>
              <a:rPr lang="en-US" sz="800" dirty="0"/>
              <a:t>technical &amp; elections</a:t>
            </a:r>
          </a:p>
        </p:txBody>
      </p:sp>
      <p:sp>
        <p:nvSpPr>
          <p:cNvPr id="30" name="Rounded Rectangle 29"/>
          <p:cNvSpPr/>
          <p:nvPr/>
        </p:nvSpPr>
        <p:spPr>
          <a:xfrm>
            <a:off x="9074150" y="3943350"/>
            <a:ext cx="909638" cy="7000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GTM</a:t>
            </a:r>
          </a:p>
          <a:p>
            <a:pPr algn="ctr">
              <a:defRPr/>
            </a:pPr>
            <a:r>
              <a:rPr lang="en-US" sz="800" dirty="0"/>
              <a:t>technical &amp; elections</a:t>
            </a:r>
          </a:p>
        </p:txBody>
      </p:sp>
      <p:sp>
        <p:nvSpPr>
          <p:cNvPr id="31" name="Rounded Rectangle 30"/>
          <p:cNvSpPr/>
          <p:nvPr/>
        </p:nvSpPr>
        <p:spPr>
          <a:xfrm>
            <a:off x="10387013" y="3932238"/>
            <a:ext cx="909637" cy="700087"/>
          </a:xfrm>
          <a:prstGeom prst="roundRect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GTM</a:t>
            </a:r>
          </a:p>
          <a:p>
            <a:pPr algn="ctr">
              <a:defRPr/>
            </a:pPr>
            <a:r>
              <a:rPr lang="en-US" sz="800" dirty="0"/>
              <a:t>reporting</a:t>
            </a:r>
          </a:p>
        </p:txBody>
      </p:sp>
      <p:sp>
        <p:nvSpPr>
          <p:cNvPr id="32" name="Rounded Rectangle 31"/>
          <p:cNvSpPr/>
          <p:nvPr/>
        </p:nvSpPr>
        <p:spPr>
          <a:xfrm>
            <a:off x="1095375" y="5595938"/>
            <a:ext cx="909638" cy="700087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400" dirty="0">
                <a:solidFill>
                  <a:schemeClr val="tx1"/>
                </a:solidFill>
              </a:rPr>
              <a:t>Ballot 1</a:t>
            </a:r>
          </a:p>
          <a:p>
            <a:pPr algn="ctr">
              <a:defRPr/>
            </a:pPr>
            <a:r>
              <a:rPr lang="en-US" sz="1400" b="1" dirty="0">
                <a:solidFill>
                  <a:schemeClr val="tx1"/>
                </a:solidFill>
              </a:rPr>
              <a:t>VC2/B1</a:t>
            </a:r>
          </a:p>
          <a:p>
            <a:pPr algn="ctr">
              <a:defRPr/>
            </a:pPr>
            <a:r>
              <a:rPr lang="en-US" sz="1000" dirty="0">
                <a:solidFill>
                  <a:schemeClr val="tx1"/>
                </a:solidFill>
              </a:rPr>
              <a:t>(18 hours)</a:t>
            </a:r>
            <a:endParaRPr lang="en-US" sz="1400" dirty="0">
              <a:solidFill>
                <a:schemeClr val="tx1"/>
              </a:solidFill>
            </a:endParaRPr>
          </a:p>
          <a:p>
            <a:pPr algn="ctr">
              <a:defRPr/>
            </a:pPr>
            <a:endParaRPr lang="en-US" sz="600" dirty="0">
              <a:solidFill>
                <a:schemeClr val="tx1"/>
              </a:solidFill>
            </a:endParaRPr>
          </a:p>
        </p:txBody>
      </p:sp>
      <p:sp>
        <p:nvSpPr>
          <p:cNvPr id="33" name="Rounded Rectangle 32"/>
          <p:cNvSpPr/>
          <p:nvPr/>
        </p:nvSpPr>
        <p:spPr>
          <a:xfrm>
            <a:off x="2555875" y="2205038"/>
            <a:ext cx="909638" cy="1392237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>
              <a:defRPr/>
            </a:pPr>
            <a:r>
              <a:rPr lang="en-US" sz="1400" dirty="0">
                <a:solidFill>
                  <a:schemeClr val="tx1"/>
                </a:solidFill>
              </a:rPr>
              <a:t>Ballot 1</a:t>
            </a:r>
          </a:p>
          <a:p>
            <a:pPr algn="ctr">
              <a:defRPr/>
            </a:pPr>
            <a:r>
              <a:rPr lang="en-US" sz="1400" b="1" dirty="0" smtClean="0">
                <a:solidFill>
                  <a:schemeClr val="tx1"/>
                </a:solidFill>
              </a:rPr>
              <a:t>VC2/B1</a:t>
            </a:r>
            <a:endParaRPr lang="en-US" sz="1400" b="1" dirty="0">
              <a:solidFill>
                <a:schemeClr val="tx1"/>
              </a:solidFill>
            </a:endParaRPr>
          </a:p>
          <a:p>
            <a:pPr algn="ctr">
              <a:defRPr/>
            </a:pPr>
            <a:endParaRPr lang="en-US" sz="600" dirty="0">
              <a:solidFill>
                <a:schemeClr val="tx1"/>
              </a:solidFill>
            </a:endParaRPr>
          </a:p>
        </p:txBody>
      </p:sp>
      <p:sp>
        <p:nvSpPr>
          <p:cNvPr id="34" name="Rounded Rectangle 33"/>
          <p:cNvSpPr/>
          <p:nvPr/>
        </p:nvSpPr>
        <p:spPr>
          <a:xfrm>
            <a:off x="3776663" y="5595938"/>
            <a:ext cx="909637" cy="700087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400" dirty="0">
                <a:solidFill>
                  <a:schemeClr val="tx1"/>
                </a:solidFill>
              </a:rPr>
              <a:t>Ballot 2</a:t>
            </a:r>
          </a:p>
          <a:p>
            <a:pPr algn="ctr">
              <a:defRPr/>
            </a:pPr>
            <a:r>
              <a:rPr lang="en-US" sz="1400" b="1" dirty="0" smtClean="0">
                <a:solidFill>
                  <a:schemeClr val="tx1"/>
                </a:solidFill>
              </a:rPr>
              <a:t>VC3/B1</a:t>
            </a:r>
            <a:endParaRPr lang="en-US" sz="1400" b="1" dirty="0">
              <a:solidFill>
                <a:schemeClr val="tx1"/>
              </a:solidFill>
            </a:endParaRPr>
          </a:p>
          <a:p>
            <a:pPr algn="ctr">
              <a:defRPr/>
            </a:pPr>
            <a:r>
              <a:rPr lang="en-US" sz="1000" dirty="0" smtClean="0">
                <a:solidFill>
                  <a:schemeClr val="tx1"/>
                </a:solidFill>
              </a:rPr>
              <a:t>(</a:t>
            </a:r>
            <a:r>
              <a:rPr lang="en-US" sz="1000" dirty="0">
                <a:solidFill>
                  <a:schemeClr val="tx1"/>
                </a:solidFill>
              </a:rPr>
              <a:t>18 hours)</a:t>
            </a:r>
            <a:endParaRPr lang="en-US" sz="1400" dirty="0">
              <a:solidFill>
                <a:schemeClr val="tx1"/>
              </a:solidFill>
            </a:endParaRPr>
          </a:p>
          <a:p>
            <a:pPr algn="ctr">
              <a:defRPr/>
            </a:pPr>
            <a:endParaRPr lang="en-US" sz="600" dirty="0">
              <a:solidFill>
                <a:schemeClr val="tx1"/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2679700" y="2721714"/>
            <a:ext cx="650875" cy="26193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100" dirty="0" smtClean="0"/>
              <a:t>Adrian</a:t>
            </a:r>
            <a:endParaRPr lang="en-US" sz="1100" dirty="0"/>
          </a:p>
        </p:txBody>
      </p:sp>
      <p:sp>
        <p:nvSpPr>
          <p:cNvPr id="38" name="TextBox 37"/>
          <p:cNvSpPr txBox="1"/>
          <p:nvPr/>
        </p:nvSpPr>
        <p:spPr>
          <a:xfrm>
            <a:off x="2679700" y="3036039"/>
            <a:ext cx="650875" cy="26193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100" dirty="0" smtClean="0"/>
              <a:t>Satoshi</a:t>
            </a:r>
            <a:endParaRPr lang="en-US" sz="1100" dirty="0"/>
          </a:p>
        </p:txBody>
      </p:sp>
      <p:sp>
        <p:nvSpPr>
          <p:cNvPr id="42" name="Rounded Rectangle 41"/>
          <p:cNvSpPr/>
          <p:nvPr/>
        </p:nvSpPr>
        <p:spPr>
          <a:xfrm>
            <a:off x="5137150" y="5595938"/>
            <a:ext cx="909638" cy="700087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400" dirty="0">
                <a:solidFill>
                  <a:schemeClr val="tx1"/>
                </a:solidFill>
              </a:rPr>
              <a:t>Ballot 3</a:t>
            </a:r>
          </a:p>
          <a:p>
            <a:pPr algn="ctr">
              <a:defRPr/>
            </a:pPr>
            <a:r>
              <a:rPr lang="en-US" sz="1400" b="1" dirty="0" smtClean="0">
                <a:solidFill>
                  <a:schemeClr val="tx1"/>
                </a:solidFill>
              </a:rPr>
              <a:t>VC3/B</a:t>
            </a:r>
            <a:r>
              <a:rPr lang="en-US" sz="1400" b="1" dirty="0">
                <a:solidFill>
                  <a:schemeClr val="tx1"/>
                </a:solidFill>
              </a:rPr>
              <a:t>2</a:t>
            </a:r>
          </a:p>
          <a:p>
            <a:pPr algn="ctr">
              <a:defRPr/>
            </a:pPr>
            <a:r>
              <a:rPr lang="en-US" sz="1000" dirty="0">
                <a:solidFill>
                  <a:schemeClr val="tx1"/>
                </a:solidFill>
              </a:rPr>
              <a:t>(18 hours)</a:t>
            </a:r>
            <a:endParaRPr lang="en-US" sz="1400" dirty="0">
              <a:solidFill>
                <a:schemeClr val="tx1"/>
              </a:solidFill>
            </a:endParaRPr>
          </a:p>
          <a:p>
            <a:pPr algn="ctr">
              <a:defRPr/>
            </a:pPr>
            <a:endParaRPr lang="en-US" sz="600" dirty="0">
              <a:solidFill>
                <a:schemeClr val="tx1"/>
              </a:solidFill>
            </a:endParaRPr>
          </a:p>
        </p:txBody>
      </p:sp>
      <p:cxnSp>
        <p:nvCxnSpPr>
          <p:cNvPr id="49" name="Straight Connector 48"/>
          <p:cNvCxnSpPr/>
          <p:nvPr/>
        </p:nvCxnSpPr>
        <p:spPr>
          <a:xfrm>
            <a:off x="10191750" y="1844675"/>
            <a:ext cx="0" cy="445135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Rounded Rectangle 60"/>
          <p:cNvSpPr/>
          <p:nvPr/>
        </p:nvSpPr>
        <p:spPr>
          <a:xfrm>
            <a:off x="6397625" y="2206625"/>
            <a:ext cx="909638" cy="1390650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>
              <a:defRPr/>
            </a:pPr>
            <a:r>
              <a:rPr lang="en-US" sz="1400" dirty="0">
                <a:solidFill>
                  <a:schemeClr val="tx1"/>
                </a:solidFill>
              </a:rPr>
              <a:t>Ballot 3</a:t>
            </a:r>
          </a:p>
          <a:p>
            <a:pPr algn="ctr">
              <a:defRPr/>
            </a:pPr>
            <a:r>
              <a:rPr lang="en-US" sz="1400" b="1" dirty="0" smtClean="0">
                <a:solidFill>
                  <a:schemeClr val="tx1"/>
                </a:solidFill>
              </a:rPr>
              <a:t>VC3/B</a:t>
            </a:r>
            <a:r>
              <a:rPr lang="en-US" sz="1400" b="1" dirty="0">
                <a:solidFill>
                  <a:schemeClr val="tx1"/>
                </a:solidFill>
              </a:rPr>
              <a:t>2</a:t>
            </a:r>
          </a:p>
          <a:p>
            <a:pPr algn="ctr">
              <a:defRPr/>
            </a:pPr>
            <a:endParaRPr lang="en-US" sz="600" dirty="0">
              <a:solidFill>
                <a:schemeClr val="tx1"/>
              </a:solidFill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6526213" y="3010001"/>
            <a:ext cx="650875" cy="26193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100" dirty="0"/>
              <a:t>?</a:t>
            </a:r>
          </a:p>
        </p:txBody>
      </p:sp>
      <p:sp>
        <p:nvSpPr>
          <p:cNvPr id="64" name="TextBox 63"/>
          <p:cNvSpPr txBox="1"/>
          <p:nvPr/>
        </p:nvSpPr>
        <p:spPr>
          <a:xfrm>
            <a:off x="6526213" y="3300413"/>
            <a:ext cx="650875" cy="26193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100" dirty="0"/>
              <a:t>?</a:t>
            </a:r>
          </a:p>
        </p:txBody>
      </p:sp>
      <p:sp>
        <p:nvSpPr>
          <p:cNvPr id="65" name="Rounded Rectangle 64"/>
          <p:cNvSpPr/>
          <p:nvPr/>
        </p:nvSpPr>
        <p:spPr>
          <a:xfrm>
            <a:off x="5086350" y="2205038"/>
            <a:ext cx="909638" cy="1392237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>
              <a:defRPr/>
            </a:pPr>
            <a:r>
              <a:rPr lang="en-US" sz="1400" dirty="0">
                <a:solidFill>
                  <a:schemeClr val="tx1"/>
                </a:solidFill>
              </a:rPr>
              <a:t>Ballot 2</a:t>
            </a:r>
          </a:p>
          <a:p>
            <a:pPr algn="ctr">
              <a:defRPr/>
            </a:pPr>
            <a:r>
              <a:rPr lang="en-US" sz="1400" b="1" dirty="0" smtClean="0">
                <a:solidFill>
                  <a:schemeClr val="tx1"/>
                </a:solidFill>
              </a:rPr>
              <a:t>VC3/B1</a:t>
            </a:r>
            <a:endParaRPr lang="en-US" sz="1400" b="1" dirty="0">
              <a:solidFill>
                <a:schemeClr val="tx1"/>
              </a:solidFill>
            </a:endParaRPr>
          </a:p>
          <a:p>
            <a:pPr algn="ctr">
              <a:defRPr/>
            </a:pPr>
            <a:endParaRPr lang="en-US" sz="600" dirty="0">
              <a:solidFill>
                <a:schemeClr val="tx1"/>
              </a:solidFill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5216525" y="3006725"/>
            <a:ext cx="650875" cy="26035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100" dirty="0" smtClean="0"/>
              <a:t>Gerald</a:t>
            </a:r>
            <a:endParaRPr lang="en-US" sz="1100" dirty="0"/>
          </a:p>
        </p:txBody>
      </p:sp>
      <p:sp>
        <p:nvSpPr>
          <p:cNvPr id="67" name="TextBox 66"/>
          <p:cNvSpPr txBox="1"/>
          <p:nvPr/>
        </p:nvSpPr>
        <p:spPr>
          <a:xfrm>
            <a:off x="5216525" y="3292475"/>
            <a:ext cx="650875" cy="26193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100" dirty="0" smtClean="0"/>
              <a:t>Mona</a:t>
            </a:r>
            <a:endParaRPr lang="en-US" sz="1100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771525" y="3597275"/>
            <a:ext cx="10668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Straight Connector 83"/>
          <p:cNvCxnSpPr/>
          <p:nvPr/>
        </p:nvCxnSpPr>
        <p:spPr>
          <a:xfrm>
            <a:off x="771525" y="3930650"/>
            <a:ext cx="10668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Straight Connector 84"/>
          <p:cNvCxnSpPr/>
          <p:nvPr/>
        </p:nvCxnSpPr>
        <p:spPr>
          <a:xfrm>
            <a:off x="781050" y="4643438"/>
            <a:ext cx="10668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Straight Connector 85"/>
          <p:cNvCxnSpPr/>
          <p:nvPr/>
        </p:nvCxnSpPr>
        <p:spPr>
          <a:xfrm>
            <a:off x="771525" y="5595938"/>
            <a:ext cx="10668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Box 47"/>
          <p:cNvSpPr txBox="1"/>
          <p:nvPr/>
        </p:nvSpPr>
        <p:spPr>
          <a:xfrm>
            <a:off x="900113" y="4756150"/>
            <a:ext cx="650875" cy="43088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>
            <a:spAutoFit/>
          </a:bodyPr>
          <a:lstStyle>
            <a:defPPr>
              <a:defRPr lang="en-GB"/>
            </a:defPPr>
            <a:lvl1pPr algn="ctr">
              <a:defRPr sz="11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en-US" b="1" dirty="0" smtClean="0">
                <a:solidFill>
                  <a:schemeClr val="tx1"/>
                </a:solidFill>
              </a:rPr>
              <a:t>Chair:</a:t>
            </a:r>
          </a:p>
          <a:p>
            <a:pPr>
              <a:defRPr/>
            </a:pPr>
            <a:r>
              <a:rPr lang="en-US" b="1" dirty="0" smtClean="0">
                <a:solidFill>
                  <a:schemeClr val="tx1"/>
                </a:solidFill>
              </a:rPr>
              <a:t>Georg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1552575" y="4759325"/>
            <a:ext cx="650875" cy="43088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100" b="1" dirty="0" smtClean="0"/>
              <a:t>VC1:</a:t>
            </a:r>
          </a:p>
          <a:p>
            <a:pPr algn="ctr">
              <a:defRPr/>
            </a:pPr>
            <a:r>
              <a:rPr lang="en-US" sz="1100" b="1" dirty="0" smtClean="0"/>
              <a:t>Mark</a:t>
            </a:r>
            <a:endParaRPr lang="en-US" sz="1100" b="1" dirty="0"/>
          </a:p>
        </p:txBody>
      </p:sp>
      <p:sp>
        <p:nvSpPr>
          <p:cNvPr id="51" name="Rounded Rectangle 50"/>
          <p:cNvSpPr/>
          <p:nvPr/>
        </p:nvSpPr>
        <p:spPr>
          <a:xfrm>
            <a:off x="1096963" y="4527550"/>
            <a:ext cx="909637" cy="261938"/>
          </a:xfrm>
          <a:prstGeom prst="round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000" dirty="0"/>
              <a:t>Acclamation</a:t>
            </a:r>
            <a:endParaRPr lang="en-US" sz="200" dirty="0"/>
          </a:p>
        </p:txBody>
      </p:sp>
      <p:sp>
        <p:nvSpPr>
          <p:cNvPr id="62" name="TextBox 61"/>
          <p:cNvSpPr txBox="1"/>
          <p:nvPr/>
        </p:nvSpPr>
        <p:spPr>
          <a:xfrm>
            <a:off x="5214938" y="2713038"/>
            <a:ext cx="650875" cy="26193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100" dirty="0" smtClean="0"/>
              <a:t>Adrian</a:t>
            </a:r>
            <a:endParaRPr lang="en-US" sz="1100" dirty="0"/>
          </a:p>
        </p:txBody>
      </p:sp>
      <p:sp>
        <p:nvSpPr>
          <p:cNvPr id="47" name="Rounded Rectangle 46"/>
          <p:cNvSpPr/>
          <p:nvPr/>
        </p:nvSpPr>
        <p:spPr>
          <a:xfrm>
            <a:off x="3841750" y="2203450"/>
            <a:ext cx="909638" cy="1390650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>
              <a:defRPr/>
            </a:pPr>
            <a:r>
              <a:rPr lang="en-US" sz="1400" dirty="0">
                <a:solidFill>
                  <a:schemeClr val="tx1"/>
                </a:solidFill>
              </a:rPr>
              <a:t>Blocked </a:t>
            </a:r>
          </a:p>
          <a:p>
            <a:pPr algn="ctr">
              <a:defRPr/>
            </a:pPr>
            <a:r>
              <a:rPr lang="en-US" sz="1400" dirty="0">
                <a:solidFill>
                  <a:schemeClr val="tx1"/>
                </a:solidFill>
              </a:rPr>
              <a:t>due </a:t>
            </a:r>
          </a:p>
          <a:p>
            <a:pPr algn="ctr">
              <a:defRPr/>
            </a:pPr>
            <a:r>
              <a:rPr lang="en-US" sz="1400" dirty="0">
                <a:solidFill>
                  <a:schemeClr val="tx1"/>
                </a:solidFill>
              </a:rPr>
              <a:t>to</a:t>
            </a:r>
          </a:p>
          <a:p>
            <a:pPr algn="ctr">
              <a:defRPr/>
            </a:pPr>
            <a:r>
              <a:rPr lang="en-US" sz="1400" dirty="0">
                <a:solidFill>
                  <a:schemeClr val="tx1"/>
                </a:solidFill>
              </a:rPr>
              <a:t>week-</a:t>
            </a:r>
          </a:p>
          <a:p>
            <a:pPr algn="ctr">
              <a:defRPr/>
            </a:pPr>
            <a:r>
              <a:rPr lang="en-US" sz="1400" dirty="0">
                <a:solidFill>
                  <a:schemeClr val="tx1"/>
                </a:solidFill>
              </a:rPr>
              <a:t>end</a:t>
            </a:r>
          </a:p>
          <a:p>
            <a:pPr algn="ctr">
              <a:defRPr/>
            </a:pPr>
            <a:endParaRPr lang="en-US" sz="600" dirty="0">
              <a:solidFill>
                <a:schemeClr val="tx1"/>
              </a:solidFill>
            </a:endParaRPr>
          </a:p>
        </p:txBody>
      </p:sp>
      <p:sp>
        <p:nvSpPr>
          <p:cNvPr id="52" name="Rounded Rectangle 51"/>
          <p:cNvSpPr/>
          <p:nvPr/>
        </p:nvSpPr>
        <p:spPr>
          <a:xfrm>
            <a:off x="2544763" y="3621088"/>
            <a:ext cx="909637" cy="2674937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>
              <a:defRPr/>
            </a:pPr>
            <a:endParaRPr lang="en-US" sz="1400" dirty="0" smtClean="0">
              <a:solidFill>
                <a:schemeClr val="tx1"/>
              </a:solidFill>
            </a:endParaRPr>
          </a:p>
          <a:p>
            <a:pPr algn="ctr">
              <a:defRPr/>
            </a:pPr>
            <a:endParaRPr lang="en-US" sz="1400" dirty="0">
              <a:solidFill>
                <a:schemeClr val="tx1"/>
              </a:solidFill>
            </a:endParaRPr>
          </a:p>
          <a:p>
            <a:pPr algn="ctr">
              <a:defRPr/>
            </a:pPr>
            <a:endParaRPr lang="en-US" sz="1400" dirty="0" smtClean="0">
              <a:solidFill>
                <a:schemeClr val="tx1"/>
              </a:solidFill>
            </a:endParaRPr>
          </a:p>
          <a:p>
            <a:pPr algn="ctr">
              <a:defRPr/>
            </a:pPr>
            <a:r>
              <a:rPr lang="en-US" sz="1400" dirty="0" smtClean="0">
                <a:solidFill>
                  <a:schemeClr val="tx1"/>
                </a:solidFill>
              </a:rPr>
              <a:t>Blocked </a:t>
            </a:r>
            <a:endParaRPr lang="en-US" sz="1400" dirty="0">
              <a:solidFill>
                <a:schemeClr val="tx1"/>
              </a:solidFill>
            </a:endParaRPr>
          </a:p>
          <a:p>
            <a:pPr algn="ctr">
              <a:defRPr/>
            </a:pPr>
            <a:r>
              <a:rPr lang="en-US" sz="1400" dirty="0">
                <a:solidFill>
                  <a:schemeClr val="tx1"/>
                </a:solidFill>
              </a:rPr>
              <a:t>due </a:t>
            </a:r>
          </a:p>
          <a:p>
            <a:pPr algn="ctr">
              <a:defRPr/>
            </a:pPr>
            <a:r>
              <a:rPr lang="en-US" sz="1400" dirty="0">
                <a:solidFill>
                  <a:schemeClr val="tx1"/>
                </a:solidFill>
              </a:rPr>
              <a:t>to</a:t>
            </a:r>
          </a:p>
          <a:p>
            <a:pPr algn="ctr">
              <a:defRPr/>
            </a:pPr>
            <a:r>
              <a:rPr lang="en-US" sz="1400" dirty="0">
                <a:solidFill>
                  <a:schemeClr val="tx1"/>
                </a:solidFill>
              </a:rPr>
              <a:t>week-</a:t>
            </a:r>
          </a:p>
          <a:p>
            <a:pPr algn="ctr">
              <a:defRPr/>
            </a:pPr>
            <a:r>
              <a:rPr lang="en-US" sz="1400" dirty="0">
                <a:solidFill>
                  <a:schemeClr val="tx1"/>
                </a:solidFill>
              </a:rPr>
              <a:t>end</a:t>
            </a:r>
          </a:p>
          <a:p>
            <a:pPr algn="ctr">
              <a:defRPr/>
            </a:pPr>
            <a:endParaRPr lang="en-US" sz="600" dirty="0">
              <a:solidFill>
                <a:schemeClr val="tx1"/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6523831" y="2716214"/>
            <a:ext cx="650875" cy="26193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100" dirty="0" smtClean="0"/>
              <a:t>?</a:t>
            </a:r>
            <a:endParaRPr lang="en-US" sz="1100" dirty="0"/>
          </a:p>
        </p:txBody>
      </p:sp>
      <p:sp>
        <p:nvSpPr>
          <p:cNvPr id="44" name="Rounded Rectangle 43"/>
          <p:cNvSpPr/>
          <p:nvPr/>
        </p:nvSpPr>
        <p:spPr>
          <a:xfrm>
            <a:off x="6427788" y="5595938"/>
            <a:ext cx="909638" cy="700087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400" dirty="0">
                <a:solidFill>
                  <a:schemeClr val="tx1"/>
                </a:solidFill>
              </a:rPr>
              <a:t>Ballot </a:t>
            </a:r>
            <a:r>
              <a:rPr lang="en-US" sz="1400" dirty="0" smtClean="0">
                <a:solidFill>
                  <a:schemeClr val="tx1"/>
                </a:solidFill>
              </a:rPr>
              <a:t>4</a:t>
            </a:r>
            <a:endParaRPr lang="en-US" sz="1400" dirty="0">
              <a:solidFill>
                <a:schemeClr val="tx1"/>
              </a:solidFill>
            </a:endParaRPr>
          </a:p>
          <a:p>
            <a:pPr algn="ctr">
              <a:defRPr/>
            </a:pPr>
            <a:r>
              <a:rPr lang="en-US" sz="1400" b="1" dirty="0" smtClean="0">
                <a:solidFill>
                  <a:schemeClr val="tx1"/>
                </a:solidFill>
              </a:rPr>
              <a:t>VC3/B</a:t>
            </a:r>
            <a:r>
              <a:rPr lang="en-US" sz="1400" b="1" dirty="0">
                <a:solidFill>
                  <a:schemeClr val="tx1"/>
                </a:solidFill>
              </a:rPr>
              <a:t>3</a:t>
            </a:r>
          </a:p>
          <a:p>
            <a:pPr algn="ctr">
              <a:defRPr/>
            </a:pPr>
            <a:r>
              <a:rPr lang="en-US" sz="1000" dirty="0">
                <a:solidFill>
                  <a:schemeClr val="tx1"/>
                </a:solidFill>
              </a:rPr>
              <a:t>(18 hours)</a:t>
            </a:r>
            <a:endParaRPr lang="en-US" sz="1400" dirty="0">
              <a:solidFill>
                <a:schemeClr val="tx1"/>
              </a:solidFill>
            </a:endParaRPr>
          </a:p>
          <a:p>
            <a:pPr algn="ctr">
              <a:defRPr/>
            </a:pPr>
            <a:endParaRPr lang="en-US" sz="600" dirty="0">
              <a:solidFill>
                <a:schemeClr val="tx1"/>
              </a:solidFill>
            </a:endParaRPr>
          </a:p>
        </p:txBody>
      </p:sp>
      <p:sp>
        <p:nvSpPr>
          <p:cNvPr id="45" name="Rounded Rectangle 44"/>
          <p:cNvSpPr/>
          <p:nvPr/>
        </p:nvSpPr>
        <p:spPr>
          <a:xfrm>
            <a:off x="7688263" y="2206625"/>
            <a:ext cx="909638" cy="139065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>
              <a:defRPr/>
            </a:pPr>
            <a:r>
              <a:rPr lang="en-US" sz="1400" dirty="0">
                <a:solidFill>
                  <a:schemeClr val="tx1"/>
                </a:solidFill>
              </a:rPr>
              <a:t>Ballot </a:t>
            </a:r>
            <a:r>
              <a:rPr lang="en-US" sz="1400" dirty="0" smtClean="0">
                <a:solidFill>
                  <a:schemeClr val="tx1"/>
                </a:solidFill>
              </a:rPr>
              <a:t>4</a:t>
            </a:r>
            <a:endParaRPr lang="en-US" sz="1400" dirty="0">
              <a:solidFill>
                <a:schemeClr val="tx1"/>
              </a:solidFill>
            </a:endParaRPr>
          </a:p>
          <a:p>
            <a:pPr algn="ctr">
              <a:defRPr/>
            </a:pPr>
            <a:r>
              <a:rPr lang="en-US" sz="1400" b="1" dirty="0" smtClean="0">
                <a:solidFill>
                  <a:schemeClr val="tx1"/>
                </a:solidFill>
              </a:rPr>
              <a:t>VC3/B</a:t>
            </a:r>
            <a:r>
              <a:rPr lang="en-US" sz="1400" b="1" dirty="0">
                <a:solidFill>
                  <a:schemeClr val="tx1"/>
                </a:solidFill>
              </a:rPr>
              <a:t>3</a:t>
            </a:r>
          </a:p>
          <a:p>
            <a:pPr algn="ctr">
              <a:defRPr/>
            </a:pPr>
            <a:endParaRPr lang="en-US" sz="600" dirty="0">
              <a:solidFill>
                <a:schemeClr val="tx1"/>
              </a:solidFill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7819196" y="3022701"/>
            <a:ext cx="650875" cy="26193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100" dirty="0"/>
              <a:t>?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7819196" y="3313113"/>
            <a:ext cx="650875" cy="26193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100" dirty="0"/>
              <a:t>?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7816814" y="2728914"/>
            <a:ext cx="650875" cy="26193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100" dirty="0" smtClean="0"/>
              <a:t>?</a:t>
            </a:r>
            <a:endParaRPr lang="en-US" sz="1100" dirty="0"/>
          </a:p>
        </p:txBody>
      </p:sp>
      <p:sp>
        <p:nvSpPr>
          <p:cNvPr id="56" name="Rounded Rectangle 55"/>
          <p:cNvSpPr/>
          <p:nvPr/>
        </p:nvSpPr>
        <p:spPr>
          <a:xfrm>
            <a:off x="7769226" y="5595938"/>
            <a:ext cx="909638" cy="700087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400">
                <a:solidFill>
                  <a:schemeClr val="tx1"/>
                </a:solidFill>
              </a:rPr>
              <a:t>Ballot </a:t>
            </a:r>
            <a:r>
              <a:rPr lang="en-US" sz="1400" dirty="0">
                <a:solidFill>
                  <a:schemeClr val="tx1"/>
                </a:solidFill>
              </a:rPr>
              <a:t>5</a:t>
            </a:r>
          </a:p>
          <a:p>
            <a:pPr algn="ctr">
              <a:defRPr/>
            </a:pPr>
            <a:r>
              <a:rPr lang="en-US" sz="1400" b="1" dirty="0" smtClean="0">
                <a:solidFill>
                  <a:schemeClr val="tx1"/>
                </a:solidFill>
              </a:rPr>
              <a:t>VC3/B4</a:t>
            </a:r>
          </a:p>
          <a:p>
            <a:pPr algn="ctr">
              <a:defRPr/>
            </a:pPr>
            <a:r>
              <a:rPr lang="en-US" sz="1000" dirty="0" smtClean="0">
                <a:solidFill>
                  <a:schemeClr val="tx1"/>
                </a:solidFill>
              </a:rPr>
              <a:t>(18 hours)</a:t>
            </a:r>
            <a:endParaRPr lang="en-US" sz="1400" dirty="0" smtClean="0">
              <a:solidFill>
                <a:schemeClr val="tx1"/>
              </a:solidFill>
            </a:endParaRPr>
          </a:p>
          <a:p>
            <a:pPr algn="ctr">
              <a:defRPr/>
            </a:pPr>
            <a:endParaRPr lang="en-US" sz="600" dirty="0">
              <a:solidFill>
                <a:schemeClr val="tx1"/>
              </a:solidFill>
            </a:endParaRPr>
          </a:p>
        </p:txBody>
      </p:sp>
      <p:sp>
        <p:nvSpPr>
          <p:cNvPr id="57" name="Rounded Rectangle 56"/>
          <p:cNvSpPr/>
          <p:nvPr/>
        </p:nvSpPr>
        <p:spPr>
          <a:xfrm>
            <a:off x="9029701" y="2206625"/>
            <a:ext cx="909638" cy="139065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>
              <a:defRPr/>
            </a:pPr>
            <a:r>
              <a:rPr lang="en-US" sz="1400" dirty="0">
                <a:solidFill>
                  <a:schemeClr val="tx1"/>
                </a:solidFill>
              </a:rPr>
              <a:t>Ballot 5</a:t>
            </a:r>
          </a:p>
          <a:p>
            <a:pPr algn="ctr">
              <a:defRPr/>
            </a:pPr>
            <a:r>
              <a:rPr lang="en-US" sz="1400" b="1" dirty="0" smtClean="0">
                <a:solidFill>
                  <a:schemeClr val="tx1"/>
                </a:solidFill>
              </a:rPr>
              <a:t>VC3/B</a:t>
            </a:r>
            <a:r>
              <a:rPr lang="en-US" sz="1400" b="1" dirty="0">
                <a:solidFill>
                  <a:schemeClr val="tx1"/>
                </a:solidFill>
              </a:rPr>
              <a:t>4</a:t>
            </a:r>
          </a:p>
          <a:p>
            <a:pPr algn="ctr">
              <a:defRPr/>
            </a:pPr>
            <a:endParaRPr lang="en-US" sz="600" dirty="0">
              <a:solidFill>
                <a:schemeClr val="tx1"/>
              </a:solidFill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9160634" y="3022701"/>
            <a:ext cx="650875" cy="26193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100" dirty="0"/>
              <a:t>?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9160634" y="3313113"/>
            <a:ext cx="650875" cy="26193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100" dirty="0"/>
              <a:t>?</a:t>
            </a:r>
          </a:p>
        </p:txBody>
      </p:sp>
      <p:sp>
        <p:nvSpPr>
          <p:cNvPr id="60" name="TextBox 59"/>
          <p:cNvSpPr txBox="1"/>
          <p:nvPr/>
        </p:nvSpPr>
        <p:spPr>
          <a:xfrm>
            <a:off x="9158252" y="2728914"/>
            <a:ext cx="650875" cy="26193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100" dirty="0" smtClean="0"/>
              <a:t>?</a:t>
            </a:r>
            <a:endParaRPr lang="en-US" sz="1100" dirty="0"/>
          </a:p>
        </p:txBody>
      </p:sp>
      <p:sp>
        <p:nvSpPr>
          <p:cNvPr id="2" name="TextBox 1"/>
          <p:cNvSpPr txBox="1"/>
          <p:nvPr/>
        </p:nvSpPr>
        <p:spPr>
          <a:xfrm rot="19659856">
            <a:off x="6446674" y="6009446"/>
            <a:ext cx="772969" cy="276999"/>
          </a:xfrm>
          <a:prstGeom prst="rect">
            <a:avLst/>
          </a:prstGeom>
          <a:solidFill>
            <a:srgbClr val="FF0000"/>
          </a:solidFill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</a:rPr>
              <a:t>if needed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68" name="TextBox 67"/>
          <p:cNvSpPr txBox="1"/>
          <p:nvPr/>
        </p:nvSpPr>
        <p:spPr>
          <a:xfrm rot="19659856">
            <a:off x="6484481" y="2944320"/>
            <a:ext cx="772969" cy="276999"/>
          </a:xfrm>
          <a:prstGeom prst="rect">
            <a:avLst/>
          </a:prstGeom>
          <a:solidFill>
            <a:srgbClr val="FF0000"/>
          </a:solidFill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</a:rPr>
              <a:t>if needed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69" name="TextBox 68"/>
          <p:cNvSpPr txBox="1"/>
          <p:nvPr/>
        </p:nvSpPr>
        <p:spPr>
          <a:xfrm rot="19659856">
            <a:off x="7756523" y="2984337"/>
            <a:ext cx="772969" cy="276999"/>
          </a:xfrm>
          <a:prstGeom prst="rect">
            <a:avLst/>
          </a:prstGeom>
          <a:solidFill>
            <a:srgbClr val="FF0000"/>
          </a:solidFill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</a:rPr>
              <a:t>if needed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70" name="TextBox 69"/>
          <p:cNvSpPr txBox="1"/>
          <p:nvPr/>
        </p:nvSpPr>
        <p:spPr>
          <a:xfrm rot="19659856">
            <a:off x="9110944" y="2944320"/>
            <a:ext cx="772969" cy="276999"/>
          </a:xfrm>
          <a:prstGeom prst="rect">
            <a:avLst/>
          </a:prstGeom>
          <a:solidFill>
            <a:srgbClr val="FF0000"/>
          </a:solidFill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</a:rPr>
              <a:t>if needed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71" name="TextBox 70"/>
          <p:cNvSpPr txBox="1"/>
          <p:nvPr/>
        </p:nvSpPr>
        <p:spPr>
          <a:xfrm rot="19659856">
            <a:off x="5223899" y="6027586"/>
            <a:ext cx="772969" cy="276999"/>
          </a:xfrm>
          <a:prstGeom prst="rect">
            <a:avLst/>
          </a:prstGeom>
          <a:solidFill>
            <a:srgbClr val="FF0000"/>
          </a:solidFill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</a:rPr>
              <a:t>if needed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72" name="TextBox 71"/>
          <p:cNvSpPr txBox="1"/>
          <p:nvPr/>
        </p:nvSpPr>
        <p:spPr>
          <a:xfrm rot="19659856">
            <a:off x="7830963" y="6032442"/>
            <a:ext cx="772969" cy="276999"/>
          </a:xfrm>
          <a:prstGeom prst="rect">
            <a:avLst/>
          </a:prstGeom>
          <a:solidFill>
            <a:srgbClr val="FF0000"/>
          </a:solidFill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</a:rPr>
              <a:t>if needed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2679700" y="3484987"/>
            <a:ext cx="650875" cy="43088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100" b="1" dirty="0" smtClean="0"/>
              <a:t>VC2:</a:t>
            </a:r>
          </a:p>
          <a:p>
            <a:pPr algn="ctr">
              <a:defRPr/>
            </a:pPr>
            <a:r>
              <a:rPr lang="en-US" sz="1100" b="1" dirty="0" smtClean="0"/>
              <a:t>Satoshi</a:t>
            </a:r>
            <a:endParaRPr lang="en-US" sz="1100" b="1" dirty="0"/>
          </a:p>
        </p:txBody>
      </p:sp>
    </p:spTree>
    <p:extLst>
      <p:ext uri="{BB962C8B-B14F-4D97-AF65-F5344CB8AC3E}">
        <p14:creationId xmlns:p14="http://schemas.microsoft.com/office/powerpoint/2010/main" val="2861131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Annex – Done Already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4208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363" y="20327"/>
            <a:ext cx="10515600" cy="1325563"/>
          </a:xfrm>
        </p:spPr>
        <p:txBody>
          <a:bodyPr>
            <a:normAutofit/>
          </a:bodyPr>
          <a:lstStyle/>
          <a:p>
            <a:r>
              <a:rPr lang="en-US" dirty="0" smtClean="0"/>
              <a:t>SA#91-e Elections (18 March 2021)</a:t>
            </a:r>
            <a:br>
              <a:rPr lang="en-US" dirty="0" smtClean="0"/>
            </a:br>
            <a:r>
              <a:rPr lang="en-US" sz="1600" u="sng" dirty="0">
                <a:hlinkClick r:id="rId2"/>
              </a:rPr>
              <a:t>https://global.gotomeeting.com/join/955687637</a:t>
            </a:r>
            <a:r>
              <a:rPr lang="en-GB" sz="1600" dirty="0" smtClean="0"/>
              <a:t> </a:t>
            </a:r>
            <a:r>
              <a:rPr lang="en-US" sz="1600" dirty="0" smtClean="0"/>
              <a:t>13:00-15:00 </a:t>
            </a:r>
            <a:r>
              <a:rPr lang="en-US" sz="1600" dirty="0"/>
              <a:t>UTC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66562" y="1434164"/>
            <a:ext cx="5562599" cy="5293895"/>
          </a:xfrm>
        </p:spPr>
        <p:txBody>
          <a:bodyPr>
            <a:normAutofit lnSpcReduction="10000"/>
          </a:bodyPr>
          <a:lstStyle/>
          <a:p>
            <a:r>
              <a:rPr lang="en-US" sz="1800" dirty="0" smtClean="0"/>
              <a:t>Welcome / Introduction</a:t>
            </a:r>
          </a:p>
          <a:p>
            <a:r>
              <a:rPr lang="en-US" sz="1800" dirty="0" smtClean="0"/>
              <a:t>Q&amp;A on E-Elections (if necessary)</a:t>
            </a:r>
          </a:p>
          <a:p>
            <a:r>
              <a:rPr lang="en-US" sz="1800" dirty="0" smtClean="0"/>
              <a:t>Check if there are more candidates</a:t>
            </a:r>
          </a:p>
          <a:p>
            <a:r>
              <a:rPr lang="en-US" sz="1800" dirty="0" smtClean="0"/>
              <a:t>Close of candidates list for all positions</a:t>
            </a:r>
          </a:p>
          <a:p>
            <a:endParaRPr lang="en-US" sz="1800" dirty="0"/>
          </a:p>
          <a:p>
            <a:r>
              <a:rPr lang="en-US" sz="1800" dirty="0" smtClean="0"/>
              <a:t>Discussion on how to progress elections</a:t>
            </a:r>
            <a:br>
              <a:rPr lang="en-US" sz="1800" dirty="0" smtClean="0"/>
            </a:br>
            <a:r>
              <a:rPr lang="en-US" sz="1800" dirty="0" smtClean="0"/>
              <a:t>and ballots for the different Chair and </a:t>
            </a:r>
            <a:br>
              <a:rPr lang="en-US" sz="1800" dirty="0" smtClean="0"/>
            </a:br>
            <a:r>
              <a:rPr lang="en-US" sz="1800" dirty="0" err="1" smtClean="0"/>
              <a:t>ViceChair</a:t>
            </a:r>
            <a:r>
              <a:rPr lang="en-US" sz="1800" dirty="0" smtClean="0"/>
              <a:t> positions</a:t>
            </a:r>
          </a:p>
          <a:p>
            <a:endParaRPr lang="en-US" sz="1800" dirty="0"/>
          </a:p>
          <a:p>
            <a:r>
              <a:rPr lang="en-US" sz="1800" dirty="0" smtClean="0"/>
              <a:t>Election by acclamation (if possible)</a:t>
            </a:r>
          </a:p>
          <a:p>
            <a:r>
              <a:rPr lang="en-US" sz="1800" dirty="0" smtClean="0"/>
              <a:t>Sorting out candidates for first ballot</a:t>
            </a:r>
          </a:p>
          <a:p>
            <a:r>
              <a:rPr lang="en-US" sz="1800" dirty="0" smtClean="0"/>
              <a:t>Announcing first ballot</a:t>
            </a:r>
          </a:p>
          <a:p>
            <a:endParaRPr lang="en-US" sz="1800" dirty="0"/>
          </a:p>
          <a:p>
            <a:r>
              <a:rPr lang="en-US" sz="1800" dirty="0" smtClean="0"/>
              <a:t>Information about election handling after first ballot</a:t>
            </a:r>
          </a:p>
          <a:p>
            <a:r>
              <a:rPr lang="en-US" sz="1800" dirty="0" smtClean="0"/>
              <a:t>Can we cancel GTM session on Monday 22 March?</a:t>
            </a:r>
          </a:p>
          <a:p>
            <a:r>
              <a:rPr lang="en-US" sz="1800" dirty="0" smtClean="0"/>
              <a:t>AOB &amp; Closing</a:t>
            </a:r>
          </a:p>
          <a:p>
            <a:endParaRPr lang="en-US" sz="1800" dirty="0"/>
          </a:p>
          <a:p>
            <a:endParaRPr lang="en-US" sz="1800" dirty="0" smtClean="0"/>
          </a:p>
          <a:p>
            <a:pPr lvl="1"/>
            <a:endParaRPr lang="en-US" sz="1200" dirty="0" smtClean="0"/>
          </a:p>
        </p:txBody>
      </p:sp>
      <p:sp>
        <p:nvSpPr>
          <p:cNvPr id="7" name="Content Placeholder 6"/>
          <p:cNvSpPr>
            <a:spLocks noGrp="1"/>
          </p:cNvSpPr>
          <p:nvPr>
            <p:ph sz="half" idx="2"/>
          </p:nvPr>
        </p:nvSpPr>
        <p:spPr>
          <a:xfrm>
            <a:off x="5630779" y="1385535"/>
            <a:ext cx="5666072" cy="534252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600" b="1" dirty="0" smtClean="0"/>
              <a:t>First ballot will take place </a:t>
            </a:r>
            <a:br>
              <a:rPr lang="en-US" sz="1600" b="1" dirty="0" smtClean="0"/>
            </a:br>
            <a:r>
              <a:rPr lang="en-US" sz="1600" b="1" dirty="0" smtClean="0"/>
              <a:t>from today (Thursday 18 March) 18:00 UTC</a:t>
            </a:r>
            <a:r>
              <a:rPr lang="en-US" sz="1600" b="1" dirty="0"/>
              <a:t/>
            </a:r>
            <a:br>
              <a:rPr lang="en-US" sz="1600" b="1" dirty="0"/>
            </a:br>
            <a:r>
              <a:rPr lang="en-US" sz="1600" b="1" dirty="0" smtClean="0"/>
              <a:t>till tomorrow (Friday 19 March) 12:00 UTC</a:t>
            </a:r>
          </a:p>
          <a:p>
            <a:pPr marL="0" indent="0">
              <a:buNone/>
            </a:pPr>
            <a:endParaRPr lang="en-US" sz="1600" dirty="0"/>
          </a:p>
          <a:p>
            <a:pPr marL="0" indent="0">
              <a:buNone/>
            </a:pPr>
            <a:r>
              <a:rPr lang="en-US" sz="1600" dirty="0" smtClean="0"/>
              <a:t>Useful Links</a:t>
            </a:r>
          </a:p>
          <a:p>
            <a:pPr>
              <a:buFontTx/>
              <a:buChar char="-"/>
            </a:pPr>
            <a:r>
              <a:rPr lang="en-US" sz="1600" dirty="0" smtClean="0"/>
              <a:t>List </a:t>
            </a:r>
            <a:r>
              <a:rPr lang="en-US" sz="1600" dirty="0"/>
              <a:t>of candidates </a:t>
            </a:r>
            <a:r>
              <a:rPr lang="en-US" sz="1600" dirty="0" smtClean="0"/>
              <a:t/>
            </a:r>
            <a:br>
              <a:rPr lang="en-US" sz="1600" dirty="0" smtClean="0"/>
            </a:br>
            <a:r>
              <a:rPr lang="en-US" sz="1600" dirty="0" smtClean="0">
                <a:hlinkClick r:id="rId3"/>
              </a:rPr>
              <a:t>https</a:t>
            </a:r>
            <a:r>
              <a:rPr lang="en-US" sz="1600" dirty="0">
                <a:hlinkClick r:id="rId3"/>
              </a:rPr>
              <a:t>://</a:t>
            </a:r>
            <a:r>
              <a:rPr lang="en-US" sz="1600" dirty="0" smtClean="0">
                <a:hlinkClick r:id="rId3"/>
              </a:rPr>
              <a:t>www.3gpp.org/news-events/elections/2146</a:t>
            </a:r>
            <a:r>
              <a:rPr lang="en-US" sz="1600" dirty="0" smtClean="0"/>
              <a:t> </a:t>
            </a:r>
          </a:p>
          <a:p>
            <a:pPr>
              <a:buFontTx/>
              <a:buChar char="-"/>
            </a:pPr>
            <a:r>
              <a:rPr lang="en-US" sz="1600" dirty="0" smtClean="0"/>
              <a:t>3GPP </a:t>
            </a:r>
            <a:r>
              <a:rPr lang="en-US" sz="1600" dirty="0"/>
              <a:t>Voting Tool</a:t>
            </a:r>
            <a:br>
              <a:rPr lang="en-US" sz="1600" dirty="0"/>
            </a:br>
            <a:r>
              <a:rPr lang="en-US" sz="1600" dirty="0">
                <a:hlinkClick r:id="rId4"/>
              </a:rPr>
              <a:t>https://portal.3gpp.org/VotingTool</a:t>
            </a:r>
            <a:r>
              <a:rPr lang="en-US" sz="1600" dirty="0" smtClean="0">
                <a:hlinkClick r:id="rId4"/>
              </a:rPr>
              <a:t>/</a:t>
            </a:r>
            <a:r>
              <a:rPr lang="en-US" sz="1600" dirty="0" smtClean="0"/>
              <a:t> </a:t>
            </a:r>
          </a:p>
          <a:p>
            <a:pPr>
              <a:buFontTx/>
              <a:buChar char="-"/>
            </a:pPr>
            <a:r>
              <a:rPr lang="en-US" sz="1600" dirty="0" smtClean="0"/>
              <a:t>E-Elections </a:t>
            </a:r>
            <a:r>
              <a:rPr lang="en-US" sz="1600" dirty="0"/>
              <a:t>User Guide </a:t>
            </a:r>
            <a:r>
              <a:rPr lang="en-US" sz="1600" dirty="0">
                <a:hlinkClick r:id="rId5"/>
              </a:rPr>
              <a:t>https://</a:t>
            </a:r>
            <a:r>
              <a:rPr lang="en-US" sz="1600" dirty="0" smtClean="0">
                <a:hlinkClick r:id="rId5"/>
              </a:rPr>
              <a:t>www.3gpp.org/ftp/tsg_sa/TSG_SA/TSGs_91E_Electronic/Docs/SP-210186.zip</a:t>
            </a:r>
            <a:r>
              <a:rPr lang="en-US" sz="1600" dirty="0" smtClean="0"/>
              <a:t> </a:t>
            </a:r>
          </a:p>
          <a:p>
            <a:pPr>
              <a:buFontTx/>
              <a:buChar char="-"/>
            </a:pPr>
            <a:r>
              <a:rPr lang="en-US" sz="1600" dirty="0" smtClean="0"/>
              <a:t>Voting Tool Q&amp;A</a:t>
            </a:r>
            <a:br>
              <a:rPr lang="en-US" sz="1600" dirty="0" smtClean="0"/>
            </a:br>
            <a:r>
              <a:rPr lang="en-GB" sz="1600" u="sng" dirty="0">
                <a:hlinkClick r:id="rId6"/>
              </a:rPr>
              <a:t>https://help.3gpp.org/index.php?title=3GPP_voting_tool</a:t>
            </a:r>
            <a:endParaRPr lang="en-US" sz="1400" i="1" dirty="0"/>
          </a:p>
          <a:p>
            <a:pPr>
              <a:buFontTx/>
              <a:buChar char="-"/>
            </a:pPr>
            <a:endParaRPr lang="en-US" sz="1600" dirty="0" smtClean="0"/>
          </a:p>
          <a:p>
            <a:pPr marL="0" indent="0">
              <a:buNone/>
            </a:pPr>
            <a:endParaRPr lang="en-US" sz="1600" dirty="0"/>
          </a:p>
        </p:txBody>
      </p:sp>
      <p:sp>
        <p:nvSpPr>
          <p:cNvPr id="6" name="Rectangle 5"/>
          <p:cNvSpPr/>
          <p:nvPr/>
        </p:nvSpPr>
        <p:spPr>
          <a:xfrm rot="1792624">
            <a:off x="9174512" y="827340"/>
            <a:ext cx="299088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u="sng" dirty="0">
                <a:hlinkClick r:id="rId7"/>
              </a:rPr>
              <a:t>https://</a:t>
            </a:r>
            <a:r>
              <a:rPr lang="en-US" u="sng" dirty="0" smtClean="0">
                <a:hlinkClick r:id="rId7"/>
              </a:rPr>
              <a:t>www.3gpp.org/tohru/</a:t>
            </a:r>
            <a:endParaRPr lang="en-US" dirty="0" smtClean="0"/>
          </a:p>
          <a:p>
            <a:pPr algn="ctr"/>
            <a:r>
              <a:rPr lang="en-US" dirty="0" smtClean="0"/>
              <a:t>Meeting </a:t>
            </a:r>
            <a:r>
              <a:rPr lang="en-US" dirty="0"/>
              <a:t>ID: </a:t>
            </a:r>
            <a:r>
              <a:rPr lang="en-US" b="1" dirty="0" smtClean="0"/>
              <a:t>SA_91e</a:t>
            </a:r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9344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SA#91-e Elections – Proposal </a:t>
            </a:r>
            <a:r>
              <a:rPr lang="en-US" smtClean="0"/>
              <a:t>on Handling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33375" y="1825624"/>
            <a:ext cx="5686425" cy="4799013"/>
          </a:xfrm>
        </p:spPr>
        <p:txBody>
          <a:bodyPr>
            <a:normAutofit lnSpcReduction="10000"/>
          </a:bodyPr>
          <a:lstStyle/>
          <a:p>
            <a:r>
              <a:rPr lang="en-US" sz="1800" dirty="0" smtClean="0"/>
              <a:t>Regional Balance needs to be served, i.e. </a:t>
            </a:r>
          </a:p>
          <a:p>
            <a:pPr lvl="1"/>
            <a:r>
              <a:rPr lang="en-US" sz="1600" dirty="0" smtClean="0"/>
              <a:t>3 out of the 4 positions should be assigned to the 3 ITU regions;</a:t>
            </a:r>
          </a:p>
          <a:p>
            <a:pPr lvl="1"/>
            <a:r>
              <a:rPr lang="en-US" sz="1600" dirty="0" smtClean="0"/>
              <a:t>4</a:t>
            </a:r>
            <a:r>
              <a:rPr lang="en-US" sz="1600" baseline="30000" dirty="0" smtClean="0"/>
              <a:t>th</a:t>
            </a:r>
            <a:r>
              <a:rPr lang="en-US" sz="1600" dirty="0" smtClean="0"/>
              <a:t> position is open to any candidate from any region</a:t>
            </a:r>
          </a:p>
          <a:p>
            <a:r>
              <a:rPr lang="en-US" sz="1800" dirty="0" smtClean="0"/>
              <a:t>Regions are determined based on the Organizational Partner (OP) of the Individual Member (IM) for which the candidate runs</a:t>
            </a:r>
          </a:p>
          <a:p>
            <a:r>
              <a:rPr lang="en-US" sz="1800" dirty="0" smtClean="0"/>
              <a:t>Information on </a:t>
            </a:r>
            <a:r>
              <a:rPr lang="en-US" sz="1800" dirty="0"/>
              <a:t>ITU Regions:</a:t>
            </a:r>
            <a:br>
              <a:rPr lang="en-US" sz="1800" dirty="0"/>
            </a:br>
            <a:r>
              <a:rPr lang="en-US" sz="1800" dirty="0">
                <a:hlinkClick r:id="rId2"/>
              </a:rPr>
              <a:t>https://</a:t>
            </a:r>
            <a:r>
              <a:rPr lang="en-US" sz="1800" dirty="0" smtClean="0">
                <a:hlinkClick r:id="rId2"/>
              </a:rPr>
              <a:t>en.wikipedia.org/wiki/ITU_Region</a:t>
            </a:r>
            <a:r>
              <a:rPr lang="en-US" sz="1800" dirty="0" smtClean="0"/>
              <a:t> </a:t>
            </a:r>
          </a:p>
          <a:p>
            <a:endParaRPr lang="en-US" sz="1800" dirty="0"/>
          </a:p>
          <a:p>
            <a:r>
              <a:rPr lang="en-US" sz="1800" dirty="0" smtClean="0"/>
              <a:t>The notation “</a:t>
            </a:r>
            <a:r>
              <a:rPr lang="en-US" sz="1800" dirty="0" err="1" smtClean="0"/>
              <a:t>Vicechair</a:t>
            </a:r>
            <a:r>
              <a:rPr lang="en-US" sz="1800" dirty="0" smtClean="0"/>
              <a:t> 1”, “</a:t>
            </a:r>
            <a:r>
              <a:rPr lang="en-US" sz="1800" dirty="0" err="1" smtClean="0"/>
              <a:t>Vicechair</a:t>
            </a:r>
            <a:r>
              <a:rPr lang="en-US" sz="1800" dirty="0" smtClean="0"/>
              <a:t> 2”, “</a:t>
            </a:r>
            <a:r>
              <a:rPr lang="en-US" sz="1800" dirty="0" err="1" smtClean="0"/>
              <a:t>Vicechair</a:t>
            </a:r>
            <a:r>
              <a:rPr lang="en-US" sz="1800" dirty="0" smtClean="0"/>
              <a:t> 3” is informal and does in no way imply any sort of hierarchy, preference among or specific tasks of the different VC positions. </a:t>
            </a:r>
          </a:p>
          <a:p>
            <a:r>
              <a:rPr lang="en-US" sz="1800" dirty="0" smtClean="0"/>
              <a:t>Candidates can run for different positions, e.g. if a candidate did not get elected for VC#1 she/he can run as candidate for VC#2 afterwards.</a:t>
            </a:r>
          </a:p>
          <a:p>
            <a:endParaRPr lang="en-US" sz="1800" dirty="0" smtClean="0"/>
          </a:p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199" y="1825625"/>
            <a:ext cx="5476875" cy="4351338"/>
          </a:xfrm>
        </p:spPr>
        <p:txBody>
          <a:bodyPr>
            <a:normAutofit lnSpcReduction="10000"/>
          </a:bodyPr>
          <a:lstStyle/>
          <a:p>
            <a:r>
              <a:rPr lang="en-US" sz="1800" dirty="0" smtClean="0"/>
              <a:t>Determine candidates for SA chair position</a:t>
            </a:r>
          </a:p>
          <a:p>
            <a:r>
              <a:rPr lang="en-US" sz="1800" dirty="0" smtClean="0"/>
              <a:t>SA chair election (Region X served)</a:t>
            </a:r>
          </a:p>
          <a:p>
            <a:pPr marL="0" indent="0">
              <a:buNone/>
            </a:pPr>
            <a:endParaRPr lang="en-US" sz="1800" dirty="0" smtClean="0"/>
          </a:p>
          <a:p>
            <a:r>
              <a:rPr lang="en-US" sz="1800" dirty="0" smtClean="0"/>
              <a:t>Determine candidates for SA </a:t>
            </a:r>
            <a:r>
              <a:rPr lang="en-US" sz="1800" dirty="0" err="1" smtClean="0"/>
              <a:t>Vicechair</a:t>
            </a:r>
            <a:r>
              <a:rPr lang="en-US" sz="1800" dirty="0" smtClean="0"/>
              <a:t> position 1. Candidates running under Region Y</a:t>
            </a:r>
          </a:p>
          <a:p>
            <a:r>
              <a:rPr lang="en-US" sz="1800" dirty="0" smtClean="0"/>
              <a:t>SA </a:t>
            </a:r>
            <a:r>
              <a:rPr lang="en-US" sz="1800" dirty="0" err="1" smtClean="0"/>
              <a:t>Vicechair</a:t>
            </a:r>
            <a:r>
              <a:rPr lang="en-US" sz="1800" dirty="0" smtClean="0"/>
              <a:t> 1 election</a:t>
            </a:r>
          </a:p>
          <a:p>
            <a:endParaRPr lang="en-US" sz="1800" dirty="0"/>
          </a:p>
          <a:p>
            <a:r>
              <a:rPr lang="en-US" sz="1800" dirty="0"/>
              <a:t>Determine candidates for SA </a:t>
            </a:r>
            <a:r>
              <a:rPr lang="en-US" sz="1800" dirty="0" err="1"/>
              <a:t>Vicechair</a:t>
            </a:r>
            <a:r>
              <a:rPr lang="en-US" sz="1800" dirty="0"/>
              <a:t> position </a:t>
            </a:r>
            <a:r>
              <a:rPr lang="en-US" sz="1800" dirty="0" smtClean="0"/>
              <a:t>2. </a:t>
            </a:r>
            <a:r>
              <a:rPr lang="en-US" sz="1800" dirty="0"/>
              <a:t>Candidates running under Region </a:t>
            </a:r>
            <a:r>
              <a:rPr lang="en-US" sz="1800" dirty="0" smtClean="0"/>
              <a:t>Z</a:t>
            </a:r>
            <a:endParaRPr lang="en-US" sz="1800" dirty="0"/>
          </a:p>
          <a:p>
            <a:r>
              <a:rPr lang="en-US" sz="1800" dirty="0"/>
              <a:t>SA </a:t>
            </a:r>
            <a:r>
              <a:rPr lang="en-US" sz="1800" dirty="0" err="1"/>
              <a:t>Vicechair</a:t>
            </a:r>
            <a:r>
              <a:rPr lang="en-US" sz="1800" dirty="0"/>
              <a:t> </a:t>
            </a:r>
            <a:r>
              <a:rPr lang="en-US" sz="1800" dirty="0" smtClean="0"/>
              <a:t>2 </a:t>
            </a:r>
            <a:r>
              <a:rPr lang="en-US" sz="1800" dirty="0"/>
              <a:t>election</a:t>
            </a:r>
          </a:p>
          <a:p>
            <a:endParaRPr lang="en-US" sz="1800" dirty="0" smtClean="0"/>
          </a:p>
          <a:p>
            <a:r>
              <a:rPr lang="en-US" sz="1800" dirty="0" smtClean="0"/>
              <a:t>Elect SA </a:t>
            </a:r>
            <a:r>
              <a:rPr lang="en-US" sz="1800" dirty="0" err="1" smtClean="0"/>
              <a:t>Vicechair</a:t>
            </a:r>
            <a:r>
              <a:rPr lang="en-US" sz="1800" dirty="0" smtClean="0"/>
              <a:t> 3 amongst remaining candidates, regardless of region</a:t>
            </a:r>
            <a:endParaRPr lang="en-US" sz="1800" dirty="0"/>
          </a:p>
          <a:p>
            <a:endParaRPr lang="en-US" sz="1800" dirty="0" smtClean="0"/>
          </a:p>
        </p:txBody>
      </p:sp>
    </p:spTree>
    <p:extLst>
      <p:ext uri="{BB962C8B-B14F-4D97-AF65-F5344CB8AC3E}">
        <p14:creationId xmlns:p14="http://schemas.microsoft.com/office/powerpoint/2010/main" val="4094632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5760</TotalTime>
  <Words>851</Words>
  <Application>Microsoft Office PowerPoint</Application>
  <PresentationFormat>Widescreen</PresentationFormat>
  <Paragraphs>314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</vt:lpstr>
      <vt:lpstr>Calibri</vt:lpstr>
      <vt:lpstr>Calibri Light</vt:lpstr>
      <vt:lpstr>Times New Roman</vt:lpstr>
      <vt:lpstr>Office Theme</vt:lpstr>
      <vt:lpstr>TSG SA#91-e  GoToMeeting Sessions  Agenda &amp; Details</vt:lpstr>
      <vt:lpstr>SA#91-e GTM Tuesday 23 March 2021 https://global.gotomeeting.com/join/285000541 13:00-15:00 UTC</vt:lpstr>
      <vt:lpstr>SA#91-e GTM Cheat Sheet</vt:lpstr>
      <vt:lpstr>GTM Sessions Agenda Overview</vt:lpstr>
      <vt:lpstr>SA#91e Tentative Election Schedule</vt:lpstr>
      <vt:lpstr>Annex – Done Already</vt:lpstr>
      <vt:lpstr>SA#91-e Elections (18 March 2021) https://global.gotomeeting.com/join/955687637 13:00-15:00 UTC</vt:lpstr>
      <vt:lpstr>SA#91-e Elections – Proposal on Handling</vt:lpstr>
    </vt:vector>
  </TitlesOfParts>
  <Company>Huawei Technologies Co.,Ltd.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Georg Mayer</dc:creator>
  <cp:lastModifiedBy>Georg Mayer</cp:lastModifiedBy>
  <cp:revision>124</cp:revision>
  <dcterms:created xsi:type="dcterms:W3CDTF">2020-11-24T12:35:48Z</dcterms:created>
  <dcterms:modified xsi:type="dcterms:W3CDTF">2021-03-23T08:42:21Z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1616436884</vt:lpwstr>
  </property>
</Properties>
</file>