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5" r:id="rId6"/>
    <p:sldId id="264" r:id="rId7"/>
    <p:sldId id="260" r:id="rId8"/>
    <p:sldId id="262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330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12/11/2020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0E_Electronic/TdocsByAgenda.htm" TargetMode="External"/><Relationship Id="rId13" Type="http://schemas.openxmlformats.org/officeDocument/2006/relationships/hyperlink" Target="https://www.3gpp.org/ftp/tsg_sa/TSG_SA/TSGs_90E_Electronic/INBOX/Chairs_Notes" TargetMode="External"/><Relationship Id="rId3" Type="http://schemas.openxmlformats.org/officeDocument/2006/relationships/hyperlink" Target="https://global.gotomeeting.com/join/7993540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0E_Electronic/INBOX/Revisions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280443069" TargetMode="External"/><Relationship Id="rId11" Type="http://schemas.openxmlformats.org/officeDocument/2006/relationships/hyperlink" Target="https://www.3gpp.org/ftp/tsg_sa/TSG_SA/TSGs_90E_Electronic/INBOX" TargetMode="External"/><Relationship Id="rId5" Type="http://schemas.openxmlformats.org/officeDocument/2006/relationships/hyperlink" Target="https://global.gotomeeting.com/join/350942005" TargetMode="External"/><Relationship Id="rId10" Type="http://schemas.openxmlformats.org/officeDocument/2006/relationships/hyperlink" Target="https://www.3gpp.org/ftp/tsg_sa/TSG_SA/TSGs_90E_Electronic/Docs" TargetMode="External"/><Relationship Id="rId4" Type="http://schemas.openxmlformats.org/officeDocument/2006/relationships/hyperlink" Target="https://global.gotomeeting.com/join/630014981" TargetMode="External"/><Relationship Id="rId9" Type="http://schemas.openxmlformats.org/officeDocument/2006/relationships/hyperlink" Target="https://www.3gpp.org/ftp/tsg_sa/TSG_SA/TSGs_90E_Electronic/Agenda/" TargetMode="External"/><Relationship Id="rId14" Type="http://schemas.openxmlformats.org/officeDocument/2006/relationships/hyperlink" Target="https://portal.3gpp.org/Home.aspx#/meeting?MtgId=3873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50942005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0443069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30014981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79935408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</a:t>
            </a:r>
            <a:r>
              <a:rPr lang="en-US" smtClean="0"/>
              <a:t>SA#90-e </a:t>
            </a:r>
            <a:br>
              <a:rPr lang="en-US" smtClean="0"/>
            </a:br>
            <a:r>
              <a:rPr lang="en-US" smtClean="0"/>
              <a:t>GoToMeeting Sessions </a:t>
            </a:r>
            <a:br>
              <a:rPr lang="en-US" smtClean="0"/>
            </a:br>
            <a:r>
              <a:rPr lang="en-US" smtClean="0"/>
              <a:t>Agenda </a:t>
            </a:r>
            <a:r>
              <a:rPr lang="en-US" dirty="0" smtClean="0"/>
              <a:t>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#90 (e-meeting)	</a:t>
            </a:r>
            <a:r>
              <a:rPr lang="en-GB" b="1" dirty="0" smtClean="0"/>
              <a:t>							SP-201118</a:t>
            </a:r>
            <a:endParaRPr lang="en-US" b="1" dirty="0"/>
          </a:p>
          <a:p>
            <a:r>
              <a:rPr lang="en-GB" b="1" dirty="0"/>
              <a:t>8-14 December 2020, 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SA#90-e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Tuesday	December 8	13:00-15:00 UTC 	</a:t>
            </a:r>
            <a:r>
              <a:rPr lang="en-GB" sz="1800" u="sng" dirty="0" smtClean="0">
                <a:hlinkClick r:id="rId2"/>
              </a:rPr>
              <a:t>https</a:t>
            </a:r>
            <a:r>
              <a:rPr lang="en-GB" sz="1800" u="sng" dirty="0">
                <a:hlinkClick r:id="rId2"/>
              </a:rPr>
              <a:t>://</a:t>
            </a:r>
            <a:r>
              <a:rPr lang="en-GB" sz="1800" u="sng" dirty="0" smtClean="0">
                <a:hlinkClick r:id="rId2"/>
              </a:rPr>
              <a:t>global.gotomeeting.com/join/300251493</a:t>
            </a:r>
            <a:endParaRPr lang="en-GB" sz="1800" u="sng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Wednesday	December 9	14:00-16:00 UTC	</a:t>
            </a:r>
            <a:r>
              <a:rPr lang="en-GB" sz="1800" u="sng" dirty="0">
                <a:hlinkClick r:id="rId3"/>
              </a:rPr>
              <a:t>https://</a:t>
            </a:r>
            <a:r>
              <a:rPr lang="en-GB" sz="1800" u="sng" dirty="0" smtClean="0">
                <a:hlinkClick r:id="rId3"/>
              </a:rPr>
              <a:t>global.gotomeeting.com/join/799354085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Thursday	December 10	13:00-15:00 UTC	</a:t>
            </a:r>
            <a:r>
              <a:rPr lang="en-GB" sz="1800" u="sng" dirty="0">
                <a:hlinkClick r:id="rId4"/>
              </a:rPr>
              <a:t>https://global.gotomeeting.com/join/630014981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Friday	December 11 	14:00-16:00 UTC	</a:t>
            </a:r>
            <a:r>
              <a:rPr lang="en-GB" sz="1800" u="sng" dirty="0">
                <a:hlinkClick r:id="rId5"/>
              </a:rPr>
              <a:t>https://global.gotomeeting.com/join/350942005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Monday	December 14	13:00-15:00 UTC	</a:t>
            </a:r>
            <a:r>
              <a:rPr lang="en-GB" sz="1800" u="sng" dirty="0">
                <a:hlinkClick r:id="rId6"/>
              </a:rPr>
              <a:t>https://global.gotomeeting.com/join/280443069</a:t>
            </a:r>
            <a:r>
              <a:rPr lang="en-GB" sz="1800" dirty="0"/>
              <a:t> </a:t>
            </a:r>
            <a:endParaRPr lang="en-US" sz="1800" dirty="0"/>
          </a:p>
          <a:p>
            <a:pPr marL="0" indent="0">
              <a:buNone/>
              <a:tabLst>
                <a:tab pos="1433513" algn="l"/>
              </a:tabLst>
            </a:pPr>
            <a:endParaRPr lang="en-US" sz="1800" dirty="0" smtClean="0"/>
          </a:p>
          <a:p>
            <a:r>
              <a:rPr lang="en-US" sz="1800" dirty="0" err="1" smtClean="0"/>
              <a:t>Tohru</a:t>
            </a:r>
            <a:r>
              <a:rPr lang="en-US" sz="1800" dirty="0" smtClean="0"/>
              <a:t>: 		</a:t>
            </a:r>
            <a:r>
              <a:rPr lang="en-US" sz="1800" u="sng" dirty="0" smtClean="0">
                <a:hlinkClick r:id="rId7"/>
              </a:rPr>
              <a:t>https</a:t>
            </a:r>
            <a:r>
              <a:rPr lang="en-US" sz="1800" u="sng" dirty="0">
                <a:hlinkClick r:id="rId7"/>
              </a:rPr>
              <a:t>://www.3gpp.org/tohru</a:t>
            </a:r>
            <a:r>
              <a:rPr lang="en-US" sz="1800" u="sng" dirty="0" smtClean="0">
                <a:hlinkClick r:id="rId7"/>
              </a:rPr>
              <a:t>/</a:t>
            </a:r>
            <a:r>
              <a:rPr lang="en-US" sz="1800" dirty="0" smtClean="0"/>
              <a:t> 	Meeting </a:t>
            </a:r>
            <a:r>
              <a:rPr lang="en-US" sz="1800" dirty="0"/>
              <a:t>ID: </a:t>
            </a:r>
            <a:r>
              <a:rPr lang="en-US" sz="1800" b="1" dirty="0" smtClean="0"/>
              <a:t>SA_90e</a:t>
            </a:r>
            <a:r>
              <a:rPr lang="en-US" sz="18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Latest </a:t>
            </a:r>
            <a:r>
              <a:rPr lang="en-US" sz="1800" dirty="0"/>
              <a:t>Agenda: 	</a:t>
            </a:r>
            <a:r>
              <a:rPr lang="en-US" sz="1800" dirty="0">
                <a:hlinkClick r:id="rId8"/>
              </a:rPr>
              <a:t>https://www.3gpp.org/ftp/tsg_sa/TSG_SA/TSGs_90E_Electronic/TdocsByAgenda.htm</a:t>
            </a:r>
            <a:r>
              <a:rPr lang="en-US" sz="1800" dirty="0"/>
              <a:t>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400" dirty="0"/>
              <a:t>initial agenda:  	</a:t>
            </a:r>
            <a:r>
              <a:rPr lang="de-DE" sz="1400" dirty="0">
                <a:hlinkClick r:id="rId9"/>
              </a:rPr>
              <a:t>https://www.3gpp.org/ftp/tsg_sa/TSG_SA/TSGs_90E_Electronic/Agenda/</a:t>
            </a:r>
            <a:r>
              <a:rPr lang="de-DE" sz="1400" dirty="0"/>
              <a:t> -- rules for SA </a:t>
            </a:r>
            <a:r>
              <a:rPr lang="de-DE" sz="1400" dirty="0" smtClean="0"/>
              <a:t>e-meetings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err="1" smtClean="0"/>
              <a:t>tdocs</a:t>
            </a:r>
            <a:r>
              <a:rPr lang="en-US" sz="1400" dirty="0"/>
              <a:t>: 	</a:t>
            </a:r>
            <a:r>
              <a:rPr lang="en-US" sz="1400" dirty="0">
                <a:hlinkClick r:id="rId10"/>
              </a:rPr>
              <a:t>https://www.3gpp.org/ftp/tsg_sa/TSG_SA/TSGs_90E_Electronic/Docs</a:t>
            </a:r>
            <a:r>
              <a:rPr lang="en-US" sz="1400" dirty="0"/>
              <a:t> </a:t>
            </a:r>
            <a:r>
              <a:rPr lang="en-US" sz="1400" dirty="0" smtClean="0"/>
              <a:t>-- meeting documents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inbox: </a:t>
            </a:r>
            <a:r>
              <a:rPr lang="en-US" sz="1400" dirty="0"/>
              <a:t>	</a:t>
            </a:r>
            <a:r>
              <a:rPr lang="en-US" sz="1400" dirty="0" smtClean="0">
                <a:hlinkClick r:id="rId11"/>
              </a:rPr>
              <a:t>https</a:t>
            </a:r>
            <a:r>
              <a:rPr lang="en-US" sz="1400" dirty="0">
                <a:hlinkClick r:id="rId11"/>
              </a:rPr>
              <a:t>://</a:t>
            </a:r>
            <a:r>
              <a:rPr lang="en-US" sz="1400" dirty="0" smtClean="0">
                <a:hlinkClick r:id="rId11"/>
              </a:rPr>
              <a:t>www.3gpp.org/ftp/tsg_sa/TSG_SA/TSGs_90E_Electronic/INBOX</a:t>
            </a:r>
            <a:r>
              <a:rPr lang="en-US" sz="1400" dirty="0" smtClean="0"/>
              <a:t> -- new documents provided during the meeting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revisions:</a:t>
            </a:r>
            <a:r>
              <a:rPr lang="en-US" sz="1400" dirty="0"/>
              <a:t>	</a:t>
            </a:r>
            <a:r>
              <a:rPr lang="en-US" sz="1400" dirty="0">
                <a:hlinkClick r:id="rId12"/>
              </a:rPr>
              <a:t>https://</a:t>
            </a:r>
            <a:r>
              <a:rPr lang="en-US" sz="1400" dirty="0" smtClean="0">
                <a:hlinkClick r:id="rId12"/>
              </a:rPr>
              <a:t>www.3gpp.org/ftp/tsg_sa/TSG_SA/TSGs_90E_Electronic/INBOX/Revisions</a:t>
            </a:r>
            <a:r>
              <a:rPr lang="en-US" sz="1400" dirty="0" smtClean="0"/>
              <a:t>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c</a:t>
            </a:r>
            <a:r>
              <a:rPr lang="en-US" sz="1400" dirty="0" smtClean="0"/>
              <a:t>hairs notes:</a:t>
            </a:r>
            <a:r>
              <a:rPr lang="en-US" sz="1400" dirty="0"/>
              <a:t>	</a:t>
            </a:r>
            <a:r>
              <a:rPr lang="en-US" sz="1400" dirty="0">
                <a:hlinkClick r:id="rId13"/>
              </a:rPr>
              <a:t>https://</a:t>
            </a:r>
            <a:r>
              <a:rPr lang="en-US" sz="1400" dirty="0" smtClean="0">
                <a:hlinkClick r:id="rId13"/>
              </a:rPr>
              <a:t>www.3gpp.org/ftp/tsg_sa/TSG_SA/TSGs_90E_Electronic/INBOX/Chairs_Notes</a:t>
            </a:r>
            <a:r>
              <a:rPr lang="en-US" sz="1400" dirty="0" smtClean="0"/>
              <a:t>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Meeting in 3GU:	</a:t>
            </a:r>
            <a:r>
              <a:rPr lang="en-US" sz="1400" dirty="0">
                <a:hlinkClick r:id="rId14"/>
              </a:rPr>
              <a:t>https://portal.3gpp.org/Home.aspx#/meeting?MtgId=38731</a:t>
            </a:r>
            <a:r>
              <a:rPr lang="en-US" sz="1400" dirty="0"/>
              <a:t> </a:t>
            </a:r>
            <a:r>
              <a:rPr lang="en-US" sz="1400" dirty="0" smtClean="0"/>
              <a:t>-- register</a:t>
            </a:r>
            <a:r>
              <a:rPr lang="en-US" sz="1400" dirty="0"/>
              <a:t>, </a:t>
            </a:r>
            <a:r>
              <a:rPr lang="en-US" sz="1400" dirty="0" smtClean="0"/>
              <a:t>list of participants, general meeting info</a:t>
            </a:r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216078"/>
              </p:ext>
            </p:extLst>
          </p:nvPr>
        </p:nvGraphicFramePr>
        <p:xfrm>
          <a:off x="10000652" y="133994"/>
          <a:ext cx="2031732" cy="19063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937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 / Thu / Mon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05:00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08:00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13:00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14:00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CET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Vienna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JST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Tokyo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KST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Seoul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00:00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35291"/>
              </p:ext>
            </p:extLst>
          </p:nvPr>
        </p:nvGraphicFramePr>
        <p:xfrm>
          <a:off x="10000652" y="2175245"/>
          <a:ext cx="2031732" cy="18821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242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/ Fri</a:t>
                      </a: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06:00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09:00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14:00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UTC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15:00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CET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Vienna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Tokyo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Seoul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01:00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1 – Tuesday 8 December 2020</a:t>
            </a:r>
          </a:p>
          <a:p>
            <a:pPr lvl="1"/>
            <a:r>
              <a:rPr lang="en-US" sz="1400" dirty="0"/>
              <a:t>Opening of meeting.</a:t>
            </a:r>
          </a:p>
          <a:p>
            <a:pPr lvl="1"/>
            <a:r>
              <a:rPr lang="en-US" sz="1400" dirty="0"/>
              <a:t>Incoming </a:t>
            </a:r>
            <a:r>
              <a:rPr lang="en-US" sz="1400" b="1" dirty="0"/>
              <a:t>Liaisons</a:t>
            </a:r>
            <a:r>
              <a:rPr lang="en-US" sz="1400" dirty="0"/>
              <a:t> which need online discussion.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</a:t>
            </a:r>
          </a:p>
          <a:p>
            <a:pPr lvl="1"/>
            <a:r>
              <a:rPr lang="en-US" sz="1400" b="1" dirty="0"/>
              <a:t>Issues raised for early treatment </a:t>
            </a:r>
            <a:r>
              <a:rPr lang="en-US" sz="1400" dirty="0"/>
              <a:t>which need online discussion.</a:t>
            </a:r>
          </a:p>
          <a:p>
            <a:pPr lvl="1"/>
            <a:r>
              <a:rPr lang="en-US" sz="1400" dirty="0"/>
              <a:t>Block Approval of BA-Group 1</a:t>
            </a:r>
          </a:p>
          <a:p>
            <a:pPr marL="0" indent="0">
              <a:buNone/>
            </a:pPr>
            <a:r>
              <a:rPr lang="en-US" sz="1800" dirty="0"/>
              <a:t> </a:t>
            </a:r>
          </a:p>
          <a:p>
            <a:r>
              <a:rPr lang="en-US" sz="1800" dirty="0"/>
              <a:t>Day 2 – Wednesday 9 December 2020</a:t>
            </a:r>
          </a:p>
          <a:p>
            <a:pPr lvl="1"/>
            <a:r>
              <a:rPr lang="en-US" sz="1400" dirty="0"/>
              <a:t>Issues raised for early treatment which need online discussion</a:t>
            </a:r>
          </a:p>
          <a:p>
            <a:pPr lvl="1"/>
            <a:r>
              <a:rPr lang="en-US" sz="1400" dirty="0"/>
              <a:t>Issues highlighted in </a:t>
            </a:r>
            <a:r>
              <a:rPr lang="en-US" sz="1400" b="1" dirty="0"/>
              <a:t>reports from WG chairs</a:t>
            </a:r>
            <a:r>
              <a:rPr lang="en-US" sz="1400" dirty="0"/>
              <a:t> &amp; </a:t>
            </a:r>
            <a:r>
              <a:rPr lang="en-US" sz="1400" dirty="0" smtClean="0"/>
              <a:t>Liaison </a:t>
            </a:r>
            <a:r>
              <a:rPr lang="en-US" sz="1400" dirty="0"/>
              <a:t>Persons 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 (SA conclusion)</a:t>
            </a:r>
          </a:p>
          <a:p>
            <a:pPr lvl="1"/>
            <a:r>
              <a:rPr lang="en-US" sz="1400" dirty="0"/>
              <a:t>Issues arising from new/revised </a:t>
            </a:r>
            <a:r>
              <a:rPr lang="en-US" sz="1400" b="1" dirty="0"/>
              <a:t>WID/SIDs 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Block Approval of BA-Group 2 and 3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3 – Thursday 10 December 2020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Test run 3GPP e-elections (part 1)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dirty="0"/>
              <a:t>Block Approval of BA-Group 4, 5 and </a:t>
            </a:r>
            <a:r>
              <a:rPr lang="en-US" sz="1400" dirty="0" smtClean="0"/>
              <a:t>6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2280684"/>
            <a:ext cx="5181600" cy="3090214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4 – Friday 11 December 2020</a:t>
            </a:r>
          </a:p>
          <a:p>
            <a:pPr lvl="1"/>
            <a:r>
              <a:rPr lang="en-US" sz="1400" dirty="0"/>
              <a:t>Final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Close of technical part of meeting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1800" dirty="0"/>
              <a:t>Day 5 – Monday 14 December 2020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Test run 3GPP e-elections (part 2)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MCC &amp; </a:t>
            </a:r>
            <a:r>
              <a:rPr lang="en-US" sz="1400" dirty="0" err="1"/>
              <a:t>Workplan</a:t>
            </a:r>
            <a:r>
              <a:rPr lang="en-US" sz="1400" dirty="0"/>
              <a:t> review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TSGS – </a:t>
            </a:r>
            <a:r>
              <a:rPr lang="en-US" sz="1400" b="1" dirty="0"/>
              <a:t>NO technical contributions </a:t>
            </a:r>
            <a:r>
              <a:rPr lang="en-US" sz="1400" dirty="0"/>
              <a:t>will be discussed at this meeting, only RAN &amp; CT reports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Friday 11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global.gotomeeting.com/join/350942005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85535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Hopefully quick issues</a:t>
            </a:r>
          </a:p>
          <a:p>
            <a:pPr lvl="1"/>
            <a:r>
              <a:rPr lang="en-US" sz="1200" dirty="0" smtClean="0"/>
              <a:t>917, 918 </a:t>
            </a:r>
            <a:r>
              <a:rPr lang="en-US" sz="1200" dirty="0" err="1" smtClean="0"/>
              <a:t>LSin</a:t>
            </a:r>
            <a:r>
              <a:rPr lang="en-US" sz="1200" dirty="0" smtClean="0"/>
              <a:t> from RAN to ITU-R to approve and send to PCG, AI 4.7</a:t>
            </a:r>
          </a:p>
          <a:p>
            <a:pPr lvl="1"/>
            <a:r>
              <a:rPr lang="en-US" sz="1200" dirty="0" smtClean="0"/>
              <a:t>1007 AKMA SA3 CRs, AI 6.1</a:t>
            </a:r>
          </a:p>
          <a:p>
            <a:pPr lvl="1"/>
            <a:r>
              <a:rPr lang="en-US" sz="1200" dirty="0" smtClean="0"/>
              <a:t>1020_rev2 </a:t>
            </a:r>
            <a:r>
              <a:rPr lang="en-US" sz="1200" dirty="0" smtClean="0"/>
              <a:t>BEST SA3 WID, AI 6.4</a:t>
            </a:r>
            <a:endParaRPr lang="en-US" sz="1600" dirty="0" smtClean="0"/>
          </a:p>
          <a:p>
            <a:pPr lvl="1"/>
            <a:r>
              <a:rPr lang="en-US" sz="1200" dirty="0" smtClean="0"/>
              <a:t>973_rev2 </a:t>
            </a:r>
            <a:r>
              <a:rPr lang="en-US" sz="1200" dirty="0" err="1" smtClean="0"/>
              <a:t>iIoT</a:t>
            </a:r>
            <a:r>
              <a:rPr lang="en-US" sz="1200" dirty="0" smtClean="0"/>
              <a:t> SA2 WID, AI 6.4</a:t>
            </a:r>
          </a:p>
          <a:p>
            <a:pPr lvl="1"/>
            <a:r>
              <a:rPr lang="en-US" sz="1200" smtClean="0"/>
              <a:t>1015_rev1 </a:t>
            </a:r>
            <a:r>
              <a:rPr lang="en-US" sz="1200" dirty="0" err="1" smtClean="0"/>
              <a:t>iIoT</a:t>
            </a:r>
            <a:r>
              <a:rPr lang="en-US" sz="1200" dirty="0" smtClean="0"/>
              <a:t> SA3 SID, AI 6.5</a:t>
            </a:r>
          </a:p>
          <a:p>
            <a:pPr lvl="1"/>
            <a:r>
              <a:rPr lang="en-US" sz="1200" dirty="0" smtClean="0"/>
              <a:t>1056 </a:t>
            </a:r>
            <a:r>
              <a:rPr lang="en-US" sz="1200" dirty="0" smtClean="0"/>
              <a:t>CR(s) on Closed loop SLS assurance, SA5, AI 16.5</a:t>
            </a:r>
          </a:p>
          <a:p>
            <a:r>
              <a:rPr lang="en-US" sz="1600" dirty="0" smtClean="0"/>
              <a:t>SA5 use of </a:t>
            </a:r>
            <a:r>
              <a:rPr lang="en-US" sz="1600" dirty="0" err="1" smtClean="0"/>
              <a:t>OpenAPI</a:t>
            </a:r>
            <a:endParaRPr lang="en-US" sz="1600" dirty="0" smtClean="0"/>
          </a:p>
          <a:p>
            <a:pPr lvl="1"/>
            <a:r>
              <a:rPr lang="en-US" sz="1200" dirty="0" smtClean="0"/>
              <a:t>1044 </a:t>
            </a:r>
            <a:r>
              <a:rPr lang="en-US" sz="1200" dirty="0"/>
              <a:t>CR(s) on Slice </a:t>
            </a:r>
            <a:r>
              <a:rPr lang="en-US" sz="1200" dirty="0" err="1"/>
              <a:t>Mgmt</a:t>
            </a:r>
            <a:r>
              <a:rPr lang="en-US" sz="1200" dirty="0"/>
              <a:t> Charging, SA5, AI 16.5</a:t>
            </a:r>
          </a:p>
          <a:p>
            <a:r>
              <a:rPr lang="en-US" sz="1600" dirty="0" smtClean="0"/>
              <a:t>Closing </a:t>
            </a:r>
            <a:r>
              <a:rPr lang="en-US" sz="1600" dirty="0" smtClean="0"/>
              <a:t>of Rel-18 in SA1</a:t>
            </a:r>
          </a:p>
          <a:p>
            <a:pPr lvl="1"/>
            <a:r>
              <a:rPr lang="en-US" sz="1200" dirty="0" smtClean="0"/>
              <a:t>1024 discussion paper from SA1 chair, AI </a:t>
            </a:r>
            <a:r>
              <a:rPr lang="en-US" sz="1200" dirty="0" smtClean="0"/>
              <a:t>7.4</a:t>
            </a:r>
            <a:endParaRPr lang="en-US" sz="1100" dirty="0"/>
          </a:p>
          <a:p>
            <a:r>
              <a:rPr lang="en-US" sz="1600" dirty="0"/>
              <a:t>Issues raised by SA2 (944, AI 4.2</a:t>
            </a:r>
            <a:r>
              <a:rPr lang="en-US" sz="1600" dirty="0" smtClean="0"/>
              <a:t>)</a:t>
            </a:r>
          </a:p>
          <a:p>
            <a:pPr lvl="1"/>
            <a:r>
              <a:rPr lang="en-US" sz="1200" dirty="0" smtClean="0"/>
              <a:t>Allow for time to conclude Rel-17 Studies in Q1</a:t>
            </a:r>
          </a:p>
          <a:p>
            <a:pPr lvl="1"/>
            <a:r>
              <a:rPr lang="en-US" sz="1200" dirty="0" smtClean="0"/>
              <a:t>Request RAN WGs to allocate time in Q1 for Rel-17 SA2 LS responses</a:t>
            </a:r>
          </a:p>
          <a:p>
            <a:r>
              <a:rPr lang="en-US" sz="1600" dirty="0" smtClean="0"/>
              <a:t>Service </a:t>
            </a:r>
            <a:r>
              <a:rPr lang="en-US" sz="1600" dirty="0" smtClean="0"/>
              <a:t>Function Chaining</a:t>
            </a:r>
          </a:p>
          <a:p>
            <a:pPr lvl="1"/>
            <a:r>
              <a:rPr lang="en-US" sz="1200" smtClean="0"/>
              <a:t>1090_rev11, </a:t>
            </a:r>
            <a:r>
              <a:rPr lang="en-US" sz="1200" dirty="0" smtClean="0"/>
              <a:t>1040 </a:t>
            </a:r>
            <a:r>
              <a:rPr lang="en-US" sz="1200" dirty="0" smtClean="0"/>
              <a:t>SFC SA1 WID, AI 6.7</a:t>
            </a:r>
          </a:p>
          <a:p>
            <a:pPr lvl="1"/>
            <a:r>
              <a:rPr lang="en-US" sz="1200" dirty="0" smtClean="0"/>
              <a:t>1109_rev5, 1041 </a:t>
            </a:r>
            <a:r>
              <a:rPr lang="en-US" sz="1200" dirty="0" smtClean="0"/>
              <a:t>CR on SFC in SA1, AI 6.7</a:t>
            </a:r>
          </a:p>
          <a:p>
            <a:pPr marL="0" indent="0">
              <a:buNone/>
            </a:pPr>
            <a:endParaRPr lang="en-US" sz="16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r>
              <a:rPr lang="en-US" sz="1600" dirty="0"/>
              <a:t>Edge Computing Documentation (SA2)</a:t>
            </a:r>
          </a:p>
          <a:p>
            <a:pPr lvl="1"/>
            <a:r>
              <a:rPr lang="en-US" sz="1200" dirty="0" smtClean="0"/>
              <a:t>1107_rev2, </a:t>
            </a:r>
            <a:r>
              <a:rPr lang="en-US" sz="1200" dirty="0"/>
              <a:t>981 5G Edge Computing SA2 WID, AI 6.4</a:t>
            </a:r>
          </a:p>
          <a:p>
            <a:pPr lvl="1"/>
            <a:r>
              <a:rPr lang="en-US" sz="1200" dirty="0"/>
              <a:t>1098 discussion paper, Vodafone, AI 3.5</a:t>
            </a:r>
          </a:p>
          <a:p>
            <a:r>
              <a:rPr lang="en-US" sz="1600" dirty="0" smtClean="0"/>
              <a:t>SA2 </a:t>
            </a:r>
            <a:r>
              <a:rPr lang="en-US" sz="1600" dirty="0" err="1" smtClean="0"/>
              <a:t>eNS</a:t>
            </a:r>
            <a:r>
              <a:rPr lang="en-US" sz="1600" dirty="0" smtClean="0"/>
              <a:t> / EPS Fallback</a:t>
            </a:r>
            <a:endParaRPr lang="en-US" sz="1600" dirty="0"/>
          </a:p>
          <a:p>
            <a:pPr lvl="1"/>
            <a:r>
              <a:rPr lang="en-US" sz="1200" dirty="0"/>
              <a:t>946_rev2 SA2 </a:t>
            </a:r>
            <a:r>
              <a:rPr lang="en-US" sz="1200" dirty="0" err="1"/>
              <a:t>eNS</a:t>
            </a:r>
            <a:r>
              <a:rPr lang="en-US" sz="1200" dirty="0"/>
              <a:t> CR, AI 16.2</a:t>
            </a:r>
          </a:p>
          <a:p>
            <a:r>
              <a:rPr lang="en-US" sz="1600" dirty="0" smtClean="0"/>
              <a:t>5G </a:t>
            </a:r>
            <a:r>
              <a:rPr lang="en-US" sz="1600" dirty="0"/>
              <a:t>URLLC / </a:t>
            </a:r>
            <a:r>
              <a:rPr lang="en-US" sz="1600" dirty="0" err="1"/>
              <a:t>QoS</a:t>
            </a:r>
            <a:r>
              <a:rPr lang="en-US" sz="1600" dirty="0"/>
              <a:t> Monitoring</a:t>
            </a:r>
          </a:p>
          <a:p>
            <a:pPr lvl="1"/>
            <a:r>
              <a:rPr lang="en-US" sz="1200" dirty="0"/>
              <a:t>0952 CR to 23.502 on URLLC, AI 16.2</a:t>
            </a:r>
          </a:p>
          <a:p>
            <a:r>
              <a:rPr lang="en-US" sz="1600" dirty="0" smtClean="0"/>
              <a:t>Inclusive </a:t>
            </a:r>
            <a:r>
              <a:rPr lang="en-US" sz="1600" dirty="0"/>
              <a:t>Language outgoing LS’s</a:t>
            </a:r>
          </a:p>
          <a:p>
            <a:pPr lvl="1"/>
            <a:r>
              <a:rPr lang="en-US" sz="1200" dirty="0" smtClean="0"/>
              <a:t>1120_rev4 </a:t>
            </a:r>
            <a:r>
              <a:rPr lang="en-US" sz="1200" dirty="0"/>
              <a:t>LS-out to 3GPP WGs, AI 20.4</a:t>
            </a:r>
          </a:p>
          <a:p>
            <a:pPr lvl="1"/>
            <a:r>
              <a:rPr lang="en-US" sz="1200" dirty="0" smtClean="0"/>
              <a:t>1121_rev2 </a:t>
            </a:r>
            <a:r>
              <a:rPr lang="en-US" sz="1200" dirty="0"/>
              <a:t>LS-out to external bodies, AI 20.4</a:t>
            </a:r>
          </a:p>
          <a:p>
            <a:r>
              <a:rPr lang="en-US" sz="1600" dirty="0"/>
              <a:t>Requirements Enumeration </a:t>
            </a:r>
          </a:p>
          <a:p>
            <a:pPr lvl="1"/>
            <a:r>
              <a:rPr lang="en-US" sz="1200" dirty="0" smtClean="0"/>
              <a:t>1102_rev3, 1103_rev3, 1104_rev3 </a:t>
            </a:r>
            <a:r>
              <a:rPr lang="en-US" sz="1200" dirty="0"/>
              <a:t>CRs </a:t>
            </a:r>
            <a:r>
              <a:rPr lang="en-US" sz="1200" dirty="0" smtClean="0"/>
              <a:t>to SA1 specs </a:t>
            </a:r>
            <a:r>
              <a:rPr lang="en-US" sz="1200" dirty="0"/>
              <a:t>22.261 </a:t>
            </a:r>
            <a:r>
              <a:rPr lang="en-US" sz="1200" dirty="0" smtClean="0"/>
              <a:t>&amp; </a:t>
            </a:r>
            <a:r>
              <a:rPr lang="en-US" sz="1200" dirty="0"/>
              <a:t>22.104, AI 17.1</a:t>
            </a:r>
          </a:p>
          <a:p>
            <a:r>
              <a:rPr lang="en-US" sz="1600" dirty="0"/>
              <a:t>Multiple Rapporteurs</a:t>
            </a:r>
          </a:p>
          <a:p>
            <a:pPr lvl="1"/>
            <a:r>
              <a:rPr lang="en-US" sz="1200" dirty="0" smtClean="0"/>
              <a:t>1096_rev4, </a:t>
            </a:r>
            <a:r>
              <a:rPr lang="en-US" sz="1200" dirty="0"/>
              <a:t>972 5G </a:t>
            </a:r>
            <a:r>
              <a:rPr lang="en-US" sz="1200" dirty="0" err="1"/>
              <a:t>ProSe</a:t>
            </a:r>
            <a:r>
              <a:rPr lang="en-US" sz="1200" dirty="0"/>
              <a:t>, SA2 WID, AI 6.4</a:t>
            </a:r>
          </a:p>
          <a:p>
            <a:pPr lvl="1"/>
            <a:r>
              <a:rPr lang="en-US" sz="1200" dirty="0" smtClean="0"/>
              <a:t>1099_rev2, </a:t>
            </a:r>
            <a:r>
              <a:rPr lang="en-US" sz="1200" dirty="0"/>
              <a:t>975 </a:t>
            </a:r>
            <a:r>
              <a:rPr lang="en-US" sz="1200" dirty="0" err="1"/>
              <a:t>eNA</a:t>
            </a:r>
            <a:r>
              <a:rPr lang="en-US" sz="1200" dirty="0"/>
              <a:t>, SA2 WID, AI 6.4</a:t>
            </a:r>
          </a:p>
          <a:p>
            <a:pPr lvl="1"/>
            <a:r>
              <a:rPr lang="en-US" sz="1200" dirty="0"/>
              <a:t>937 5G media streaming extensions, SA4 WID, AI 6.3</a:t>
            </a:r>
          </a:p>
          <a:p>
            <a:r>
              <a:rPr lang="en-US" sz="1600" dirty="0"/>
              <a:t>Elections </a:t>
            </a:r>
            <a:r>
              <a:rPr lang="en-US" sz="1600" dirty="0" smtClean="0"/>
              <a:t>Test-Run</a:t>
            </a:r>
            <a:endParaRPr lang="en-US" sz="1050" dirty="0"/>
          </a:p>
          <a:p>
            <a:r>
              <a:rPr lang="en-US" sz="1800" dirty="0">
                <a:solidFill>
                  <a:srgbClr val="FF0000"/>
                </a:solidFill>
              </a:rPr>
              <a:t>Close of Technical Part of the Meeting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575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Monday 14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https://global.gotomeeting.com/join/280443069</a:t>
            </a:r>
            <a:r>
              <a:rPr lang="en-GB" sz="2400" dirty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Election Test Run – Part 2</a:t>
            </a:r>
          </a:p>
          <a:p>
            <a:pPr lvl="1"/>
            <a:r>
              <a:rPr lang="en-US" sz="1400" dirty="0" smtClean="0"/>
              <a:t>Start of first ballot, duration: 30 minutes</a:t>
            </a:r>
          </a:p>
          <a:p>
            <a:endParaRPr lang="en-US" sz="1600" dirty="0" smtClean="0"/>
          </a:p>
          <a:p>
            <a:r>
              <a:rPr lang="en-US" sz="1600" dirty="0" smtClean="0"/>
              <a:t>Report from TSG CT</a:t>
            </a:r>
            <a:endParaRPr lang="en-US" sz="1600" dirty="0"/>
          </a:p>
          <a:p>
            <a:pPr lvl="1"/>
            <a:r>
              <a:rPr lang="en-US" sz="1400" dirty="0"/>
              <a:t>CT Report</a:t>
            </a:r>
          </a:p>
          <a:p>
            <a:pPr lvl="1"/>
            <a:r>
              <a:rPr lang="en-US" sz="1400" dirty="0"/>
              <a:t>IETF reporting</a:t>
            </a:r>
          </a:p>
          <a:p>
            <a:endParaRPr lang="en-US" sz="1600" dirty="0" smtClean="0"/>
          </a:p>
          <a:p>
            <a:r>
              <a:rPr lang="en-US" sz="1600" dirty="0" smtClean="0"/>
              <a:t>Report from TSG RAN</a:t>
            </a:r>
            <a:endParaRPr lang="en-US" sz="1600" dirty="0"/>
          </a:p>
          <a:p>
            <a:pPr lvl="1"/>
            <a:r>
              <a:rPr lang="en-US" sz="1400" dirty="0" smtClean="0"/>
              <a:t>RAN </a:t>
            </a:r>
            <a:r>
              <a:rPr lang="en-US" sz="1400" dirty="0"/>
              <a:t>Report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Workplan</a:t>
            </a:r>
            <a:r>
              <a:rPr lang="en-US" sz="1600" dirty="0" smtClean="0"/>
              <a:t> Review, AI 20.1</a:t>
            </a:r>
          </a:p>
          <a:p>
            <a:pPr lvl="1"/>
            <a:r>
              <a:rPr lang="en-US" sz="1400" dirty="0" smtClean="0"/>
              <a:t>1116 Work Plan, WP manager</a:t>
            </a:r>
            <a:endParaRPr lang="en-US" sz="1400" dirty="0"/>
          </a:p>
          <a:p>
            <a:endParaRPr lang="en-US" sz="1600" dirty="0" smtClean="0"/>
          </a:p>
          <a:p>
            <a:r>
              <a:rPr lang="en-US" sz="1600" dirty="0" smtClean="0"/>
              <a:t>MCC Report</a:t>
            </a:r>
          </a:p>
          <a:p>
            <a:pPr lvl="1"/>
            <a:r>
              <a:rPr lang="en-US" sz="1400" dirty="0" smtClean="0"/>
              <a:t>942 MCC support team report, MCC Director</a:t>
            </a:r>
          </a:p>
          <a:p>
            <a:endParaRPr lang="en-US" sz="1600" dirty="0" smtClean="0"/>
          </a:p>
          <a:p>
            <a:r>
              <a:rPr lang="en-US" sz="1600" dirty="0" smtClean="0"/>
              <a:t>Closing of Meeting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endParaRPr lang="en-US" sz="15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-6459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Tuesday 8 Dec</a:t>
            </a:r>
            <a:br>
              <a:rPr lang="en-US" dirty="0" smtClean="0"/>
            </a:br>
            <a:r>
              <a:rPr lang="en-GB" sz="2200" u="sng" dirty="0">
                <a:hlinkClick r:id="rId2"/>
              </a:rPr>
              <a:t>https://</a:t>
            </a:r>
            <a:r>
              <a:rPr lang="en-GB" sz="2200" u="sng" dirty="0" smtClean="0">
                <a:hlinkClick r:id="rId2"/>
              </a:rPr>
              <a:t>global.gotomeeting.com/join/300251493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Opening of Meeting, AI 1</a:t>
            </a:r>
            <a:endParaRPr lang="en-US" sz="1600" dirty="0"/>
          </a:p>
          <a:p>
            <a:pPr lvl="1"/>
            <a:r>
              <a:rPr lang="en-US" sz="1200" dirty="0" smtClean="0"/>
              <a:t>Welcome, IPR &amp; Anti-Trust</a:t>
            </a:r>
          </a:p>
          <a:p>
            <a:pPr lvl="1"/>
            <a:r>
              <a:rPr lang="en-US" sz="1200" dirty="0" smtClean="0"/>
              <a:t>891 - Approval of Agenda</a:t>
            </a:r>
          </a:p>
          <a:p>
            <a:pPr lvl="1"/>
            <a:r>
              <a:rPr lang="en-US" sz="1200" dirty="0" smtClean="0"/>
              <a:t>892 - Report from last SA meeting </a:t>
            </a:r>
            <a:endParaRPr lang="en-US" sz="1600" dirty="0"/>
          </a:p>
          <a:p>
            <a:r>
              <a:rPr lang="en-US" sz="1600" dirty="0" smtClean="0"/>
              <a:t>Incoming LS’s which need online discussions, AI 2.1 / 2.2</a:t>
            </a:r>
            <a:endParaRPr lang="en-US" sz="1600" dirty="0"/>
          </a:p>
          <a:p>
            <a:pPr lvl="1"/>
            <a:r>
              <a:rPr lang="en-US" sz="1200" dirty="0" smtClean="0"/>
              <a:t>893 Mini-WIDs, RAN</a:t>
            </a:r>
          </a:p>
          <a:p>
            <a:pPr lvl="1"/>
            <a:r>
              <a:rPr lang="en-US" sz="1200" dirty="0" smtClean="0"/>
              <a:t>894 from ITU-R WP 5D</a:t>
            </a:r>
          </a:p>
          <a:p>
            <a:pPr lvl="1"/>
            <a:r>
              <a:rPr lang="en-US" sz="1200" dirty="0" smtClean="0"/>
              <a:t>903 Reliable Data Service Indication, CT1 – handle on Wednesday</a:t>
            </a:r>
          </a:p>
          <a:p>
            <a:pPr lvl="1"/>
            <a:r>
              <a:rPr lang="en-US" sz="1200" dirty="0" smtClean="0"/>
              <a:t>904 RAN impact of FS_5MBS, RAN2</a:t>
            </a:r>
            <a:endParaRPr lang="en-US" sz="1600" dirty="0"/>
          </a:p>
          <a:p>
            <a:r>
              <a:rPr lang="en-US" sz="1600" dirty="0" smtClean="0"/>
              <a:t>Release 17 (Timeline), AI 7.3</a:t>
            </a:r>
            <a:endParaRPr lang="en-US" sz="1600" dirty="0"/>
          </a:p>
          <a:p>
            <a:pPr lvl="1"/>
            <a:r>
              <a:rPr lang="en-US" sz="1200" dirty="0" smtClean="0"/>
              <a:t>923 Proposal from TSG chairs</a:t>
            </a:r>
          </a:p>
          <a:p>
            <a:pPr lvl="1"/>
            <a:r>
              <a:rPr lang="en-US" sz="1200" dirty="0" smtClean="0"/>
              <a:t>1094 Public Safety Needs in R17, FirstNet</a:t>
            </a:r>
          </a:p>
          <a:p>
            <a:pPr lvl="1"/>
            <a:r>
              <a:rPr lang="en-US" sz="1200" dirty="0" smtClean="0"/>
              <a:t>Note: RAN endorsed 6 month shift on Monday</a:t>
            </a:r>
          </a:p>
          <a:p>
            <a:r>
              <a:rPr lang="en-US" sz="1600" dirty="0"/>
              <a:t>documenting edge computing, AI 3.5 </a:t>
            </a:r>
          </a:p>
          <a:p>
            <a:pPr lvl="1"/>
            <a:r>
              <a:rPr lang="en-US" sz="1200" dirty="0" smtClean="0"/>
              <a:t>1098 </a:t>
            </a:r>
            <a:r>
              <a:rPr lang="en-US" sz="1200" dirty="0"/>
              <a:t>Vodafone, discussion paper</a:t>
            </a:r>
          </a:p>
          <a:p>
            <a:r>
              <a:rPr lang="en-US" sz="1600" dirty="0" smtClean="0"/>
              <a:t>General Cross-TSG Issues, AI 5.1</a:t>
            </a:r>
          </a:p>
          <a:p>
            <a:pPr lvl="1"/>
            <a:r>
              <a:rPr lang="en-US" sz="1200" dirty="0" smtClean="0"/>
              <a:t>1042 Inclusive Language, discussion, all TSG &amp; WG chairs</a:t>
            </a:r>
            <a:br>
              <a:rPr lang="en-US" sz="1200" dirty="0" smtClean="0"/>
            </a:br>
            <a:r>
              <a:rPr lang="en-US" sz="1200" dirty="0" smtClean="0"/>
              <a:t>also: 1002 (AI 20.4) 21.801 CR, MCC specs manager</a:t>
            </a:r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450912"/>
            <a:ext cx="5666072" cy="3090214"/>
          </a:xfrm>
        </p:spPr>
        <p:txBody>
          <a:bodyPr>
            <a:noAutofit/>
          </a:bodyPr>
          <a:lstStyle/>
          <a:p>
            <a:r>
              <a:rPr lang="en-US" sz="1400" dirty="0"/>
              <a:t>Rel-18 Planning, AI 7.4</a:t>
            </a:r>
          </a:p>
          <a:p>
            <a:pPr lvl="1"/>
            <a:r>
              <a:rPr lang="en-US" sz="1100" dirty="0"/>
              <a:t>1024 SA1 chairs view</a:t>
            </a:r>
          </a:p>
          <a:p>
            <a:pPr lvl="1"/>
            <a:r>
              <a:rPr lang="en-US" sz="1100" dirty="0"/>
              <a:t>1097 Input to R18 Prioritization, Reliance</a:t>
            </a:r>
          </a:p>
          <a:p>
            <a:r>
              <a:rPr lang="en-US" sz="1400" dirty="0" smtClean="0"/>
              <a:t>Rel-15 CRs, AI 15</a:t>
            </a:r>
          </a:p>
          <a:p>
            <a:pPr lvl="1"/>
            <a:r>
              <a:rPr lang="en-US" sz="1100" dirty="0" smtClean="0"/>
              <a:t>1100 rev of </a:t>
            </a:r>
            <a:r>
              <a:rPr lang="en-US" sz="1100" dirty="0"/>
              <a:t>23.502 CR2439R1 in </a:t>
            </a:r>
            <a:r>
              <a:rPr lang="en-US" sz="1100" dirty="0" smtClean="0"/>
              <a:t>SP-200945, SMSF </a:t>
            </a:r>
            <a:r>
              <a:rPr lang="en-US" sz="1100" dirty="0" err="1" smtClean="0"/>
              <a:t>reg</a:t>
            </a:r>
            <a:r>
              <a:rPr lang="en-US" sz="1100" dirty="0" smtClean="0"/>
              <a:t> flag, NTT</a:t>
            </a:r>
          </a:p>
          <a:p>
            <a:r>
              <a:rPr lang="en-US" sz="1400" dirty="0" smtClean="0"/>
              <a:t>Rel-16 SA2 CRs, AI 16.2</a:t>
            </a:r>
          </a:p>
          <a:p>
            <a:pPr lvl="1"/>
            <a:r>
              <a:rPr lang="en-US" sz="1100" dirty="0" smtClean="0"/>
              <a:t>1105 Disc URLLC </a:t>
            </a:r>
            <a:r>
              <a:rPr lang="en-US" sz="1100" dirty="0" err="1" smtClean="0"/>
              <a:t>QoS</a:t>
            </a:r>
            <a:r>
              <a:rPr lang="en-US" sz="1100" dirty="0" smtClean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  <a:endParaRPr lang="en-US" sz="1100" dirty="0" smtClean="0"/>
          </a:p>
          <a:p>
            <a:pPr lvl="1"/>
            <a:r>
              <a:rPr lang="en-US" sz="1100" dirty="0" smtClean="0"/>
              <a:t>1091 </a:t>
            </a:r>
            <a:r>
              <a:rPr lang="en-US" sz="1100" dirty="0"/>
              <a:t>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 smtClean="0"/>
              <a:t>1108 Disc EPS FB correction, Huawei</a:t>
            </a:r>
          </a:p>
          <a:p>
            <a:pPr lvl="1"/>
            <a:r>
              <a:rPr lang="en-US" sz="1100" dirty="0" smtClean="0"/>
              <a:t>946 CR Pack on </a:t>
            </a:r>
            <a:r>
              <a:rPr lang="en-US" sz="1100" dirty="0" err="1" smtClean="0"/>
              <a:t>eNS</a:t>
            </a:r>
            <a:r>
              <a:rPr lang="en-US" sz="1100" dirty="0" smtClean="0"/>
              <a:t>, TEI16 – objections received</a:t>
            </a:r>
          </a:p>
          <a:p>
            <a:pPr lvl="1"/>
            <a:endParaRPr lang="en-US" sz="1100" dirty="0" smtClean="0"/>
          </a:p>
          <a:p>
            <a:r>
              <a:rPr lang="en-US" sz="1400" dirty="0" smtClean="0"/>
              <a:t>Rel-16 SA3 CRs, AI 16.3</a:t>
            </a:r>
          </a:p>
          <a:p>
            <a:pPr lvl="1"/>
            <a:r>
              <a:rPr lang="en-US" sz="1100" dirty="0" smtClean="0"/>
              <a:t>1115 Error </a:t>
            </a:r>
            <a:r>
              <a:rPr lang="en-US" sz="1100" dirty="0" err="1" smtClean="0"/>
              <a:t>Corr</a:t>
            </a:r>
            <a:r>
              <a:rPr lang="en-US" sz="1100" dirty="0" smtClean="0"/>
              <a:t> &amp; Annex O – 33.501 CR, postponed by SA3, Cable Labs</a:t>
            </a:r>
          </a:p>
          <a:p>
            <a:pPr lvl="1"/>
            <a:r>
              <a:rPr lang="en-US" sz="1100" dirty="0" smtClean="0"/>
              <a:t>940 Lawful Interception - </a:t>
            </a:r>
            <a:r>
              <a:rPr lang="en-US" sz="1100" dirty="0"/>
              <a:t>33.128 CR0136R1 withdrawn from the CR </a:t>
            </a:r>
            <a:r>
              <a:rPr lang="en-US" sz="1100" dirty="0" smtClean="0"/>
              <a:t>Pack</a:t>
            </a:r>
          </a:p>
          <a:p>
            <a:r>
              <a:rPr lang="en-US" sz="1400" dirty="0" smtClean="0"/>
              <a:t>Rel-17 SA1 issues, AI 17.1</a:t>
            </a:r>
          </a:p>
          <a:p>
            <a:pPr lvl="1"/>
            <a:r>
              <a:rPr lang="en-US" sz="1100" dirty="0" smtClean="0"/>
              <a:t>926, 1101, 1102, 1103, 1104, 1112 – Requirements Enumeration</a:t>
            </a:r>
          </a:p>
          <a:p>
            <a:r>
              <a:rPr lang="en-US" sz="1400" dirty="0" smtClean="0"/>
              <a:t>Any Other Business, AI 21</a:t>
            </a:r>
          </a:p>
          <a:p>
            <a:pPr lvl="1"/>
            <a:r>
              <a:rPr lang="en-US" sz="1000" dirty="0" smtClean="0"/>
              <a:t>1110 E-Meeting Handling, discussion paper, Vivo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Block Approval of BA-Group 1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100" dirty="0"/>
              <a:t>AI 2.1 – LS-in, proposed </a:t>
            </a:r>
            <a:r>
              <a:rPr lang="en-US" sz="1100" dirty="0" smtClean="0"/>
              <a:t>noted</a:t>
            </a:r>
            <a:endParaRPr lang="en-US" sz="11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73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Thursday 10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global.gotomeeting.com/join/630014981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561" y="1345890"/>
            <a:ext cx="5702811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Election Test Run – Part 1</a:t>
            </a:r>
          </a:p>
          <a:p>
            <a:pPr marL="447675" lvl="1" indent="-177800"/>
            <a:r>
              <a:rPr lang="en-US" sz="1200" dirty="0" smtClean="0"/>
              <a:t>1033 Tool &amp; Process </a:t>
            </a:r>
            <a:r>
              <a:rPr lang="en-US" sz="1200" dirty="0" err="1" smtClean="0"/>
              <a:t>Introducion</a:t>
            </a:r>
            <a:r>
              <a:rPr lang="en-US" sz="1200" dirty="0" smtClean="0"/>
              <a:t>, MCC Director, AI 20.5</a:t>
            </a:r>
          </a:p>
          <a:p>
            <a:pPr marL="447675" lvl="1" indent="-177800"/>
            <a:r>
              <a:rPr lang="en-US" sz="1200" dirty="0" smtClean="0"/>
              <a:t>First </a:t>
            </a:r>
            <a:r>
              <a:rPr lang="en-US" sz="1200" dirty="0"/>
              <a:t>ballot </a:t>
            </a:r>
            <a:r>
              <a:rPr lang="en-US" sz="1200" dirty="0" smtClean="0"/>
              <a:t>opens Thu Dec10,13:05UTC, closes Fri Dec11,13:05UTC</a:t>
            </a:r>
          </a:p>
          <a:p>
            <a:pPr marL="447675" lvl="1" indent="-177800"/>
            <a:r>
              <a:rPr lang="en-US" sz="1200" dirty="0" smtClean="0"/>
              <a:t>Second ballot will open Mon14,09:00 UTC, closes Mon14,14:30UTC</a:t>
            </a:r>
            <a:endParaRPr lang="en-US" sz="1600" dirty="0" smtClean="0"/>
          </a:p>
          <a:p>
            <a:r>
              <a:rPr lang="en-US" sz="1600" dirty="0" smtClean="0"/>
              <a:t>Items not yet treated which need decision</a:t>
            </a:r>
          </a:p>
          <a:p>
            <a:pPr marL="447675" lvl="1" indent="-177800"/>
            <a:r>
              <a:rPr lang="en-US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1084 SA5 </a:t>
            </a:r>
            <a:r>
              <a:rPr lang="en-US" sz="1200" dirty="0" err="1"/>
              <a:t>ToR</a:t>
            </a:r>
            <a:r>
              <a:rPr lang="en-US" sz="1200" dirty="0"/>
              <a:t> needs approval, AI 4.4</a:t>
            </a:r>
          </a:p>
          <a:p>
            <a:pPr marL="447675" lvl="1" indent="-177800"/>
            <a:r>
              <a:rPr lang="en-US" sz="1200" dirty="0">
                <a:solidFill>
                  <a:srgbClr val="FFC000"/>
                </a:solidFill>
              </a:rPr>
              <a:t>0937_rev1</a:t>
            </a:r>
            <a:r>
              <a:rPr lang="en-US" sz="1200" dirty="0"/>
              <a:t> 5G media streaming extensions, SA4 SID, AI 6.3</a:t>
            </a:r>
          </a:p>
          <a:p>
            <a:pPr marL="447675" lvl="1" indent="-177800"/>
            <a:r>
              <a:rPr lang="en-US" sz="1200" dirty="0"/>
              <a:t>1032_rev1 SA2 TEI17_DCAMP WID, AI 6.5</a:t>
            </a:r>
          </a:p>
          <a:p>
            <a:pPr marL="447675" lvl="1" indent="-177800"/>
            <a:r>
              <a:rPr lang="en-US" sz="1200" dirty="0"/>
              <a:t>0960 SA2 CR Pack needs partial approval (1091_rev1 approved yesterday), AI </a:t>
            </a:r>
            <a:r>
              <a:rPr lang="en-US" sz="1200" dirty="0" smtClean="0"/>
              <a:t>16.2</a:t>
            </a:r>
          </a:p>
          <a:p>
            <a:pPr marL="447675" lvl="1" indent="-177800"/>
            <a:r>
              <a:rPr lang="en-US" sz="1200" dirty="0" smtClean="0"/>
              <a:t>1101, 1102, 1103, 1104 (all rev1) CRs for SA1 requirements enumeration, AI 17.1</a:t>
            </a:r>
          </a:p>
          <a:p>
            <a:pPr marL="447675" lvl="1" indent="-177800"/>
            <a:r>
              <a:rPr lang="en-US" sz="1200" dirty="0" smtClean="0"/>
              <a:t>926, 1112 report/disc on requirements enumeration, AI 17.1</a:t>
            </a:r>
          </a:p>
          <a:p>
            <a:r>
              <a:rPr lang="en-US" sz="1600" dirty="0" smtClean="0"/>
              <a:t>Items for which revisions are already available</a:t>
            </a:r>
            <a:endParaRPr lang="en-US" sz="1600" dirty="0"/>
          </a:p>
          <a:p>
            <a:pPr marL="447675" lvl="1" indent="-177800"/>
            <a:r>
              <a:rPr lang="en-US" sz="1200" dirty="0"/>
              <a:t>1019_rev2 AKMA SA3 WID, AI 6.1</a:t>
            </a:r>
          </a:p>
          <a:p>
            <a:pPr marL="447675" lvl="1" indent="-177800"/>
            <a:r>
              <a:rPr lang="en-US" sz="1200" dirty="0"/>
              <a:t>1018_rev6 USIM SA3 SID</a:t>
            </a:r>
            <a:r>
              <a:rPr lang="en-US" sz="1200" dirty="0" smtClean="0"/>
              <a:t>, AI </a:t>
            </a:r>
            <a:r>
              <a:rPr lang="en-US" sz="1200" dirty="0"/>
              <a:t>6.3</a:t>
            </a:r>
          </a:p>
          <a:p>
            <a:pPr marL="447675" lvl="1" indent="-177800"/>
            <a:r>
              <a:rPr lang="en-US" sz="1200" dirty="0"/>
              <a:t>1109_rev1 (1040) SFC SA1 mini-WID, Nokia, AI 6.7</a:t>
            </a:r>
          </a:p>
          <a:p>
            <a:pPr marL="447675" lvl="1" indent="-177800"/>
            <a:r>
              <a:rPr lang="en-US" sz="1200" dirty="0"/>
              <a:t>1090_rev6 (1041) SFC SA1 CR, Nokia, AI 6.7</a:t>
            </a:r>
          </a:p>
          <a:p>
            <a:pPr marL="447675" lvl="1" indent="-177800"/>
            <a:r>
              <a:rPr lang="en-US" sz="1200" dirty="0" smtClean="0"/>
              <a:t>0952_rev1 CR(s) on SA2 5G_URLLC, AI 16.2</a:t>
            </a:r>
          </a:p>
          <a:p>
            <a:pPr marL="447675" lvl="1" indent="-177800"/>
            <a:r>
              <a:rPr lang="en-US" sz="1200" dirty="0" smtClean="0"/>
              <a:t>1120_rev2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3GPP WGs on inclusive language, AI 20.4</a:t>
            </a:r>
          </a:p>
          <a:p>
            <a:pPr marL="447675" lvl="1" indent="-177800"/>
            <a:r>
              <a:rPr lang="en-US" sz="1200" dirty="0" smtClean="0"/>
              <a:t>1121_rev1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external bodies on inclusive </a:t>
            </a:r>
            <a:r>
              <a:rPr lang="en-US" sz="1200" dirty="0" err="1" smtClean="0"/>
              <a:t>langugare</a:t>
            </a:r>
            <a:r>
              <a:rPr lang="en-US" sz="1200" dirty="0" smtClean="0"/>
              <a:t>, AI 20.4</a:t>
            </a:r>
            <a:endParaRPr lang="en-US" sz="12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856973" y="1345890"/>
            <a:ext cx="5666072" cy="3090214"/>
          </a:xfrm>
        </p:spPr>
        <p:txBody>
          <a:bodyPr>
            <a:noAutofit/>
          </a:bodyPr>
          <a:lstStyle/>
          <a:p>
            <a:r>
              <a:rPr lang="en-US" sz="1600" dirty="0"/>
              <a:t>Items which were handled earlier, still need decision</a:t>
            </a:r>
          </a:p>
          <a:p>
            <a:pPr marL="447675" lvl="1" indent="-177800"/>
            <a:r>
              <a:rPr lang="en-US" sz="1200" dirty="0"/>
              <a:t>1085 SA3 </a:t>
            </a:r>
            <a:r>
              <a:rPr lang="en-US" sz="1200" dirty="0" err="1"/>
              <a:t>ToR</a:t>
            </a:r>
            <a:r>
              <a:rPr lang="en-US" sz="1200" dirty="0"/>
              <a:t>, AI 4.3</a:t>
            </a:r>
          </a:p>
          <a:p>
            <a:pPr marL="447675" lvl="1" indent="-177800"/>
            <a:r>
              <a:rPr lang="en-US" sz="1200" dirty="0" smtClean="0"/>
              <a:t>0927 </a:t>
            </a:r>
            <a:r>
              <a:rPr lang="en-US" sz="1200" dirty="0"/>
              <a:t>SA6 </a:t>
            </a:r>
            <a:r>
              <a:rPr lang="en-US" sz="1200" dirty="0" err="1"/>
              <a:t>ToR</a:t>
            </a:r>
            <a:r>
              <a:rPr lang="en-US" sz="1200" dirty="0"/>
              <a:t>, AI 4.6</a:t>
            </a:r>
          </a:p>
          <a:p>
            <a:pPr marL="447675" lvl="1" indent="-177800"/>
            <a:r>
              <a:rPr lang="en-US" sz="1200" dirty="0"/>
              <a:t>1096 (0972) 5G_ProSe SA2 WID revision proposal by CATT, AI 6.4</a:t>
            </a:r>
          </a:p>
          <a:p>
            <a:pPr marL="447675" lvl="1" indent="-177800"/>
            <a:r>
              <a:rPr lang="en-US" sz="1200" dirty="0"/>
              <a:t>1099 (0975) </a:t>
            </a:r>
            <a:r>
              <a:rPr lang="en-US" sz="1200" dirty="0" err="1"/>
              <a:t>eNA</a:t>
            </a:r>
            <a:r>
              <a:rPr lang="en-US" sz="1200" dirty="0"/>
              <a:t> SA2 WID revision proposal by China Mobile, AI 6.4</a:t>
            </a:r>
          </a:p>
          <a:p>
            <a:pPr marL="447675" lvl="1" indent="-177800"/>
            <a:r>
              <a:rPr lang="en-US" sz="1200" dirty="0"/>
              <a:t>1107 (0981), Edge Computing SA2 WID by Huawei, AI 6.4</a:t>
            </a:r>
          </a:p>
          <a:p>
            <a:pPr marL="447675" lvl="1" indent="-177800"/>
            <a:r>
              <a:rPr lang="en-US" sz="1200" dirty="0"/>
              <a:t>1020 BEST SA WID</a:t>
            </a:r>
          </a:p>
          <a:p>
            <a:pPr marL="447675" lvl="1" indent="-177800"/>
            <a:r>
              <a:rPr lang="en-US" sz="1200" dirty="0"/>
              <a:t>1024 SA1 disc: closing of R18, AI 7.4</a:t>
            </a:r>
          </a:p>
          <a:p>
            <a:pPr marL="447675" lvl="1" indent="-177800"/>
            <a:r>
              <a:rPr lang="en-US" sz="1200" dirty="0"/>
              <a:t>0946 CR(s) to SA2 </a:t>
            </a:r>
            <a:r>
              <a:rPr lang="en-US" sz="1200" dirty="0" err="1"/>
              <a:t>eNS</a:t>
            </a:r>
            <a:r>
              <a:rPr lang="en-US" sz="1200" dirty="0"/>
              <a:t>, AI 16.2</a:t>
            </a:r>
          </a:p>
          <a:p>
            <a:pPr marL="447675" lvl="1" indent="-177800"/>
            <a:r>
              <a:rPr lang="en-US" sz="1200" dirty="0"/>
              <a:t>1115 CR from </a:t>
            </a:r>
            <a:r>
              <a:rPr lang="en-US" sz="1200" dirty="0" err="1"/>
              <a:t>CableLabs</a:t>
            </a:r>
            <a:r>
              <a:rPr lang="en-US" sz="1200" dirty="0"/>
              <a:t>, AI 16.3</a:t>
            </a:r>
          </a:p>
          <a:p>
            <a:r>
              <a:rPr lang="en-US" sz="1600" dirty="0" smtClean="0"/>
              <a:t>Items </a:t>
            </a:r>
            <a:r>
              <a:rPr lang="en-US" sz="1600" dirty="0"/>
              <a:t>shifted to Monday</a:t>
            </a:r>
          </a:p>
          <a:p>
            <a:pPr lvl="1"/>
            <a:r>
              <a:rPr lang="en-US" sz="1050" dirty="0"/>
              <a:t>1110 e-meeting procedures, vivo, AI 21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6 – Study/Work Items of all releases, Specifications for information/approval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all CR-Packs in AIs 8, 9, 10, 11, 12, 13, 14, 15, 16, 17, 18 and 19 for which no unresolved comments or untreated revisions have been received by Thursday July 2 12:00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20 – Project </a:t>
            </a:r>
            <a:r>
              <a:rPr lang="en-US" sz="1200" dirty="0" smtClean="0"/>
              <a:t>Management </a:t>
            </a:r>
            <a:endParaRPr lang="en-US" sz="1200" dirty="0"/>
          </a:p>
          <a:p>
            <a:endParaRPr lang="en-US" sz="16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32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Wednesday 9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global.gotomeeting.com/join/799354085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222392"/>
            <a:ext cx="5181600" cy="5293895"/>
          </a:xfrm>
        </p:spPr>
        <p:txBody>
          <a:bodyPr>
            <a:normAutofit/>
          </a:bodyPr>
          <a:lstStyle/>
          <a:p>
            <a:r>
              <a:rPr lang="en-US" sz="1400" dirty="0" smtClean="0"/>
              <a:t>Reports from WG Chairs, AI 4</a:t>
            </a:r>
            <a:endParaRPr lang="en-US" sz="1400" dirty="0"/>
          </a:p>
          <a:p>
            <a:pPr lvl="1"/>
            <a:r>
              <a:rPr lang="en-US" sz="1100" dirty="0" smtClean="0"/>
              <a:t>Each chair has max. 5 minutes time to report issues &amp; highlights</a:t>
            </a:r>
          </a:p>
          <a:p>
            <a:pPr lvl="1"/>
            <a:r>
              <a:rPr lang="en-US" sz="1100" dirty="0" smtClean="0"/>
              <a:t>Terms of Reference (</a:t>
            </a:r>
            <a:r>
              <a:rPr lang="en-US" sz="1100" dirty="0" err="1" smtClean="0"/>
              <a:t>ToR</a:t>
            </a:r>
            <a:r>
              <a:rPr lang="en-US" sz="1100" dirty="0" smtClean="0"/>
              <a:t>) are not planned to be discussed online, unless otherwise requested</a:t>
            </a:r>
          </a:p>
          <a:p>
            <a:pPr lvl="1"/>
            <a:r>
              <a:rPr lang="en-US" sz="1100" dirty="0" smtClean="0"/>
              <a:t>1023_rev1, SA1 </a:t>
            </a:r>
            <a:r>
              <a:rPr lang="en-US" sz="1100" dirty="0" err="1" smtClean="0"/>
              <a:t>ToR</a:t>
            </a:r>
            <a:r>
              <a:rPr lang="en-US" sz="1100" dirty="0" smtClean="0"/>
              <a:t>, revised (was proposed to be postponed now)</a:t>
            </a:r>
            <a:endParaRPr lang="en-US" sz="1400" dirty="0" smtClean="0"/>
          </a:p>
          <a:p>
            <a:r>
              <a:rPr lang="en-US" sz="1400" dirty="0" smtClean="0"/>
              <a:t>SA3 </a:t>
            </a:r>
            <a:r>
              <a:rPr lang="en-US" sz="1400" dirty="0"/>
              <a:t>Rel-17 </a:t>
            </a:r>
            <a:r>
              <a:rPr lang="en-US" sz="1400" dirty="0" err="1"/>
              <a:t>FS_eSBA</a:t>
            </a:r>
            <a:r>
              <a:rPr lang="en-US" sz="1400" dirty="0"/>
              <a:t> Security SID, AI 6.3 </a:t>
            </a:r>
          </a:p>
          <a:p>
            <a:pPr lvl="1"/>
            <a:r>
              <a:rPr lang="en-US" sz="1100" dirty="0"/>
              <a:t>2021, SA3, revised SID – received one objection, AI </a:t>
            </a:r>
            <a:r>
              <a:rPr lang="en-US" sz="1100" dirty="0" smtClean="0"/>
              <a:t>6.3</a:t>
            </a:r>
            <a:endParaRPr lang="en-US" sz="1100" dirty="0"/>
          </a:p>
          <a:p>
            <a:r>
              <a:rPr lang="en-US" sz="1400" dirty="0" smtClean="0"/>
              <a:t>SA2 </a:t>
            </a:r>
            <a:r>
              <a:rPr lang="en-US" sz="1400" dirty="0"/>
              <a:t>Rel-17 WID revisions, AI 6.4</a:t>
            </a:r>
          </a:p>
          <a:p>
            <a:pPr lvl="1"/>
            <a:r>
              <a:rPr lang="en-US" sz="1100" dirty="0"/>
              <a:t>1096 (rev of 972) </a:t>
            </a:r>
            <a:r>
              <a:rPr lang="en-US" sz="1100" dirty="0" err="1"/>
              <a:t>ProSe</a:t>
            </a:r>
            <a:r>
              <a:rPr lang="en-US" sz="1100" dirty="0"/>
              <a:t> WID, </a:t>
            </a:r>
            <a:r>
              <a:rPr lang="en-US" sz="1100" dirty="0" smtClean="0"/>
              <a:t>CATT, OPPO</a:t>
            </a:r>
            <a:endParaRPr lang="en-US" sz="1100" dirty="0"/>
          </a:p>
          <a:p>
            <a:pPr lvl="1"/>
            <a:r>
              <a:rPr lang="en-US" sz="1100" dirty="0"/>
              <a:t>1106 (rev of 974) 5G_MBS WID, Huawei</a:t>
            </a:r>
          </a:p>
          <a:p>
            <a:pPr lvl="1"/>
            <a:r>
              <a:rPr lang="en-US" sz="1100" dirty="0"/>
              <a:t>1099 (rev of 975), </a:t>
            </a:r>
            <a:r>
              <a:rPr lang="en-US" sz="1100" dirty="0" err="1"/>
              <a:t>eNA</a:t>
            </a:r>
            <a:r>
              <a:rPr lang="en-US" sz="1100" dirty="0"/>
              <a:t> WID, China Mobile</a:t>
            </a:r>
          </a:p>
          <a:p>
            <a:pPr lvl="1"/>
            <a:r>
              <a:rPr lang="en-US" sz="1100" dirty="0"/>
              <a:t>1107 (rev of 981), Edge Computing WID, </a:t>
            </a:r>
            <a:r>
              <a:rPr lang="en-US" sz="1100" dirty="0" smtClean="0"/>
              <a:t>Huawei</a:t>
            </a:r>
          </a:p>
          <a:p>
            <a:r>
              <a:rPr lang="en-US" sz="1400" dirty="0"/>
              <a:t>SA1 Rel-18 WIDs / CR packs, AI 6.7</a:t>
            </a:r>
          </a:p>
          <a:p>
            <a:pPr lvl="1"/>
            <a:r>
              <a:rPr lang="en-US" sz="1100" dirty="0" smtClean="0"/>
              <a:t>1109_rev1 </a:t>
            </a:r>
            <a:r>
              <a:rPr lang="en-US" sz="1100" dirty="0"/>
              <a:t>(rev of 1040) SFC mini-WID, Nokia</a:t>
            </a:r>
          </a:p>
          <a:p>
            <a:pPr lvl="1"/>
            <a:r>
              <a:rPr lang="en-US" sz="1100" dirty="0" smtClean="0"/>
              <a:t>1090_rev1 </a:t>
            </a:r>
            <a:r>
              <a:rPr lang="en-US" sz="1100" dirty="0"/>
              <a:t>(rev of 1041, 22.261 CR0478R2) SFC </a:t>
            </a:r>
            <a:r>
              <a:rPr lang="en-US" sz="1100" dirty="0" smtClean="0"/>
              <a:t>CR</a:t>
            </a:r>
          </a:p>
          <a:p>
            <a:r>
              <a:rPr lang="en-US" sz="1400" dirty="0" smtClean="0"/>
              <a:t>Issues raised by SA2 (944, AI 4.2)</a:t>
            </a:r>
          </a:p>
          <a:p>
            <a:r>
              <a:rPr lang="en-US" sz="1400" dirty="0" smtClean="0"/>
              <a:t>Small </a:t>
            </a:r>
            <a:r>
              <a:rPr lang="en-US" sz="1400" dirty="0"/>
              <a:t>revisions of WID/SID due to MCC request</a:t>
            </a:r>
          </a:p>
          <a:p>
            <a:pPr lvl="1"/>
            <a:r>
              <a:rPr lang="en-US" sz="1100" dirty="0" smtClean="0"/>
              <a:t>1019_rev1, AKMA, AI 6.1, SA3</a:t>
            </a:r>
          </a:p>
          <a:p>
            <a:pPr lvl="1"/>
            <a:r>
              <a:rPr lang="en-US" sz="1100" dirty="0" smtClean="0"/>
              <a:t>1018_rev4, MUSIM sec, AI 6.2, SA3</a:t>
            </a:r>
          </a:p>
          <a:p>
            <a:pPr lvl="1"/>
            <a:r>
              <a:rPr lang="en-US" sz="1100" dirty="0" smtClean="0"/>
              <a:t>1021_rev1, SBA sec, AI 6.2, SA3</a:t>
            </a:r>
          </a:p>
          <a:p>
            <a:pPr lvl="1"/>
            <a:r>
              <a:rPr lang="en-US" sz="1100" dirty="0" smtClean="0"/>
              <a:t>1020_rev1, BEST, AI 6.4, SA3</a:t>
            </a:r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173763"/>
            <a:ext cx="5666072" cy="3090214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en-US" sz="1100" dirty="0"/>
          </a:p>
          <a:p>
            <a:r>
              <a:rPr lang="en-US" sz="1400" dirty="0"/>
              <a:t>Rel-16 SA2 CRs, AI 16.2</a:t>
            </a:r>
          </a:p>
          <a:p>
            <a:pPr lvl="1"/>
            <a:r>
              <a:rPr lang="en-US" sz="1100" dirty="0"/>
              <a:t>1105 Disc URLLC </a:t>
            </a:r>
            <a:r>
              <a:rPr lang="en-US" sz="1100" dirty="0" err="1"/>
              <a:t>QoS</a:t>
            </a:r>
            <a:r>
              <a:rPr lang="en-US" sz="1100" dirty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</a:p>
          <a:p>
            <a:pPr lvl="1"/>
            <a:r>
              <a:rPr lang="en-US" sz="1100" dirty="0"/>
              <a:t>1091 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/>
              <a:t>1108 Disc EPS FB correction, Huawei</a:t>
            </a:r>
          </a:p>
          <a:p>
            <a:pPr lvl="1"/>
            <a:r>
              <a:rPr lang="en-US" sz="1100" dirty="0"/>
              <a:t>946 CR Pack on </a:t>
            </a:r>
            <a:r>
              <a:rPr lang="en-US" sz="1100" dirty="0" err="1"/>
              <a:t>eNS</a:t>
            </a:r>
            <a:r>
              <a:rPr lang="en-US" sz="1100" dirty="0"/>
              <a:t>, TEI16 – objections received</a:t>
            </a:r>
          </a:p>
          <a:p>
            <a:r>
              <a:rPr lang="en-US" sz="1400" dirty="0" smtClean="0"/>
              <a:t>Rel-16 </a:t>
            </a:r>
            <a:r>
              <a:rPr lang="en-US" sz="1400" dirty="0"/>
              <a:t>SA3 CRs, AI 16.3</a:t>
            </a:r>
          </a:p>
          <a:p>
            <a:pPr lvl="1"/>
            <a:r>
              <a:rPr lang="en-US" sz="1100" dirty="0"/>
              <a:t>1115 Error </a:t>
            </a:r>
            <a:r>
              <a:rPr lang="en-US" sz="1100" dirty="0" err="1"/>
              <a:t>Corr</a:t>
            </a:r>
            <a:r>
              <a:rPr lang="en-US" sz="1100" dirty="0"/>
              <a:t> &amp; Annex O – 33.501 CR, postponed by SA3, Cable Labs</a:t>
            </a:r>
          </a:p>
          <a:p>
            <a:pPr lvl="1"/>
            <a:r>
              <a:rPr lang="en-US" sz="1100" dirty="0"/>
              <a:t>940 Lawful Interception - 33.128 CR0136R1 withdrawn from the CR Pack</a:t>
            </a:r>
          </a:p>
          <a:p>
            <a:r>
              <a:rPr lang="en-US" sz="1400" dirty="0"/>
              <a:t>Rel-17 SA1 issues, AI 17.1</a:t>
            </a:r>
          </a:p>
          <a:p>
            <a:pPr lvl="1"/>
            <a:r>
              <a:rPr lang="en-US" sz="1100" dirty="0"/>
              <a:t>926, 1101, 1102, 1103, 1104, 1112 – Requirements Enumeration</a:t>
            </a:r>
          </a:p>
          <a:p>
            <a:r>
              <a:rPr lang="en-US" sz="1400" dirty="0"/>
              <a:t>Any Other Business, AI 21</a:t>
            </a:r>
          </a:p>
          <a:p>
            <a:pPr lvl="1"/>
            <a:r>
              <a:rPr lang="en-US" sz="1000" dirty="0"/>
              <a:t>1110 E-Meeting Handling, discussion paper, Vivo</a:t>
            </a:r>
          </a:p>
          <a:p>
            <a:r>
              <a:rPr lang="en-US" sz="1600" dirty="0" smtClean="0"/>
              <a:t>Already available revisions / new documents / open issues</a:t>
            </a:r>
          </a:p>
          <a:p>
            <a:pPr lvl="1"/>
            <a:r>
              <a:rPr lang="en-US" sz="1050" dirty="0" smtClean="0"/>
              <a:t>if available: 1120,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WGs, Puneet</a:t>
            </a:r>
          </a:p>
          <a:p>
            <a:pPr lvl="1"/>
            <a:r>
              <a:rPr lang="en-US" sz="1050" dirty="0" smtClean="0"/>
              <a:t>if available: 1121,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external bodies, Puneet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2 and BA-Group 3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200" dirty="0"/>
              <a:t>AI </a:t>
            </a:r>
            <a:r>
              <a:rPr lang="en-US" sz="1200" dirty="0" smtClean="0"/>
              <a:t>2.2 </a:t>
            </a:r>
            <a:r>
              <a:rPr lang="en-US" sz="1200" dirty="0"/>
              <a:t>– </a:t>
            </a:r>
            <a:r>
              <a:rPr lang="en-US" sz="1200" dirty="0" smtClean="0"/>
              <a:t>LS-in which need action, </a:t>
            </a:r>
            <a:r>
              <a:rPr lang="en-US" sz="1200" dirty="0"/>
              <a:t>proposed </a:t>
            </a:r>
            <a:r>
              <a:rPr lang="en-US" sz="1200" dirty="0" smtClean="0"/>
              <a:t>noted (all already handled)</a:t>
            </a:r>
          </a:p>
          <a:p>
            <a:pPr lvl="1"/>
            <a:r>
              <a:rPr lang="en-US" sz="1200" dirty="0" smtClean="0"/>
              <a:t>AI 4 – WG Reports, </a:t>
            </a:r>
            <a:r>
              <a:rPr lang="en-US" sz="1200" dirty="0" err="1" smtClean="0"/>
              <a:t>ToRs</a:t>
            </a:r>
            <a:endParaRPr lang="en-US" sz="12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60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4480</TotalTime>
  <Words>1643</Words>
  <Application>Microsoft Office PowerPoint</Application>
  <PresentationFormat>Widescreen</PresentationFormat>
  <Paragraphs>303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TSG SA#90-e  GoToMeeting Sessions  Agenda &amp; Details</vt:lpstr>
      <vt:lpstr>SA#90-e GTM Cheat Sheet</vt:lpstr>
      <vt:lpstr>GTM Sessions Agenda Overview</vt:lpstr>
      <vt:lpstr>SA#90-e GTM Friday 11 Dec https://global.gotomeeting.com/join/350942005 14:00-16:00 UTC</vt:lpstr>
      <vt:lpstr>Annex – Agenda of previous days</vt:lpstr>
      <vt:lpstr>SA#90-e GTM Monday 14 Dec https://global.gotomeeting.com/join/280443069 13:00-15:00 UTC</vt:lpstr>
      <vt:lpstr>SA#90-e GTM Tuesday 8 Dec https://global.gotomeeting.com/join/300251493 13:00-15:00 UTC</vt:lpstr>
      <vt:lpstr>SA#90-e GTM Thursday 10 Dec https://global.gotomeeting.com/join/630014981 13:00-15:00 UTC</vt:lpstr>
      <vt:lpstr>SA#90-e GTM Wednesday 9 Dec https://global.gotomeeting.com/join/799354085 14:00-16:00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74</cp:revision>
  <dcterms:created xsi:type="dcterms:W3CDTF">2020-11-24T12:35:48Z</dcterms:created>
  <dcterms:modified xsi:type="dcterms:W3CDTF">2020-12-11T11:16:16Z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1607604407</vt:lpwstr>
  </property>
</Properties>
</file>