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5"/>
  </p:notesMasterIdLst>
  <p:handoutMasterIdLst>
    <p:handoutMasterId r:id="rId6"/>
  </p:handoutMasterIdLst>
  <p:sldIdLst>
    <p:sldId id="341" r:id="rId2"/>
    <p:sldId id="1125" r:id="rId3"/>
    <p:sldId id="477" r:id="rId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  <a:srgbClr val="1E9657"/>
    <a:srgbClr val="000000"/>
    <a:srgbClr val="5F5F5F"/>
    <a:srgbClr val="D9D9D9"/>
    <a:srgbClr val="EAEFF7"/>
    <a:srgbClr val="FFFFFF"/>
    <a:srgbClr val="FF6600"/>
    <a:srgbClr val="1A4669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3971" autoAdjust="0"/>
    <p:restoredTop sz="99112" autoAdjust="0"/>
  </p:normalViewPr>
  <p:slideViewPr>
    <p:cSldViewPr snapToGrid="0">
      <p:cViewPr varScale="1">
        <p:scale>
          <a:sx n="65" d="100"/>
          <a:sy n="65" d="100"/>
        </p:scale>
        <p:origin x="84" y="84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2785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3GPP TSG SA#99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Rotterdam, NL– 21</a:t>
            </a:r>
            <a:r>
              <a:rPr lang="en-US" altLang="en-US" sz="1200" b="1" baseline="30000" dirty="0">
                <a:latin typeface="Arial "/>
              </a:rPr>
              <a:t>st</a:t>
            </a:r>
            <a:r>
              <a:rPr lang="en-US" altLang="en-US" sz="1200" b="1" dirty="0">
                <a:latin typeface="Arial "/>
              </a:rPr>
              <a:t> – 24</a:t>
            </a:r>
            <a:r>
              <a:rPr lang="en-US" altLang="en-US" sz="1200" b="1" baseline="30000" dirty="0">
                <a:latin typeface="Arial "/>
              </a:rPr>
              <a:t>th</a:t>
            </a:r>
            <a:r>
              <a:rPr lang="en-US" altLang="en-US" sz="1200" b="1" dirty="0">
                <a:latin typeface="Arial "/>
              </a:rPr>
              <a:t> March 2023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 SP-230363 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CT view on Rel-19 Planning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altLang="en-US" dirty="0"/>
              <a:t>Mr Lionel </a:t>
            </a:r>
            <a:r>
              <a:rPr lang="en-GB" altLang="en-US" dirty="0" err="1"/>
              <a:t>Morand</a:t>
            </a:r>
            <a:endParaRPr lang="en-GB" altLang="en-US" dirty="0"/>
          </a:p>
          <a:p>
            <a:r>
              <a:rPr lang="en-GB" altLang="en-US" dirty="0"/>
              <a:t>CT Chair, Orange</a:t>
            </a:r>
          </a:p>
          <a:p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E40B5-AFEB-4284-A4EC-27789C4001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CT </a:t>
            </a:r>
            <a:r>
              <a:rPr lang="fr-FR" dirty="0" err="1"/>
              <a:t>view</a:t>
            </a:r>
            <a:r>
              <a:rPr lang="fr-FR" dirty="0"/>
              <a:t> on Rel-19  timeline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3A964A7-793A-4B55-921C-A3D9E083F2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1137491" cy="435133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 err="1"/>
              <a:t>Hardline</a:t>
            </a:r>
            <a:endParaRPr lang="fr-FR" sz="2400" dirty="0"/>
          </a:p>
          <a:p>
            <a:pPr marL="457200" indent="-457200">
              <a:buFont typeface="+mj-lt"/>
              <a:buAutoNum type="arabicPeriod"/>
            </a:pPr>
            <a:r>
              <a:rPr lang="fr-FR" sz="2400" b="1" dirty="0"/>
              <a:t>Common </a:t>
            </a:r>
            <a:r>
              <a:rPr lang="en-US" sz="2400" b="1" dirty="0"/>
              <a:t>ASN.1/</a:t>
            </a:r>
            <a:r>
              <a:rPr lang="en-US" sz="2400" b="1" dirty="0" err="1"/>
              <a:t>OpenAPI</a:t>
            </a:r>
            <a:r>
              <a:rPr lang="en-US" sz="2400" b="1" dirty="0"/>
              <a:t> </a:t>
            </a:r>
            <a:r>
              <a:rPr lang="fr-FR" sz="2400" b="1" dirty="0"/>
              <a:t>freeze date</a:t>
            </a:r>
            <a:endParaRPr lang="en-US" sz="2400" b="1" dirty="0"/>
          </a:p>
          <a:p>
            <a:pPr lvl="1"/>
            <a:r>
              <a:rPr lang="en-US" sz="2000" dirty="0"/>
              <a:t>To keep in sync CT/RAN/SA regarding the Release freeze</a:t>
            </a:r>
          </a:p>
          <a:p>
            <a:pPr lvl="1"/>
            <a:endParaRPr lang="fr-FR" sz="2000" dirty="0"/>
          </a:p>
          <a:p>
            <a:pPr marL="457200" indent="-457200">
              <a:buFont typeface="+mj-lt"/>
              <a:buAutoNum type="arabicPeriod"/>
            </a:pPr>
            <a:r>
              <a:rPr lang="fr-FR" sz="2400" b="1" dirty="0"/>
              <a:t>3 </a:t>
            </a:r>
            <a:r>
              <a:rPr lang="fr-FR" sz="2400" b="1" dirty="0" err="1"/>
              <a:t>months</a:t>
            </a:r>
            <a:r>
              <a:rPr lang="fr-FR" sz="2400" b="1" dirty="0"/>
              <a:t> </a:t>
            </a:r>
            <a:r>
              <a:rPr lang="fr-FR" sz="2400" b="1" dirty="0" err="1"/>
              <a:t>between</a:t>
            </a:r>
            <a:r>
              <a:rPr lang="fr-FR" sz="2400" b="1" dirty="0"/>
              <a:t> stage 3 freeze and ASN.1/</a:t>
            </a:r>
            <a:r>
              <a:rPr lang="fr-FR" sz="2400" b="1" dirty="0" err="1"/>
              <a:t>OpenAPI</a:t>
            </a:r>
            <a:r>
              <a:rPr lang="fr-FR" sz="2400" b="1" dirty="0"/>
              <a:t> freeze dates</a:t>
            </a:r>
          </a:p>
          <a:p>
            <a:pPr lvl="1"/>
            <a:r>
              <a:rPr lang="fr-FR" sz="2200" dirty="0"/>
              <a:t>To </a:t>
            </a:r>
            <a:r>
              <a:rPr lang="fr-FR" sz="2200" dirty="0" err="1"/>
              <a:t>avoid</a:t>
            </a:r>
            <a:r>
              <a:rPr lang="fr-FR" sz="2200" dirty="0"/>
              <a:t> </a:t>
            </a:r>
            <a:r>
              <a:rPr lang="fr-FR" sz="2200" dirty="0" err="1"/>
              <a:t>protocol</a:t>
            </a:r>
            <a:r>
              <a:rPr lang="fr-FR" sz="2200" dirty="0"/>
              <a:t> </a:t>
            </a:r>
            <a:r>
              <a:rPr lang="fr-FR" sz="2200" dirty="0" err="1"/>
              <a:t>backward</a:t>
            </a:r>
            <a:r>
              <a:rPr lang="fr-FR" sz="2200" dirty="0"/>
              <a:t> incompatible change and </a:t>
            </a:r>
            <a:r>
              <a:rPr lang="fr-FR" sz="2200" dirty="0" err="1"/>
              <a:t>provide</a:t>
            </a:r>
            <a:r>
              <a:rPr lang="fr-FR" sz="2200" dirty="0"/>
              <a:t> </a:t>
            </a:r>
            <a:r>
              <a:rPr lang="fr-FR" sz="2200" dirty="0" err="1"/>
              <a:t>some</a:t>
            </a:r>
            <a:r>
              <a:rPr lang="fr-FR" sz="2200" dirty="0"/>
              <a:t> buffer for </a:t>
            </a:r>
            <a:r>
              <a:rPr lang="fr-FR" sz="2200" dirty="0" err="1"/>
              <a:t>protocol</a:t>
            </a:r>
            <a:r>
              <a:rPr lang="fr-FR" sz="2200" dirty="0"/>
              <a:t> consolidation </a:t>
            </a:r>
            <a:r>
              <a:rPr lang="fr-FR" sz="2200" dirty="0" err="1"/>
              <a:t>after</a:t>
            </a:r>
            <a:r>
              <a:rPr lang="fr-FR" sz="2200" dirty="0"/>
              <a:t> the stage 3 freeze</a:t>
            </a:r>
          </a:p>
          <a:p>
            <a:pPr lvl="1"/>
            <a:endParaRPr lang="fr-FR" sz="2200" dirty="0"/>
          </a:p>
          <a:p>
            <a:pPr marL="457200" indent="-457200">
              <a:buFont typeface="+mj-lt"/>
              <a:buAutoNum type="arabicPeriod"/>
            </a:pPr>
            <a:r>
              <a:rPr lang="fr-FR" sz="2400" b="1" dirty="0"/>
              <a:t>9 </a:t>
            </a:r>
            <a:r>
              <a:rPr lang="fr-FR" sz="2400" b="1" dirty="0" err="1"/>
              <a:t>months</a:t>
            </a:r>
            <a:r>
              <a:rPr lang="fr-FR" sz="2400" b="1" dirty="0"/>
              <a:t> </a:t>
            </a:r>
            <a:r>
              <a:rPr lang="fr-FR" sz="2400" b="1" dirty="0" err="1"/>
              <a:t>between</a:t>
            </a:r>
            <a:r>
              <a:rPr lang="fr-FR" sz="2400" b="1" dirty="0"/>
              <a:t> stage 2 freeze and the stage 3 freeze dates</a:t>
            </a:r>
          </a:p>
          <a:p>
            <a:pPr lvl="1"/>
            <a:r>
              <a:rPr lang="fr-FR" sz="2200" dirty="0"/>
              <a:t>To </a:t>
            </a:r>
            <a:r>
              <a:rPr lang="fr-FR" sz="2200" dirty="0" err="1"/>
              <a:t>grant</a:t>
            </a:r>
            <a:r>
              <a:rPr lang="fr-FR" sz="2200" dirty="0"/>
              <a:t> </a:t>
            </a:r>
            <a:r>
              <a:rPr lang="fr-FR" sz="2200" dirty="0" err="1"/>
              <a:t>enough</a:t>
            </a:r>
            <a:r>
              <a:rPr lang="fr-FR" sz="2200" dirty="0"/>
              <a:t> time for TSG cross-coordination.</a:t>
            </a:r>
          </a:p>
          <a:p>
            <a:pPr lvl="1"/>
            <a:r>
              <a:rPr lang="fr-FR" sz="2200" dirty="0"/>
              <a:t>For CT, Stage 2 </a:t>
            </a:r>
            <a:r>
              <a:rPr lang="fr-FR" sz="2200" dirty="0" err="1"/>
              <a:t>requirements</a:t>
            </a:r>
            <a:r>
              <a:rPr lang="fr-FR" sz="2200" dirty="0"/>
              <a:t> </a:t>
            </a:r>
            <a:r>
              <a:rPr lang="fr-FR" sz="2200" dirty="0" err="1"/>
              <a:t>coming</a:t>
            </a:r>
            <a:r>
              <a:rPr lang="fr-FR" sz="2200" dirty="0"/>
              <a:t> </a:t>
            </a:r>
            <a:r>
              <a:rPr lang="fr-FR" sz="2200" dirty="0" err="1"/>
              <a:t>from</a:t>
            </a:r>
            <a:r>
              <a:rPr lang="fr-FR" sz="2200" dirty="0"/>
              <a:t> SA2 but </a:t>
            </a:r>
            <a:r>
              <a:rPr lang="fr-FR" sz="2200" dirty="0" err="1"/>
              <a:t>also</a:t>
            </a:r>
            <a:r>
              <a:rPr lang="fr-FR" sz="2200" dirty="0"/>
              <a:t> </a:t>
            </a:r>
            <a:r>
              <a:rPr lang="fr-FR" sz="2200" dirty="0" err="1"/>
              <a:t>from</a:t>
            </a:r>
            <a:r>
              <a:rPr lang="fr-FR" sz="2200" dirty="0"/>
              <a:t> SA3, SA4, SA5, SA6</a:t>
            </a:r>
          </a:p>
        </p:txBody>
      </p:sp>
    </p:spTree>
    <p:extLst>
      <p:ext uri="{BB962C8B-B14F-4D97-AF65-F5344CB8AC3E}">
        <p14:creationId xmlns:p14="http://schemas.microsoft.com/office/powerpoint/2010/main" val="313557001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/>
              <a:t>3GPP TSG CT 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25898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39265</TotalTime>
  <Words>127</Words>
  <Application>Microsoft Office PowerPoint</Application>
  <PresentationFormat>Grand écran</PresentationFormat>
  <Paragraphs>19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Arial</vt:lpstr>
      <vt:lpstr>Arial </vt:lpstr>
      <vt:lpstr>Calibri</vt:lpstr>
      <vt:lpstr>Calibri Light</vt:lpstr>
      <vt:lpstr>Times New Roman</vt:lpstr>
      <vt:lpstr>Office Theme</vt:lpstr>
      <vt:lpstr>CT view on Rel-19 Planning</vt:lpstr>
      <vt:lpstr>CT view on Rel-19  timeline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CR#187_TEI17</cp:lastModifiedBy>
  <cp:revision>1029</cp:revision>
  <dcterms:created xsi:type="dcterms:W3CDTF">2010-02-05T13:52:04Z</dcterms:created>
  <dcterms:modified xsi:type="dcterms:W3CDTF">2023-03-22T09:25:47Z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7222825-62ea-40f3-96b5-5375c07996e2_Enabled">
    <vt:lpwstr>true</vt:lpwstr>
  </property>
  <property fmtid="{D5CDD505-2E9C-101B-9397-08002B2CF9AE}" pid="3" name="MSIP_Label_07222825-62ea-40f3-96b5-5375c07996e2_SetDate">
    <vt:lpwstr>2021-12-13T09:46:30Z</vt:lpwstr>
  </property>
  <property fmtid="{D5CDD505-2E9C-101B-9397-08002B2CF9AE}" pid="4" name="MSIP_Label_07222825-62ea-40f3-96b5-5375c07996e2_Method">
    <vt:lpwstr>Privileged</vt:lpwstr>
  </property>
  <property fmtid="{D5CDD505-2E9C-101B-9397-08002B2CF9AE}" pid="5" name="MSIP_Label_07222825-62ea-40f3-96b5-5375c07996e2_Name">
    <vt:lpwstr>unrestricted_parent.2</vt:lpwstr>
  </property>
  <property fmtid="{D5CDD505-2E9C-101B-9397-08002B2CF9AE}" pid="6" name="MSIP_Label_07222825-62ea-40f3-96b5-5375c07996e2_SiteId">
    <vt:lpwstr>90c7a20a-f34b-40bf-bc48-b9253b6f5d20</vt:lpwstr>
  </property>
  <property fmtid="{D5CDD505-2E9C-101B-9397-08002B2CF9AE}" pid="7" name="MSIP_Label_07222825-62ea-40f3-96b5-5375c07996e2_ActionId">
    <vt:lpwstr>a4dc3a16-5858-4ba4-b2e9-7a44b8668af4</vt:lpwstr>
  </property>
  <property fmtid="{D5CDD505-2E9C-101B-9397-08002B2CF9AE}" pid="8" name="MSIP_Label_07222825-62ea-40f3-96b5-5375c07996e2_ContentBits">
    <vt:lpwstr>0</vt:lpwstr>
  </property>
</Properties>
</file>