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5"/>
  </p:notesMasterIdLst>
  <p:handoutMasterIdLst>
    <p:handoutMasterId r:id="rId36"/>
  </p:handoutMasterIdLst>
  <p:sldIdLst>
    <p:sldId id="341" r:id="rId2"/>
    <p:sldId id="396" r:id="rId3"/>
    <p:sldId id="447" r:id="rId4"/>
    <p:sldId id="446" r:id="rId5"/>
    <p:sldId id="445" r:id="rId6"/>
    <p:sldId id="275" r:id="rId7"/>
    <p:sldId id="299" r:id="rId8"/>
    <p:sldId id="457" r:id="rId9"/>
    <p:sldId id="458" r:id="rId10"/>
    <p:sldId id="459" r:id="rId11"/>
    <p:sldId id="456" r:id="rId12"/>
    <p:sldId id="460" r:id="rId13"/>
    <p:sldId id="438" r:id="rId14"/>
    <p:sldId id="380" r:id="rId15"/>
    <p:sldId id="1128" r:id="rId16"/>
    <p:sldId id="455" r:id="rId17"/>
    <p:sldId id="411" r:id="rId18"/>
    <p:sldId id="423" r:id="rId19"/>
    <p:sldId id="450" r:id="rId20"/>
    <p:sldId id="452" r:id="rId21"/>
    <p:sldId id="451" r:id="rId22"/>
    <p:sldId id="398" r:id="rId23"/>
    <p:sldId id="403" r:id="rId24"/>
    <p:sldId id="405" r:id="rId25"/>
    <p:sldId id="437" r:id="rId26"/>
    <p:sldId id="449" r:id="rId27"/>
    <p:sldId id="407" r:id="rId28"/>
    <p:sldId id="443" r:id="rId29"/>
    <p:sldId id="441" r:id="rId30"/>
    <p:sldId id="409" r:id="rId31"/>
    <p:sldId id="454" r:id="rId32"/>
    <p:sldId id="453" r:id="rId33"/>
    <p:sldId id="379" r:id="rId3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35" autoAdjust="0"/>
    <p:restoredTop sz="99112" autoAdjust="0"/>
  </p:normalViewPr>
  <p:slideViewPr>
    <p:cSldViewPr snapToGrid="0">
      <p:cViewPr varScale="1">
        <p:scale>
          <a:sx n="115" d="100"/>
          <a:sy n="115" d="100"/>
        </p:scale>
        <p:origin x="678"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SP-230356	</a:t>
            </a:r>
          </a:p>
        </p:txBody>
      </p:sp>
      <p:sp>
        <p:nvSpPr>
          <p:cNvPr id="14" name="Text Box 14"/>
          <p:cNvSpPr txBox="1">
            <a:spLocks noChangeArrowheads="1"/>
          </p:cNvSpPr>
          <p:nvPr userDrawn="1"/>
        </p:nvSpPr>
        <p:spPr bwMode="auto">
          <a:xfrm>
            <a:off x="133350" y="36513"/>
            <a:ext cx="34197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 SA#99</a:t>
            </a:r>
          </a:p>
          <a:p>
            <a:pPr eaLnBrk="1" hangingPunct="1">
              <a:defRPr/>
            </a:pPr>
            <a:r>
              <a:rPr lang="en-US" altLang="en-US" sz="1200" b="1" dirty="0">
                <a:latin typeface="Arial "/>
              </a:rPr>
              <a:t>Rotterdam, NL</a:t>
            </a:r>
            <a:r>
              <a:rPr lang="en-US" altLang="en-US" sz="1200" b="1">
                <a:latin typeface="Arial "/>
              </a:rPr>
              <a:t>– 21</a:t>
            </a:r>
            <a:r>
              <a:rPr lang="en-US" altLang="en-US" sz="1200" b="1" baseline="30000">
                <a:latin typeface="Arial "/>
              </a:rPr>
              <a:t>st</a:t>
            </a:r>
            <a:r>
              <a:rPr lang="en-US" altLang="en-US" sz="1200" b="1">
                <a:latin typeface="Arial "/>
              </a:rPr>
              <a:t> – 24</a:t>
            </a:r>
            <a:r>
              <a:rPr lang="en-US" altLang="en-US" sz="1200" b="1" baseline="30000">
                <a:latin typeface="Arial "/>
              </a:rPr>
              <a:t>th</a:t>
            </a:r>
            <a:r>
              <a:rPr lang="en-US" altLang="en-US" sz="1200" b="1">
                <a:latin typeface="Arial "/>
              </a:rPr>
              <a:t> March </a:t>
            </a:r>
            <a:r>
              <a:rPr lang="en-US" altLang="en-US" sz="1200" b="1" dirty="0">
                <a:latin typeface="Arial "/>
              </a:rPr>
              <a:t>2023</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datatracker.ietf.org/doc/draft-ietf-tsvwg-dtls-over-sctp-bis/" TargetMode="External"/><Relationship Id="rId2" Type="http://schemas.openxmlformats.org/officeDocument/2006/relationships/hyperlink" Target="https://datatracker.ietf.org/liaison/1806/"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Specs/archive/29_series/29.941/29941-h20.zip" TargetMode="External"/><Relationship Id="rId2" Type="http://schemas.openxmlformats.org/officeDocument/2006/relationships/hyperlink" Target="https://www.3gpp.org/ftp/Specs/archive/29_series/29.835/29835-h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9_series/29.641/29641-h20.zip" TargetMode="Externa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component/sppagebuilder/?view=page&amp;id=753"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hyperlink" Target="https://datatracker.ietf.org/meeting/116/agenda#row-116-2023-03-28-tue-0230-iab-ietf-3gpp-coordination"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s://datatracker.ietf.org/liaison/1796/"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datatracker.ietf.org/liaison/1816/"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IETF Status Report </a:t>
            </a:r>
            <a:br>
              <a:rPr lang="en-US" altLang="en-US" dirty="0"/>
            </a:br>
            <a:r>
              <a:rPr lang="en-US" altLang="en-US" dirty="0"/>
              <a:t>to TSG CT/SA#99</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Lionel Morand</a:t>
            </a:r>
          </a:p>
          <a:p>
            <a:pPr marL="0" indent="0" eaLnBrk="1" hangingPunct="1">
              <a:buFontTx/>
              <a:buNone/>
            </a:pPr>
            <a:r>
              <a:rPr lang="en-GB" altLang="en-US" dirty="0"/>
              <a:t>IETF liaison, 3GPP TSG CT chair, Orange</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D99874-8186-E4EC-929E-F35AC0946F9D}"/>
              </a:ext>
            </a:extLst>
          </p:cNvPr>
          <p:cNvSpPr>
            <a:spLocks noGrp="1"/>
          </p:cNvSpPr>
          <p:nvPr>
            <p:ph type="title"/>
          </p:nvPr>
        </p:nvSpPr>
        <p:spPr/>
        <p:txBody>
          <a:bodyPr/>
          <a:lstStyle/>
          <a:p>
            <a:r>
              <a:rPr lang="en-US" dirty="0"/>
              <a:t>3GPP-&gt;IETF:</a:t>
            </a:r>
            <a:br>
              <a:rPr lang="en-US" dirty="0"/>
            </a:br>
            <a:r>
              <a:rPr lang="en-US" dirty="0" err="1"/>
              <a:t>isInvariant</a:t>
            </a:r>
            <a:r>
              <a:rPr lang="en-US" dirty="0"/>
              <a:t> and </a:t>
            </a:r>
            <a:r>
              <a:rPr lang="en-US" dirty="0" err="1"/>
              <a:t>SystemCreated</a:t>
            </a:r>
            <a:r>
              <a:rPr lang="en-US" dirty="0"/>
              <a:t> in YANG </a:t>
            </a:r>
            <a:endParaRPr lang="fr-FR" dirty="0"/>
          </a:p>
        </p:txBody>
      </p:sp>
      <p:sp>
        <p:nvSpPr>
          <p:cNvPr id="3" name="Espace réservé du contenu 2">
            <a:extLst>
              <a:ext uri="{FF2B5EF4-FFF2-40B4-BE49-F238E27FC236}">
                <a16:creationId xmlns:a16="http://schemas.microsoft.com/office/drawing/2014/main" id="{7C7E4170-5904-1D19-7432-0C86A1A9D79A}"/>
              </a:ext>
            </a:extLst>
          </p:cNvPr>
          <p:cNvSpPr>
            <a:spLocks noGrp="1"/>
          </p:cNvSpPr>
          <p:nvPr>
            <p:ph idx="1"/>
          </p:nvPr>
        </p:nvSpPr>
        <p:spPr/>
        <p:txBody>
          <a:bodyPr/>
          <a:lstStyle/>
          <a:p>
            <a:r>
              <a:rPr lang="en-US" dirty="0">
                <a:hlinkClick r:id="rId2"/>
              </a:rPr>
              <a:t>LS on need for modeling </a:t>
            </a:r>
            <a:r>
              <a:rPr lang="en-US" dirty="0" err="1">
                <a:hlinkClick r:id="rId2"/>
              </a:rPr>
              <a:t>isInvariant</a:t>
            </a:r>
            <a:r>
              <a:rPr lang="en-US" dirty="0">
                <a:hlinkClick r:id="rId2"/>
              </a:rPr>
              <a:t> and </a:t>
            </a:r>
            <a:r>
              <a:rPr lang="en-US" dirty="0" err="1">
                <a:hlinkClick r:id="rId2"/>
              </a:rPr>
              <a:t>SystemCreated</a:t>
            </a:r>
            <a:r>
              <a:rPr lang="en-US" dirty="0">
                <a:hlinkClick r:id="rId2"/>
              </a:rPr>
              <a:t> in YANG</a:t>
            </a:r>
            <a:r>
              <a:rPr lang="en-US" dirty="0"/>
              <a:t> to </a:t>
            </a:r>
            <a:r>
              <a:rPr lang="en-US" dirty="0" err="1"/>
              <a:t>Netmod</a:t>
            </a:r>
            <a:r>
              <a:rPr lang="en-US" dirty="0"/>
              <a:t> (03/23)</a:t>
            </a:r>
          </a:p>
          <a:p>
            <a:r>
              <a:rPr lang="en-US" dirty="0"/>
              <a:t>3GPP Requirements</a:t>
            </a:r>
          </a:p>
          <a:p>
            <a:pPr lvl="1"/>
            <a:r>
              <a:rPr lang="en-US" dirty="0"/>
              <a:t>3GPP SA5 Stage 2 models include modeling concepts (including </a:t>
            </a:r>
            <a:r>
              <a:rPr lang="en-US" dirty="0" err="1"/>
              <a:t>isInvariant</a:t>
            </a:r>
            <a:r>
              <a:rPr lang="en-US" dirty="0"/>
              <a:t> and </a:t>
            </a:r>
            <a:r>
              <a:rPr lang="en-US" dirty="0" err="1"/>
              <a:t>SystemCreated</a:t>
            </a:r>
            <a:r>
              <a:rPr lang="en-US" dirty="0"/>
              <a:t> Classes) that currently cannot be mapped to IETF defined YANG statements. </a:t>
            </a:r>
          </a:p>
          <a:p>
            <a:pPr lvl="1"/>
            <a:r>
              <a:rPr lang="en-US" dirty="0"/>
              <a:t>A solution to represent the </a:t>
            </a:r>
            <a:r>
              <a:rPr lang="en-US" dirty="0" err="1"/>
              <a:t>isInvariant</a:t>
            </a:r>
            <a:r>
              <a:rPr lang="en-US" dirty="0"/>
              <a:t> and </a:t>
            </a:r>
            <a:r>
              <a:rPr lang="en-US" dirty="0" err="1"/>
              <a:t>SystemCreated</a:t>
            </a:r>
            <a:r>
              <a:rPr lang="en-US" dirty="0"/>
              <a:t> properties in IETF defined YANG statements is needed to support 3GPP stage3 YANG data model.</a:t>
            </a:r>
          </a:p>
          <a:p>
            <a:pPr lvl="1"/>
            <a:r>
              <a:rPr lang="en-US" dirty="0"/>
              <a:t>3GPP SA5 sees </a:t>
            </a:r>
            <a:r>
              <a:rPr lang="en-US" dirty="0">
                <a:hlinkClick r:id="rId3"/>
              </a:rPr>
              <a:t>draft-ma-</a:t>
            </a:r>
            <a:r>
              <a:rPr lang="en-US" dirty="0" err="1">
                <a:hlinkClick r:id="rId3"/>
              </a:rPr>
              <a:t>netmod</a:t>
            </a:r>
            <a:r>
              <a:rPr lang="en-US" dirty="0">
                <a:hlinkClick r:id="rId3"/>
              </a:rPr>
              <a:t>-immutable-flag</a:t>
            </a:r>
            <a:r>
              <a:rPr lang="en-US" dirty="0"/>
              <a:t> as a potential solution</a:t>
            </a:r>
          </a:p>
          <a:p>
            <a:endParaRPr lang="en-US" dirty="0"/>
          </a:p>
          <a:p>
            <a:endParaRPr lang="en-US" dirty="0"/>
          </a:p>
          <a:p>
            <a:pPr marL="0" indent="0">
              <a:buNone/>
            </a:pPr>
            <a:endParaRPr lang="en-US" dirty="0"/>
          </a:p>
          <a:p>
            <a:endParaRPr lang="fr-FR" dirty="0"/>
          </a:p>
        </p:txBody>
      </p:sp>
    </p:spTree>
    <p:extLst>
      <p:ext uri="{BB962C8B-B14F-4D97-AF65-F5344CB8AC3E}">
        <p14:creationId xmlns:p14="http://schemas.microsoft.com/office/powerpoint/2010/main" val="54267910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9612DF-2ABD-811B-D5A7-D63739F57C31}"/>
              </a:ext>
            </a:extLst>
          </p:cNvPr>
          <p:cNvSpPr>
            <a:spLocks noGrp="1"/>
          </p:cNvSpPr>
          <p:nvPr>
            <p:ph type="title"/>
          </p:nvPr>
        </p:nvSpPr>
        <p:spPr/>
        <p:txBody>
          <a:bodyPr/>
          <a:lstStyle/>
          <a:p>
            <a:r>
              <a:rPr lang="en-US" dirty="0"/>
              <a:t>IETF-&gt;3GPP:</a:t>
            </a:r>
            <a:br>
              <a:rPr lang="en-US" dirty="0"/>
            </a:br>
            <a:r>
              <a:rPr lang="en-US" dirty="0"/>
              <a:t>SCTP-AUTH and DTLS </a:t>
            </a:r>
            <a:endParaRPr lang="fr-FR" dirty="0"/>
          </a:p>
        </p:txBody>
      </p:sp>
      <p:sp>
        <p:nvSpPr>
          <p:cNvPr id="3" name="Espace réservé du contenu 2">
            <a:extLst>
              <a:ext uri="{FF2B5EF4-FFF2-40B4-BE49-F238E27FC236}">
                <a16:creationId xmlns:a16="http://schemas.microsoft.com/office/drawing/2014/main" id="{6487BD9F-976C-02D7-0833-E64572D0456A}"/>
              </a:ext>
            </a:extLst>
          </p:cNvPr>
          <p:cNvSpPr>
            <a:spLocks noGrp="1"/>
          </p:cNvSpPr>
          <p:nvPr>
            <p:ph idx="1"/>
          </p:nvPr>
        </p:nvSpPr>
        <p:spPr/>
        <p:txBody>
          <a:bodyPr/>
          <a:lstStyle/>
          <a:p>
            <a:r>
              <a:rPr lang="en-US" dirty="0">
                <a:hlinkClick r:id="rId2"/>
              </a:rPr>
              <a:t>Updated LS to 3GPP regarding SCTP-AUTH and DTLS</a:t>
            </a:r>
            <a:r>
              <a:rPr lang="fr-FR" dirty="0"/>
              <a:t>  </a:t>
            </a:r>
            <a:r>
              <a:rPr lang="fr-FR" dirty="0" err="1"/>
              <a:t>from</a:t>
            </a:r>
            <a:r>
              <a:rPr lang="fr-FR" dirty="0"/>
              <a:t> TSVWG (12/2022)</a:t>
            </a:r>
          </a:p>
          <a:p>
            <a:pPr lvl="1"/>
            <a:r>
              <a:rPr lang="en-US" dirty="0"/>
              <a:t>Working on an </a:t>
            </a:r>
            <a:r>
              <a:rPr lang="en-US" dirty="0">
                <a:hlinkClick r:id="rId3"/>
              </a:rPr>
              <a:t>RFC6083-bis</a:t>
            </a:r>
            <a:r>
              <a:rPr lang="en-US" dirty="0"/>
              <a:t>, identified security issues with SCTP-AUTH, impacting DTLS over SCTP.</a:t>
            </a:r>
          </a:p>
          <a:p>
            <a:pPr lvl="1"/>
            <a:r>
              <a:rPr lang="en-US" dirty="0"/>
              <a:t>Inform SA3 of these security issues impacting 3GPP TS 33.501 Rel 16 and forward. </a:t>
            </a:r>
          </a:p>
          <a:p>
            <a:pPr lvl="1"/>
            <a:r>
              <a:rPr lang="en-US" dirty="0"/>
              <a:t>Inform RAN3 of the related delay in finalization of </a:t>
            </a:r>
            <a:r>
              <a:rPr lang="en-US" dirty="0">
                <a:hlinkClick r:id="rId3"/>
              </a:rPr>
              <a:t>RFC6083-bis </a:t>
            </a:r>
            <a:r>
              <a:rPr lang="en-US" dirty="0"/>
              <a:t> (likely end of 2023).</a:t>
            </a:r>
          </a:p>
          <a:p>
            <a:r>
              <a:rPr lang="en-US" dirty="0"/>
              <a:t>Still to be addressed by RAN3 and SA3 (see next slide)</a:t>
            </a:r>
            <a:endParaRPr lang="fr-FR" dirty="0"/>
          </a:p>
          <a:p>
            <a:endParaRPr lang="fr-FR" dirty="0"/>
          </a:p>
        </p:txBody>
      </p:sp>
    </p:spTree>
    <p:extLst>
      <p:ext uri="{BB962C8B-B14F-4D97-AF65-F5344CB8AC3E}">
        <p14:creationId xmlns:p14="http://schemas.microsoft.com/office/powerpoint/2010/main" val="293296833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59B67DA-5319-8318-D66B-CECE69D61171}"/>
              </a:ext>
            </a:extLst>
          </p:cNvPr>
          <p:cNvSpPr>
            <a:spLocks noGrp="1"/>
          </p:cNvSpPr>
          <p:nvPr>
            <p:ph type="title"/>
          </p:nvPr>
        </p:nvSpPr>
        <p:spPr/>
        <p:txBody>
          <a:bodyPr/>
          <a:lstStyle/>
          <a:p>
            <a:r>
              <a:rPr lang="fr-FR" dirty="0"/>
              <a:t>LS to 3GPP</a:t>
            </a:r>
          </a:p>
        </p:txBody>
      </p:sp>
      <p:sp>
        <p:nvSpPr>
          <p:cNvPr id="3" name="Espace réservé du contenu 2">
            <a:extLst>
              <a:ext uri="{FF2B5EF4-FFF2-40B4-BE49-F238E27FC236}">
                <a16:creationId xmlns:a16="http://schemas.microsoft.com/office/drawing/2014/main" id="{B28EA81F-8ACC-02B9-AF6D-E17FA1E78669}"/>
              </a:ext>
            </a:extLst>
          </p:cNvPr>
          <p:cNvSpPr>
            <a:spLocks noGrp="1"/>
          </p:cNvSpPr>
          <p:nvPr>
            <p:ph idx="1"/>
          </p:nvPr>
        </p:nvSpPr>
        <p:spPr/>
        <p:txBody>
          <a:bodyPr/>
          <a:lstStyle/>
          <a:p>
            <a:r>
              <a:rPr lang="fr-FR" dirty="0"/>
              <a:t>Sent 20/12/2022, LS </a:t>
            </a:r>
            <a:r>
              <a:rPr lang="fr-FR" dirty="0" err="1"/>
              <a:t>from</a:t>
            </a:r>
            <a:r>
              <a:rPr lang="fr-FR" dirty="0"/>
              <a:t> TSVWG </a:t>
            </a:r>
            <a:r>
              <a:rPr lang="fr-FR" dirty="0" err="1"/>
              <a:t>was</a:t>
            </a:r>
            <a:r>
              <a:rPr lang="fr-FR" dirty="0"/>
              <a:t> in limbo for 2 </a:t>
            </a:r>
            <a:r>
              <a:rPr lang="fr-FR" dirty="0" err="1"/>
              <a:t>months</a:t>
            </a:r>
            <a:endParaRPr lang="fr-FR" dirty="0"/>
          </a:p>
          <a:p>
            <a:pPr lvl="1"/>
            <a:r>
              <a:rPr lang="fr-FR" dirty="0"/>
              <a:t>It </a:t>
            </a:r>
            <a:r>
              <a:rPr lang="fr-FR" dirty="0" err="1"/>
              <a:t>was</a:t>
            </a:r>
            <a:r>
              <a:rPr lang="fr-FR" dirty="0"/>
              <a:t> not </a:t>
            </a:r>
            <a:r>
              <a:rPr lang="fr-FR" dirty="0" err="1"/>
              <a:t>clear</a:t>
            </a:r>
            <a:r>
              <a:rPr lang="fr-FR" dirty="0"/>
              <a:t> </a:t>
            </a:r>
            <a:r>
              <a:rPr lang="fr-FR" dirty="0" err="1"/>
              <a:t>it</a:t>
            </a:r>
            <a:r>
              <a:rPr lang="fr-FR" dirty="0"/>
              <a:t> </a:t>
            </a:r>
            <a:r>
              <a:rPr lang="fr-FR" dirty="0" err="1"/>
              <a:t>was</a:t>
            </a:r>
            <a:r>
              <a:rPr lang="fr-FR" dirty="0"/>
              <a:t> an official LS or </a:t>
            </a:r>
            <a:r>
              <a:rPr lang="fr-FR" dirty="0" err="1"/>
              <a:t>just</a:t>
            </a:r>
            <a:r>
              <a:rPr lang="fr-FR" dirty="0"/>
              <a:t> a draft ("</a:t>
            </a:r>
            <a:r>
              <a:rPr lang="fr-FR" dirty="0" err="1"/>
              <a:t>updated</a:t>
            </a:r>
            <a:r>
              <a:rPr lang="fr-FR" dirty="0"/>
              <a:t> LS")</a:t>
            </a:r>
          </a:p>
          <a:p>
            <a:pPr lvl="1"/>
            <a:r>
              <a:rPr lang="fr-FR" dirty="0"/>
              <a:t>Not </a:t>
            </a:r>
            <a:r>
              <a:rPr lang="fr-FR" dirty="0" err="1"/>
              <a:t>addressed</a:t>
            </a:r>
            <a:r>
              <a:rPr lang="fr-FR" dirty="0"/>
              <a:t> to a </a:t>
            </a:r>
            <a:r>
              <a:rPr lang="fr-FR" dirty="0" err="1"/>
              <a:t>specific</a:t>
            </a:r>
            <a:r>
              <a:rPr lang="fr-FR" dirty="0"/>
              <a:t> WG but to 3GPP </a:t>
            </a:r>
          </a:p>
          <a:p>
            <a:r>
              <a:rPr lang="fr-FR" dirty="0"/>
              <a:t>More </a:t>
            </a:r>
            <a:r>
              <a:rPr lang="fr-FR" dirty="0" err="1"/>
              <a:t>general</a:t>
            </a:r>
            <a:r>
              <a:rPr lang="fr-FR" dirty="0"/>
              <a:t> issue:</a:t>
            </a:r>
          </a:p>
          <a:p>
            <a:pPr lvl="1"/>
            <a:r>
              <a:rPr lang="fr-FR" dirty="0" err="1"/>
              <a:t>Any</a:t>
            </a:r>
            <a:r>
              <a:rPr lang="fr-FR" dirty="0"/>
              <a:t> contribution (</a:t>
            </a:r>
            <a:r>
              <a:rPr lang="fr-FR" dirty="0" err="1"/>
              <a:t>included</a:t>
            </a:r>
            <a:r>
              <a:rPr lang="fr-FR" dirty="0"/>
              <a:t> LS) </a:t>
            </a:r>
            <a:r>
              <a:rPr lang="fr-FR" dirty="0" err="1"/>
              <a:t>handled</a:t>
            </a:r>
            <a:r>
              <a:rPr lang="fr-FR" dirty="0"/>
              <a:t> by 3GPP groups (TSG/WG) </a:t>
            </a:r>
            <a:r>
              <a:rPr lang="fr-FR" dirty="0" err="1"/>
              <a:t>need</a:t>
            </a:r>
            <a:r>
              <a:rPr lang="fr-FR" dirty="0"/>
              <a:t> to </a:t>
            </a:r>
            <a:r>
              <a:rPr lang="fr-FR" dirty="0" err="1"/>
              <a:t>be</a:t>
            </a:r>
            <a:r>
              <a:rPr lang="fr-FR" dirty="0"/>
              <a:t> in a </a:t>
            </a:r>
            <a:r>
              <a:rPr lang="fr-FR" dirty="0" err="1"/>
              <a:t>formatted</a:t>
            </a:r>
            <a:r>
              <a:rPr lang="fr-FR" dirty="0"/>
              <a:t> document.</a:t>
            </a:r>
          </a:p>
          <a:p>
            <a:pPr lvl="1"/>
            <a:r>
              <a:rPr lang="fr-FR" dirty="0"/>
              <a:t>Email </a:t>
            </a:r>
            <a:r>
              <a:rPr lang="fr-FR" dirty="0" err="1"/>
              <a:t>copied</a:t>
            </a:r>
            <a:r>
              <a:rPr lang="fr-FR" dirty="0"/>
              <a:t>/</a:t>
            </a:r>
            <a:r>
              <a:rPr lang="fr-FR" dirty="0" err="1"/>
              <a:t>pasted</a:t>
            </a:r>
            <a:r>
              <a:rPr lang="fr-FR" dirty="0"/>
              <a:t> </a:t>
            </a:r>
            <a:r>
              <a:rPr lang="fr-FR" dirty="0" err="1"/>
              <a:t>into</a:t>
            </a:r>
            <a:r>
              <a:rPr lang="fr-FR" dirty="0"/>
              <a:t> Word doc </a:t>
            </a:r>
            <a:r>
              <a:rPr lang="fr-FR" dirty="0" err="1"/>
              <a:t>before</a:t>
            </a:r>
            <a:r>
              <a:rPr lang="fr-FR" dirty="0"/>
              <a:t> </a:t>
            </a:r>
            <a:r>
              <a:rPr lang="fr-FR" dirty="0" err="1"/>
              <a:t>being</a:t>
            </a:r>
            <a:r>
              <a:rPr lang="fr-FR" dirty="0"/>
              <a:t> </a:t>
            </a:r>
            <a:r>
              <a:rPr lang="fr-FR" dirty="0" err="1"/>
              <a:t>forwarded</a:t>
            </a:r>
            <a:r>
              <a:rPr lang="fr-FR" dirty="0"/>
              <a:t> to </a:t>
            </a:r>
            <a:r>
              <a:rPr lang="fr-FR" dirty="0" err="1"/>
              <a:t>any</a:t>
            </a:r>
            <a:r>
              <a:rPr lang="fr-FR" dirty="0"/>
              <a:t> group. </a:t>
            </a:r>
          </a:p>
          <a:p>
            <a:r>
              <a:rPr lang="fr-FR" dirty="0"/>
              <a:t>Kind </a:t>
            </a:r>
            <a:r>
              <a:rPr lang="fr-FR" dirty="0" err="1"/>
              <a:t>request</a:t>
            </a:r>
            <a:r>
              <a:rPr lang="fr-FR" dirty="0"/>
              <a:t>:</a:t>
            </a:r>
          </a:p>
          <a:p>
            <a:pPr lvl="1"/>
            <a:r>
              <a:rPr lang="fr-FR" dirty="0" err="1"/>
              <a:t>send</a:t>
            </a:r>
            <a:r>
              <a:rPr lang="fr-FR" dirty="0"/>
              <a:t> LS in a </a:t>
            </a:r>
            <a:r>
              <a:rPr lang="fr-FR" dirty="0" err="1"/>
              <a:t>formatted</a:t>
            </a:r>
            <a:r>
              <a:rPr lang="fr-FR" dirty="0"/>
              <a:t> document </a:t>
            </a:r>
            <a:r>
              <a:rPr lang="fr-FR" dirty="0" err="1"/>
              <a:t>attached</a:t>
            </a:r>
            <a:r>
              <a:rPr lang="fr-FR" dirty="0"/>
              <a:t> to the email sent to the 3GPP Liaison </a:t>
            </a:r>
            <a:r>
              <a:rPr lang="fr-FR" dirty="0" err="1"/>
              <a:t>coordinator</a:t>
            </a:r>
            <a:endParaRPr lang="fr-FR" dirty="0"/>
          </a:p>
        </p:txBody>
      </p:sp>
    </p:spTree>
    <p:extLst>
      <p:ext uri="{BB962C8B-B14F-4D97-AF65-F5344CB8AC3E}">
        <p14:creationId xmlns:p14="http://schemas.microsoft.com/office/powerpoint/2010/main" val="166611725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Tracking</a:t>
            </a:r>
            <a:r>
              <a:rPr lang="fr-FR" dirty="0"/>
              <a:t> </a:t>
            </a:r>
            <a:r>
              <a:rPr lang="fr-FR" dirty="0" err="1"/>
              <a:t>requests</a:t>
            </a:r>
            <a:r>
              <a:rPr lang="fr-FR" dirty="0"/>
              <a:t> to IANA</a:t>
            </a:r>
          </a:p>
        </p:txBody>
      </p:sp>
    </p:spTree>
    <p:extLst>
      <p:ext uri="{BB962C8B-B14F-4D97-AF65-F5344CB8AC3E}">
        <p14:creationId xmlns:p14="http://schemas.microsoft.com/office/powerpoint/2010/main" val="3566025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a:t>IANA port number Assignment</a:t>
            </a:r>
          </a:p>
        </p:txBody>
      </p:sp>
      <p:sp>
        <p:nvSpPr>
          <p:cNvPr id="4" name="Espace réservé du contenu 3"/>
          <p:cNvSpPr>
            <a:spLocks noGrp="1"/>
          </p:cNvSpPr>
          <p:nvPr>
            <p:ph idx="1"/>
          </p:nvPr>
        </p:nvSpPr>
        <p:spPr/>
        <p:txBody>
          <a:bodyPr/>
          <a:lstStyle/>
          <a:p>
            <a:r>
              <a:rPr lang="en-US" sz="2400" dirty="0"/>
              <a:t>3GPP was tasked to work on alternative solutions to avoid the need for port assignment for (private) 3GPP interfaces</a:t>
            </a:r>
          </a:p>
          <a:p>
            <a:r>
              <a:rPr lang="en-US" sz="2400" dirty="0"/>
              <a:t>The following documents have been approved</a:t>
            </a:r>
          </a:p>
          <a:p>
            <a:pPr lvl="1"/>
            <a:r>
              <a:rPr lang="en-US" sz="2000" dirty="0">
                <a:hlinkClick r:id="rId2"/>
              </a:rPr>
              <a:t>TR 29.835</a:t>
            </a:r>
            <a:r>
              <a:rPr lang="en-US" sz="2000" dirty="0"/>
              <a:t>: Study on Port Allocation Alternatives for New 3GPP Interfaces.</a:t>
            </a:r>
          </a:p>
          <a:p>
            <a:pPr lvl="1"/>
            <a:r>
              <a:rPr lang="en-GB" sz="2000" dirty="0">
                <a:hlinkClick r:id="rId3"/>
              </a:rPr>
              <a:t>TR 29.941</a:t>
            </a:r>
            <a:r>
              <a:rPr lang="en-GB" sz="2000" dirty="0"/>
              <a:t>: </a:t>
            </a:r>
            <a:r>
              <a:rPr lang="en-US" sz="2000" dirty="0"/>
              <a:t>Guidelines on Port Allocation for New 3GPP Interfaces</a:t>
            </a:r>
          </a:p>
          <a:p>
            <a:pPr lvl="1"/>
            <a:r>
              <a:rPr lang="en-GB" sz="2000" dirty="0">
                <a:hlinkClick r:id="rId4"/>
              </a:rPr>
              <a:t>TS 29.641</a:t>
            </a:r>
            <a:r>
              <a:rPr lang="en-GB" sz="2000" dirty="0"/>
              <a:t>: </a:t>
            </a:r>
            <a:r>
              <a:rPr lang="en-US" sz="2000" dirty="0"/>
              <a:t>3GPP Registry for Service Names and Port Numbers</a:t>
            </a:r>
            <a:endParaRPr lang="en-GB" sz="2000" dirty="0"/>
          </a:p>
          <a:p>
            <a:pPr lvl="2"/>
            <a:r>
              <a:rPr lang="en-US" sz="1800" dirty="0"/>
              <a:t>Defines procedures to be followed by 3GPP WGs when requesting new port numbers from the 3GPP allocated port number sub-range of 101 ports from 65400 to 65500 in Dynamic/Private Port range [49152 - 65535]</a:t>
            </a:r>
          </a:p>
          <a:p>
            <a:r>
              <a:rPr lang="en-US" sz="2400" dirty="0"/>
              <a:t>Any 3GPP WG should check TR 29.941 before asking for IANA UDP port assignment</a:t>
            </a:r>
          </a:p>
          <a:p>
            <a:r>
              <a:rPr lang="en-US" sz="2400" dirty="0"/>
              <a:t>Two 3GPP port assignment requests from CT1 have been handled by CT4</a:t>
            </a:r>
          </a:p>
          <a:p>
            <a:endParaRPr lang="en-GB" sz="2400" dirty="0"/>
          </a:p>
        </p:txBody>
      </p:sp>
    </p:spTree>
    <p:extLst>
      <p:ext uri="{BB962C8B-B14F-4D97-AF65-F5344CB8AC3E}">
        <p14:creationId xmlns:p14="http://schemas.microsoft.com/office/powerpoint/2010/main" val="299950440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416A8-F09A-4C6F-926B-414BFC403C30}"/>
              </a:ext>
            </a:extLst>
          </p:cNvPr>
          <p:cNvSpPr>
            <a:spLocks noGrp="1"/>
          </p:cNvSpPr>
          <p:nvPr>
            <p:ph type="title"/>
          </p:nvPr>
        </p:nvSpPr>
        <p:spPr/>
        <p:txBody>
          <a:bodyPr/>
          <a:lstStyle/>
          <a:p>
            <a:r>
              <a:rPr lang="fr-FR" dirty="0"/>
              <a:t>IANA </a:t>
            </a:r>
            <a:r>
              <a:rPr lang="fr-FR" dirty="0" err="1"/>
              <a:t>assignment</a:t>
            </a:r>
            <a:r>
              <a:rPr lang="fr-FR" dirty="0"/>
              <a:t> </a:t>
            </a:r>
            <a:r>
              <a:rPr lang="fr-FR" dirty="0" err="1"/>
              <a:t>request</a:t>
            </a:r>
            <a:r>
              <a:rPr lang="fr-FR" dirty="0"/>
              <a:t> handling</a:t>
            </a:r>
          </a:p>
        </p:txBody>
      </p:sp>
      <p:sp>
        <p:nvSpPr>
          <p:cNvPr id="3" name="Espace réservé du contenu 2">
            <a:extLst>
              <a:ext uri="{FF2B5EF4-FFF2-40B4-BE49-F238E27FC236}">
                <a16:creationId xmlns:a16="http://schemas.microsoft.com/office/drawing/2014/main" id="{E626B6D4-55FA-4B43-B455-F093510F3D36}"/>
              </a:ext>
            </a:extLst>
          </p:cNvPr>
          <p:cNvSpPr>
            <a:spLocks noGrp="1"/>
          </p:cNvSpPr>
          <p:nvPr>
            <p:ph idx="1"/>
          </p:nvPr>
        </p:nvSpPr>
        <p:spPr/>
        <p:txBody>
          <a:bodyPr/>
          <a:lstStyle/>
          <a:p>
            <a:r>
              <a:rPr lang="fr-FR" dirty="0"/>
              <a:t>Last CT1 </a:t>
            </a:r>
            <a:r>
              <a:rPr lang="fr-FR" dirty="0" err="1"/>
              <a:t>review</a:t>
            </a:r>
            <a:r>
              <a:rPr lang="fr-FR" dirty="0"/>
              <a:t> of Rel-17 </a:t>
            </a:r>
            <a:r>
              <a:rPr lang="fr-FR" dirty="0" err="1"/>
              <a:t>specifications</a:t>
            </a:r>
            <a:r>
              <a:rPr lang="fr-FR" dirty="0"/>
              <a:t> has </a:t>
            </a:r>
            <a:r>
              <a:rPr lang="fr-FR" dirty="0" err="1"/>
              <a:t>revealed</a:t>
            </a:r>
            <a:r>
              <a:rPr lang="fr-FR" dirty="0"/>
              <a:t> </a:t>
            </a:r>
            <a:r>
              <a:rPr lang="fr-FR" dirty="0" err="1"/>
              <a:t>that</a:t>
            </a:r>
            <a:r>
              <a:rPr lang="fr-FR" dirty="0"/>
              <a:t>:</a:t>
            </a:r>
          </a:p>
          <a:p>
            <a:pPr lvl="1"/>
            <a:r>
              <a:rPr lang="fr-FR" dirty="0"/>
              <a:t>A lot of IANA </a:t>
            </a:r>
            <a:r>
              <a:rPr lang="fr-FR" dirty="0" err="1"/>
              <a:t>assignment</a:t>
            </a:r>
            <a:r>
              <a:rPr lang="fr-FR" dirty="0"/>
              <a:t> </a:t>
            </a:r>
            <a:r>
              <a:rPr lang="fr-FR" dirty="0" err="1"/>
              <a:t>requests</a:t>
            </a:r>
            <a:r>
              <a:rPr lang="fr-FR" dirty="0"/>
              <a:t> have </a:t>
            </a:r>
            <a:r>
              <a:rPr lang="fr-FR" dirty="0" err="1"/>
              <a:t>still</a:t>
            </a:r>
            <a:r>
              <a:rPr lang="fr-FR" dirty="0"/>
              <a:t> to </a:t>
            </a:r>
            <a:r>
              <a:rPr lang="fr-FR" dirty="0" err="1"/>
              <a:t>be</a:t>
            </a:r>
            <a:r>
              <a:rPr lang="fr-FR" dirty="0"/>
              <a:t> </a:t>
            </a:r>
            <a:r>
              <a:rPr lang="fr-FR" dirty="0" err="1"/>
              <a:t>done</a:t>
            </a:r>
            <a:endParaRPr lang="fr-FR" dirty="0"/>
          </a:p>
          <a:p>
            <a:pPr lvl="1"/>
            <a:r>
              <a:rPr lang="fr-FR" dirty="0"/>
              <a:t>There </a:t>
            </a:r>
            <a:r>
              <a:rPr lang="fr-FR" dirty="0" err="1"/>
              <a:t>is</a:t>
            </a:r>
            <a:r>
              <a:rPr lang="fr-FR" dirty="0"/>
              <a:t> no </a:t>
            </a:r>
            <a:r>
              <a:rPr lang="fr-FR" dirty="0" err="1"/>
              <a:t>easy</a:t>
            </a:r>
            <a:r>
              <a:rPr lang="fr-FR" dirty="0"/>
              <a:t> </a:t>
            </a:r>
            <a:r>
              <a:rPr lang="fr-FR" dirty="0" err="1"/>
              <a:t>way</a:t>
            </a:r>
            <a:r>
              <a:rPr lang="fr-FR" dirty="0"/>
              <a:t> to </a:t>
            </a:r>
            <a:r>
              <a:rPr lang="fr-FR" dirty="0" err="1"/>
              <a:t>track</a:t>
            </a:r>
            <a:r>
              <a:rPr lang="fr-FR" dirty="0"/>
              <a:t> the </a:t>
            </a:r>
            <a:r>
              <a:rPr lang="fr-FR" dirty="0" err="1"/>
              <a:t>need</a:t>
            </a:r>
            <a:r>
              <a:rPr lang="fr-FR" dirty="0"/>
              <a:t> for IANA </a:t>
            </a:r>
            <a:r>
              <a:rPr lang="fr-FR" dirty="0" err="1"/>
              <a:t>assignment</a:t>
            </a:r>
            <a:r>
              <a:rPr lang="fr-FR" dirty="0"/>
              <a:t> </a:t>
            </a:r>
            <a:r>
              <a:rPr lang="fr-FR" dirty="0" err="1"/>
              <a:t>requests</a:t>
            </a:r>
            <a:r>
              <a:rPr lang="fr-FR" dirty="0"/>
              <a:t>  </a:t>
            </a:r>
            <a:r>
              <a:rPr lang="fr-FR" dirty="0" err="1"/>
              <a:t>from</a:t>
            </a:r>
            <a:r>
              <a:rPr lang="fr-FR" dirty="0"/>
              <a:t> 3GPP</a:t>
            </a:r>
          </a:p>
          <a:p>
            <a:r>
              <a:rPr lang="fr-FR" dirty="0"/>
              <a:t>Actions (3GPP </a:t>
            </a:r>
            <a:r>
              <a:rPr lang="fr-FR" dirty="0" err="1"/>
              <a:t>wide</a:t>
            </a:r>
            <a:r>
              <a:rPr lang="fr-FR" dirty="0"/>
              <a:t>):</a:t>
            </a:r>
          </a:p>
          <a:p>
            <a:pPr lvl="1"/>
            <a:r>
              <a:rPr lang="fr-FR" dirty="0"/>
              <a:t>LS sent to all the 3GPP </a:t>
            </a:r>
            <a:r>
              <a:rPr lang="fr-FR" dirty="0" err="1"/>
              <a:t>WGs</a:t>
            </a:r>
            <a:endParaRPr lang="fr-FR" dirty="0"/>
          </a:p>
          <a:p>
            <a:pPr lvl="2"/>
            <a:r>
              <a:rPr lang="fr-FR" dirty="0" err="1"/>
              <a:t>Specification</a:t>
            </a:r>
            <a:r>
              <a:rPr lang="fr-FR" dirty="0"/>
              <a:t> rapporteurs </a:t>
            </a:r>
            <a:r>
              <a:rPr lang="fr-FR" dirty="0" err="1"/>
              <a:t>needs</a:t>
            </a:r>
            <a:r>
              <a:rPr lang="fr-FR" dirty="0"/>
              <a:t> to </a:t>
            </a:r>
            <a:r>
              <a:rPr lang="fr-FR" dirty="0" err="1"/>
              <a:t>review</a:t>
            </a:r>
            <a:r>
              <a:rPr lang="fr-FR" dirty="0"/>
              <a:t> Rel-17/Rel-18 </a:t>
            </a:r>
            <a:r>
              <a:rPr lang="fr-FR" dirty="0" err="1"/>
              <a:t>specs</a:t>
            </a:r>
            <a:r>
              <a:rPr lang="fr-FR" dirty="0"/>
              <a:t> and </a:t>
            </a:r>
            <a:r>
              <a:rPr lang="fr-FR" dirty="0" err="1"/>
              <a:t>collect</a:t>
            </a:r>
            <a:r>
              <a:rPr lang="fr-FR" dirty="0"/>
              <a:t> the </a:t>
            </a:r>
            <a:r>
              <a:rPr lang="fr-FR" dirty="0" err="1"/>
              <a:t>request</a:t>
            </a:r>
            <a:r>
              <a:rPr lang="fr-FR" dirty="0"/>
              <a:t> for IANA </a:t>
            </a:r>
            <a:r>
              <a:rPr lang="fr-FR" dirty="0" err="1"/>
              <a:t>assignment</a:t>
            </a:r>
            <a:endParaRPr lang="fr-FR" dirty="0"/>
          </a:p>
          <a:p>
            <a:pPr lvl="2"/>
            <a:r>
              <a:rPr lang="fr-FR" dirty="0" err="1"/>
              <a:t>Any</a:t>
            </a:r>
            <a:r>
              <a:rPr lang="fr-FR" dirty="0"/>
              <a:t> IANA </a:t>
            </a:r>
            <a:r>
              <a:rPr lang="fr-FR" dirty="0" err="1"/>
              <a:t>assignment</a:t>
            </a:r>
            <a:r>
              <a:rPr lang="fr-FR" dirty="0"/>
              <a:t> </a:t>
            </a:r>
            <a:r>
              <a:rPr lang="fr-FR" dirty="0" err="1"/>
              <a:t>request</a:t>
            </a:r>
            <a:r>
              <a:rPr lang="fr-FR" dirty="0"/>
              <a:t> must </a:t>
            </a:r>
            <a:r>
              <a:rPr lang="fr-FR" dirty="0" err="1"/>
              <a:t>be</a:t>
            </a:r>
            <a:r>
              <a:rPr lang="fr-FR" dirty="0"/>
              <a:t> </a:t>
            </a:r>
            <a:r>
              <a:rPr lang="fr-FR" dirty="0" err="1"/>
              <a:t>indicated</a:t>
            </a:r>
            <a:r>
              <a:rPr lang="fr-FR" dirty="0"/>
              <a:t> to the CT Chair</a:t>
            </a:r>
          </a:p>
          <a:p>
            <a:pPr lvl="1"/>
            <a:r>
              <a:rPr lang="fr-FR" dirty="0"/>
              <a:t>ETSI has </a:t>
            </a:r>
            <a:r>
              <a:rPr lang="fr-FR" dirty="0" err="1"/>
              <a:t>created</a:t>
            </a:r>
            <a:r>
              <a:rPr lang="fr-FR" dirty="0"/>
              <a:t> an </a:t>
            </a:r>
            <a:r>
              <a:rPr lang="fr-FR" dirty="0">
                <a:hlinkClick r:id="rId2"/>
              </a:rPr>
              <a:t>IANA </a:t>
            </a:r>
            <a:r>
              <a:rPr lang="fr-FR" dirty="0" err="1">
                <a:hlinkClick r:id="rId2"/>
              </a:rPr>
              <a:t>registry</a:t>
            </a:r>
            <a:r>
              <a:rPr lang="fr-FR" dirty="0"/>
              <a:t> accessible </a:t>
            </a:r>
            <a:r>
              <a:rPr lang="fr-FR" dirty="0" err="1"/>
              <a:t>tooday</a:t>
            </a:r>
            <a:r>
              <a:rPr lang="fr-FR" dirty="0"/>
              <a:t> on CT1 WG </a:t>
            </a:r>
            <a:r>
              <a:rPr lang="fr-FR" dirty="0" err="1"/>
              <a:t>webpage</a:t>
            </a:r>
            <a:r>
              <a:rPr lang="fr-FR" dirty="0"/>
              <a:t> (trial phase) but </a:t>
            </a:r>
            <a:r>
              <a:rPr lang="fr-FR" dirty="0" err="1"/>
              <a:t>should</a:t>
            </a:r>
            <a:r>
              <a:rPr lang="fr-FR" dirty="0"/>
              <a:t> </a:t>
            </a:r>
            <a:r>
              <a:rPr lang="fr-FR" dirty="0" err="1"/>
              <a:t>be</a:t>
            </a:r>
            <a:r>
              <a:rPr lang="fr-FR" dirty="0"/>
              <a:t> accessible via the </a:t>
            </a:r>
            <a:r>
              <a:rPr lang="fr-FR" dirty="0" err="1"/>
              <a:t>delegate</a:t>
            </a:r>
            <a:r>
              <a:rPr lang="fr-FR" dirty="0"/>
              <a:t> corner.</a:t>
            </a:r>
          </a:p>
          <a:p>
            <a:pPr marL="457200" lvl="1" indent="0">
              <a:buNone/>
            </a:pPr>
            <a:endParaRPr lang="fr-FR" dirty="0"/>
          </a:p>
        </p:txBody>
      </p:sp>
    </p:spTree>
    <p:extLst>
      <p:ext uri="{BB962C8B-B14F-4D97-AF65-F5344CB8AC3E}">
        <p14:creationId xmlns:p14="http://schemas.microsoft.com/office/powerpoint/2010/main" val="145708808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IETF </a:t>
            </a:r>
            <a:r>
              <a:rPr lang="fr-FR" dirty="0" err="1"/>
              <a:t>Dependencies</a:t>
            </a:r>
            <a:endParaRPr lang="fr-FR" dirty="0"/>
          </a:p>
        </p:txBody>
      </p:sp>
    </p:spTree>
    <p:extLst>
      <p:ext uri="{BB962C8B-B14F-4D97-AF65-F5344CB8AC3E}">
        <p14:creationId xmlns:p14="http://schemas.microsoft.com/office/powerpoint/2010/main" val="38694444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New </a:t>
            </a:r>
            <a:r>
              <a:rPr lang="fr-FR" dirty="0" err="1"/>
              <a:t>Published</a:t>
            </a:r>
            <a:r>
              <a:rPr lang="fr-FR" dirty="0"/>
              <a:t> </a:t>
            </a:r>
            <a:r>
              <a:rPr lang="fr-FR" dirty="0" err="1"/>
              <a:t>RFCs</a:t>
            </a:r>
            <a:endParaRPr lang="fr-FR" dirty="0"/>
          </a:p>
        </p:txBody>
      </p:sp>
    </p:spTree>
    <p:extLst>
      <p:ext uri="{BB962C8B-B14F-4D97-AF65-F5344CB8AC3E}">
        <p14:creationId xmlns:p14="http://schemas.microsoft.com/office/powerpoint/2010/main" val="14466747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IETF reference updates</a:t>
            </a:r>
          </a:p>
        </p:txBody>
      </p:sp>
      <p:sp>
        <p:nvSpPr>
          <p:cNvPr id="3" name="Espace réservé du contenu 2"/>
          <p:cNvSpPr>
            <a:spLocks noGrp="1"/>
          </p:cNvSpPr>
          <p:nvPr>
            <p:ph idx="1"/>
          </p:nvPr>
        </p:nvSpPr>
        <p:spPr/>
        <p:txBody>
          <a:bodyPr/>
          <a:lstStyle/>
          <a:p>
            <a:r>
              <a:rPr lang="fr-FR" dirty="0"/>
              <a:t>RFC 9177 (</a:t>
            </a:r>
            <a:r>
              <a:rPr lang="fr-FR" dirty="0" err="1"/>
              <a:t>Was</a:t>
            </a:r>
            <a:r>
              <a:rPr lang="fr-FR" dirty="0"/>
              <a:t>: draft-</a:t>
            </a:r>
            <a:r>
              <a:rPr lang="fr-FR" dirty="0" err="1"/>
              <a:t>ietf</a:t>
            </a:r>
            <a:r>
              <a:rPr lang="fr-FR" dirty="0"/>
              <a:t>-</a:t>
            </a:r>
            <a:r>
              <a:rPr lang="fr-FR" dirty="0" err="1"/>
              <a:t>core</a:t>
            </a:r>
            <a:r>
              <a:rPr lang="fr-FR" dirty="0"/>
              <a:t>-new-block)</a:t>
            </a:r>
          </a:p>
          <a:p>
            <a:pPr lvl="1"/>
            <a:r>
              <a:rPr lang="en-US" dirty="0"/>
              <a:t>Title: Constrained Application Protocol (CoAP) Block-Wise Transfer Options Supporting Robust Transmission</a:t>
            </a:r>
          </a:p>
          <a:p>
            <a:pPr lvl="1"/>
            <a:r>
              <a:rPr lang="en-US" dirty="0">
                <a:sym typeface="Wingdings" panose="05000000000000000000" pitchFamily="2" charset="2"/>
              </a:rPr>
              <a:t>Published: 03/2022</a:t>
            </a:r>
          </a:p>
          <a:p>
            <a:pPr lvl="1"/>
            <a:r>
              <a:rPr lang="fr-FR" dirty="0"/>
              <a:t>Next </a:t>
            </a:r>
            <a:r>
              <a:rPr lang="fr-FR" dirty="0" err="1"/>
              <a:t>step</a:t>
            </a:r>
            <a:r>
              <a:rPr lang="fr-FR" dirty="0"/>
              <a:t>: CT1 </a:t>
            </a:r>
            <a:r>
              <a:rPr lang="fr-FR" dirty="0" err="1"/>
              <a:t>CRs</a:t>
            </a:r>
            <a:r>
              <a:rPr lang="fr-FR" dirty="0"/>
              <a:t> to 24.544, 24.545, 24.546, 24.548</a:t>
            </a:r>
          </a:p>
          <a:p>
            <a:pPr lvl="1"/>
            <a:endParaRPr lang="fr-FR" dirty="0"/>
          </a:p>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RFC 9200 (</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Was</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 draft-</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ietf</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-ace-</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oauth</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authz</a:t>
            </a:r>
            <a:r>
              <a:rPr lang="fr-FR" dirty="0">
                <a:solidFill>
                  <a:prstClr val="black"/>
                </a:solidFill>
                <a:latin typeface="Calibri" panose="020F0502020204030204"/>
              </a:rPr>
              <a:t>)</a:t>
            </a:r>
            <a:endPar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Title: Authentication and Authorization for Constrained Environments Using the OAuth 2.0 Framework (ACE-OAuth)</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Published: 08/2022</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Next </a:t>
            </a:r>
            <a:r>
              <a:rPr kumimoji="0" lang="fr-FR" sz="2400" b="0" i="0" u="none" strike="noStrike" kern="1200" cap="none" spc="0" normalizeH="0" baseline="0" noProof="0" dirty="0" err="1">
                <a:ln>
                  <a:noFill/>
                </a:ln>
                <a:solidFill>
                  <a:prstClr val="black"/>
                </a:solidFill>
                <a:effectLst/>
                <a:uLnTx/>
                <a:uFillTx/>
                <a:latin typeface="Calibri" panose="020F0502020204030204"/>
                <a:ea typeface="+mn-ea"/>
                <a:cs typeface="+mn-cs"/>
              </a:rPr>
              <a:t>step</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CT1 </a:t>
            </a:r>
            <a:r>
              <a:rPr kumimoji="0" lang="fr-FR" sz="2400" b="0" i="0" u="none" strike="noStrike" kern="1200" cap="none" spc="0" normalizeH="0" baseline="0" noProof="0" dirty="0" err="1">
                <a:ln>
                  <a:noFill/>
                </a:ln>
                <a:solidFill>
                  <a:prstClr val="black"/>
                </a:solidFill>
                <a:effectLst/>
                <a:uLnTx/>
                <a:uFillTx/>
                <a:latin typeface="Calibri" panose="020F0502020204030204"/>
                <a:ea typeface="+mn-ea"/>
                <a:cs typeface="+mn-cs"/>
              </a:rPr>
              <a:t>CRs</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to 24.547 and SA3 CR to 33.434</a:t>
            </a:r>
          </a:p>
          <a:p>
            <a:endParaRPr lang="fr-FR" dirty="0"/>
          </a:p>
        </p:txBody>
      </p:sp>
    </p:spTree>
    <p:extLst>
      <p:ext uri="{BB962C8B-B14F-4D97-AF65-F5344CB8AC3E}">
        <p14:creationId xmlns:p14="http://schemas.microsoft.com/office/powerpoint/2010/main" val="381260516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6351FF-578A-4A40-88D0-E35FEB699BF5}"/>
              </a:ext>
            </a:extLst>
          </p:cNvPr>
          <p:cNvSpPr>
            <a:spLocks noGrp="1"/>
          </p:cNvSpPr>
          <p:nvPr>
            <p:ph type="title"/>
          </p:nvPr>
        </p:nvSpPr>
        <p:spPr/>
        <p:txBody>
          <a:bodyPr/>
          <a:lstStyle/>
          <a:p>
            <a:r>
              <a:rPr lang="en-US" dirty="0"/>
              <a:t>IETF reference updates</a:t>
            </a:r>
            <a:endParaRPr lang="fr-FR" dirty="0"/>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r>
              <a:rPr lang="fr-FR" dirty="0"/>
              <a:t>RFC 9360 (</a:t>
            </a:r>
            <a:r>
              <a:rPr lang="fr-FR" dirty="0" err="1"/>
              <a:t>Was</a:t>
            </a:r>
            <a:r>
              <a:rPr lang="fr-FR" dirty="0"/>
              <a:t>: draft-</a:t>
            </a:r>
            <a:r>
              <a:rPr lang="fr-FR" dirty="0" err="1"/>
              <a:t>ietf</a:t>
            </a:r>
            <a:r>
              <a:rPr lang="fr-FR" dirty="0"/>
              <a:t>-</a:t>
            </a:r>
            <a:r>
              <a:rPr lang="fr-FR" dirty="0" err="1"/>
              <a:t>sipcore</a:t>
            </a:r>
            <a:r>
              <a:rPr lang="fr-FR" dirty="0"/>
              <a:t>-multiple-</a:t>
            </a:r>
            <a:r>
              <a:rPr lang="fr-FR" dirty="0" err="1"/>
              <a:t>reasons</a:t>
            </a:r>
            <a:r>
              <a:rPr lang="fr-FR" dirty="0"/>
              <a:t>)</a:t>
            </a:r>
          </a:p>
          <a:p>
            <a:pPr lvl="1"/>
            <a:r>
              <a:rPr lang="en-US" dirty="0"/>
              <a:t>Title: Multiple SIP Reason Header Field Values</a:t>
            </a:r>
          </a:p>
          <a:p>
            <a:pPr lvl="1"/>
            <a:r>
              <a:rPr lang="en-US" dirty="0">
                <a:sym typeface="Wingdings" panose="05000000000000000000" pitchFamily="2" charset="2"/>
              </a:rPr>
              <a:t>Published: 03/2023</a:t>
            </a:r>
          </a:p>
          <a:p>
            <a:pPr lvl="1"/>
            <a:r>
              <a:rPr lang="fr-FR" dirty="0"/>
              <a:t>Next </a:t>
            </a:r>
            <a:r>
              <a:rPr lang="fr-FR" dirty="0" err="1"/>
              <a:t>step</a:t>
            </a:r>
            <a:r>
              <a:rPr lang="fr-FR" dirty="0"/>
              <a:t>: CT1 </a:t>
            </a:r>
            <a:r>
              <a:rPr lang="fr-FR" dirty="0" err="1"/>
              <a:t>CRs</a:t>
            </a:r>
            <a:r>
              <a:rPr lang="fr-FR" dirty="0"/>
              <a:t> to 24.229 and 29.165</a:t>
            </a:r>
          </a:p>
          <a:p>
            <a:pPr lvl="1"/>
            <a:endParaRPr lang="fr-FR" dirty="0"/>
          </a:p>
          <a:p>
            <a:r>
              <a:rPr lang="fr-FR" dirty="0"/>
              <a:t>RFC 3428 (</a:t>
            </a:r>
            <a:r>
              <a:rPr lang="fr-FR" dirty="0" err="1"/>
              <a:t>Was</a:t>
            </a:r>
            <a:r>
              <a:rPr lang="fr-FR" dirty="0"/>
              <a:t>: draft-</a:t>
            </a:r>
            <a:r>
              <a:rPr lang="fr-FR" dirty="0" err="1"/>
              <a:t>ietf</a:t>
            </a:r>
            <a:r>
              <a:rPr lang="fr-FR" dirty="0"/>
              <a:t>-</a:t>
            </a:r>
            <a:r>
              <a:rPr lang="fr-FR" dirty="0" err="1"/>
              <a:t>sip</a:t>
            </a:r>
            <a:r>
              <a:rPr lang="fr-FR" dirty="0"/>
              <a:t>-message)</a:t>
            </a:r>
          </a:p>
          <a:p>
            <a:pPr lvl="1"/>
            <a:r>
              <a:rPr lang="en-US" dirty="0"/>
              <a:t>Title: Session Initiation Protocol (SIP) Extension for Instant Messaging</a:t>
            </a:r>
          </a:p>
          <a:p>
            <a:pPr lvl="1"/>
            <a:r>
              <a:rPr lang="en-US" dirty="0"/>
              <a:t>Was: </a:t>
            </a:r>
            <a:r>
              <a:rPr lang="en-US" dirty="0">
                <a:sym typeface="Wingdings" panose="05000000000000000000" pitchFamily="2" charset="2"/>
              </a:rPr>
              <a:t>draft-</a:t>
            </a:r>
            <a:r>
              <a:rPr lang="en-US" dirty="0" err="1">
                <a:sym typeface="Wingdings" panose="05000000000000000000" pitchFamily="2" charset="2"/>
              </a:rPr>
              <a:t>ietf</a:t>
            </a:r>
            <a:r>
              <a:rPr lang="en-US" dirty="0">
                <a:sym typeface="Wingdings" panose="05000000000000000000" pitchFamily="2" charset="2"/>
              </a:rPr>
              <a:t>-</a:t>
            </a:r>
            <a:r>
              <a:rPr lang="en-US" dirty="0" err="1">
                <a:sym typeface="Wingdings" panose="05000000000000000000" pitchFamily="2" charset="2"/>
              </a:rPr>
              <a:t>sipcore</a:t>
            </a:r>
            <a:r>
              <a:rPr lang="en-US" dirty="0">
                <a:sym typeface="Wingdings" panose="05000000000000000000" pitchFamily="2" charset="2"/>
              </a:rPr>
              <a:t>-multiple-reasons</a:t>
            </a:r>
          </a:p>
          <a:p>
            <a:pPr lvl="1"/>
            <a:r>
              <a:rPr lang="en-US" dirty="0">
                <a:sym typeface="Wingdings" panose="05000000000000000000" pitchFamily="2" charset="2"/>
              </a:rPr>
              <a:t>Published: 12/2022</a:t>
            </a:r>
          </a:p>
          <a:p>
            <a:pPr lvl="1"/>
            <a:r>
              <a:rPr lang="fr-FR" dirty="0"/>
              <a:t>Next </a:t>
            </a:r>
            <a:r>
              <a:rPr lang="fr-FR" dirty="0" err="1"/>
              <a:t>step</a:t>
            </a:r>
            <a:r>
              <a:rPr lang="fr-FR" dirty="0"/>
              <a:t>: SA1 </a:t>
            </a:r>
            <a:r>
              <a:rPr lang="fr-FR" dirty="0" err="1"/>
              <a:t>CRs</a:t>
            </a:r>
            <a:r>
              <a:rPr lang="fr-FR" dirty="0"/>
              <a:t> to 22.940</a:t>
            </a:r>
          </a:p>
          <a:p>
            <a:pPr lvl="1"/>
            <a:endParaRPr lang="fr-FR" dirty="0"/>
          </a:p>
          <a:p>
            <a:pPr lvl="1"/>
            <a:endParaRPr lang="fr-FR" dirty="0"/>
          </a:p>
        </p:txBody>
      </p:sp>
    </p:spTree>
    <p:extLst>
      <p:ext uri="{BB962C8B-B14F-4D97-AF65-F5344CB8AC3E}">
        <p14:creationId xmlns:p14="http://schemas.microsoft.com/office/powerpoint/2010/main" val="302464423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Contents</a:t>
            </a:r>
          </a:p>
        </p:txBody>
      </p:sp>
      <p:sp>
        <p:nvSpPr>
          <p:cNvPr id="3" name="Espace réservé du contenu 2"/>
          <p:cNvSpPr>
            <a:spLocks noGrp="1"/>
          </p:cNvSpPr>
          <p:nvPr>
            <p:ph idx="1"/>
          </p:nvPr>
        </p:nvSpPr>
        <p:spPr/>
        <p:txBody>
          <a:bodyPr/>
          <a:lstStyle/>
          <a:p>
            <a:r>
              <a:rPr lang="en-US" dirty="0"/>
              <a:t>3GPP-IETF Coordination meeting</a:t>
            </a:r>
          </a:p>
          <a:p>
            <a:r>
              <a:rPr lang="en-US" dirty="0"/>
              <a:t>Liaison statements exchanged between IETF and 3GPP</a:t>
            </a:r>
          </a:p>
          <a:p>
            <a:r>
              <a:rPr lang="en-US" dirty="0"/>
              <a:t>Tracking IANA requests</a:t>
            </a:r>
          </a:p>
          <a:p>
            <a:r>
              <a:rPr lang="fr-FR" dirty="0" err="1"/>
              <a:t>Published</a:t>
            </a:r>
            <a:r>
              <a:rPr lang="fr-FR" dirty="0"/>
              <a:t> </a:t>
            </a:r>
            <a:r>
              <a:rPr lang="fr-FR" dirty="0" err="1"/>
              <a:t>RFCs</a:t>
            </a:r>
            <a:r>
              <a:rPr lang="fr-FR" dirty="0"/>
              <a:t> (0)</a:t>
            </a:r>
            <a:endParaRPr lang="en-US" dirty="0"/>
          </a:p>
          <a:p>
            <a:r>
              <a:rPr lang="en-US" dirty="0"/>
              <a:t>RFC Editors Queue (0)</a:t>
            </a:r>
          </a:p>
          <a:p>
            <a:r>
              <a:rPr lang="en-US" dirty="0"/>
              <a:t>IESG review (2)</a:t>
            </a:r>
          </a:p>
          <a:p>
            <a:r>
              <a:rPr lang="fr-FR" dirty="0"/>
              <a:t>Active WG document (0)</a:t>
            </a:r>
            <a:endParaRPr lang="en-US" dirty="0"/>
          </a:p>
          <a:p>
            <a:r>
              <a:rPr lang="en-US" dirty="0"/>
              <a:t>Individual drafts (2)</a:t>
            </a:r>
          </a:p>
          <a:p>
            <a:pPr marL="0" indent="0">
              <a:buNone/>
            </a:pPr>
            <a:endParaRPr lang="fr-FR" dirty="0"/>
          </a:p>
        </p:txBody>
      </p:sp>
    </p:spTree>
    <p:extLst>
      <p:ext uri="{BB962C8B-B14F-4D97-AF65-F5344CB8AC3E}">
        <p14:creationId xmlns:p14="http://schemas.microsoft.com/office/powerpoint/2010/main" val="1574996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6CAB3C-47A1-4E72-8BF4-6FA86D77C6CF}"/>
              </a:ext>
            </a:extLst>
          </p:cNvPr>
          <p:cNvSpPr>
            <a:spLocks noGrp="1"/>
          </p:cNvSpPr>
          <p:nvPr>
            <p:ph type="title"/>
          </p:nvPr>
        </p:nvSpPr>
        <p:spPr/>
        <p:txBody>
          <a:bodyPr/>
          <a:lstStyle/>
          <a:p>
            <a:r>
              <a:rPr lang="en-US" dirty="0"/>
              <a:t>IETF reference updates</a:t>
            </a:r>
            <a:endParaRPr lang="fr-FR" dirty="0"/>
          </a:p>
        </p:txBody>
      </p:sp>
      <p:sp>
        <p:nvSpPr>
          <p:cNvPr id="3" name="Espace réservé du contenu 2">
            <a:extLst>
              <a:ext uri="{FF2B5EF4-FFF2-40B4-BE49-F238E27FC236}">
                <a16:creationId xmlns:a16="http://schemas.microsoft.com/office/drawing/2014/main" id="{8FD8AFB0-72EE-4E7A-AD9B-D250D7D8DE79}"/>
              </a:ext>
            </a:extLst>
          </p:cNvPr>
          <p:cNvSpPr>
            <a:spLocks noGrp="1"/>
          </p:cNvSpPr>
          <p:nvPr>
            <p:ph idx="1"/>
          </p:nvPr>
        </p:nvSpPr>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RFC 9201 (</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Was</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 draft draft-</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ietf</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-ace-</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oauth</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-params</a:t>
            </a:r>
            <a:r>
              <a:rPr lang="fr-FR" dirty="0">
                <a:solidFill>
                  <a:prstClr val="black"/>
                </a:solidFill>
                <a:latin typeface="Calibri" panose="020F0502020204030204"/>
              </a:rPr>
              <a:t>)</a:t>
            </a:r>
            <a:endPar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Title: Additional OAuth Parameters for Authentication and Authorization for Constrained Environments (ACE)</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Published: 08/2022</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Next </a:t>
            </a:r>
            <a:r>
              <a:rPr kumimoji="0" lang="fr-FR" sz="2400" b="0" i="0" u="none" strike="noStrike" kern="1200" cap="none" spc="0" normalizeH="0" baseline="0" noProof="0" dirty="0" err="1">
                <a:ln>
                  <a:noFill/>
                </a:ln>
                <a:solidFill>
                  <a:prstClr val="black"/>
                </a:solidFill>
                <a:effectLst/>
                <a:uLnTx/>
                <a:uFillTx/>
                <a:latin typeface="Calibri" panose="020F0502020204030204"/>
                <a:ea typeface="+mn-ea"/>
                <a:cs typeface="+mn-cs"/>
              </a:rPr>
              <a:t>step</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SA3 CR to 33.434</a:t>
            </a:r>
          </a:p>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RFC 9202 (</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Was</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 draft-</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ietf</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-ace-</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dtls</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authorize</a:t>
            </a:r>
            <a:r>
              <a:rPr lang="fr-FR" dirty="0">
                <a:solidFill>
                  <a:prstClr val="black"/>
                </a:solidFill>
                <a:latin typeface="Calibri" panose="020F0502020204030204"/>
              </a:rPr>
              <a:t>)</a:t>
            </a:r>
            <a:endPar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Title: Datagram Transport Layer Security (DTLS) Profile for Authentication and Authorization for Constrained Environments (ACE)</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Published: 08/2022</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Next </a:t>
            </a:r>
            <a:r>
              <a:rPr kumimoji="0" lang="fr-FR" sz="2400" b="0" i="0" u="none" strike="noStrike" kern="1200" cap="none" spc="0" normalizeH="0" baseline="0" noProof="0" dirty="0" err="1">
                <a:ln>
                  <a:noFill/>
                </a:ln>
                <a:solidFill>
                  <a:prstClr val="black"/>
                </a:solidFill>
                <a:effectLst/>
                <a:uLnTx/>
                <a:uFillTx/>
                <a:latin typeface="Calibri" panose="020F0502020204030204"/>
                <a:ea typeface="+mn-ea"/>
                <a:cs typeface="+mn-cs"/>
              </a:rPr>
              <a:t>step</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CT1 </a:t>
            </a:r>
            <a:r>
              <a:rPr kumimoji="0" lang="fr-FR" sz="2400" b="0" i="0" u="none" strike="noStrike" kern="1200" cap="none" spc="0" normalizeH="0" baseline="0" noProof="0" dirty="0" err="1">
                <a:ln>
                  <a:noFill/>
                </a:ln>
                <a:solidFill>
                  <a:prstClr val="black"/>
                </a:solidFill>
                <a:effectLst/>
                <a:uLnTx/>
                <a:uFillTx/>
                <a:latin typeface="Calibri" panose="020F0502020204030204"/>
                <a:ea typeface="+mn-ea"/>
                <a:cs typeface="+mn-cs"/>
              </a:rPr>
              <a:t>CRs</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to 24.547 and SA3 CR to 33.434</a:t>
            </a:r>
          </a:p>
          <a:p>
            <a:endParaRPr lang="fr-FR" dirty="0"/>
          </a:p>
        </p:txBody>
      </p:sp>
    </p:spTree>
    <p:extLst>
      <p:ext uri="{BB962C8B-B14F-4D97-AF65-F5344CB8AC3E}">
        <p14:creationId xmlns:p14="http://schemas.microsoft.com/office/powerpoint/2010/main" val="276111021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9ABF33-93CE-4E49-A2FF-4105B75AC7CB}"/>
              </a:ext>
            </a:extLst>
          </p:cNvPr>
          <p:cNvSpPr>
            <a:spLocks noGrp="1"/>
          </p:cNvSpPr>
          <p:nvPr>
            <p:ph type="title"/>
          </p:nvPr>
        </p:nvSpPr>
        <p:spPr/>
        <p:txBody>
          <a:bodyPr/>
          <a:lstStyle/>
          <a:p>
            <a:r>
              <a:rPr lang="en-US" dirty="0"/>
              <a:t>IETF reference updates</a:t>
            </a:r>
            <a:endParaRPr lang="fr-FR" dirty="0"/>
          </a:p>
        </p:txBody>
      </p:sp>
      <p:sp>
        <p:nvSpPr>
          <p:cNvPr id="3" name="Espace réservé du contenu 2">
            <a:extLst>
              <a:ext uri="{FF2B5EF4-FFF2-40B4-BE49-F238E27FC236}">
                <a16:creationId xmlns:a16="http://schemas.microsoft.com/office/drawing/2014/main" id="{99CE7331-3CAA-494E-B1DA-E2C25E6539B6}"/>
              </a:ext>
            </a:extLst>
          </p:cNvPr>
          <p:cNvSpPr>
            <a:spLocks noGrp="1"/>
          </p:cNvSpPr>
          <p:nvPr>
            <p:ph idx="1"/>
          </p:nvPr>
        </p:nvSpPr>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RFC 9203 (</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Was</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 draft-</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ietf</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-ace-</a:t>
            </a:r>
            <a:r>
              <a:rPr kumimoji="0" lang="fr-FR" sz="2800" b="0" i="0" u="none" strike="noStrike" kern="1200" cap="none" spc="0" normalizeH="0" baseline="0" noProof="0" dirty="0" err="1">
                <a:ln>
                  <a:noFill/>
                </a:ln>
                <a:solidFill>
                  <a:prstClr val="black"/>
                </a:solidFill>
                <a:effectLst/>
                <a:uLnTx/>
                <a:uFillTx/>
                <a:latin typeface="Calibri" panose="020F0502020204030204"/>
                <a:ea typeface="+mn-ea"/>
                <a:cs typeface="+mn-cs"/>
              </a:rPr>
              <a:t>oscore</a:t>
            </a:r>
            <a:r>
              <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rPr>
              <a:t>-profile</a:t>
            </a:r>
            <a:r>
              <a:rPr lang="fr-FR" dirty="0">
                <a:solidFill>
                  <a:prstClr val="black"/>
                </a:solidFill>
                <a:latin typeface="Calibri" panose="020F0502020204030204"/>
              </a:rPr>
              <a:t>)</a:t>
            </a:r>
            <a:endParaRPr kumimoji="0" lang="fr-FR"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Title: The Object Security for Constrained RESTful Environments (OSCORE) Profile of the Authentication and Authorization for Constrained Environments (ACE) Framework</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Published: 08/2022</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Next </a:t>
            </a:r>
            <a:r>
              <a:rPr kumimoji="0" lang="fr-FR" sz="2400" b="0" i="0" u="none" strike="noStrike" kern="1200" cap="none" spc="0" normalizeH="0" baseline="0" noProof="0" dirty="0" err="1">
                <a:ln>
                  <a:noFill/>
                </a:ln>
                <a:solidFill>
                  <a:prstClr val="black"/>
                </a:solidFill>
                <a:effectLst/>
                <a:uLnTx/>
                <a:uFillTx/>
                <a:latin typeface="Calibri" panose="020F0502020204030204"/>
                <a:ea typeface="+mn-ea"/>
                <a:cs typeface="+mn-cs"/>
              </a:rPr>
              <a:t>step</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CT1 </a:t>
            </a:r>
            <a:r>
              <a:rPr kumimoji="0" lang="fr-FR" sz="2400" b="0" i="0" u="none" strike="noStrike" kern="1200" cap="none" spc="0" normalizeH="0" baseline="0" noProof="0" dirty="0" err="1">
                <a:ln>
                  <a:noFill/>
                </a:ln>
                <a:solidFill>
                  <a:prstClr val="black"/>
                </a:solidFill>
                <a:effectLst/>
                <a:uLnTx/>
                <a:uFillTx/>
                <a:latin typeface="Calibri" panose="020F0502020204030204"/>
                <a:ea typeface="+mn-ea"/>
                <a:cs typeface="+mn-cs"/>
              </a:rPr>
              <a:t>CRs</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to 24.547 and SA3 CR to 33.434</a:t>
            </a:r>
          </a:p>
          <a:p>
            <a:endParaRPr lang="fr-FR" dirty="0"/>
          </a:p>
        </p:txBody>
      </p:sp>
    </p:spTree>
    <p:extLst>
      <p:ext uri="{BB962C8B-B14F-4D97-AF65-F5344CB8AC3E}">
        <p14:creationId xmlns:p14="http://schemas.microsoft.com/office/powerpoint/2010/main" val="4227191078"/>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Drafts</a:t>
            </a:r>
            <a:r>
              <a:rPr lang="fr-FR" dirty="0"/>
              <a:t> in RFC Editor queue</a:t>
            </a:r>
          </a:p>
        </p:txBody>
      </p:sp>
    </p:spTree>
    <p:extLst>
      <p:ext uri="{BB962C8B-B14F-4D97-AF65-F5344CB8AC3E}">
        <p14:creationId xmlns:p14="http://schemas.microsoft.com/office/powerpoint/2010/main" val="38351629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Drafts</a:t>
            </a:r>
            <a:r>
              <a:rPr lang="fr-FR" dirty="0"/>
              <a:t> in RFC Editor queue</a:t>
            </a:r>
          </a:p>
        </p:txBody>
      </p:sp>
      <p:sp>
        <p:nvSpPr>
          <p:cNvPr id="3" name="Espace réservé du contenu 2"/>
          <p:cNvSpPr>
            <a:spLocks noGrp="1"/>
          </p:cNvSpPr>
          <p:nvPr>
            <p:ph idx="1"/>
          </p:nvPr>
        </p:nvSpPr>
        <p:spPr/>
        <p:txBody>
          <a:bodyPr/>
          <a:lstStyle/>
          <a:p>
            <a:endParaRPr lang="en-US" dirty="0"/>
          </a:p>
          <a:p>
            <a:r>
              <a:rPr lang="fr-FR" dirty="0"/>
              <a:t>None</a:t>
            </a:r>
            <a:endParaRPr lang="en-US" dirty="0">
              <a:sym typeface="Wingdings" panose="05000000000000000000" pitchFamily="2" charset="2"/>
            </a:endParaRPr>
          </a:p>
        </p:txBody>
      </p:sp>
    </p:spTree>
    <p:extLst>
      <p:ext uri="{BB962C8B-B14F-4D97-AF65-F5344CB8AC3E}">
        <p14:creationId xmlns:p14="http://schemas.microsoft.com/office/powerpoint/2010/main" val="777626163"/>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Tree>
    <p:extLst>
      <p:ext uri="{BB962C8B-B14F-4D97-AF65-F5344CB8AC3E}">
        <p14:creationId xmlns:p14="http://schemas.microsoft.com/office/powerpoint/2010/main" val="27205990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
        <p:nvSpPr>
          <p:cNvPr id="3" name="Espace réservé du contenu 2"/>
          <p:cNvSpPr>
            <a:spLocks noGrp="1"/>
          </p:cNvSpPr>
          <p:nvPr>
            <p:ph idx="1"/>
          </p:nvPr>
        </p:nvSpPr>
        <p:spPr/>
        <p:txBody>
          <a:bodyPr/>
          <a:lstStyle/>
          <a:p>
            <a:r>
              <a:rPr lang="en-GB" dirty="0"/>
              <a:t>draft-ietf-stir-passport-rcd-</a:t>
            </a:r>
            <a:r>
              <a:rPr lang="en-GB" dirty="0">
                <a:solidFill>
                  <a:srgbClr val="FF0000"/>
                </a:solidFill>
              </a:rPr>
              <a:t>24</a:t>
            </a:r>
            <a:r>
              <a:rPr lang="en-GB" dirty="0"/>
              <a:t> </a:t>
            </a:r>
            <a:r>
              <a:rPr lang="en-US" dirty="0"/>
              <a:t>		</a:t>
            </a:r>
          </a:p>
          <a:p>
            <a:pPr lvl="1"/>
            <a:r>
              <a:rPr lang="en-US" dirty="0"/>
              <a:t>Title: </a:t>
            </a:r>
            <a:r>
              <a:rPr lang="en-GB" dirty="0" err="1"/>
              <a:t>PASSporT</a:t>
            </a:r>
            <a:r>
              <a:rPr lang="en-GB" dirty="0"/>
              <a:t> Extension for Rich Call Data</a:t>
            </a:r>
          </a:p>
          <a:p>
            <a:pPr lvl="1"/>
            <a:r>
              <a:rPr lang="en-GB" dirty="0"/>
              <a:t>Published: 03/2023</a:t>
            </a:r>
            <a:endParaRPr lang="en-US" dirty="0"/>
          </a:p>
          <a:p>
            <a:pPr lvl="1"/>
            <a:r>
              <a:rPr lang="fr-FR" dirty="0"/>
              <a:t>Next </a:t>
            </a:r>
            <a:r>
              <a:rPr lang="fr-FR" dirty="0" err="1"/>
              <a:t>step</a:t>
            </a:r>
            <a:r>
              <a:rPr lang="fr-FR" dirty="0"/>
              <a:t>: </a:t>
            </a:r>
            <a:r>
              <a:rPr lang="fr-FR" dirty="0" err="1"/>
              <a:t>Published</a:t>
            </a:r>
            <a:r>
              <a:rPr lang="fr-FR" dirty="0"/>
              <a:t> as </a:t>
            </a:r>
            <a:r>
              <a:rPr lang="fr-FR" dirty="0" err="1"/>
              <a:t>Proposed</a:t>
            </a:r>
            <a:r>
              <a:rPr lang="fr-FR" dirty="0"/>
              <a:t> Standard RFC, </a:t>
            </a:r>
            <a:r>
              <a:rPr lang="en-US" dirty="0"/>
              <a:t>CRs to 33.127 and 33.128</a:t>
            </a:r>
            <a:endParaRPr lang="en-GB" dirty="0"/>
          </a:p>
          <a:p>
            <a:pPr lvl="1"/>
            <a:endParaRPr lang="en-US" dirty="0"/>
          </a:p>
          <a:p>
            <a:r>
              <a:rPr lang="en-GB" dirty="0"/>
              <a:t>draft-ietf-stir-messaging-</a:t>
            </a:r>
            <a:r>
              <a:rPr lang="en-GB" dirty="0">
                <a:solidFill>
                  <a:srgbClr val="FF0000"/>
                </a:solidFill>
              </a:rPr>
              <a:t>07</a:t>
            </a:r>
          </a:p>
          <a:p>
            <a:pPr lvl="1"/>
            <a:r>
              <a:rPr lang="en-US" dirty="0"/>
              <a:t>Title: </a:t>
            </a:r>
            <a:r>
              <a:rPr lang="en-GB" dirty="0"/>
              <a:t>Messaging Use Cases and Extensions for STIR </a:t>
            </a:r>
          </a:p>
          <a:p>
            <a:pPr lvl="1"/>
            <a:r>
              <a:rPr lang="en-GB" dirty="0"/>
              <a:t>Published: 03/2023</a:t>
            </a:r>
            <a:endParaRPr lang="en-US" dirty="0"/>
          </a:p>
          <a:p>
            <a:pPr lvl="1"/>
            <a:r>
              <a:rPr lang="fr-FR" dirty="0"/>
              <a:t>Next </a:t>
            </a:r>
            <a:r>
              <a:rPr lang="fr-FR" dirty="0" err="1"/>
              <a:t>step</a:t>
            </a:r>
            <a:r>
              <a:rPr lang="fr-FR" dirty="0"/>
              <a:t>: </a:t>
            </a:r>
            <a:r>
              <a:rPr lang="fr-FR" dirty="0" err="1"/>
              <a:t>Published</a:t>
            </a:r>
            <a:r>
              <a:rPr lang="fr-FR" dirty="0"/>
              <a:t> as </a:t>
            </a:r>
            <a:r>
              <a:rPr lang="fr-FR" dirty="0" err="1"/>
              <a:t>Proposed</a:t>
            </a:r>
            <a:r>
              <a:rPr lang="fr-FR" dirty="0"/>
              <a:t> Standard RFC, </a:t>
            </a:r>
            <a:r>
              <a:rPr lang="en-US" dirty="0"/>
              <a:t>CRs to 33.127</a:t>
            </a:r>
          </a:p>
          <a:p>
            <a:pPr lvl="1"/>
            <a:r>
              <a:rPr lang="en-US" b="1" dirty="0">
                <a:solidFill>
                  <a:srgbClr val="FF0000"/>
                </a:solidFill>
              </a:rPr>
              <a:t>!!! WARNING !!! Wrong draft reference in 33.127</a:t>
            </a:r>
            <a:endParaRPr lang="en-GB" b="1" dirty="0">
              <a:solidFill>
                <a:srgbClr val="FF0000"/>
              </a:solidFill>
            </a:endParaRPr>
          </a:p>
          <a:p>
            <a:pPr lvl="1"/>
            <a:endParaRPr lang="en-US" dirty="0"/>
          </a:p>
        </p:txBody>
      </p:sp>
    </p:spTree>
    <p:extLst>
      <p:ext uri="{BB962C8B-B14F-4D97-AF65-F5344CB8AC3E}">
        <p14:creationId xmlns:p14="http://schemas.microsoft.com/office/powerpoint/2010/main" val="3351138125"/>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
        <p:nvSpPr>
          <p:cNvPr id="3" name="Espace réservé du contenu 2"/>
          <p:cNvSpPr>
            <a:spLocks noGrp="1"/>
          </p:cNvSpPr>
          <p:nvPr>
            <p:ph idx="1"/>
          </p:nvPr>
        </p:nvSpPr>
        <p:spPr/>
        <p:txBody>
          <a:bodyPr/>
          <a:lstStyle/>
          <a:p>
            <a:r>
              <a:rPr lang="en-GB" dirty="0"/>
              <a:t>draft-ietf-stir-identity-header-errors-handling-</a:t>
            </a:r>
            <a:r>
              <a:rPr lang="en-GB" dirty="0">
                <a:solidFill>
                  <a:srgbClr val="FF0000"/>
                </a:solidFill>
              </a:rPr>
              <a:t>28</a:t>
            </a:r>
            <a:r>
              <a:rPr lang="en-GB" dirty="0"/>
              <a:t> </a:t>
            </a:r>
            <a:r>
              <a:rPr lang="en-US" dirty="0"/>
              <a:t>		</a:t>
            </a:r>
          </a:p>
          <a:p>
            <a:pPr lvl="1"/>
            <a:r>
              <a:rPr lang="en-US" dirty="0"/>
              <a:t>Title: </a:t>
            </a:r>
            <a:r>
              <a:rPr lang="en-GB" dirty="0"/>
              <a:t>Identity Header Errors Handling for STIR</a:t>
            </a:r>
            <a:endParaRPr lang="en-US" dirty="0"/>
          </a:p>
          <a:p>
            <a:pPr lvl="1"/>
            <a:r>
              <a:rPr lang="en-US" dirty="0"/>
              <a:t>Status: </a:t>
            </a:r>
            <a:r>
              <a:rPr lang="fr-FR" dirty="0"/>
              <a:t>IESG </a:t>
            </a:r>
            <a:r>
              <a:rPr lang="fr-FR" dirty="0" err="1"/>
              <a:t>Review</a:t>
            </a:r>
            <a:endParaRPr lang="en-US" dirty="0"/>
          </a:p>
          <a:p>
            <a:pPr lvl="1"/>
            <a:r>
              <a:rPr lang="fr-FR" dirty="0"/>
              <a:t>Next </a:t>
            </a:r>
            <a:r>
              <a:rPr lang="fr-FR" dirty="0" err="1"/>
              <a:t>step</a:t>
            </a:r>
            <a:r>
              <a:rPr lang="fr-FR" dirty="0"/>
              <a:t>:</a:t>
            </a:r>
          </a:p>
          <a:p>
            <a:pPr lvl="2"/>
            <a:r>
              <a:rPr lang="fr-FR" dirty="0" err="1"/>
              <a:t>Published</a:t>
            </a:r>
            <a:r>
              <a:rPr lang="fr-FR" dirty="0"/>
              <a:t> as </a:t>
            </a:r>
            <a:r>
              <a:rPr lang="fr-FR" dirty="0" err="1"/>
              <a:t>Proposed</a:t>
            </a:r>
            <a:r>
              <a:rPr lang="fr-FR" dirty="0"/>
              <a:t> Standard RFC</a:t>
            </a:r>
          </a:p>
          <a:p>
            <a:pPr lvl="2"/>
            <a:r>
              <a:rPr lang="en-US" dirty="0"/>
              <a:t>CRs to 24.229 and 29.165</a:t>
            </a:r>
            <a:endParaRPr lang="en-GB" dirty="0"/>
          </a:p>
        </p:txBody>
      </p:sp>
    </p:spTree>
    <p:extLst>
      <p:ext uri="{BB962C8B-B14F-4D97-AF65-F5344CB8AC3E}">
        <p14:creationId xmlns:p14="http://schemas.microsoft.com/office/powerpoint/2010/main" val="62155594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Active WG document</a:t>
            </a:r>
          </a:p>
        </p:txBody>
      </p:sp>
    </p:spTree>
    <p:extLst>
      <p:ext uri="{BB962C8B-B14F-4D97-AF65-F5344CB8AC3E}">
        <p14:creationId xmlns:p14="http://schemas.microsoft.com/office/powerpoint/2010/main" val="33598270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dirty="0"/>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fr-FR" dirty="0"/>
              <a:t>None</a:t>
            </a:r>
          </a:p>
          <a:p>
            <a:endParaRPr lang="fr-FR" dirty="0"/>
          </a:p>
        </p:txBody>
      </p:sp>
    </p:spTree>
    <p:extLst>
      <p:ext uri="{BB962C8B-B14F-4D97-AF65-F5344CB8AC3E}">
        <p14:creationId xmlns:p14="http://schemas.microsoft.com/office/powerpoint/2010/main" val="4133742619"/>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Individual</a:t>
            </a:r>
            <a:r>
              <a:rPr lang="fr-FR" dirty="0"/>
              <a:t> </a:t>
            </a:r>
            <a:r>
              <a:rPr lang="fr-FR" dirty="0" err="1"/>
              <a:t>submission</a:t>
            </a:r>
            <a:endParaRPr lang="fr-FR" dirty="0"/>
          </a:p>
        </p:txBody>
      </p:sp>
    </p:spTree>
    <p:extLst>
      <p:ext uri="{BB962C8B-B14F-4D97-AF65-F5344CB8AC3E}">
        <p14:creationId xmlns:p14="http://schemas.microsoft.com/office/powerpoint/2010/main" val="983979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3GPP-IETF Coordination meeting @IETF#116</a:t>
            </a:r>
          </a:p>
        </p:txBody>
      </p:sp>
    </p:spTree>
    <p:extLst>
      <p:ext uri="{BB962C8B-B14F-4D97-AF65-F5344CB8AC3E}">
        <p14:creationId xmlns:p14="http://schemas.microsoft.com/office/powerpoint/2010/main" val="28789419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Individual</a:t>
            </a:r>
            <a:r>
              <a:rPr lang="fr-FR" dirty="0"/>
              <a:t> </a:t>
            </a:r>
            <a:r>
              <a:rPr lang="fr-FR" dirty="0" err="1"/>
              <a:t>submission</a:t>
            </a:r>
            <a:endParaRPr lang="fr-FR" dirty="0"/>
          </a:p>
        </p:txBody>
      </p:sp>
      <p:sp>
        <p:nvSpPr>
          <p:cNvPr id="3" name="Espace réservé du contenu 2"/>
          <p:cNvSpPr>
            <a:spLocks noGrp="1"/>
          </p:cNvSpPr>
          <p:nvPr>
            <p:ph idx="1"/>
          </p:nvPr>
        </p:nvSpPr>
        <p:spPr>
          <a:xfrm>
            <a:off x="838200" y="1825625"/>
            <a:ext cx="10750420" cy="4351338"/>
          </a:xfrm>
        </p:spPr>
        <p:txBody>
          <a:bodyPr/>
          <a:lstStyle/>
          <a:p>
            <a:r>
              <a:rPr lang="en-US" dirty="0"/>
              <a:t>draft-jesske-update-p-visited-network-04		</a:t>
            </a:r>
          </a:p>
          <a:p>
            <a:pPr lvl="1"/>
            <a:r>
              <a:rPr lang="en-US" dirty="0"/>
              <a:t>Title: Update to P-Visited-Network-ID in SIP Requests and Responses</a:t>
            </a:r>
          </a:p>
          <a:p>
            <a:pPr lvl="1"/>
            <a:r>
              <a:rPr lang="en-US" dirty="0"/>
              <a:t>Last update: dec 2022.</a:t>
            </a:r>
          </a:p>
          <a:p>
            <a:pPr lvl="1"/>
            <a:r>
              <a:rPr lang="fr-FR" dirty="0"/>
              <a:t>Next </a:t>
            </a:r>
            <a:r>
              <a:rPr lang="fr-FR" dirty="0" err="1"/>
              <a:t>step</a:t>
            </a:r>
            <a:r>
              <a:rPr lang="fr-FR" dirty="0"/>
              <a:t>: WG document, RFC publication, CT1 CR to 24.229</a:t>
            </a:r>
          </a:p>
          <a:p>
            <a:endParaRPr lang="en-US" dirty="0"/>
          </a:p>
          <a:p>
            <a:r>
              <a:rPr lang="en-US" dirty="0"/>
              <a:t>draft-schwarz-</a:t>
            </a:r>
            <a:r>
              <a:rPr lang="en-US" dirty="0" err="1"/>
              <a:t>mmusic</a:t>
            </a:r>
            <a:r>
              <a:rPr lang="en-US" dirty="0"/>
              <a:t>-</a:t>
            </a:r>
            <a:r>
              <a:rPr lang="en-US" dirty="0" err="1"/>
              <a:t>sdp</a:t>
            </a:r>
            <a:r>
              <a:rPr lang="en-US" dirty="0"/>
              <a:t>-for-</a:t>
            </a:r>
            <a:r>
              <a:rPr lang="en-US" dirty="0" err="1"/>
              <a:t>gw</a:t>
            </a:r>
            <a:endParaRPr lang="en-US" dirty="0"/>
          </a:p>
          <a:p>
            <a:pPr lvl="1"/>
            <a:r>
              <a:rPr lang="en-US" dirty="0"/>
              <a:t>Next step: Still to be reactivated, published RFC, CT4 CR to 23.334 and 29.334</a:t>
            </a:r>
            <a:endParaRPr lang="en-US" dirty="0">
              <a:solidFill>
                <a:srgbClr val="FF0000"/>
              </a:solidFill>
            </a:endParaRPr>
          </a:p>
          <a:p>
            <a:endParaRPr lang="en-US" dirty="0"/>
          </a:p>
        </p:txBody>
      </p:sp>
    </p:spTree>
    <p:extLst>
      <p:ext uri="{BB962C8B-B14F-4D97-AF65-F5344CB8AC3E}">
        <p14:creationId xmlns:p14="http://schemas.microsoft.com/office/powerpoint/2010/main" val="2036263227"/>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Potential</a:t>
            </a:r>
            <a:r>
              <a:rPr lang="fr-FR" dirty="0"/>
              <a:t> new IETF </a:t>
            </a:r>
            <a:r>
              <a:rPr lang="fr-FR" dirty="0" err="1"/>
              <a:t>dependencies</a:t>
            </a:r>
            <a:endParaRPr lang="fr-FR" dirty="0"/>
          </a:p>
        </p:txBody>
      </p:sp>
    </p:spTree>
    <p:extLst>
      <p:ext uri="{BB962C8B-B14F-4D97-AF65-F5344CB8AC3E}">
        <p14:creationId xmlns:p14="http://schemas.microsoft.com/office/powerpoint/2010/main" val="42561587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0CDE86B-31AE-40B3-A33E-FB3F38B65C92}"/>
              </a:ext>
            </a:extLst>
          </p:cNvPr>
          <p:cNvSpPr>
            <a:spLocks noGrp="1"/>
          </p:cNvSpPr>
          <p:nvPr>
            <p:ph type="title"/>
          </p:nvPr>
        </p:nvSpPr>
        <p:spPr/>
        <p:txBody>
          <a:bodyPr/>
          <a:lstStyle/>
          <a:p>
            <a:r>
              <a:rPr lang="fr-FR" dirty="0"/>
              <a:t>Rel-18 </a:t>
            </a:r>
            <a:r>
              <a:rPr lang="fr-FR" dirty="0" err="1"/>
              <a:t>Studies</a:t>
            </a:r>
            <a:endParaRPr lang="fr-FR" dirty="0"/>
          </a:p>
        </p:txBody>
      </p:sp>
      <p:sp>
        <p:nvSpPr>
          <p:cNvPr id="3" name="Espace réservé du contenu 2">
            <a:extLst>
              <a:ext uri="{FF2B5EF4-FFF2-40B4-BE49-F238E27FC236}">
                <a16:creationId xmlns:a16="http://schemas.microsoft.com/office/drawing/2014/main" id="{FDFC6D86-430B-4936-B6DF-771D595FDAD7}"/>
              </a:ext>
            </a:extLst>
          </p:cNvPr>
          <p:cNvSpPr>
            <a:spLocks noGrp="1"/>
          </p:cNvSpPr>
          <p:nvPr>
            <p:ph idx="1"/>
          </p:nvPr>
        </p:nvSpPr>
        <p:spPr/>
        <p:txBody>
          <a:bodyPr/>
          <a:lstStyle/>
          <a:p>
            <a:pPr>
              <a:defRPr/>
            </a:pPr>
            <a:r>
              <a:rPr lang="en-US" sz="2000" dirty="0">
                <a:solidFill>
                  <a:prstClr val="black"/>
                </a:solidFill>
              </a:rPr>
              <a:t>TR 23.700-53: </a:t>
            </a:r>
            <a:r>
              <a:rPr lang="en-US" sz="1800" dirty="0">
                <a:effectLst/>
                <a:latin typeface="Arial" panose="020B0604020202020204" pitchFamily="34" charset="0"/>
                <a:ea typeface="Calibri" panose="020F0502020204030204" pitchFamily="34" charset="0"/>
              </a:rPr>
              <a:t>Study on ATSSS support in the 5G system architecture; Phase 3</a:t>
            </a:r>
            <a:endParaRPr kumimoji="0" lang="en-US" sz="2000" b="0" i="0" u="none" strike="noStrike" kern="1200" cap="none" spc="0" normalizeH="0" baseline="0" noProof="0" dirty="0">
              <a:ln>
                <a:noFill/>
              </a:ln>
              <a:solidFill>
                <a:prstClr val="black"/>
              </a:solidFill>
              <a:effectLst/>
              <a:uLnTx/>
              <a:uFillTx/>
              <a:latin typeface="Calibri" panose="020F0502020204030204"/>
            </a:endParaRP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rPr>
              <a:t>draft-ietf-quic-multipath-04</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rPr>
              <a:t>draft-ietf-tsvwg-multipath-dccp-07</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rPr>
              <a:t>draft-</a:t>
            </a:r>
            <a:r>
              <a:rPr kumimoji="0" lang="en-US" sz="1800" b="0" i="0" u="none" strike="noStrike" kern="1200" cap="none" spc="0" normalizeH="0" baseline="0" noProof="0" dirty="0" err="1">
                <a:ln>
                  <a:noFill/>
                </a:ln>
                <a:solidFill>
                  <a:prstClr val="black"/>
                </a:solidFill>
                <a:effectLst/>
                <a:uLnTx/>
                <a:uFillTx/>
                <a:latin typeface="Calibri" panose="020F0502020204030204"/>
              </a:rPr>
              <a:t>ietf</a:t>
            </a:r>
            <a:r>
              <a:rPr kumimoji="0" lang="en-US" sz="1800" b="0" i="0" u="none" strike="noStrike" kern="1200" cap="none" spc="0" normalizeH="0" baseline="0" noProof="0" dirty="0">
                <a:ln>
                  <a:noFill/>
                </a:ln>
                <a:solidFill>
                  <a:prstClr val="black"/>
                </a:solidFill>
                <a:effectLst/>
                <a:uLnTx/>
                <a:uFillTx/>
                <a:latin typeface="Calibri" panose="020F0502020204030204"/>
              </a:rPr>
              <a:t>-masque-connect-</a:t>
            </a:r>
            <a:r>
              <a:rPr kumimoji="0" lang="en-US" sz="1800" b="0" i="0" u="none" strike="noStrike" kern="1200" cap="none" spc="0" normalizeH="0" baseline="0" noProof="0" dirty="0" err="1">
                <a:ln>
                  <a:noFill/>
                </a:ln>
                <a:solidFill>
                  <a:prstClr val="black"/>
                </a:solidFill>
                <a:effectLst/>
                <a:uLnTx/>
                <a:uFillTx/>
                <a:latin typeface="Calibri" panose="020F0502020204030204"/>
              </a:rPr>
              <a:t>ip</a:t>
            </a:r>
            <a:r>
              <a:rPr lang="en-US" sz="1800" dirty="0">
                <a:solidFill>
                  <a:prstClr val="black"/>
                </a:solidFill>
                <a:latin typeface="Calibri" panose="020F0502020204030204"/>
              </a:rPr>
              <a:t>-08</a:t>
            </a:r>
            <a:endParaRPr kumimoji="0" lang="en-US" sz="1800" b="0" i="0" u="none" strike="noStrike" kern="1200" cap="none" spc="0" normalizeH="0" baseline="0" noProof="0" dirty="0">
              <a:ln>
                <a:noFill/>
              </a:ln>
              <a:solidFill>
                <a:prstClr val="black"/>
              </a:solidFill>
              <a:effectLst/>
              <a:uLnTx/>
              <a:uFillTx/>
              <a:latin typeface="Calibri" panose="020F0502020204030204"/>
            </a:endParaRPr>
          </a:p>
          <a:p>
            <a:pPr lvl="2">
              <a:defRPr/>
            </a:pPr>
            <a:endParaRPr lang="en-US" sz="1600" dirty="0">
              <a:solidFill>
                <a:prstClr val="black"/>
              </a:solidFill>
              <a:latin typeface="Calibri" panose="020F0502020204030204"/>
            </a:endParaRPr>
          </a:p>
          <a:p>
            <a:pPr>
              <a:defRPr/>
            </a:pPr>
            <a:r>
              <a:rPr lang="en-US" sz="2000" dirty="0">
                <a:solidFill>
                  <a:prstClr val="black"/>
                </a:solidFill>
              </a:rPr>
              <a:t>TR 23.700-60: </a:t>
            </a:r>
            <a:r>
              <a:rPr lang="en-US" sz="1800" dirty="0">
                <a:effectLst/>
                <a:latin typeface="Arial" panose="020B0604020202020204" pitchFamily="34" charset="0"/>
                <a:ea typeface="Calibri" panose="020F0502020204030204" pitchFamily="34" charset="0"/>
              </a:rPr>
              <a:t>Study on XR (Extended Reality) and media services</a:t>
            </a:r>
            <a:endParaRPr kumimoji="0" lang="en-US" sz="2000" b="0" i="0" u="none" strike="noStrike" kern="1200" cap="none" spc="0" normalizeH="0" baseline="0" noProof="0" dirty="0">
              <a:ln>
                <a:noFill/>
              </a:ln>
              <a:solidFill>
                <a:prstClr val="black"/>
              </a:solidFill>
              <a:effectLst/>
              <a:uLnTx/>
              <a:uFillTx/>
              <a:latin typeface="Calibri" panose="020F0502020204030204"/>
            </a:endParaRP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draft-ietf-avtext-framemarking-13</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draft-ietf-quic-http-34</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draft-ietf-tsvwg-udp-options-18</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draft-ietf-avtcore-rtp-vvc-14</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ietf</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-masque-connect-</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udp</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ietf</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quic</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-http</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draft-ietf-masque-h3-datagram</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draft-ietf-httpbis-h3-websockets</a:t>
            </a:r>
          </a:p>
          <a:p>
            <a:pPr lvl="1">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lvl="1">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fr-FR" sz="2000" dirty="0"/>
          </a:p>
        </p:txBody>
      </p:sp>
    </p:spTree>
    <p:extLst>
      <p:ext uri="{BB962C8B-B14F-4D97-AF65-F5344CB8AC3E}">
        <p14:creationId xmlns:p14="http://schemas.microsoft.com/office/powerpoint/2010/main" val="1339142358"/>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p:txBody>
          <a:bodyPr/>
          <a:lstStyle/>
          <a:p>
            <a:r>
              <a:rPr lang="en-US" dirty="0"/>
              <a:t>Thank You!</a:t>
            </a:r>
          </a:p>
        </p:txBody>
      </p:sp>
      <p:sp>
        <p:nvSpPr>
          <p:cNvPr id="8"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CT Chair</a:t>
            </a:r>
          </a:p>
          <a:p>
            <a:pPr>
              <a:lnSpc>
                <a:spcPct val="100000"/>
              </a:lnSpc>
              <a:spcBef>
                <a:spcPct val="0"/>
              </a:spcBef>
              <a:buFontTx/>
              <a:buNone/>
            </a:pPr>
            <a:r>
              <a:rPr lang="fr-FR" altLang="en-US" sz="1400" dirty="0"/>
              <a:t>IETF Liaison</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9" name="Imag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106172550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9163471-ECB7-416E-9E6C-264714AF5146}"/>
              </a:ext>
            </a:extLst>
          </p:cNvPr>
          <p:cNvSpPr>
            <a:spLocks noGrp="1"/>
          </p:cNvSpPr>
          <p:nvPr>
            <p:ph type="title"/>
          </p:nvPr>
        </p:nvSpPr>
        <p:spPr/>
        <p:txBody>
          <a:bodyPr/>
          <a:lstStyle/>
          <a:p>
            <a:r>
              <a:rPr lang="fr-FR" dirty="0"/>
              <a:t>3GPP-IETF Coordination meeting</a:t>
            </a:r>
          </a:p>
        </p:txBody>
      </p:sp>
      <p:sp>
        <p:nvSpPr>
          <p:cNvPr id="3" name="Espace réservé du contenu 2">
            <a:extLst>
              <a:ext uri="{FF2B5EF4-FFF2-40B4-BE49-F238E27FC236}">
                <a16:creationId xmlns:a16="http://schemas.microsoft.com/office/drawing/2014/main" id="{2B241397-25E9-4EA9-A152-6A5B496F46C2}"/>
              </a:ext>
            </a:extLst>
          </p:cNvPr>
          <p:cNvSpPr>
            <a:spLocks noGrp="1"/>
          </p:cNvSpPr>
          <p:nvPr>
            <p:ph idx="1"/>
          </p:nvPr>
        </p:nvSpPr>
        <p:spPr/>
        <p:txBody>
          <a:bodyPr/>
          <a:lstStyle/>
          <a:p>
            <a:r>
              <a:rPr lang="fr-FR" dirty="0"/>
              <a:t>Will </a:t>
            </a:r>
            <a:r>
              <a:rPr lang="fr-FR" dirty="0" err="1"/>
              <a:t>be</a:t>
            </a:r>
            <a:r>
              <a:rPr lang="fr-FR" dirty="0"/>
              <a:t> </a:t>
            </a:r>
            <a:r>
              <a:rPr lang="fr-FR" dirty="0" err="1"/>
              <a:t>held</a:t>
            </a:r>
            <a:r>
              <a:rPr lang="fr-FR" dirty="0"/>
              <a:t> </a:t>
            </a:r>
            <a:r>
              <a:rPr lang="fr-FR" dirty="0" err="1"/>
              <a:t>during</a:t>
            </a:r>
            <a:r>
              <a:rPr lang="fr-FR" dirty="0"/>
              <a:t> the IETF#116 (Yokohama)</a:t>
            </a:r>
          </a:p>
          <a:p>
            <a:pPr lvl="1"/>
            <a:r>
              <a:rPr lang="fr-FR" dirty="0"/>
              <a:t>2023, March 28, 2.30am UTC</a:t>
            </a:r>
          </a:p>
          <a:p>
            <a:r>
              <a:rPr lang="fr-FR" dirty="0" err="1"/>
              <a:t>With</a:t>
            </a:r>
            <a:r>
              <a:rPr lang="fr-FR" dirty="0"/>
              <a:t> CT chair, IETF liaison, IESG </a:t>
            </a:r>
            <a:r>
              <a:rPr lang="fr-FR" dirty="0" err="1"/>
              <a:t>members</a:t>
            </a:r>
            <a:r>
              <a:rPr lang="fr-FR" dirty="0"/>
              <a:t>, IAB </a:t>
            </a:r>
            <a:r>
              <a:rPr lang="fr-FR" dirty="0" err="1"/>
              <a:t>members</a:t>
            </a:r>
            <a:r>
              <a:rPr lang="fr-FR" dirty="0"/>
              <a:t>, WG chairs and </a:t>
            </a:r>
            <a:r>
              <a:rPr lang="fr-FR" dirty="0" err="1"/>
              <a:t>delegates</a:t>
            </a:r>
            <a:endParaRPr lang="fr-FR" dirty="0"/>
          </a:p>
          <a:p>
            <a:r>
              <a:rPr lang="fr-FR" dirty="0"/>
              <a:t>Invitation:</a:t>
            </a:r>
          </a:p>
          <a:p>
            <a:pPr lvl="1"/>
            <a:r>
              <a:rPr lang="fr-FR" dirty="0">
                <a:hlinkClick r:id="rId2"/>
              </a:rPr>
              <a:t>https://datatracker.ietf.org/meeting/116/agenda#row-116-2023-03-28-tue-0230-iab-ietf-3gpp-coordination</a:t>
            </a:r>
            <a:r>
              <a:rPr lang="fr-FR" dirty="0"/>
              <a:t> </a:t>
            </a:r>
          </a:p>
        </p:txBody>
      </p:sp>
    </p:spTree>
    <p:extLst>
      <p:ext uri="{BB962C8B-B14F-4D97-AF65-F5344CB8AC3E}">
        <p14:creationId xmlns:p14="http://schemas.microsoft.com/office/powerpoint/2010/main" val="126844996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82896B-8602-4988-9E81-6D96F6204224}"/>
              </a:ext>
            </a:extLst>
          </p:cNvPr>
          <p:cNvSpPr>
            <a:spLocks noGrp="1"/>
          </p:cNvSpPr>
          <p:nvPr>
            <p:ph type="title"/>
          </p:nvPr>
        </p:nvSpPr>
        <p:spPr/>
        <p:txBody>
          <a:bodyPr/>
          <a:lstStyle/>
          <a:p>
            <a:r>
              <a:rPr lang="en-US" dirty="0"/>
              <a:t>New Liaison Manager to 3GPP</a:t>
            </a:r>
            <a:endParaRPr lang="fr-FR" dirty="0"/>
          </a:p>
        </p:txBody>
      </p:sp>
      <p:sp>
        <p:nvSpPr>
          <p:cNvPr id="3" name="Espace réservé du contenu 2">
            <a:extLst>
              <a:ext uri="{FF2B5EF4-FFF2-40B4-BE49-F238E27FC236}">
                <a16:creationId xmlns:a16="http://schemas.microsoft.com/office/drawing/2014/main" id="{025264D2-9431-4993-A681-CBE678545308}"/>
              </a:ext>
            </a:extLst>
          </p:cNvPr>
          <p:cNvSpPr>
            <a:spLocks noGrp="1"/>
          </p:cNvSpPr>
          <p:nvPr>
            <p:ph idx="1"/>
          </p:nvPr>
        </p:nvSpPr>
        <p:spPr/>
        <p:txBody>
          <a:bodyPr/>
          <a:lstStyle/>
          <a:p>
            <a:r>
              <a:rPr lang="fr-FR" dirty="0">
                <a:effectLst/>
                <a:ea typeface="Calibri" panose="020F0502020204030204" pitchFamily="34" charset="0"/>
              </a:rPr>
              <a:t>Back in </a:t>
            </a:r>
            <a:r>
              <a:rPr lang="fr-FR" dirty="0" err="1">
                <a:effectLst/>
                <a:ea typeface="Calibri" panose="020F0502020204030204" pitchFamily="34" charset="0"/>
              </a:rPr>
              <a:t>December</a:t>
            </a:r>
            <a:r>
              <a:rPr lang="fr-FR" dirty="0">
                <a:effectLst/>
                <a:ea typeface="Calibri" panose="020F0502020204030204" pitchFamily="34" charset="0"/>
              </a:rPr>
              <a:t>, the IAB sent out a call for </a:t>
            </a:r>
            <a:r>
              <a:rPr lang="fr-FR" dirty="0" err="1">
                <a:effectLst/>
                <a:ea typeface="Calibri" panose="020F0502020204030204" pitchFamily="34" charset="0"/>
              </a:rPr>
              <a:t>volunteers</a:t>
            </a:r>
            <a:r>
              <a:rPr lang="fr-FR" dirty="0">
                <a:effectLst/>
                <a:ea typeface="Calibri" panose="020F0502020204030204" pitchFamily="34" charset="0"/>
              </a:rPr>
              <a:t> for a new IETF liaison manager to 3GPP.</a:t>
            </a:r>
          </a:p>
          <a:p>
            <a:r>
              <a:rPr lang="fr-FR" dirty="0">
                <a:effectLst/>
                <a:ea typeface="Calibri" panose="020F0502020204030204" pitchFamily="34" charset="0"/>
              </a:rPr>
              <a:t>The IAB has </a:t>
            </a:r>
            <a:r>
              <a:rPr lang="fr-FR" dirty="0" err="1">
                <a:effectLst/>
                <a:ea typeface="Calibri" panose="020F0502020204030204" pitchFamily="34" charset="0"/>
              </a:rPr>
              <a:t>announced</a:t>
            </a:r>
            <a:r>
              <a:rPr lang="fr-FR" dirty="0">
                <a:effectLst/>
                <a:ea typeface="Calibri" panose="020F0502020204030204" pitchFamily="34" charset="0"/>
              </a:rPr>
              <a:t> </a:t>
            </a:r>
            <a:r>
              <a:rPr lang="fr-FR" dirty="0" err="1">
                <a:effectLst/>
                <a:ea typeface="Calibri" panose="020F0502020204030204" pitchFamily="34" charset="0"/>
              </a:rPr>
              <a:t>that</a:t>
            </a:r>
            <a:r>
              <a:rPr lang="fr-FR" dirty="0">
                <a:effectLst/>
                <a:ea typeface="Calibri" panose="020F0502020204030204" pitchFamily="34" charset="0"/>
              </a:rPr>
              <a:t> </a:t>
            </a:r>
            <a:r>
              <a:rPr lang="fr-FR" b="1" dirty="0">
                <a:effectLst/>
                <a:ea typeface="Calibri" panose="020F0502020204030204" pitchFamily="34" charset="0"/>
              </a:rPr>
              <a:t>Charles </a:t>
            </a:r>
            <a:r>
              <a:rPr lang="fr-FR" b="1" dirty="0" err="1">
                <a:effectLst/>
                <a:ea typeface="Calibri" panose="020F0502020204030204" pitchFamily="34" charset="0"/>
              </a:rPr>
              <a:t>Eckel</a:t>
            </a:r>
            <a:r>
              <a:rPr lang="fr-FR" b="1" dirty="0">
                <a:effectLst/>
                <a:ea typeface="Calibri" panose="020F0502020204030204" pitchFamily="34" charset="0"/>
              </a:rPr>
              <a:t> </a:t>
            </a:r>
            <a:r>
              <a:rPr lang="fr-FR" dirty="0">
                <a:effectLst/>
                <a:ea typeface="Calibri" panose="020F0502020204030204" pitchFamily="34" charset="0"/>
              </a:rPr>
              <a:t>has been </a:t>
            </a:r>
            <a:r>
              <a:rPr lang="fr-FR" dirty="0" err="1">
                <a:effectLst/>
                <a:ea typeface="Calibri" panose="020F0502020204030204" pitchFamily="34" charset="0"/>
              </a:rPr>
              <a:t>selected</a:t>
            </a:r>
            <a:r>
              <a:rPr lang="fr-FR" dirty="0">
                <a:effectLst/>
                <a:ea typeface="Calibri" panose="020F0502020204030204" pitchFamily="34" charset="0"/>
              </a:rPr>
              <a:t> as the new liaison manager to 3GPP.</a:t>
            </a:r>
          </a:p>
          <a:p>
            <a:r>
              <a:rPr lang="fr-FR" dirty="0">
                <a:ea typeface="Calibri" panose="020F0502020204030204" pitchFamily="34" charset="0"/>
              </a:rPr>
              <a:t>Charles </a:t>
            </a:r>
            <a:r>
              <a:rPr lang="fr-FR" dirty="0" err="1">
                <a:ea typeface="Calibri" panose="020F0502020204030204" pitchFamily="34" charset="0"/>
              </a:rPr>
              <a:t>is</a:t>
            </a:r>
            <a:r>
              <a:rPr lang="fr-FR" dirty="0">
                <a:ea typeface="Calibri" panose="020F0502020204030204" pitchFamily="34" charset="0"/>
              </a:rPr>
              <a:t> </a:t>
            </a:r>
            <a:r>
              <a:rPr lang="fr-FR" dirty="0" err="1">
                <a:ea typeface="Calibri" panose="020F0502020204030204" pitchFamily="34" charset="0"/>
              </a:rPr>
              <a:t>attending</a:t>
            </a:r>
            <a:r>
              <a:rPr lang="fr-FR" dirty="0">
                <a:ea typeface="Calibri" panose="020F0502020204030204" pitchFamily="34" charset="0"/>
              </a:rPr>
              <a:t> 3GPP (</a:t>
            </a:r>
            <a:r>
              <a:rPr lang="fr-FR" dirty="0" err="1">
                <a:ea typeface="Calibri" panose="020F0502020204030204" pitchFamily="34" charset="0"/>
              </a:rPr>
              <a:t>mainly</a:t>
            </a:r>
            <a:r>
              <a:rPr lang="fr-FR" dirty="0">
                <a:ea typeface="Calibri" panose="020F0502020204030204" pitchFamily="34" charset="0"/>
              </a:rPr>
              <a:t> SA3) and IETF</a:t>
            </a:r>
            <a:endParaRPr lang="fr-FR" dirty="0">
              <a:effectLst/>
              <a:ea typeface="Calibri" panose="020F0502020204030204" pitchFamily="34" charset="0"/>
            </a:endParaRPr>
          </a:p>
          <a:p>
            <a:r>
              <a:rPr lang="fr-FR" dirty="0">
                <a:effectLst/>
                <a:ea typeface="Calibri" panose="020F0502020204030204" pitchFamily="34" charset="0"/>
              </a:rPr>
              <a:t>Charles </a:t>
            </a:r>
            <a:r>
              <a:rPr lang="fr-FR" dirty="0" err="1">
                <a:effectLst/>
                <a:ea typeface="Calibri" panose="020F0502020204030204" pitchFamily="34" charset="0"/>
              </a:rPr>
              <a:t>is</a:t>
            </a:r>
            <a:r>
              <a:rPr lang="fr-FR" dirty="0">
                <a:effectLst/>
                <a:ea typeface="Calibri" panose="020F0502020204030204" pitchFamily="34" charset="0"/>
              </a:rPr>
              <a:t> </a:t>
            </a:r>
            <a:r>
              <a:rPr lang="fr-FR" dirty="0" err="1">
                <a:effectLst/>
                <a:ea typeface="Calibri" panose="020F0502020204030204" pitchFamily="34" charset="0"/>
              </a:rPr>
              <a:t>taking</a:t>
            </a:r>
            <a:r>
              <a:rPr lang="fr-FR" dirty="0">
                <a:effectLst/>
                <a:ea typeface="Calibri" panose="020F0502020204030204" pitchFamily="34" charset="0"/>
              </a:rPr>
              <a:t> over the </a:t>
            </a:r>
            <a:r>
              <a:rPr lang="fr-FR" dirty="0" err="1">
                <a:effectLst/>
                <a:ea typeface="Calibri" panose="020F0502020204030204" pitchFamily="34" charset="0"/>
              </a:rPr>
              <a:t>role</a:t>
            </a:r>
            <a:r>
              <a:rPr lang="fr-FR" dirty="0">
                <a:effectLst/>
                <a:ea typeface="Calibri" panose="020F0502020204030204" pitchFamily="34" charset="0"/>
              </a:rPr>
              <a:t> </a:t>
            </a:r>
            <a:r>
              <a:rPr lang="fr-FR" dirty="0" err="1">
                <a:effectLst/>
                <a:ea typeface="Calibri" panose="020F0502020204030204" pitchFamily="34" charset="0"/>
              </a:rPr>
              <a:t>from</a:t>
            </a:r>
            <a:r>
              <a:rPr lang="fr-FR" dirty="0">
                <a:effectLst/>
                <a:ea typeface="Calibri" panose="020F0502020204030204" pitchFamily="34" charset="0"/>
              </a:rPr>
              <a:t> Gonzalo Camarillo, </a:t>
            </a:r>
            <a:r>
              <a:rPr lang="fr-FR" dirty="0" err="1">
                <a:effectLst/>
                <a:ea typeface="Calibri" panose="020F0502020204030204" pitchFamily="34" charset="0"/>
              </a:rPr>
              <a:t>who</a:t>
            </a:r>
            <a:r>
              <a:rPr lang="fr-FR" dirty="0">
                <a:effectLst/>
                <a:ea typeface="Calibri" panose="020F0502020204030204" pitchFamily="34" charset="0"/>
              </a:rPr>
              <a:t> </a:t>
            </a:r>
            <a:r>
              <a:rPr lang="fr-FR" dirty="0" err="1">
                <a:effectLst/>
                <a:ea typeface="Calibri" panose="020F0502020204030204" pitchFamily="34" charset="0"/>
              </a:rPr>
              <a:t>is</a:t>
            </a:r>
            <a:r>
              <a:rPr lang="fr-FR" dirty="0">
                <a:effectLst/>
                <a:ea typeface="Calibri" panose="020F0502020204030204" pitchFamily="34" charset="0"/>
              </a:rPr>
              <a:t> </a:t>
            </a:r>
            <a:r>
              <a:rPr lang="fr-FR" dirty="0" err="1">
                <a:effectLst/>
                <a:ea typeface="Calibri" panose="020F0502020204030204" pitchFamily="34" charset="0"/>
              </a:rPr>
              <a:t>stepping</a:t>
            </a:r>
            <a:r>
              <a:rPr lang="fr-FR" dirty="0">
                <a:effectLst/>
                <a:ea typeface="Calibri" panose="020F0502020204030204" pitchFamily="34" charset="0"/>
              </a:rPr>
              <a:t> back </a:t>
            </a:r>
            <a:r>
              <a:rPr lang="fr-FR" dirty="0" err="1">
                <a:effectLst/>
                <a:ea typeface="Calibri" panose="020F0502020204030204" pitchFamily="34" charset="0"/>
              </a:rPr>
              <a:t>after</a:t>
            </a:r>
            <a:r>
              <a:rPr lang="fr-FR" dirty="0">
                <a:effectLst/>
                <a:ea typeface="Calibri" panose="020F0502020204030204" pitchFamily="34" charset="0"/>
              </a:rPr>
              <a:t> </a:t>
            </a:r>
            <a:r>
              <a:rPr lang="fr-FR" dirty="0" err="1">
                <a:effectLst/>
                <a:ea typeface="Calibri" panose="020F0502020204030204" pitchFamily="34" charset="0"/>
              </a:rPr>
              <a:t>serving</a:t>
            </a:r>
            <a:r>
              <a:rPr lang="fr-FR" dirty="0">
                <a:effectLst/>
                <a:ea typeface="Calibri" panose="020F0502020204030204" pitchFamily="34" charset="0"/>
              </a:rPr>
              <a:t> in </a:t>
            </a:r>
            <a:r>
              <a:rPr lang="fr-FR" dirty="0" err="1">
                <a:effectLst/>
                <a:ea typeface="Calibri" panose="020F0502020204030204" pitchFamily="34" charset="0"/>
              </a:rPr>
              <a:t>this</a:t>
            </a:r>
            <a:r>
              <a:rPr lang="fr-FR" dirty="0">
                <a:effectLst/>
                <a:ea typeface="Calibri" panose="020F0502020204030204" pitchFamily="34" charset="0"/>
              </a:rPr>
              <a:t> </a:t>
            </a:r>
            <a:r>
              <a:rPr lang="fr-FR" dirty="0" err="1">
                <a:effectLst/>
                <a:ea typeface="Calibri" panose="020F0502020204030204" pitchFamily="34" charset="0"/>
              </a:rPr>
              <a:t>role</a:t>
            </a:r>
            <a:r>
              <a:rPr lang="fr-FR" dirty="0">
                <a:effectLst/>
                <a:ea typeface="Calibri" panose="020F0502020204030204" pitchFamily="34" charset="0"/>
              </a:rPr>
              <a:t> for </a:t>
            </a:r>
            <a:r>
              <a:rPr lang="fr-FR" dirty="0" err="1">
                <a:effectLst/>
                <a:ea typeface="Calibri" panose="020F0502020204030204" pitchFamily="34" charset="0"/>
              </a:rPr>
              <a:t>many</a:t>
            </a:r>
            <a:r>
              <a:rPr lang="fr-FR" dirty="0">
                <a:effectLst/>
                <a:ea typeface="Calibri" panose="020F0502020204030204" pitchFamily="34" charset="0"/>
              </a:rPr>
              <a:t> </a:t>
            </a:r>
            <a:r>
              <a:rPr lang="fr-FR" dirty="0" err="1">
                <a:effectLst/>
                <a:ea typeface="Calibri" panose="020F0502020204030204" pitchFamily="34" charset="0"/>
              </a:rPr>
              <a:t>years</a:t>
            </a:r>
            <a:r>
              <a:rPr lang="fr-FR" dirty="0">
                <a:effectLst/>
                <a:ea typeface="Calibri" panose="020F0502020204030204" pitchFamily="34" charset="0"/>
              </a:rPr>
              <a:t>.</a:t>
            </a:r>
          </a:p>
          <a:p>
            <a:r>
              <a:rPr lang="fr-FR" dirty="0">
                <a:effectLst/>
                <a:ea typeface="Calibri" panose="020F0502020204030204" pitchFamily="34" charset="0"/>
              </a:rPr>
              <a:t>The IAB and 3GPP </a:t>
            </a:r>
            <a:r>
              <a:rPr lang="fr-FR" dirty="0" err="1">
                <a:effectLst/>
                <a:ea typeface="Calibri" panose="020F0502020204030204" pitchFamily="34" charset="0"/>
              </a:rPr>
              <a:t>thank</a:t>
            </a:r>
            <a:r>
              <a:rPr lang="fr-FR" dirty="0">
                <a:effectLst/>
                <a:ea typeface="Calibri" panose="020F0502020204030204" pitchFamily="34" charset="0"/>
              </a:rPr>
              <a:t> Gonzalo for </a:t>
            </a:r>
            <a:r>
              <a:rPr lang="fr-FR" dirty="0" err="1">
                <a:effectLst/>
                <a:ea typeface="Calibri" panose="020F0502020204030204" pitchFamily="34" charset="0"/>
              </a:rPr>
              <a:t>his</a:t>
            </a:r>
            <a:r>
              <a:rPr lang="fr-FR" dirty="0">
                <a:effectLst/>
                <a:ea typeface="Calibri" panose="020F0502020204030204" pitchFamily="34" charset="0"/>
              </a:rPr>
              <a:t> service.</a:t>
            </a:r>
          </a:p>
          <a:p>
            <a:r>
              <a:rPr lang="fr-FR" dirty="0">
                <a:ea typeface="Calibri" panose="020F0502020204030204" pitchFamily="34" charset="0"/>
              </a:rPr>
              <a:t>And a warm </a:t>
            </a:r>
            <a:r>
              <a:rPr lang="fr-FR" dirty="0" err="1">
                <a:ea typeface="Calibri" panose="020F0502020204030204" pitchFamily="34" charset="0"/>
              </a:rPr>
              <a:t>welcome</a:t>
            </a:r>
            <a:r>
              <a:rPr lang="fr-FR" dirty="0">
                <a:ea typeface="Calibri" panose="020F0502020204030204" pitchFamily="34" charset="0"/>
              </a:rPr>
              <a:t> to Charles!</a:t>
            </a:r>
          </a:p>
        </p:txBody>
      </p:sp>
    </p:spTree>
    <p:extLst>
      <p:ext uri="{BB962C8B-B14F-4D97-AF65-F5344CB8AC3E}">
        <p14:creationId xmlns:p14="http://schemas.microsoft.com/office/powerpoint/2010/main" val="332711626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Liaison Statements</a:t>
            </a:r>
          </a:p>
        </p:txBody>
      </p:sp>
    </p:spTree>
    <p:extLst>
      <p:ext uri="{BB962C8B-B14F-4D97-AF65-F5344CB8AC3E}">
        <p14:creationId xmlns:p14="http://schemas.microsoft.com/office/powerpoint/2010/main" val="2104264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6E62B20-6898-467A-B777-7604B970FD93}"/>
              </a:ext>
            </a:extLst>
          </p:cNvPr>
          <p:cNvSpPr>
            <a:spLocks noGrp="1"/>
          </p:cNvSpPr>
          <p:nvPr>
            <p:ph idx="1"/>
          </p:nvPr>
        </p:nvSpPr>
        <p:spPr>
          <a:xfrm>
            <a:off x="838200" y="1796597"/>
            <a:ext cx="10515600" cy="4351338"/>
          </a:xfrm>
        </p:spPr>
        <p:txBody>
          <a:bodyPr/>
          <a:lstStyle/>
          <a:p>
            <a:r>
              <a:rPr lang="en-US" sz="2400" dirty="0">
                <a:hlinkClick r:id="rId2"/>
              </a:rPr>
              <a:t>LS from the IETF LPWAN WG to 3GPP</a:t>
            </a:r>
            <a:endParaRPr lang="en-US" sz="2400" dirty="0"/>
          </a:p>
          <a:p>
            <a:r>
              <a:rPr lang="en-US" sz="2400" dirty="0"/>
              <a:t>Context:</a:t>
            </a:r>
          </a:p>
          <a:p>
            <a:pPr lvl="1"/>
            <a:r>
              <a:rPr lang="en-US" sz="2000" dirty="0"/>
              <a:t>draft-</a:t>
            </a:r>
            <a:r>
              <a:rPr lang="en-US" sz="2000" dirty="0" err="1"/>
              <a:t>ietf</a:t>
            </a:r>
            <a:r>
              <a:rPr lang="en-US" sz="2000" dirty="0"/>
              <a:t>-</a:t>
            </a:r>
            <a:r>
              <a:rPr lang="en-US" sz="2000" dirty="0" err="1"/>
              <a:t>lpwan</a:t>
            </a:r>
            <a:r>
              <a:rPr lang="en-US" sz="2000" dirty="0"/>
              <a:t>-</a:t>
            </a:r>
            <a:r>
              <a:rPr lang="en-US" sz="2000" dirty="0" err="1"/>
              <a:t>schc</a:t>
            </a:r>
            <a:r>
              <a:rPr lang="en-US" sz="2000" dirty="0"/>
              <a:t>-over-</a:t>
            </a:r>
            <a:r>
              <a:rPr lang="en-US" sz="2000" dirty="0" err="1"/>
              <a:t>nbiot</a:t>
            </a:r>
            <a:r>
              <a:rPr lang="en-US" sz="2000" dirty="0"/>
              <a:t> in IETF Last call</a:t>
            </a:r>
          </a:p>
          <a:p>
            <a:r>
              <a:rPr lang="en-US" sz="2400" dirty="0"/>
              <a:t>Questions:</a:t>
            </a:r>
          </a:p>
          <a:p>
            <a:pPr lvl="1"/>
            <a:r>
              <a:rPr lang="en-US" sz="2000" dirty="0"/>
              <a:t>Feedback on the draft</a:t>
            </a:r>
          </a:p>
          <a:p>
            <a:pPr lvl="1"/>
            <a:r>
              <a:rPr lang="en-US" sz="2000" dirty="0"/>
              <a:t>Seek for potential of 3GPP/IETF collaboration and cross referencing </a:t>
            </a:r>
          </a:p>
          <a:p>
            <a:r>
              <a:rPr lang="en-US" sz="2400" dirty="0"/>
              <a:t>3GPP Feedback</a:t>
            </a:r>
          </a:p>
          <a:p>
            <a:pPr lvl="1"/>
            <a:r>
              <a:rPr lang="en-US" sz="2000" dirty="0"/>
              <a:t>LS sent to CT1 (UE-MME) and RAN 2 (UE-</a:t>
            </a:r>
            <a:r>
              <a:rPr lang="en-US" sz="2000" dirty="0" err="1"/>
              <a:t>eNB</a:t>
            </a:r>
            <a:r>
              <a:rPr lang="en-US" sz="2000" dirty="0"/>
              <a:t>) </a:t>
            </a:r>
          </a:p>
          <a:p>
            <a:pPr lvl="1"/>
            <a:r>
              <a:rPr lang="en-US" sz="2000" dirty="0"/>
              <a:t>The draft has been commented and updated taking into the comments (v14 and v15).</a:t>
            </a:r>
          </a:p>
          <a:p>
            <a:pPr lvl="2"/>
            <a:r>
              <a:rPr lang="en-US" sz="1600" dirty="0"/>
              <a:t>Many thanks to Ivo Sedlacek (Ericsson) </a:t>
            </a:r>
          </a:p>
          <a:p>
            <a:pPr lvl="2"/>
            <a:r>
              <a:rPr lang="en-US" sz="1600" dirty="0"/>
              <a:t>The draft is now in the RFC Ed Queue</a:t>
            </a:r>
          </a:p>
          <a:p>
            <a:pPr lvl="1"/>
            <a:r>
              <a:rPr lang="en-US" sz="2000" dirty="0">
                <a:effectLst/>
                <a:latin typeface="Calibri" panose="020F0502020204030204" pitchFamily="34" charset="0"/>
                <a:ea typeface="Calibri" panose="020F0502020204030204" pitchFamily="34" charset="0"/>
              </a:rPr>
              <a:t>Regarding a possible cooperation, interested companies should bring a SID/WID in the relevant 3GPP WGs to see if there is an interest on such activity within 3GPP. </a:t>
            </a:r>
            <a:endParaRPr lang="fr-FR" sz="2800" dirty="0"/>
          </a:p>
        </p:txBody>
      </p:sp>
      <p:sp>
        <p:nvSpPr>
          <p:cNvPr id="4" name="Titre 1">
            <a:extLst>
              <a:ext uri="{FF2B5EF4-FFF2-40B4-BE49-F238E27FC236}">
                <a16:creationId xmlns:a16="http://schemas.microsoft.com/office/drawing/2014/main" id="{0D8F8060-6FD9-4CA6-8570-0259AF19938C}"/>
              </a:ext>
            </a:extLst>
          </p:cNvPr>
          <p:cNvSpPr>
            <a:spLocks noGrp="1"/>
          </p:cNvSpPr>
          <p:nvPr>
            <p:ph type="title"/>
          </p:nvPr>
        </p:nvSpPr>
        <p:spPr>
          <a:xfrm>
            <a:off x="838200" y="289709"/>
            <a:ext cx="10515600" cy="1325563"/>
          </a:xfrm>
        </p:spPr>
        <p:txBody>
          <a:bodyPr>
            <a:noAutofit/>
          </a:bodyPr>
          <a:lstStyle/>
          <a:p>
            <a:r>
              <a:rPr lang="en-US" dirty="0"/>
              <a:t>IETF-&gt;3GPP:</a:t>
            </a:r>
            <a:br>
              <a:rPr lang="en-US" dirty="0"/>
            </a:br>
            <a:r>
              <a:rPr lang="en-US" dirty="0"/>
              <a:t>SCHC over the 3GPP NB-IoT architecture</a:t>
            </a:r>
          </a:p>
        </p:txBody>
      </p:sp>
    </p:spTree>
    <p:extLst>
      <p:ext uri="{BB962C8B-B14F-4D97-AF65-F5344CB8AC3E}">
        <p14:creationId xmlns:p14="http://schemas.microsoft.com/office/powerpoint/2010/main" val="192269731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89709"/>
            <a:ext cx="10515600" cy="1325563"/>
          </a:xfrm>
        </p:spPr>
        <p:txBody>
          <a:bodyPr>
            <a:noAutofit/>
          </a:bodyPr>
          <a:lstStyle/>
          <a:p>
            <a:r>
              <a:rPr lang="en-US" dirty="0"/>
              <a:t>IETF-&gt;3GPP:</a:t>
            </a:r>
            <a:br>
              <a:rPr lang="en-US" dirty="0"/>
            </a:br>
            <a:r>
              <a:rPr lang="en-US" dirty="0"/>
              <a:t>5G System acting as a </a:t>
            </a:r>
            <a:r>
              <a:rPr lang="en-US" dirty="0" err="1"/>
              <a:t>Detnet</a:t>
            </a:r>
            <a:r>
              <a:rPr lang="en-US" dirty="0"/>
              <a:t> node (1/2)</a:t>
            </a:r>
          </a:p>
        </p:txBody>
      </p:sp>
      <p:sp>
        <p:nvSpPr>
          <p:cNvPr id="3" name="Espace réservé du contenu 2"/>
          <p:cNvSpPr>
            <a:spLocks noGrp="1"/>
          </p:cNvSpPr>
          <p:nvPr>
            <p:ph idx="1"/>
          </p:nvPr>
        </p:nvSpPr>
        <p:spPr/>
        <p:txBody>
          <a:bodyPr>
            <a:normAutofit fontScale="92500" lnSpcReduction="10000"/>
          </a:bodyPr>
          <a:lstStyle/>
          <a:p>
            <a:r>
              <a:rPr lang="en-US" dirty="0">
                <a:hlinkClick r:id="rId2"/>
              </a:rPr>
              <a:t>Response to 3GPP SA2 LS on 3GPP 5G System acting as a </a:t>
            </a:r>
            <a:r>
              <a:rPr lang="en-US" dirty="0" err="1">
                <a:hlinkClick r:id="rId2"/>
              </a:rPr>
              <a:t>DetNet</a:t>
            </a:r>
            <a:r>
              <a:rPr lang="en-US" dirty="0">
                <a:hlinkClick r:id="rId2"/>
              </a:rPr>
              <a:t> node</a:t>
            </a:r>
            <a:r>
              <a:rPr lang="en-US" dirty="0"/>
              <a:t> from </a:t>
            </a:r>
            <a:r>
              <a:rPr lang="en-US" dirty="0" err="1"/>
              <a:t>DetNet</a:t>
            </a:r>
            <a:r>
              <a:rPr lang="en-US" dirty="0"/>
              <a:t> (02/23)</a:t>
            </a:r>
          </a:p>
          <a:p>
            <a:r>
              <a:rPr lang="en-US" dirty="0"/>
              <a:t>Context:</a:t>
            </a:r>
          </a:p>
          <a:p>
            <a:pPr lvl="1"/>
            <a:r>
              <a:rPr lang="en-US" dirty="0"/>
              <a:t>3GPP SA2 is working on extensions to the 5G System Time Sensitive Communications (TSC) framework for the support of IETF’s </a:t>
            </a:r>
            <a:r>
              <a:rPr lang="en-US" dirty="0" err="1"/>
              <a:t>DetNet</a:t>
            </a:r>
            <a:r>
              <a:rPr lang="en-US" dirty="0"/>
              <a:t> framework (Only IP, not MPLS).</a:t>
            </a:r>
          </a:p>
          <a:p>
            <a:r>
              <a:rPr lang="en-US" dirty="0"/>
              <a:t>Questions:</a:t>
            </a:r>
          </a:p>
          <a:p>
            <a:pPr lvl="1"/>
            <a:r>
              <a:rPr lang="en-US" dirty="0"/>
              <a:t>3GPP Requirement:</a:t>
            </a:r>
          </a:p>
          <a:p>
            <a:pPr lvl="2"/>
            <a:r>
              <a:rPr lang="en-US" dirty="0"/>
              <a:t>5G </a:t>
            </a:r>
            <a:r>
              <a:rPr lang="en-US" dirty="0" err="1"/>
              <a:t>DetNet</a:t>
            </a:r>
            <a:r>
              <a:rPr lang="en-US" dirty="0"/>
              <a:t> node needs to be aware of the max-latency/max-loss requirements specific to the node</a:t>
            </a:r>
          </a:p>
          <a:p>
            <a:pPr lvl="1"/>
            <a:r>
              <a:rPr lang="en-US" dirty="0" err="1"/>
              <a:t>DetNet</a:t>
            </a:r>
            <a:r>
              <a:rPr lang="en-US" dirty="0"/>
              <a:t>:</a:t>
            </a:r>
          </a:p>
          <a:p>
            <a:pPr lvl="2"/>
            <a:r>
              <a:rPr lang="en-US" dirty="0"/>
              <a:t>No ongoing work in the </a:t>
            </a:r>
            <a:r>
              <a:rPr lang="en-US" dirty="0" err="1"/>
              <a:t>DetNet</a:t>
            </a:r>
            <a:r>
              <a:rPr lang="en-US" dirty="0"/>
              <a:t> WG to specify per-node traffic requirements. </a:t>
            </a:r>
          </a:p>
          <a:p>
            <a:pPr lvl="2"/>
            <a:r>
              <a:rPr lang="en-US" dirty="0"/>
              <a:t>5G-specific YANG extensions could be specified with the involvement of the appropriate experts in either 3GPP and/or IETF.</a:t>
            </a:r>
          </a:p>
        </p:txBody>
      </p:sp>
    </p:spTree>
    <p:extLst>
      <p:ext uri="{BB962C8B-B14F-4D97-AF65-F5344CB8AC3E}">
        <p14:creationId xmlns:p14="http://schemas.microsoft.com/office/powerpoint/2010/main" val="218522970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89709"/>
            <a:ext cx="10515600" cy="1325563"/>
          </a:xfrm>
        </p:spPr>
        <p:txBody>
          <a:bodyPr>
            <a:noAutofit/>
          </a:bodyPr>
          <a:lstStyle/>
          <a:p>
            <a:r>
              <a:rPr lang="en-US" dirty="0"/>
              <a:t>IETF-&gt;3GPP:</a:t>
            </a:r>
            <a:br>
              <a:rPr lang="en-US" dirty="0"/>
            </a:br>
            <a:r>
              <a:rPr lang="en-US" dirty="0"/>
              <a:t>5G System acting as a </a:t>
            </a:r>
            <a:r>
              <a:rPr lang="en-US" dirty="0" err="1"/>
              <a:t>Detnet</a:t>
            </a:r>
            <a:r>
              <a:rPr lang="en-US" dirty="0"/>
              <a:t> node (2/2)</a:t>
            </a:r>
          </a:p>
        </p:txBody>
      </p:sp>
      <p:sp>
        <p:nvSpPr>
          <p:cNvPr id="3" name="Espace réservé du contenu 2"/>
          <p:cNvSpPr>
            <a:spLocks noGrp="1"/>
          </p:cNvSpPr>
          <p:nvPr>
            <p:ph idx="1"/>
          </p:nvPr>
        </p:nvSpPr>
        <p:spPr/>
        <p:txBody>
          <a:bodyPr>
            <a:normAutofit fontScale="92500" lnSpcReduction="20000"/>
          </a:bodyPr>
          <a:lstStyle/>
          <a:p>
            <a:r>
              <a:rPr lang="en-US" dirty="0"/>
              <a:t>Questions:</a:t>
            </a:r>
          </a:p>
          <a:p>
            <a:pPr lvl="1"/>
            <a:r>
              <a:rPr lang="en-US" dirty="0"/>
              <a:t>3GPP requirement:</a:t>
            </a:r>
          </a:p>
          <a:p>
            <a:pPr lvl="2"/>
            <a:r>
              <a:rPr lang="en-US" dirty="0"/>
              <a:t>report from 5GS node to </a:t>
            </a:r>
            <a:r>
              <a:rPr lang="en-US" dirty="0" err="1"/>
              <a:t>DetNet</a:t>
            </a:r>
            <a:r>
              <a:rPr lang="en-US" dirty="0"/>
              <a:t> to help build up the network topology information.</a:t>
            </a:r>
          </a:p>
          <a:p>
            <a:pPr lvl="1"/>
            <a:r>
              <a:rPr lang="en-US" dirty="0" err="1"/>
              <a:t>DetNet</a:t>
            </a:r>
            <a:r>
              <a:rPr lang="en-US" dirty="0"/>
              <a:t>:</a:t>
            </a:r>
          </a:p>
          <a:p>
            <a:pPr lvl="2"/>
            <a:r>
              <a:rPr lang="en-US" dirty="0" err="1"/>
              <a:t>DetNet</a:t>
            </a:r>
            <a:r>
              <a:rPr lang="en-US" dirty="0"/>
              <a:t> does not specify the method to be used for topology discovery from the multiple possibilities, e.g., based on Neighbor Discovery or from OSPF or IS-IS routing protocols.</a:t>
            </a:r>
          </a:p>
          <a:p>
            <a:pPr lvl="2"/>
            <a:r>
              <a:rPr lang="en-US" dirty="0"/>
              <a:t>In SDN approach, explicit routing information may be provided by an SDN controller to the network nodes. Network nodes can also provide both explicit and dynamic routing information to an SDN controller.</a:t>
            </a:r>
          </a:p>
          <a:p>
            <a:r>
              <a:rPr lang="en-US" dirty="0"/>
              <a:t>Status:</a:t>
            </a:r>
          </a:p>
          <a:p>
            <a:pPr lvl="1"/>
            <a:r>
              <a:rPr lang="en-US" dirty="0"/>
              <a:t>Responses addressed by SA2 in March </a:t>
            </a:r>
          </a:p>
          <a:p>
            <a:pPr lvl="1"/>
            <a:r>
              <a:rPr lang="en-US" dirty="0" err="1"/>
              <a:t>DetNet</a:t>
            </a:r>
            <a:r>
              <a:rPr lang="en-US" dirty="0"/>
              <a:t> interworking functionality included in normative TS 23.501 (5G System architecture)</a:t>
            </a:r>
          </a:p>
          <a:p>
            <a:pPr lvl="1"/>
            <a:r>
              <a:rPr lang="en-US" dirty="0"/>
              <a:t>Completion of the work expected for March 2024.</a:t>
            </a:r>
          </a:p>
        </p:txBody>
      </p:sp>
    </p:spTree>
    <p:extLst>
      <p:ext uri="{BB962C8B-B14F-4D97-AF65-F5344CB8AC3E}">
        <p14:creationId xmlns:p14="http://schemas.microsoft.com/office/powerpoint/2010/main" val="35600690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28173</TotalTime>
  <Words>1616</Words>
  <Application>Microsoft Office PowerPoint</Application>
  <PresentationFormat>Widescreen</PresentationFormat>
  <Paragraphs>197</Paragraphs>
  <Slides>33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Arial </vt:lpstr>
      <vt:lpstr>Calibri</vt:lpstr>
      <vt:lpstr>Calibri Light</vt:lpstr>
      <vt:lpstr>Times New Roman</vt:lpstr>
      <vt:lpstr>Office Theme</vt:lpstr>
      <vt:lpstr>IETF Status Report  to TSG CT/SA#99</vt:lpstr>
      <vt:lpstr>Contents</vt:lpstr>
      <vt:lpstr>3GPP-IETF Coordination meeting @IETF#116</vt:lpstr>
      <vt:lpstr>3GPP-IETF Coordination meeting</vt:lpstr>
      <vt:lpstr>New Liaison Manager to 3GPP</vt:lpstr>
      <vt:lpstr>Liaison Statements</vt:lpstr>
      <vt:lpstr>IETF-&gt;3GPP: SCHC over the 3GPP NB-IoT architecture</vt:lpstr>
      <vt:lpstr>IETF-&gt;3GPP: 5G System acting as a Detnet node (1/2)</vt:lpstr>
      <vt:lpstr>IETF-&gt;3GPP: 5G System acting as a Detnet node (2/2)</vt:lpstr>
      <vt:lpstr>3GPP-&gt;IETF: isInvariant and SystemCreated in YANG </vt:lpstr>
      <vt:lpstr>IETF-&gt;3GPP: SCTP-AUTH and DTLS </vt:lpstr>
      <vt:lpstr>LS to 3GPP</vt:lpstr>
      <vt:lpstr>Tracking requests to IANA</vt:lpstr>
      <vt:lpstr>IANA port number Assignment</vt:lpstr>
      <vt:lpstr>IANA assignment request handling</vt:lpstr>
      <vt:lpstr>IETF Dependencies</vt:lpstr>
      <vt:lpstr>New Published RFCs</vt:lpstr>
      <vt:lpstr>IETF reference updates</vt:lpstr>
      <vt:lpstr>IETF reference updates</vt:lpstr>
      <vt:lpstr>IETF reference updates</vt:lpstr>
      <vt:lpstr>IETF reference updates</vt:lpstr>
      <vt:lpstr>Drafts in RFC Editor queue</vt:lpstr>
      <vt:lpstr>Drafts in RFC Editor queue</vt:lpstr>
      <vt:lpstr>Drafts under IESG review</vt:lpstr>
      <vt:lpstr>Drafts under IESG review</vt:lpstr>
      <vt:lpstr>Drafts under IESG review</vt:lpstr>
      <vt:lpstr>Active WG document</vt:lpstr>
      <vt:lpstr>Active WG document</vt:lpstr>
      <vt:lpstr>Individual submission</vt:lpstr>
      <vt:lpstr>Individual submission</vt:lpstr>
      <vt:lpstr>Potential new IETF dependencies</vt:lpstr>
      <vt:lpstr>Rel-18 Studies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23.501_CR3948R1_(Rel-18)_NSWO_5G</cp:lastModifiedBy>
  <cp:revision>798</cp:revision>
  <dcterms:created xsi:type="dcterms:W3CDTF">2010-02-05T13:52:04Z</dcterms:created>
  <dcterms:modified xsi:type="dcterms:W3CDTF">2023-03-23T12:43:26Z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ies>
</file>