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55"/>
  </p:notesMasterIdLst>
  <p:handoutMasterIdLst>
    <p:handoutMasterId r:id="rId56"/>
  </p:handoutMasterIdLst>
  <p:sldIdLst>
    <p:sldId id="341" r:id="rId5"/>
    <p:sldId id="490" r:id="rId6"/>
    <p:sldId id="472" r:id="rId7"/>
    <p:sldId id="525" r:id="rId8"/>
    <p:sldId id="420" r:id="rId9"/>
    <p:sldId id="489" r:id="rId10"/>
    <p:sldId id="422" r:id="rId11"/>
    <p:sldId id="423" r:id="rId12"/>
    <p:sldId id="491" r:id="rId13"/>
    <p:sldId id="377" r:id="rId14"/>
    <p:sldId id="448" r:id="rId15"/>
    <p:sldId id="492" r:id="rId16"/>
    <p:sldId id="372" r:id="rId17"/>
    <p:sldId id="387" r:id="rId18"/>
    <p:sldId id="371" r:id="rId19"/>
    <p:sldId id="454" r:id="rId20"/>
    <p:sldId id="515" r:id="rId21"/>
    <p:sldId id="466" r:id="rId22"/>
    <p:sldId id="534" r:id="rId23"/>
    <p:sldId id="469" r:id="rId24"/>
    <p:sldId id="533" r:id="rId25"/>
    <p:sldId id="500" r:id="rId26"/>
    <p:sldId id="365" r:id="rId27"/>
    <p:sldId id="535" r:id="rId28"/>
    <p:sldId id="406" r:id="rId29"/>
    <p:sldId id="509" r:id="rId30"/>
    <p:sldId id="439" r:id="rId31"/>
    <p:sldId id="518" r:id="rId32"/>
    <p:sldId id="519" r:id="rId33"/>
    <p:sldId id="520" r:id="rId34"/>
    <p:sldId id="474" r:id="rId35"/>
    <p:sldId id="526" r:id="rId36"/>
    <p:sldId id="430" r:id="rId37"/>
    <p:sldId id="501" r:id="rId38"/>
    <p:sldId id="416" r:id="rId39"/>
    <p:sldId id="414" r:id="rId40"/>
    <p:sldId id="527" r:id="rId41"/>
    <p:sldId id="412" r:id="rId42"/>
    <p:sldId id="503" r:id="rId43"/>
    <p:sldId id="522" r:id="rId44"/>
    <p:sldId id="523" r:id="rId45"/>
    <p:sldId id="524" r:id="rId46"/>
    <p:sldId id="528" r:id="rId47"/>
    <p:sldId id="517" r:id="rId48"/>
    <p:sldId id="529" r:id="rId49"/>
    <p:sldId id="530" r:id="rId50"/>
    <p:sldId id="531" r:id="rId51"/>
    <p:sldId id="532" r:id="rId52"/>
    <p:sldId id="446" r:id="rId53"/>
    <p:sldId id="464" r:id="rId5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1" autoAdjust="0"/>
    <p:restoredTop sz="86481" autoAdjust="0"/>
  </p:normalViewPr>
  <p:slideViewPr>
    <p:cSldViewPr snapToGrid="0">
      <p:cViewPr varScale="1">
        <p:scale>
          <a:sx n="56" d="100"/>
          <a:sy n="56" d="100"/>
        </p:scale>
        <p:origin x="42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3GPP\TSG\TSG%20CT\CT%20Tools\number%20of%20CRs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D:\3GPP\TSG\TSG%20CT\CT%20Tools\number%20of%20CRs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fr-FR"/>
              <a:t>Number of Approved</a:t>
            </a:r>
            <a:r>
              <a:rPr lang="fr-FR" baseline="0"/>
              <a:t> CRs</a:t>
            </a:r>
            <a:endParaRPr lang="fr-FR"/>
          </a:p>
        </c:rich>
      </c:tx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Feuil1!$A$14:$A$25</c:f>
              <c:strCache>
                <c:ptCount val="12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  <c:pt idx="7">
                  <c:v>#95</c:v>
                </c:pt>
                <c:pt idx="8">
                  <c:v>#96</c:v>
                </c:pt>
                <c:pt idx="9">
                  <c:v>#97</c:v>
                </c:pt>
                <c:pt idx="10">
                  <c:v>#98</c:v>
                </c:pt>
                <c:pt idx="11">
                  <c:v>#99</c:v>
                </c:pt>
              </c:strCache>
            </c:strRef>
          </c:cat>
          <c:val>
            <c:numRef>
              <c:f>Feuil1!$B$14:$B$25</c:f>
              <c:numCache>
                <c:formatCode>General</c:formatCode>
                <c:ptCount val="12"/>
                <c:pt idx="0">
                  <c:v>148</c:v>
                </c:pt>
                <c:pt idx="1">
                  <c:v>82</c:v>
                </c:pt>
                <c:pt idx="2">
                  <c:v>68</c:v>
                </c:pt>
                <c:pt idx="3">
                  <c:v>36</c:v>
                </c:pt>
                <c:pt idx="4">
                  <c:v>25</c:v>
                </c:pt>
                <c:pt idx="5">
                  <c:v>16</c:v>
                </c:pt>
                <c:pt idx="6">
                  <c:v>10</c:v>
                </c:pt>
                <c:pt idx="7">
                  <c:v>12</c:v>
                </c:pt>
                <c:pt idx="8">
                  <c:v>17</c:v>
                </c:pt>
                <c:pt idx="9">
                  <c:v>11</c:v>
                </c:pt>
                <c:pt idx="10">
                  <c:v>10</c:v>
                </c:pt>
                <c:pt idx="1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7E-4083-AAFB-14F0586C6F6D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Feuil1!$A$14:$A$25</c:f>
              <c:strCache>
                <c:ptCount val="12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  <c:pt idx="7">
                  <c:v>#95</c:v>
                </c:pt>
                <c:pt idx="8">
                  <c:v>#96</c:v>
                </c:pt>
                <c:pt idx="9">
                  <c:v>#97</c:v>
                </c:pt>
                <c:pt idx="10">
                  <c:v>#98</c:v>
                </c:pt>
                <c:pt idx="11">
                  <c:v>#99</c:v>
                </c:pt>
              </c:strCache>
            </c:strRef>
          </c:cat>
          <c:val>
            <c:numRef>
              <c:f>Feuil1!$C$14:$C$25</c:f>
              <c:numCache>
                <c:formatCode>General</c:formatCode>
                <c:ptCount val="12"/>
                <c:pt idx="0">
                  <c:v>1519</c:v>
                </c:pt>
                <c:pt idx="1">
                  <c:v>544</c:v>
                </c:pt>
                <c:pt idx="2">
                  <c:v>489</c:v>
                </c:pt>
                <c:pt idx="3">
                  <c:v>328</c:v>
                </c:pt>
                <c:pt idx="4">
                  <c:v>209</c:v>
                </c:pt>
                <c:pt idx="5">
                  <c:v>117</c:v>
                </c:pt>
                <c:pt idx="6">
                  <c:v>83</c:v>
                </c:pt>
                <c:pt idx="7">
                  <c:v>120</c:v>
                </c:pt>
                <c:pt idx="8">
                  <c:v>60</c:v>
                </c:pt>
                <c:pt idx="9">
                  <c:v>48</c:v>
                </c:pt>
                <c:pt idx="10">
                  <c:v>37</c:v>
                </c:pt>
                <c:pt idx="1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7E-4083-AAFB-14F0586C6F6D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invertIfNegative val="0"/>
          <c:cat>
            <c:strRef>
              <c:f>Feuil1!$A$14:$A$25</c:f>
              <c:strCache>
                <c:ptCount val="12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  <c:pt idx="7">
                  <c:v>#95</c:v>
                </c:pt>
                <c:pt idx="8">
                  <c:v>#96</c:v>
                </c:pt>
                <c:pt idx="9">
                  <c:v>#97</c:v>
                </c:pt>
                <c:pt idx="10">
                  <c:v>#98</c:v>
                </c:pt>
                <c:pt idx="11">
                  <c:v>#99</c:v>
                </c:pt>
              </c:strCache>
            </c:strRef>
          </c:cat>
          <c:val>
            <c:numRef>
              <c:f>Feuil1!$D$14:$D$25</c:f>
              <c:numCache>
                <c:formatCode>General</c:formatCode>
                <c:ptCount val="12"/>
                <c:pt idx="1">
                  <c:v>132</c:v>
                </c:pt>
                <c:pt idx="2">
                  <c:v>266</c:v>
                </c:pt>
                <c:pt idx="3">
                  <c:v>529</c:v>
                </c:pt>
                <c:pt idx="4">
                  <c:v>818</c:v>
                </c:pt>
                <c:pt idx="5">
                  <c:v>661</c:v>
                </c:pt>
                <c:pt idx="6">
                  <c:v>956</c:v>
                </c:pt>
                <c:pt idx="7">
                  <c:v>1275</c:v>
                </c:pt>
                <c:pt idx="8">
                  <c:v>1220</c:v>
                </c:pt>
                <c:pt idx="9">
                  <c:v>730</c:v>
                </c:pt>
                <c:pt idx="10">
                  <c:v>420</c:v>
                </c:pt>
                <c:pt idx="11">
                  <c:v>177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7E-4083-AAFB-14F0586C6F6D}"/>
            </c:ext>
          </c:extLst>
        </c:ser>
        <c:ser>
          <c:idx val="3"/>
          <c:order val="3"/>
          <c:tx>
            <c:strRef>
              <c:f>Feuil1!$E$1</c:f>
              <c:strCache>
                <c:ptCount val="1"/>
                <c:pt idx="0">
                  <c:v>Rel-18 CRs (BCF)</c:v>
                </c:pt>
              </c:strCache>
            </c:strRef>
          </c:tx>
          <c:invertIfNegative val="0"/>
          <c:cat>
            <c:strRef>
              <c:f>Feuil1!$A$14:$A$25</c:f>
              <c:strCache>
                <c:ptCount val="12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  <c:pt idx="7">
                  <c:v>#95</c:v>
                </c:pt>
                <c:pt idx="8">
                  <c:v>#96</c:v>
                </c:pt>
                <c:pt idx="9">
                  <c:v>#97</c:v>
                </c:pt>
                <c:pt idx="10">
                  <c:v>#98</c:v>
                </c:pt>
                <c:pt idx="11">
                  <c:v>#99</c:v>
                </c:pt>
              </c:strCache>
            </c:strRef>
          </c:cat>
          <c:val>
            <c:numRef>
              <c:f>Feuil1!$E$14:$E$25</c:f>
              <c:numCache>
                <c:formatCode>General</c:formatCode>
                <c:ptCount val="12"/>
                <c:pt idx="9">
                  <c:v>103</c:v>
                </c:pt>
                <c:pt idx="10">
                  <c:v>482</c:v>
                </c:pt>
                <c:pt idx="11">
                  <c:v>688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77E-4083-AAFB-14F0586C6F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60127056"/>
        <c:axId val="360159112"/>
      </c:barChart>
      <c:catAx>
        <c:axId val="3601270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60159112"/>
        <c:crosses val="autoZero"/>
        <c:auto val="1"/>
        <c:lblAlgn val="ctr"/>
        <c:lblOffset val="100"/>
        <c:noMultiLvlLbl val="0"/>
      </c:catAx>
      <c:valAx>
        <c:axId val="36015911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fr-FR"/>
                  <a:t>Number of approved CRs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36012705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Feuil1!$A$2:$A$25</c:f>
              <c:strCache>
                <c:ptCount val="24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  <c:pt idx="17">
                  <c:v>#93</c:v>
                </c:pt>
                <c:pt idx="18">
                  <c:v>#94</c:v>
                </c:pt>
                <c:pt idx="19">
                  <c:v>#95</c:v>
                </c:pt>
                <c:pt idx="20">
                  <c:v>#96</c:v>
                </c:pt>
                <c:pt idx="21">
                  <c:v>#97</c:v>
                </c:pt>
                <c:pt idx="22">
                  <c:v>#98</c:v>
                </c:pt>
                <c:pt idx="23">
                  <c:v>#99</c:v>
                </c:pt>
              </c:strCache>
            </c:strRef>
          </c:cat>
          <c:val>
            <c:numRef>
              <c:f>Feuil1!$B$2:$B$25</c:f>
              <c:numCache>
                <c:formatCode>General</c:formatCode>
                <c:ptCount val="24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  <c:pt idx="17">
                  <c:v>16</c:v>
                </c:pt>
                <c:pt idx="18">
                  <c:v>10</c:v>
                </c:pt>
                <c:pt idx="19">
                  <c:v>12</c:v>
                </c:pt>
                <c:pt idx="20">
                  <c:v>17</c:v>
                </c:pt>
                <c:pt idx="21">
                  <c:v>11</c:v>
                </c:pt>
                <c:pt idx="22">
                  <c:v>10</c:v>
                </c:pt>
                <c:pt idx="2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26-4BE4-9533-47CB8A53AE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256352"/>
        <c:axId val="360264936"/>
      </c:barChart>
      <c:catAx>
        <c:axId val="360256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264936"/>
        <c:crosses val="autoZero"/>
        <c:auto val="1"/>
        <c:lblAlgn val="ctr"/>
        <c:lblOffset val="100"/>
        <c:noMultiLvlLbl val="0"/>
      </c:catAx>
      <c:valAx>
        <c:axId val="3602649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25635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Feuil1!$A$8:$A$25</c:f>
              <c:strCache>
                <c:ptCount val="18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  <c:pt idx="10">
                  <c:v>#92</c:v>
                </c:pt>
                <c:pt idx="11">
                  <c:v>#93</c:v>
                </c:pt>
                <c:pt idx="12">
                  <c:v>#94</c:v>
                </c:pt>
                <c:pt idx="13">
                  <c:v>#95</c:v>
                </c:pt>
                <c:pt idx="14">
                  <c:v>#96</c:v>
                </c:pt>
                <c:pt idx="15">
                  <c:v>#97</c:v>
                </c:pt>
                <c:pt idx="16">
                  <c:v>#98</c:v>
                </c:pt>
                <c:pt idx="17">
                  <c:v>#99</c:v>
                </c:pt>
              </c:strCache>
            </c:strRef>
          </c:cat>
          <c:val>
            <c:numRef>
              <c:f>Feuil1!$C$8:$C$25</c:f>
              <c:numCache>
                <c:formatCode>General</c:formatCode>
                <c:ptCount val="18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  <c:pt idx="10">
                  <c:v>209</c:v>
                </c:pt>
                <c:pt idx="11">
                  <c:v>117</c:v>
                </c:pt>
                <c:pt idx="12">
                  <c:v>83</c:v>
                </c:pt>
                <c:pt idx="13">
                  <c:v>120</c:v>
                </c:pt>
                <c:pt idx="14">
                  <c:v>60</c:v>
                </c:pt>
                <c:pt idx="15">
                  <c:v>48</c:v>
                </c:pt>
                <c:pt idx="16">
                  <c:v>37</c:v>
                </c:pt>
                <c:pt idx="17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94-4B70-B5D4-ACDE44C257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336968"/>
        <c:axId val="360337352"/>
      </c:barChart>
      <c:catAx>
        <c:axId val="360336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337352"/>
        <c:crosses val="autoZero"/>
        <c:auto val="1"/>
        <c:lblAlgn val="ctr"/>
        <c:lblOffset val="100"/>
        <c:noMultiLvlLbl val="0"/>
      </c:catAx>
      <c:valAx>
        <c:axId val="360337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33696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cat>
            <c:strRef>
              <c:f>Feuil1!$A$15:$A$25</c:f>
              <c:strCache>
                <c:ptCount val="11"/>
                <c:pt idx="0">
                  <c:v>#89</c:v>
                </c:pt>
                <c:pt idx="1">
                  <c:v>#90</c:v>
                </c:pt>
                <c:pt idx="2">
                  <c:v>#91</c:v>
                </c:pt>
                <c:pt idx="3">
                  <c:v>#92</c:v>
                </c:pt>
                <c:pt idx="4">
                  <c:v>#93</c:v>
                </c:pt>
                <c:pt idx="5">
                  <c:v>#94</c:v>
                </c:pt>
                <c:pt idx="6">
                  <c:v>#95</c:v>
                </c:pt>
                <c:pt idx="7">
                  <c:v>#96</c:v>
                </c:pt>
                <c:pt idx="8">
                  <c:v>#97</c:v>
                </c:pt>
                <c:pt idx="9">
                  <c:v>#98</c:v>
                </c:pt>
                <c:pt idx="10">
                  <c:v>#99</c:v>
                </c:pt>
              </c:strCache>
            </c:strRef>
          </c:cat>
          <c:val>
            <c:numRef>
              <c:f>Feuil1!$D$15:$D$25</c:f>
              <c:numCache>
                <c:formatCode>General</c:formatCode>
                <c:ptCount val="11"/>
                <c:pt idx="0">
                  <c:v>132</c:v>
                </c:pt>
                <c:pt idx="1">
                  <c:v>266</c:v>
                </c:pt>
                <c:pt idx="2">
                  <c:v>529</c:v>
                </c:pt>
                <c:pt idx="3">
                  <c:v>818</c:v>
                </c:pt>
                <c:pt idx="4">
                  <c:v>661</c:v>
                </c:pt>
                <c:pt idx="5">
                  <c:v>956</c:v>
                </c:pt>
                <c:pt idx="6">
                  <c:v>1275</c:v>
                </c:pt>
                <c:pt idx="7">
                  <c:v>1220</c:v>
                </c:pt>
                <c:pt idx="8">
                  <c:v>730</c:v>
                </c:pt>
                <c:pt idx="9">
                  <c:v>420</c:v>
                </c:pt>
                <c:pt idx="10">
                  <c:v>177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1E-47CE-AFEF-5288A3E9FE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375560"/>
        <c:axId val="360375944"/>
      </c:barChart>
      <c:catAx>
        <c:axId val="3603755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375944"/>
        <c:crosses val="autoZero"/>
        <c:auto val="1"/>
        <c:lblAlgn val="ctr"/>
        <c:lblOffset val="100"/>
        <c:noMultiLvlLbl val="0"/>
      </c:catAx>
      <c:valAx>
        <c:axId val="360375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37556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Feuil1!$E$1</c:f>
              <c:strCache>
                <c:ptCount val="1"/>
                <c:pt idx="0">
                  <c:v>Rel-18 CRs (BCF)</c:v>
                </c:pt>
              </c:strCache>
            </c:strRef>
          </c:tx>
          <c:invertIfNegative val="0"/>
          <c:cat>
            <c:strRef>
              <c:f>Feuil1!$A$23:$A$25</c:f>
              <c:strCache>
                <c:ptCount val="3"/>
                <c:pt idx="0">
                  <c:v>#97</c:v>
                </c:pt>
                <c:pt idx="1">
                  <c:v>#98</c:v>
                </c:pt>
                <c:pt idx="2">
                  <c:v>#99</c:v>
                </c:pt>
              </c:strCache>
            </c:strRef>
          </c:cat>
          <c:val>
            <c:numRef>
              <c:f>Feuil1!$E$23:$E$25</c:f>
              <c:numCache>
                <c:formatCode>General</c:formatCode>
                <c:ptCount val="3"/>
                <c:pt idx="0">
                  <c:v>103</c:v>
                </c:pt>
                <c:pt idx="1">
                  <c:v>482</c:v>
                </c:pt>
                <c:pt idx="2">
                  <c:v>688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18-4137-B87D-AE3891CC19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336968"/>
        <c:axId val="360337352"/>
      </c:barChart>
      <c:catAx>
        <c:axId val="360336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337352"/>
        <c:crosses val="autoZero"/>
        <c:auto val="1"/>
        <c:lblAlgn val="ctr"/>
        <c:lblOffset val="100"/>
        <c:noMultiLvlLbl val="0"/>
      </c:catAx>
      <c:valAx>
        <c:axId val="360337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33696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835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8332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5779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9817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SA#99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Rotterdam, Netherlands, 21 – 24 March 2023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SP-230355	</a:t>
            </a:r>
          </a:p>
        </p:txBody>
      </p:sp>
      <p:sp>
        <p:nvSpPr>
          <p:cNvPr id="2" name="MSIPCMContentMarking" descr="{&quot;HashCode&quot;:-309203560,&quot;Placement&quot;:&quot;Footer&quot;,&quot;Top&quot;:523.8,&quot;Left&quot;:435.058655,&quot;SlideWidth&quot;:960,&quot;SlideHeight&quot;:540}">
            <a:extLst>
              <a:ext uri="{FF2B5EF4-FFF2-40B4-BE49-F238E27FC236}">
                <a16:creationId xmlns:a16="http://schemas.microsoft.com/office/drawing/2014/main" id="{BE88928E-D1CD-8EA6-A79C-A8768491405B}"/>
              </a:ext>
            </a:extLst>
          </p:cNvPr>
          <p:cNvSpPr txBox="1"/>
          <p:nvPr userDrawn="1"/>
        </p:nvSpPr>
        <p:spPr>
          <a:xfrm>
            <a:off x="5525245" y="6652260"/>
            <a:ext cx="1141510" cy="20574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fr-FR" sz="800">
                <a:solidFill>
                  <a:srgbClr val="ED7D31"/>
                </a:solidFill>
                <a:latin typeface="Helvetica 75 Bold" panose="020B0804020202020204" pitchFamily="34" charset="0"/>
              </a:rPr>
              <a:t>Orange Restricted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9_Rotterdam/Docs/CP-230118.zip" TargetMode="External"/><Relationship Id="rId3" Type="http://schemas.openxmlformats.org/officeDocument/2006/relationships/hyperlink" Target="https://www.3gpp.org/ftp/tsg_ct/TSG_CT/TSGC_99_Rotterdam/Docs/CP-230023.zip" TargetMode="External"/><Relationship Id="rId7" Type="http://schemas.openxmlformats.org/officeDocument/2006/relationships/hyperlink" Target="https://www.3gpp.org/ftp/tsg_ct/TSG_CT/TSGC_99_Rotterdam/Docs/CP-230116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9_Rotterdam/Docs/CP-230115.zip" TargetMode="External"/><Relationship Id="rId5" Type="http://schemas.openxmlformats.org/officeDocument/2006/relationships/hyperlink" Target="https://www.3gpp.org/ftp/tsg_ct/TSG_CT/TSGC_99_Rotterdam/Docs/CP-230114.zip" TargetMode="External"/><Relationship Id="rId4" Type="http://schemas.openxmlformats.org/officeDocument/2006/relationships/hyperlink" Target="https://www.3gpp.org/ftp/tsg_ct/TSG_CT/TSGC_99_Rotterdam/Docs/CP-230025.zip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9_Rotterdam/Docs/CP-230197.zip" TargetMode="External"/><Relationship Id="rId3" Type="http://schemas.openxmlformats.org/officeDocument/2006/relationships/hyperlink" Target="https://www.3gpp.org/ftp/tsg_ct/TSG_CT/TSGC_99_Rotterdam/Docs/CP-230119.zip" TargetMode="External"/><Relationship Id="rId7" Type="http://schemas.openxmlformats.org/officeDocument/2006/relationships/hyperlink" Target="https://www.3gpp.org/ftp/tsg_ct/TSG_CT/TSGC_99_Rotterdam/Docs/CP-230195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9_Rotterdam/Docs/CP-230194.zip" TargetMode="External"/><Relationship Id="rId5" Type="http://schemas.openxmlformats.org/officeDocument/2006/relationships/hyperlink" Target="https://www.3gpp.org/ftp/tsg_ct/TSG_CT/TSGC_99_Rotterdam/Docs/CP-230192.zip" TargetMode="External"/><Relationship Id="rId4" Type="http://schemas.openxmlformats.org/officeDocument/2006/relationships/hyperlink" Target="https://www.3gpp.org/ftp/tsg_ct/TSG_CT/TSGC_99_Rotterdam/Docs/CP-230190.zip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9_Rotterdam/Docs/CP-230331.zip" TargetMode="External"/><Relationship Id="rId3" Type="http://schemas.openxmlformats.org/officeDocument/2006/relationships/hyperlink" Target="https://www.3gpp.org/ftp/tsg_ct/TSG_CT/TSGC_99_Rotterdam/Docs/CP-230198.zip" TargetMode="External"/><Relationship Id="rId7" Type="http://schemas.openxmlformats.org/officeDocument/2006/relationships/hyperlink" Target="https://www.3gpp.org/ftp/tsg_ct/TSG_CT/TSGC_99_Rotterdam/Docs/CP-23033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9_Rotterdam/Docs/CP-230329.zip" TargetMode="External"/><Relationship Id="rId5" Type="http://schemas.openxmlformats.org/officeDocument/2006/relationships/hyperlink" Target="https://www.3gpp.org/ftp/tsg_ct/TSG_CT/TSGC_99_Rotterdam/Docs/CP-230203.zip" TargetMode="External"/><Relationship Id="rId4" Type="http://schemas.openxmlformats.org/officeDocument/2006/relationships/hyperlink" Target="https://www.3gpp.org/ftp/tsg_ct/TSG_CT/TSGC_99_Rotterdam/Docs/CP-230201.zip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9_Rotterdam/Docs/CP-230332.zip" TargetMode="External"/><Relationship Id="rId7" Type="http://schemas.openxmlformats.org/officeDocument/2006/relationships/hyperlink" Target="https://www.3gpp.org/ftp/tsg_ct/TSG_CT/TSGC_99_Rotterdam/Docs/CP-230337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9_Rotterdam/Docs/CP-230335.zip" TargetMode="External"/><Relationship Id="rId5" Type="http://schemas.openxmlformats.org/officeDocument/2006/relationships/hyperlink" Target="https://www.3gpp.org/ftp/tsg_ct/TSG_CT/TSGC_99_Rotterdam/Docs/CP-230334.zip" TargetMode="External"/><Relationship Id="rId4" Type="http://schemas.openxmlformats.org/officeDocument/2006/relationships/hyperlink" Target="https://www.3gpp.org/ftp/tsg_ct/TSG_CT/TSGC_99_Rotterdam/Docs/CP-230333.zip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9_Rotterdam/Docs/CP-230121.zip" TargetMode="External"/><Relationship Id="rId7" Type="http://schemas.openxmlformats.org/officeDocument/2006/relationships/hyperlink" Target="https://www.3gpp.org/ftp/tsg_ct/TSG_CT/TSGC_99_Rotterdam/Docs/CP-230184.zip" TargetMode="External"/><Relationship Id="rId2" Type="http://schemas.openxmlformats.org/officeDocument/2006/relationships/hyperlink" Target="https://www.3gpp.org/ftp/tsg_ct/TSG_CT/TSGC_99_Rotterdam/Docs/CP-23002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9_Rotterdam/Docs/CP-230124.zip" TargetMode="External"/><Relationship Id="rId5" Type="http://schemas.openxmlformats.org/officeDocument/2006/relationships/hyperlink" Target="https://www.3gpp.org/ftp/tsg_ct/TSG_CT/TSGC_99_Rotterdam/Docs/CP-230123.zip" TargetMode="External"/><Relationship Id="rId4" Type="http://schemas.openxmlformats.org/officeDocument/2006/relationships/hyperlink" Target="https://www.3gpp.org/ftp/tsg_ct/TSG_CT/TSGC_99_Rotterdam/Docs/CP-230122.zip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9_Rotterdam/Docs/CP-230188.zip" TargetMode="External"/><Relationship Id="rId2" Type="http://schemas.openxmlformats.org/officeDocument/2006/relationships/hyperlink" Target="https://www.3gpp.org/ftp/tsg_ct/TSG_CT/TSGC_99_Rotterdam/Docs/CP-23018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9_Rotterdam/Docs/CP-230338.zip" TargetMode="External"/><Relationship Id="rId5" Type="http://schemas.openxmlformats.org/officeDocument/2006/relationships/hyperlink" Target="https://www.3gpp.org/ftp/tsg_ct/TSG_CT/TSGC_99_Rotterdam/Docs/CP-230276.zip" TargetMode="External"/><Relationship Id="rId4" Type="http://schemas.openxmlformats.org/officeDocument/2006/relationships/hyperlink" Target="https://www.3gpp.org/ftp/tsg_ct/TSG_CT/TSGC_99_Rotterdam/Docs/CP-230189.zip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9_Rotterdam/Docs/CP-230028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TSGC_99_Rotterdam/Docs/CP-230183.zip" TargetMode="External"/><Relationship Id="rId4" Type="http://schemas.openxmlformats.org/officeDocument/2006/relationships/hyperlink" Target="https://www.3gpp.org/ftp/tsg_ct/TSG_CT/TSGC_99_Rotterdam/Docs/CP-230112.zip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SA#99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341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1065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23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12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3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378 registered</a:t>
            </a:r>
          </a:p>
          <a:p>
            <a:pPr lvl="2"/>
            <a:r>
              <a:rPr lang="en-US" altLang="fr-FR" dirty="0"/>
              <a:t>258 confirmed participation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376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403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259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27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4" name="Graphique 3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4929256"/>
              </p:ext>
            </p:extLst>
          </p:nvPr>
        </p:nvGraphicFramePr>
        <p:xfrm>
          <a:off x="6095999" y="1738235"/>
          <a:ext cx="4773283" cy="4754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CRs)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1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0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 (10 in previous TSG)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6" name="Graphique 5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8525880"/>
              </p:ext>
            </p:extLst>
          </p:nvPr>
        </p:nvGraphicFramePr>
        <p:xfrm>
          <a:off x="6380671" y="1825625"/>
          <a:ext cx="4572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35 (37 in previous TSG)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4" name="Graphique 3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9097589"/>
              </p:ext>
            </p:extLst>
          </p:nvPr>
        </p:nvGraphicFramePr>
        <p:xfrm>
          <a:off x="6328912" y="2178169"/>
          <a:ext cx="5575541" cy="3998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177 (420 in previous TSG)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4" name="Graphique 3">
            <a:extLst>
              <a:ext uri="{FF2B5EF4-FFF2-40B4-BE49-F238E27FC236}">
                <a16:creationId xmlns:a16="http://schemas.microsoft.com/office/drawing/2014/main" id="{00000000-0008-0000-00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1134974"/>
              </p:ext>
            </p:extLst>
          </p:nvPr>
        </p:nvGraphicFramePr>
        <p:xfrm>
          <a:off x="5615796" y="2264654"/>
          <a:ext cx="6576204" cy="3549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688 (482 in previous TSG)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23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11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3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5" name="Graphique 4">
            <a:extLst>
              <a:ext uri="{FF2B5EF4-FFF2-40B4-BE49-F238E27FC236}">
                <a16:creationId xmlns:a16="http://schemas.microsoft.com/office/drawing/2014/main" id="{81CA6B93-A062-43E3-9CB7-4BE697DB1E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7920418"/>
              </p:ext>
            </p:extLst>
          </p:nvPr>
        </p:nvGraphicFramePr>
        <p:xfrm>
          <a:off x="6096000" y="1795287"/>
          <a:ext cx="5868845" cy="4294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7853856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17C8AC8-ED70-44B2-24B8-FF9FBF238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Satellite coverage availability information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65A895F-9A09-D7D6-438B-0C2F0E4FD9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Related</a:t>
            </a:r>
            <a:r>
              <a:rPr lang="fr-FR" dirty="0"/>
              <a:t> to 5GSAT_Ph2</a:t>
            </a:r>
          </a:p>
          <a:p>
            <a:r>
              <a:rPr lang="fr-FR" dirty="0"/>
              <a:t>Discussion in CT on </a:t>
            </a:r>
            <a:r>
              <a:rPr lang="en-US" dirty="0"/>
              <a:t>Satellite coverage availability information</a:t>
            </a:r>
          </a:p>
          <a:p>
            <a:r>
              <a:rPr lang="en-US" dirty="0"/>
              <a:t>The discussion was pushed back to CT1</a:t>
            </a:r>
          </a:p>
          <a:p>
            <a:r>
              <a:rPr lang="en-US" dirty="0"/>
              <a:t>Not possible to agree on an LS sent to SA2 but it is clear that:</a:t>
            </a:r>
          </a:p>
          <a:p>
            <a:pPr lvl="1"/>
            <a:r>
              <a:rPr lang="en-US" dirty="0"/>
              <a:t>SA2 should clarify if this information will be specified by 3GPP</a:t>
            </a:r>
          </a:p>
          <a:p>
            <a:pPr lvl="1"/>
            <a:r>
              <a:rPr lang="en-US" dirty="0"/>
              <a:t>This clarification is required to progress the work on the transport of his information at the protocol level</a:t>
            </a:r>
          </a:p>
          <a:p>
            <a:endParaRPr lang="en-US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218708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7EA4BB8-0A1D-D504-219A-C2BDEFABA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view</a:t>
            </a:r>
            <a:r>
              <a:rPr lang="fr-FR" dirty="0"/>
              <a:t> on Rel-19 timeline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E2DDF5A-F05D-9653-5D83-3B26CDCD97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Input to SA discussion: SP-230363</a:t>
            </a:r>
          </a:p>
          <a:p>
            <a:pPr marL="457200" marR="0" lvl="0" indent="-4572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Common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ASN.1/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OpenAPI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freeze date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keep in sync CT/RAN/SA regarding the Release freeze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months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between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stage 3 freeze and ASN.1/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OpenAPI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freeze dates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</a:t>
            </a:r>
            <a:r>
              <a:rPr kumimoji="0" lang="fr-F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avoid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protocol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backward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incompatible change and </a:t>
            </a:r>
            <a:r>
              <a:rPr kumimoji="0" lang="fr-F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provide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some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buffer for </a:t>
            </a:r>
            <a:r>
              <a:rPr kumimoji="0" lang="fr-F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protocol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consolidation </a:t>
            </a:r>
            <a:r>
              <a:rPr kumimoji="0" lang="fr-F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after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the stage 3 freeze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fr-FR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months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between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stage 2 freeze and the stage 3 freeze dates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</a:t>
            </a:r>
            <a:r>
              <a:rPr kumimoji="0" lang="fr-F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grant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enough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time for TSG cross-coordination.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CT, Stage 2 </a:t>
            </a:r>
            <a:r>
              <a:rPr kumimoji="0" lang="fr-F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requirements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coming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from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SA2 but </a:t>
            </a:r>
            <a:r>
              <a:rPr kumimoji="0" lang="fr-F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also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from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SA3, SA4, SA5, SA6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410940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sz="2400" dirty="0"/>
              <a:t>Many thanks to CT vice chairs, CT WG chairs and rapporteurs for the great effort of coordination during the last 4 years. </a:t>
            </a:r>
          </a:p>
          <a:p>
            <a:r>
              <a:rPr lang="en-GB" altLang="ja-JP" sz="2400" dirty="0"/>
              <a:t>Special thanks to Kimmo for all the years by my side. </a:t>
            </a:r>
          </a:p>
          <a:p>
            <a:r>
              <a:rPr lang="en-GB" altLang="ja-JP" sz="2400" dirty="0"/>
              <a:t>Thanks to MCC and ETSI IT for excellent support in and outside the meetings.</a:t>
            </a:r>
          </a:p>
          <a:p>
            <a:r>
              <a:rPr lang="en-GB" altLang="ja-JP" sz="2400" dirty="0"/>
              <a:t>Thanks to ETSI for the excellent organisation of TSG#99</a:t>
            </a:r>
          </a:p>
          <a:p>
            <a:r>
              <a:rPr lang="en-GB" altLang="ja-JP" sz="2400" dirty="0"/>
              <a:t>Thanks to KPN for this very nice social event</a:t>
            </a:r>
          </a:p>
          <a:p>
            <a:r>
              <a:rPr lang="en-GB" altLang="ja-JP" sz="2400" dirty="0"/>
              <a:t>Thanks to the delegates in CT WGs and CT for the amazing work achieved the last 4 years. </a:t>
            </a:r>
          </a:p>
          <a:p>
            <a:r>
              <a:rPr lang="en-GB" altLang="ja-JP" sz="2400" dirty="0"/>
              <a:t>Many Thanks to Georg (SA), Wanshi (RAN) for everything and even more!</a:t>
            </a:r>
          </a:p>
          <a:p>
            <a:r>
              <a:rPr lang="en-GB" altLang="ja-JP" sz="2400" dirty="0"/>
              <a:t>Warm congratulations to Peter Schmitt (CT) and Puneet Jain (SA) </a:t>
            </a:r>
          </a:p>
          <a:p>
            <a:endParaRPr lang="en-US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C23EBD-A340-871E-B852-ED6507469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F2D74B-F414-5B3E-15C7-CE05C83C7B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85CDFEA-B46E-6C8E-2BE9-8070278727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4287" y="-180675"/>
            <a:ext cx="12416287" cy="855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55231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Study/Work Items Rel-18 1/4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404700"/>
              </p:ext>
            </p:extLst>
          </p:nvPr>
        </p:nvGraphicFramePr>
        <p:xfrm>
          <a:off x="224631" y="1808222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CP-230023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the architectural enhancements for 5G Multicast-Broadcast services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CP-230025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Enhancements on Service-based support for SMS in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CP-230114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on Dynamically Changing AM Policies in the 5GC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CP-230115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Architecture Enhancements for XR and media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CP-230116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on 5G AM Policy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CP-230118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Rel-18 Generic Group Management, Exposure and Communication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Study/Work Items Rel-18 2/4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320793"/>
              </p:ext>
            </p:extLst>
          </p:nvPr>
        </p:nvGraphicFramePr>
        <p:xfrm>
          <a:off x="224631" y="1808222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CP-230119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Enablers for Network Automation for 5G -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CP-230190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Gateway UE function for Mission Critical Communication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CP-230192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Architecture Enhancements for Vehicle Mounted Relays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CP-230194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Stage 3 of Network Slicing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CP-230195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5G-enabled fused location service capability exposure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CP-230197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Personal IoT Network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6131887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Study/Work Items Rel-18 3/4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958842"/>
              </p:ext>
            </p:extLst>
          </p:nvPr>
        </p:nvGraphicFramePr>
        <p:xfrm>
          <a:off x="224631" y="2085624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CP-230198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for enabling MSGin5G Service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CP-230201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UE pre-configuration for 5MBS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CP-230203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5GC/EPC enhancement for satellite access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CP-230329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System Support for AI/ML-based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29.543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CP-230330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 of Further Architecture Enhancement for UAV and UAM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24.577</a:t>
                      </a:r>
                    </a:p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24.578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CP-230331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Ranging based services and sidelink positioning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24.514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972941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until TSG#99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Study/Work Items Rel-18 4/4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122205"/>
              </p:ext>
            </p:extLst>
          </p:nvPr>
        </p:nvGraphicFramePr>
        <p:xfrm>
          <a:off x="224631" y="1808222"/>
          <a:ext cx="11742738" cy="340800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CP-230332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Application layer support for Personal IoT Network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24.583</a:t>
                      </a:r>
                    </a:p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29.583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CP-230333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Application Data Analytics Enablement Service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24.559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CP-230334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Access Traffic Steering, Switching and Splitting support in 5G system –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CP-230335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Next Generation Real time Communication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24.186</a:t>
                      </a:r>
                    </a:p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29.175</a:t>
                      </a:r>
                    </a:p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29.176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CP-230337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UPF enhancement for exposure and SBA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6794537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Work Items Rel-17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62716"/>
              </p:ext>
            </p:extLst>
          </p:nvPr>
        </p:nvGraphicFramePr>
        <p:xfrm>
          <a:off x="224631" y="1920897"/>
          <a:ext cx="11742738" cy="313944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CP-230026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enhancement to the 5GC location services -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CP-230121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General Support of IPv6 Prefix Delegation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CP-230122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of Network Automation Enablers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CP-230123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Rel-18 Enhancements of 3GPP Northbound Interfaces and Application Layer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9412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CP-230124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5G Timing Resiliency and TSC &amp; URLLC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20667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CP-230184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Enhanced support of Non-Public Networks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07963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Work Items Rel-17 2/2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648619"/>
              </p:ext>
            </p:extLst>
          </p:nvPr>
        </p:nvGraphicFramePr>
        <p:xfrm>
          <a:off x="224631" y="1920897"/>
          <a:ext cx="11742738" cy="241808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CP-230187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support for 5WWC,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CP-230188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Secondary DN authentication and authorization in EPC IWK cases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CP-230189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Application Layer Support for Uncrewed Aerial Systems (UAS),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CP-230276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enhancement of 5G UE Policy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9412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CP-230338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SEAL data delivery enabler for vertical applications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29.548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2066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8576640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Rel-18 TR/TS for Approval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386387"/>
              </p:ext>
            </p:extLst>
          </p:nvPr>
        </p:nvGraphicFramePr>
        <p:xfrm>
          <a:off x="224630" y="1920897"/>
          <a:ext cx="11211869" cy="3947009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CP-230028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31.822 v1.0.0 Study on GBA_U Based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CP-230112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TR 31.826 on Study on new UICC application for NSSA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CP-230183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24.575 v1.0.0 on 5G System; Multicast/Broadcast UE pre-configuration</a:t>
                      </a:r>
                    </a:p>
                    <a:p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Management Object (MO)</a:t>
                      </a:r>
                    </a:p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670CB60B-54C3-F255-BAC8-085CEDE52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572839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TR/TS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29.543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Data Transfer Policy Control Services; Stage 3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24.577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Aircraft-to-Everything (A2X) services in 5G System (5GS)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24.578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Aircraft-to-Everything (A2X) services in 5G System (5GS); UE policies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24.514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Ranging based services and </a:t>
                      </a:r>
                      <a:r>
                        <a:rPr lang="en-GB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positioning in 5G system(5GS);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24.583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layer support for Personal IoT Network (PINAPP); Stage 3;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29.583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layer support for Personal IoT Network (PINAPP);</a:t>
                      </a: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Personal IoT Network (PIN) server services; Stage 3;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2/2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670CB60B-54C3-F255-BAC8-085CEDE52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658774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TR/TS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24.559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Data Analytics Enablement Service (ADAES); Stage 3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24.186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 Data Channel applications; Protocol specification"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29.175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IMS, SBI, IMS AS Services, Stage 3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29.176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IMS, SBI, DCMF Services, Stage 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29.548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Enabler Architecture Layer for Verticals (SEAL); SEAL Data Delivery (SEALDD) Server Services; Stage 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1224772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1A384BC7-9FF5-042C-16FD-A98FF7F40F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74639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C1-230149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DNS server security information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33.402 CR 0148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C1-230209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General updates for LADN per DNN &amp; S-NSSAI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3914 TS 23.502 CR 3853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C1-230212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URSP updates for LADN per DNN &amp; S-NSSAI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3914 TS 23.502 CR 3853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C1-230234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IPv6 prefix delegation in 5GS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3859, TS 23.316 CR2075, TS 23.304 CR0164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C1-230333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Extending "Requested UE policies IE" with an indicator for A2X policies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23.256 CR 0076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C1-230599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Resolving the EN related to the need for decorated NAI format for NSWO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3947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C1-230600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Resolving the EN related to the need for decorated NAI format for NSWO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3947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C1-230632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Introducing the 5G ProSe UE-to-UE relay policies indicators in the Requested UE policies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23.304 CR 0205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C1-230633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Updating the UE-requested ProSeP provisioning procedure to consider the 5G ProSe UE-to-UE relay case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23.304 CR 0205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C1-230643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Redundant steering mode is not applicable for ATSSS-LL functionality (impact on TS 24.193)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24.193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4019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6698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2A6EA8"/>
                </a:solidFill>
              </a:rPr>
              <a:t>New</a:t>
            </a:r>
            <a:r>
              <a:rPr lang="en-GB" altLang="en-US" dirty="0"/>
              <a:t> TSG CT Officials after CT#99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2A6EA8"/>
                </a:solidFill>
              </a:rPr>
              <a:t>peter.schmitt@huawei.com</a:t>
            </a:r>
            <a:endParaRPr lang="fr-FR" altLang="en-US" sz="1800" dirty="0">
              <a:solidFill>
                <a:srgbClr val="2A6EA8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TSG CT </a:t>
            </a:r>
            <a:r>
              <a:rPr lang="fr-FR" altLang="en-US" sz="1800" dirty="0" err="1">
                <a:solidFill>
                  <a:srgbClr val="2A6EA8"/>
                </a:solidFill>
              </a:rPr>
              <a:t>Vicechair</a:t>
            </a:r>
            <a:endParaRPr lang="fr-FR" altLang="en-US" sz="1800" dirty="0">
              <a:solidFill>
                <a:srgbClr val="2A6EA8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2A6EA8"/>
                </a:solidFill>
              </a:rPr>
              <a:t>longb@189.cn</a:t>
            </a:r>
            <a:endParaRPr lang="fr-FR" altLang="en-US" sz="1800" i="1" dirty="0">
              <a:solidFill>
                <a:srgbClr val="2A6EA8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670AB69-A5FA-6BCA-6065-25F33F3C65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924" y="4824640"/>
            <a:ext cx="1097635" cy="137974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9E97089-985C-C1A8-6205-6CAB93B87D73}"/>
              </a:ext>
            </a:extLst>
          </p:cNvPr>
          <p:cNvSpPr/>
          <p:nvPr/>
        </p:nvSpPr>
        <p:spPr>
          <a:xfrm>
            <a:off x="500332" y="1828712"/>
            <a:ext cx="4468483" cy="2156693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D13F36-80F7-138D-98BD-41125DC8E1A5}"/>
              </a:ext>
            </a:extLst>
          </p:cNvPr>
          <p:cNvSpPr/>
          <p:nvPr/>
        </p:nvSpPr>
        <p:spPr>
          <a:xfrm>
            <a:off x="6096000" y="4753351"/>
            <a:ext cx="4468483" cy="1495050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9959306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(II)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BDB2D971-5232-551D-D5AF-7156F6D33E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557103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C1-230809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Mandate DNN parameter provisioning to L3 U2N relay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23.304 CR 0158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C1-230821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Corrections to the definition of the EAS type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29.558 CR#0059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C1-230867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Updates on location reporting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29.122 CR #0640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C1-230874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Configuration parameter for 5G ProSe UE-to-UE relay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TS/TR 23.304 CR 0205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C1-230875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Coding apsects of authorization and provisioning for UE-to-UE Relay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23.304 CR 0205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C1-230880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Using the 5G ProSe direct link modification procedure for UE-to-UE relay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23.304 CR 0172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C1-230881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 ProSe direct link identifier update via 5G ProSe U2U relay UE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TS23.304 CR0208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C1-230882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U2U link establishment without integrated discovery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23.304 CR 0172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C1-230890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 update the messages for 5G ProSe direct link identifier update via 5G ProSe U2U relay UE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TS23.304 CR0208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C1-230891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Relay update procedure for link identifier update via 5G ProSe UE-to-UE relay UE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TS23.304 CR0208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8458683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(III)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DDB946A0-A175-21AF-D53C-3EF196CB3F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909307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C1-230892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Relay update messages for link identifier update via 5G ProSe UE-to-UE relay UE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TS23.304 CR02098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C1-230894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Communication path switching procedure between the direct communication path over Uu and the direct communication path over PC5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23.304 CR 0169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C1-230898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U2U link release procedure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23.304 CR 0208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Term reference for SNPN access mode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24.501 CR 5014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to indicate its support for Slice-based TNGF selection to the network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3953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Aborting registration procedure when the selected TNGF is not compatible with the allowed NSSAI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3953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Introducing the TNAN information IE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3953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C1-23xxxx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TNAN selection based on the TNAN information provided to the UE in the REGISTRATION REJECT message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23.502 CR 3762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Introducing the Extended WLANSP in the ANDSP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23.503 CR 0843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The impact of Extended WLANSP on WLAN selection procedure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3953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0263333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(IV)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F1FEAE7D-7ABE-D14E-4930-A14D7D321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167315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Instructing a UE to reconnect to the network upon receiving an indication of a change in the RAN timing synchronization status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3892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PMIC for 5GS DetNet node reporting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24.539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TR 23.501 CR 3844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Introduce new UE policy container PCO parameter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24.008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3924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Add URSP provisioning support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3924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5GMM procedure updates for LADN per DNN &amp; S-NSSAI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3914 TS 23.502 CR 3853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general aspects of PIN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3854, 3897, 3912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C1-230970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Enhanced CAG selection - additional information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4119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Enhanced CAG selection - enforcement in idle mode procedures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4119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Enhanced CAG selection - providing additional information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4976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23.501 CR 4119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MA PDU session establishment with non-3GPP access connected to EPC and 3GPP access connected to 5GCN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24.193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23.502... CR 3748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7951773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(V)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602F722C-B54C-AD87-E213-9EFC028749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910250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Define ATSSS related Notify payloads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23.502... CR 3748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C1-230976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ATSSS rules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24.193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TS23.501 ... CR#3973 TS23.502 ... CR#3784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Encoding of network steering functionalities information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24.193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TS23.501 ... CR#3973 TS23.502 ... CR#3784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Measurement assistance information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24.193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TS23.501 ... CR#3973 TS23.502 ... CR#3784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 PDU session via PDN connection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24.193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TS23.501 ... CR#3973 TS23.502 ... CR#3784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MPQUIC Steering Functionality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24.193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TS23.501 ... CR#3973 TS23.502 ... CR#3784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C1-230981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Network steering functionalities information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24.193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TS23.501 ... CR#3973 TS23.502 ... CR#3784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2303663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6CD0D976-A549-EBF1-24EC-DBF42C0CF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316787"/>
              </p:ext>
            </p:extLst>
          </p:nvPr>
        </p:nvGraphicFramePr>
        <p:xfrm>
          <a:off x="263611" y="1853516"/>
          <a:ext cx="11117898" cy="4377003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6438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80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C3-230661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Corrections for historical analytics exposure procedures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0657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23.288 CR#0697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2782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C3-230662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Corrections for historical analytics exposure procedures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0656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23.288 CR#0697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22775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C3-230424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Onboarding in SNPN supporting localized services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1026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CR#3927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47941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C3-230776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periodicity range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1040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CR#4088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CR#3717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CR#0853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47941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C3-230777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periodicity range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0484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CR#4088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CR#3717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CR#0853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integration with IETF Deterministic Networking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1021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CR#3844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CR#3683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CR#0806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integration with IETF Deterministic Networking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0475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CR#3844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CR#3683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CR#0806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Subscription to the report of extra UE addresses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0476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CR#3844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CR#3683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CR#0806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integration with IETF Deterministic Networking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0436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CR#3844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CR#3683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CR#0806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370023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DFB7EECF-C9FF-AD10-4290-0DB377196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999769"/>
              </p:ext>
            </p:extLst>
          </p:nvPr>
        </p:nvGraphicFramePr>
        <p:xfrm>
          <a:off x="263611" y="1771136"/>
          <a:ext cx="11117898" cy="4785360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888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80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C3-230902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Satellite Backhaul Category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0474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CR#0787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278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C3-230685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Service Function Chaining support in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Nudr_DataRepository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0372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CR#3860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CR#3667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CR#0401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2277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for AF influence on Service Function Chaining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1008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CR#3860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CR#3667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CR#0401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4794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for AF influence on Service Function Chaining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0810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CR#3860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CR#3667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CR#0401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4794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C3-230686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Service Function Chaining support in N5 interface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0469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CR#3860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CR#3667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CR#0401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C3-230687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Service Function Chaining support in the Traffic Influence procedures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0432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CR#3860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CR#3667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CR#0756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85756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approval(III)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F1B5F782-9902-42CB-C3DC-DE5504E74A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855925"/>
              </p:ext>
            </p:extLst>
          </p:nvPr>
        </p:nvGraphicFramePr>
        <p:xfrm>
          <a:off x="263611" y="1853516"/>
          <a:ext cx="11117898" cy="4147970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888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80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New Indication of URSP provisioning support in EPS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0391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CR#0839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278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C3-230743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URSP provisioning in EPS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0238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CR#3740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2277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URSP provisioning in EPS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1045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CR#3740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4794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C3-230640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on IPv6 Prefix Delegation via DHCPv6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0143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CR#3859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23.304 CR#0164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CR#2075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4794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C3-230847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IPv6 prefix delegation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1038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CR#3859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CR#3690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CR#0810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CR#2075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C3-230494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IPv6 prefix delegation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0439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CR#0810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C3-230495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IPv6 prefix delegation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0180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CR#3859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CR#3690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CR#0810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CR#2075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C3-230796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Seamless 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service continuity support for transport layer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in the EAS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0057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 #0173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Introducing selection of more granular set of UEs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CR#3761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CR#3603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CR#0763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7747899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approval(IV)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C0748566-5A31-76E1-DB8D-81A9B0D627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80997"/>
              </p:ext>
            </p:extLst>
          </p:nvPr>
        </p:nvGraphicFramePr>
        <p:xfrm>
          <a:off x="235902" y="1806863"/>
          <a:ext cx="11117898" cy="4602480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888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8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Introducing selection of more granular set of UEs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0816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CR#3761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CR#3603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CR#0763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278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C3-230351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Generalization of QoS monitoring control description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0651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CR#0881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CR#4056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CR#3838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2277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C3-230361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Generalization of QoS monitoring control description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CR#0881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CR#4056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CR#3838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4794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C3-230372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Generalization of QoS monitoring control description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  <a:p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0470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CR#0881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CR#4056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CR#3838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4794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C3-230379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Generalization of QoS monitoring control description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0815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CR#0881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CR#4056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CR#3838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C3-230381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Generalization of QoS monitoring control description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0043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CR#0881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CR#4056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CR#3838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MBS group delivery procedures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0819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23.247 CR#0161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CR#3755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C3-230849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MBS Group Message Delivery API Definitions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23.247 CR#0161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CR#3755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9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C3-230904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OpenAPI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definition for Group message delivery API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0821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23.247 CR#0161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CR#3755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8480233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approval(V)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5D423ACE-30CC-C27A-D54D-0E708F000F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112428"/>
              </p:ext>
            </p:extLst>
          </p:nvPr>
        </p:nvGraphicFramePr>
        <p:xfrm>
          <a:off x="263611" y="1853515"/>
          <a:ext cx="11117898" cy="3163991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0548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5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C3-230912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Data Type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UeMobilityCollection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for UE Mobility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CR#0677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59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C3-230913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Data Type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UeMobilityInfo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for UE Mobility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0108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CR#0677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4809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Nnef_AFsessionWithQoS_Create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update for Multi-Modal service XR and Media Services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CR#3734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6303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Nnef_AFsessionWithQoS_Create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update for Multi-Modal service XR and Media Services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0652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CR#3734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6303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C3-230899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Npcf_PolicyAuthorization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update for Multi-Modal service XR and Media Services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0473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CR#3734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  <a:tr h="4202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C3-230907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NWDAF fetches PFD information in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Nnef_PFDmanagement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0113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CR#0625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7409166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4283061-607A-78DE-C7E6-9EBAC4F3E5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971605"/>
              </p:ext>
            </p:extLst>
          </p:nvPr>
        </p:nvGraphicFramePr>
        <p:xfrm>
          <a:off x="838200" y="1930041"/>
          <a:ext cx="9554658" cy="3853503"/>
        </p:xfrm>
        <a:graphic>
          <a:graphicData uri="http://schemas.openxmlformats.org/drawingml/2006/table">
            <a:tbl>
              <a:tblPr/>
              <a:tblGrid>
                <a:gridCol w="1296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89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6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0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98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28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16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C4-230556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Stage 2 alignments for Non-seamless WLAN offload in 5GS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23.003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0658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23.501-3947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C4-230557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Stage 2 alignments for Non-seamless WLAN offload in 5GS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23.003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0659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23.501-3948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C4-230303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NAI format for N5CW device 5G registration via trusted access using SNPN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23.003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0665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23.501-3821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C4-230154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Introducing the Redundant steering mode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29.244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0678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23.501-4019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23.502-3816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C4-220629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Metadata for Service Function Chain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29.244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0682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23.501-4069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23.501-3860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C4-230798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of integration with IETF Deterministic Networking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29.244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0687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23.502-3683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23.501-3844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C4-230635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IPv6 Prefix Delegation in 5GS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29.244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0688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23.501-3859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23.502-3690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C4-230554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Stage 2 alignments for Non-seamless WLAN offload in 5GS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29.273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0538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23.501-3947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C4-230555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Stage 2 alignments for Non-seamless WLAN offload in 5GS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29.273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0539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23.501-3948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C4-230176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MSISDN transfer during Inter-MME/AMF mobility for Lawful Interception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29.274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2070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23.502-3757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23.401-3720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>
                <a:solidFill>
                  <a:srgbClr val="2A6EA8"/>
                </a:solidFill>
              </a:rPr>
              <a:t>Secretary</a:t>
            </a:r>
            <a:endParaRPr lang="fr-FR" altLang="en-US" sz="1800" dirty="0">
              <a:solidFill>
                <a:srgbClr val="2A6EA8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800" dirty="0">
                <a:solidFill>
                  <a:srgbClr val="2A6EA8"/>
                </a:solidFill>
              </a:rPr>
              <a:t>akansha.arora@3gpp.org</a:t>
            </a:r>
            <a:endParaRPr lang="en-US" altLang="en-US" sz="1800" dirty="0">
              <a:solidFill>
                <a:srgbClr val="2A6EA8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4" name="Picture 3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0D910799-54DD-A42C-F1AF-7601129F11D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89" y="4063585"/>
            <a:ext cx="1046101" cy="168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Dongwook.Kim@etsi.org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F6414F-085E-4BBE-BBE5-04959CF33DE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5399ac36-8d91-4486-a02c-e0c1bb8d184f"/>
    <ds:schemaRef ds:uri="1e442c71-47c7-4d6b-9a66-8473dbdf2056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15915</TotalTime>
  <Words>3854</Words>
  <Application>Microsoft Office PowerPoint</Application>
  <PresentationFormat>Grand écran</PresentationFormat>
  <Paragraphs>1062</Paragraphs>
  <Slides>50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50</vt:i4>
      </vt:variant>
    </vt:vector>
  </HeadingPairs>
  <TitlesOfParts>
    <vt:vector size="57" baseType="lpstr">
      <vt:lpstr>Arial</vt:lpstr>
      <vt:lpstr>Arial </vt:lpstr>
      <vt:lpstr>Calibri</vt:lpstr>
      <vt:lpstr>Calibri Light</vt:lpstr>
      <vt:lpstr>Helvetica 75 Bold</vt:lpstr>
      <vt:lpstr>Times New Roman</vt:lpstr>
      <vt:lpstr>Office Theme</vt:lpstr>
      <vt:lpstr>CT Status Report  to TSG SA#99 </vt:lpstr>
      <vt:lpstr>CT Officials</vt:lpstr>
      <vt:lpstr>TSG CT Officials until TSG#99</vt:lpstr>
      <vt:lpstr>New TSG CT Officials after CT#99</vt:lpstr>
      <vt:lpstr>TSG CT WG1 Officials</vt:lpstr>
      <vt:lpstr>TSG CT WG3 Officials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CRs)</vt:lpstr>
      <vt:lpstr>Release 15 Status</vt:lpstr>
      <vt:lpstr>Release 16 Status</vt:lpstr>
      <vt:lpstr>Release 17 Status</vt:lpstr>
      <vt:lpstr>Release 18 Status</vt:lpstr>
      <vt:lpstr>For Information to SA</vt:lpstr>
      <vt:lpstr>Satellite coverage availability information</vt:lpstr>
      <vt:lpstr>For Action to SA</vt:lpstr>
      <vt:lpstr>CT view on Rel-19 timeline</vt:lpstr>
      <vt:lpstr>Acknowledgement</vt:lpstr>
      <vt:lpstr>Acknowledgement</vt:lpstr>
      <vt:lpstr>Présentation PowerPoint</vt:lpstr>
      <vt:lpstr>Annex</vt:lpstr>
      <vt:lpstr>New approved  Study/Work Items</vt:lpstr>
      <vt:lpstr>New Study/Work Items Rel-18 1/4</vt:lpstr>
      <vt:lpstr>New Study/Work Items Rel-18 2/4</vt:lpstr>
      <vt:lpstr>New Study/Work Items Rel-18 3/4</vt:lpstr>
      <vt:lpstr>New Study/Work Items Rel-18 4/4</vt:lpstr>
      <vt:lpstr>Revised approved Work Items Rel-17 1/2</vt:lpstr>
      <vt:lpstr>Revised approved Work Items Rel-17 2/2</vt:lpstr>
      <vt:lpstr>TR/TS sent to plenary</vt:lpstr>
      <vt:lpstr>New Rel-18 TR/TS for Approval</vt:lpstr>
      <vt:lpstr>New Specification numbers</vt:lpstr>
      <vt:lpstr>New allocated Specification numbers 1/2</vt:lpstr>
      <vt:lpstr>New allocated Specification numbers 2/2</vt:lpstr>
      <vt:lpstr>CRs for conditional approval </vt:lpstr>
      <vt:lpstr>CT1: CRs for conditional approval (I)</vt:lpstr>
      <vt:lpstr>CT1: CRs for conditional approval (II)</vt:lpstr>
      <vt:lpstr>CT1: CRs for conditional approval (III)</vt:lpstr>
      <vt:lpstr>CT1: CRs for conditional approval (IV)</vt:lpstr>
      <vt:lpstr>CT1: CRs for conditional approval (V)</vt:lpstr>
      <vt:lpstr>CT3: CRs for conditional approval(I) </vt:lpstr>
      <vt:lpstr>CT3: CRs for conditional approval(II) </vt:lpstr>
      <vt:lpstr>CT3: CRs for conditional approval(III) </vt:lpstr>
      <vt:lpstr>CT3: CRs for conditional approval(IV) </vt:lpstr>
      <vt:lpstr>CT3: CRs for conditional approval(V) </vt:lpstr>
      <vt:lpstr>CT4: CRs for conditional approval (I)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CR#187_TEI17</cp:lastModifiedBy>
  <cp:revision>849</cp:revision>
  <dcterms:created xsi:type="dcterms:W3CDTF">2010-02-05T13:52:04Z</dcterms:created>
  <dcterms:modified xsi:type="dcterms:W3CDTF">2023-03-23T09:22:10Z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  <property fmtid="{D5CDD505-2E9C-101B-9397-08002B2CF9AE}" pid="3" name="MSIP_Label_e6c818a6-e1a0-4a6e-a969-20d857c5dc62_Enabled">
    <vt:lpwstr>true</vt:lpwstr>
  </property>
  <property fmtid="{D5CDD505-2E9C-101B-9397-08002B2CF9AE}" pid="4" name="MSIP_Label_e6c818a6-e1a0-4a6e-a969-20d857c5dc62_SetDate">
    <vt:lpwstr>2023-03-23T09:22:10Z</vt:lpwstr>
  </property>
  <property fmtid="{D5CDD505-2E9C-101B-9397-08002B2CF9AE}" pid="5" name="MSIP_Label_e6c818a6-e1a0-4a6e-a969-20d857c5dc62_Method">
    <vt:lpwstr>Standard</vt:lpwstr>
  </property>
  <property fmtid="{D5CDD505-2E9C-101B-9397-08002B2CF9AE}" pid="6" name="MSIP_Label_e6c818a6-e1a0-4a6e-a969-20d857c5dc62_Name">
    <vt:lpwstr>Orange_restricted_internal.2</vt:lpwstr>
  </property>
  <property fmtid="{D5CDD505-2E9C-101B-9397-08002B2CF9AE}" pid="7" name="MSIP_Label_e6c818a6-e1a0-4a6e-a969-20d857c5dc62_SiteId">
    <vt:lpwstr>90c7a20a-f34b-40bf-bc48-b9253b6f5d20</vt:lpwstr>
  </property>
  <property fmtid="{D5CDD505-2E9C-101B-9397-08002B2CF9AE}" pid="8" name="MSIP_Label_e6c818a6-e1a0-4a6e-a969-20d857c5dc62_ActionId">
    <vt:lpwstr>4d65b1dc-0821-4f0e-9c27-a9729941f4eb</vt:lpwstr>
  </property>
  <property fmtid="{D5CDD505-2E9C-101B-9397-08002B2CF9AE}" pid="9" name="MSIP_Label_e6c818a6-e1a0-4a6e-a969-20d857c5dc62_ContentBits">
    <vt:lpwstr>2</vt:lpwstr>
  </property>
</Properties>
</file>