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8"/>
  </p:notesMasterIdLst>
  <p:handoutMasterIdLst>
    <p:handoutMasterId r:id="rId9"/>
  </p:handoutMasterIdLst>
  <p:sldIdLst>
    <p:sldId id="341" r:id="rId5"/>
    <p:sldId id="377" r:id="rId6"/>
    <p:sldId id="373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FFFFFF"/>
    <a:srgbClr val="FF6600"/>
    <a:srgbClr val="1A4669"/>
    <a:srgbClr val="C6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90" autoAdjust="0"/>
    <p:restoredTop sz="94679" autoAdjust="0"/>
  </p:normalViewPr>
  <p:slideViewPr>
    <p:cSldViewPr snapToGrid="0">
      <p:cViewPr varScale="1">
        <p:scale>
          <a:sx n="84" d="100"/>
          <a:sy n="84" d="100"/>
        </p:scale>
        <p:origin x="821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=""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=""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=""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=""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=""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=""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=""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=""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=""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=""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595016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49064282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=""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=""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=""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=""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=""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=""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=""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=""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242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</a:t>
            </a:r>
            <a:r>
              <a:rPr lang="en-GB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TSG-SA Meeting #98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000" b="1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emeeting</a:t>
            </a:r>
            <a:r>
              <a:rPr lang="en-GB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13th -19th Dec 2022</a:t>
            </a:r>
            <a:endParaRPr lang="en-US" sz="10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=""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Rel-19 </a:t>
            </a:r>
            <a:r>
              <a:rPr lang="en-US" dirty="0"/>
              <a:t>Planning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=""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Huawei, Hisilicon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1A6FE7B8-1D60-4DB6-BF43-56FD89DDA527}"/>
              </a:ext>
            </a:extLst>
          </p:cNvPr>
          <p:cNvSpPr txBox="1"/>
          <p:nvPr/>
        </p:nvSpPr>
        <p:spPr>
          <a:xfrm>
            <a:off x="10389204" y="62144"/>
            <a:ext cx="133402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/>
              <a:t>SP-</a:t>
            </a:r>
            <a:r>
              <a:rPr lang="en-GB" sz="1200" smtClean="0"/>
              <a:t>221351_rev1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" y="383413"/>
            <a:ext cx="10515600" cy="1325563"/>
          </a:xfrm>
        </p:spPr>
        <p:txBody>
          <a:bodyPr/>
          <a:lstStyle/>
          <a:p>
            <a:r>
              <a:rPr lang="en-US" dirty="0" smtClean="0"/>
              <a:t>Proposal for Rel-19 planning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840" y="1786001"/>
            <a:ext cx="11698224" cy="3389503"/>
          </a:xfrm>
        </p:spPr>
        <p:txBody>
          <a:bodyPr/>
          <a:lstStyle/>
          <a:p>
            <a:r>
              <a:rPr lang="en-US" sz="2000" dirty="0" smtClean="0"/>
              <a:t>SA plans to hold Rel-19 workshop in June 2023 (preferably F2F).</a:t>
            </a:r>
          </a:p>
          <a:p>
            <a:r>
              <a:rPr lang="en-US" sz="2000" dirty="0" smtClean="0"/>
              <a:t>Two step Rel-19 SA content approvals</a:t>
            </a:r>
          </a:p>
          <a:p>
            <a:pPr lvl="1"/>
            <a:r>
              <a:rPr lang="en-US" sz="2000" dirty="0"/>
              <a:t>Sept 2023 </a:t>
            </a:r>
            <a:r>
              <a:rPr lang="en-US" sz="2000" dirty="0" smtClean="0"/>
              <a:t>SA#101(-e): </a:t>
            </a:r>
            <a:r>
              <a:rPr lang="en-US" sz="2000" dirty="0"/>
              <a:t>Approve </a:t>
            </a:r>
            <a:r>
              <a:rPr lang="en-US" sz="2000" dirty="0" smtClean="0"/>
              <a:t>1st part of package </a:t>
            </a:r>
          </a:p>
          <a:p>
            <a:pPr lvl="1"/>
            <a:r>
              <a:rPr lang="en-US" sz="2000" dirty="0" smtClean="0"/>
              <a:t>Dec </a:t>
            </a:r>
            <a:r>
              <a:rPr lang="en-US" sz="2000" dirty="0"/>
              <a:t>2023 </a:t>
            </a:r>
            <a:r>
              <a:rPr lang="en-US" sz="2000" dirty="0" smtClean="0"/>
              <a:t>SA#102(-e): </a:t>
            </a:r>
            <a:r>
              <a:rPr lang="en-US" altLang="zh-CN" sz="2000" dirty="0"/>
              <a:t>Approve final </a:t>
            </a:r>
            <a:r>
              <a:rPr lang="en-US" altLang="zh-CN" sz="2000" dirty="0" smtClean="0"/>
              <a:t>package </a:t>
            </a:r>
            <a:r>
              <a:rPr lang="en-US" sz="2000" dirty="0" smtClean="0"/>
              <a:t>with </a:t>
            </a:r>
            <a:r>
              <a:rPr lang="en-US" altLang="zh-CN" sz="2000" dirty="0" smtClean="0"/>
              <a:t>RAN/CT</a:t>
            </a:r>
            <a:endParaRPr lang="en-US" altLang="zh-CN" sz="2000" dirty="0"/>
          </a:p>
          <a:p>
            <a:pPr marL="0" indent="0">
              <a:buNone/>
            </a:pPr>
            <a:r>
              <a:rPr lang="en-US" altLang="zh-CN" sz="2000" dirty="0" smtClean="0"/>
              <a:t>Note : </a:t>
            </a:r>
            <a:r>
              <a:rPr lang="en-US" altLang="zh-CN" sz="2000" dirty="0"/>
              <a:t>H</a:t>
            </a:r>
            <a:r>
              <a:rPr lang="en-US" sz="2000" dirty="0" smtClean="0"/>
              <a:t>ow </a:t>
            </a:r>
            <a:r>
              <a:rPr lang="en-US" sz="2000" dirty="0"/>
              <a:t>the work package can be split between Sep and Dec (e.g. how </a:t>
            </a:r>
            <a:r>
              <a:rPr lang="en-US" sz="2000" dirty="0" smtClean="0"/>
              <a:t>many and if SIDs </a:t>
            </a:r>
            <a:r>
              <a:rPr lang="en-US" sz="2000" dirty="0"/>
              <a:t>can start already in </a:t>
            </a:r>
            <a:r>
              <a:rPr lang="en-US" sz="2000" dirty="0" smtClean="0"/>
              <a:t>September</a:t>
            </a:r>
            <a:r>
              <a:rPr lang="en-US" sz="2000" smtClean="0"/>
              <a:t>) </a:t>
            </a:r>
            <a:r>
              <a:rPr lang="en-US" sz="2000" smtClean="0"/>
              <a:t>is TBD.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Note 2: All the items approved in Sept 2023 should be consensus based. </a:t>
            </a:r>
          </a:p>
          <a:p>
            <a:pPr lvl="0"/>
            <a:r>
              <a:rPr lang="en-US" sz="2000" dirty="0" smtClean="0"/>
              <a:t>SA2 provides </a:t>
            </a:r>
            <a:r>
              <a:rPr lang="en-US" sz="2000" dirty="0"/>
              <a:t>the data on the SA2 capacity based on the Rel-19 stage-2 freeze timeline including</a:t>
            </a:r>
            <a:endParaRPr lang="en-US" sz="2000" dirty="0" smtClean="0"/>
          </a:p>
          <a:p>
            <a:pPr lvl="1"/>
            <a:r>
              <a:rPr lang="en-US" sz="1600" dirty="0"/>
              <a:t>T</a:t>
            </a:r>
            <a:r>
              <a:rPr lang="en-US" sz="1600" dirty="0" smtClean="0"/>
              <a:t>he Max </a:t>
            </a:r>
            <a:r>
              <a:rPr lang="en-US" sz="1600" dirty="0"/>
              <a:t>number of TUs available for Rel-19 study/work </a:t>
            </a:r>
            <a:endParaRPr lang="en-US" sz="1600" dirty="0" smtClean="0"/>
          </a:p>
          <a:p>
            <a:pPr lvl="1"/>
            <a:r>
              <a:rPr lang="en-US" sz="1600" dirty="0" smtClean="0"/>
              <a:t>The </a:t>
            </a:r>
            <a:r>
              <a:rPr lang="en-US" sz="1600" dirty="0"/>
              <a:t>maximum number of TUs available per </a:t>
            </a:r>
            <a:r>
              <a:rPr lang="en-US" sz="1600" dirty="0" smtClean="0"/>
              <a:t>SI/WIs</a:t>
            </a:r>
          </a:p>
          <a:p>
            <a:pPr lvl="1"/>
            <a:r>
              <a:rPr lang="en-US" sz="1600" dirty="0" smtClean="0"/>
              <a:t>The recommended </a:t>
            </a:r>
            <a:r>
              <a:rPr lang="en-US" sz="1600" dirty="0"/>
              <a:t>maximum number of </a:t>
            </a:r>
            <a:r>
              <a:rPr lang="en-US" sz="1600" dirty="0" smtClean="0"/>
              <a:t>SIs/WIs of Rel-19</a:t>
            </a:r>
          </a:p>
          <a:p>
            <a:r>
              <a:rPr lang="en-US" sz="2000" dirty="0"/>
              <a:t> </a:t>
            </a:r>
            <a:r>
              <a:rPr lang="en-US" sz="2000" dirty="0" smtClean="0"/>
              <a:t>Other SA WGs provide the recommended maximum number of S</a:t>
            </a:r>
            <a:r>
              <a:rPr lang="en-US" altLang="zh-CN" sz="2000" dirty="0" smtClean="0"/>
              <a:t>Is/WIs </a:t>
            </a:r>
            <a:r>
              <a:rPr lang="en-US" sz="2000" dirty="0"/>
              <a:t>and/or available TUs for </a:t>
            </a:r>
            <a:r>
              <a:rPr lang="en-US" altLang="zh-CN" sz="2000" dirty="0" smtClean="0"/>
              <a:t>Rel-19 </a:t>
            </a:r>
            <a:r>
              <a:rPr lang="en-US" sz="2000" dirty="0"/>
              <a:t>to assist with overall Rel-19 planning in SA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3018946839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0C3E61FE-9BDB-4A02-A267-208B5170A7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3438" y="3101465"/>
            <a:ext cx="3565124" cy="431847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5400" dirty="0"/>
              <a:t>Thank you!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300370278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purl.org/dc/dcmitype/"/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679a257e-872f-4c98-9e8a-0a9c104f72cd"/>
    <ds:schemaRef ds:uri="http://purl.org/dc/elements/1.1/"/>
    <ds:schemaRef ds:uri="http://schemas.microsoft.com/office/infopath/2007/PartnerControls"/>
    <ds:schemaRef ds:uri="280d8efa-eff2-4910-88d2-79ca146720c4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20052</TotalTime>
  <Words>165</Words>
  <Application>Microsoft Office PowerPoint</Application>
  <PresentationFormat>Widescreen</PresentationFormat>
  <Paragraphs>16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 </vt:lpstr>
      <vt:lpstr>宋体</vt:lpstr>
      <vt:lpstr>Arial</vt:lpstr>
      <vt:lpstr>Calibri</vt:lpstr>
      <vt:lpstr>Calibri Light</vt:lpstr>
      <vt:lpstr>Times New Roman</vt:lpstr>
      <vt:lpstr>Office Theme</vt:lpstr>
      <vt:lpstr>Rel-19 Planning</vt:lpstr>
      <vt:lpstr>Proposal for Rel-19 planning</vt:lpstr>
      <vt:lpstr>PowerPoint Presentation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Zhuwenruo</cp:lastModifiedBy>
  <cp:revision>683</cp:revision>
  <dcterms:created xsi:type="dcterms:W3CDTF">2010-02-05T13:52:04Z</dcterms:created>
  <dcterms:modified xsi:type="dcterms:W3CDTF">2022-12-19T13:27:12Z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(3)wUjCffxRgD3sIGAir6Wk2L05oL7XBr/qT1ikGBdxwmCNPmKX1zXhDNpsignJY33jYb3ZlvrR
1O/qI0fr7y5RwyeUTgDUKWrtL2233DeOk8OI54mma0kxETOW4M1FWR0wcRZu3/tS/5GPI3lK
t6ToBeY1i/rgQ3xX6ZevvbfwlEmxp2+i59nW7wgCT/FBTvxnjoorrJPukBwAmpsyNzhuMUHE
XbaztCqNDXUVkBEOMa</vt:lpwstr>
  </property>
  <property fmtid="{D5CDD505-2E9C-101B-9397-08002B2CF9AE}" pid="4" name="_2015_ms_pID_7253431">
    <vt:lpwstr>lemp7hNHwrEYhcd3torr6dMFTM5aITyyLTYn4SigDIeF5INbfbkz1Q
oAPWXzJ4bcsqIj542kiEvGxa4LPuMhdSobgSnedx6vXPldSK+9Rnc81HmZyqQ1B0pVDJ/cPp
fBDW89EWZlNXw1h6YkY6AnIzpIfgme/RigHXb98hnrR5qTTy/RDfhETVBIK7KH8KRrzpEnFp
ONc/6nah24KQybkpy5HZp4xf0lZvligQkw4V</vt:lpwstr>
  </property>
  <property fmtid="{D5CDD505-2E9C-101B-9397-08002B2CF9AE}" pid="5" name="_2015_ms_pID_7253432">
    <vt:lpwstr>Bg==</vt:lpwstr>
  </property>
</Properties>
</file>