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8" r:id="rId6"/>
    <p:sldId id="375" r:id="rId7"/>
    <p:sldId id="376" r:id="rId8"/>
    <p:sldId id="373"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63" autoAdjust="0"/>
    <p:restoredTop sz="94679" autoAdjust="0"/>
  </p:normalViewPr>
  <p:slideViewPr>
    <p:cSldViewPr snapToGrid="0">
      <p:cViewPr varScale="1">
        <p:scale>
          <a:sx n="84" d="100"/>
          <a:sy n="84" d="100"/>
        </p:scale>
        <p:origin x="691"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524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sz="1000" b="1" kern="1200" dirty="0">
                <a:solidFill>
                  <a:schemeClr val="tx1"/>
                </a:solidFill>
                <a:effectLst/>
                <a:latin typeface="Arial" panose="020B0604020202020204" pitchFamily="34" charset="0"/>
                <a:ea typeface="+mn-ea"/>
                <a:cs typeface="Arial" panose="020B0604020202020204" pitchFamily="34" charset="0"/>
              </a:rPr>
              <a:t>TSG-SA Meeting #98</a:t>
            </a:r>
            <a:r>
              <a:rPr lang="sv-SE" altLang="en-US" sz="12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sz="1000" b="1" kern="1200" dirty="0" err="1">
                <a:solidFill>
                  <a:schemeClr val="tx1"/>
                </a:solidFill>
                <a:effectLst/>
                <a:latin typeface="Arial" panose="020B0604020202020204" pitchFamily="34" charset="0"/>
                <a:ea typeface="+mn-ea"/>
                <a:cs typeface="Arial" panose="020B0604020202020204" pitchFamily="34" charset="0"/>
              </a:rPr>
              <a:t>emeeting</a:t>
            </a:r>
            <a:r>
              <a:rPr lang="en-GB" sz="1000" b="1" kern="1200" dirty="0">
                <a:solidFill>
                  <a:schemeClr val="tx1"/>
                </a:solidFill>
                <a:effectLst/>
                <a:latin typeface="Arial" panose="020B0604020202020204" pitchFamily="34" charset="0"/>
                <a:ea typeface="+mn-ea"/>
                <a:cs typeface="Arial" panose="020B0604020202020204" pitchFamily="34" charset="0"/>
              </a:rPr>
              <a:t>, 13th -19th Dec 2022</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ctrTitle"/>
          </p:nvPr>
        </p:nvSpPr>
        <p:spPr/>
        <p:txBody>
          <a:bodyPr/>
          <a:lstStyle/>
          <a:p>
            <a:pPr eaLnBrk="1" hangingPunct="1"/>
            <a:r>
              <a:rPr lang="en-US" dirty="0"/>
              <a:t>Rel-18 &amp; Rel-19 Planning</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dirty="0"/>
              <a:t>Huawei, Hisilicon</a:t>
            </a:r>
          </a:p>
        </p:txBody>
      </p:sp>
      <p:sp>
        <p:nvSpPr>
          <p:cNvPr id="2" name="文本框 1">
            <a:extLst>
              <a:ext uri="{FF2B5EF4-FFF2-40B4-BE49-F238E27FC236}">
                <a16:creationId xmlns="" xmlns:a16="http://schemas.microsoft.com/office/drawing/2014/main" id="{1A6FE7B8-1D60-4DB6-BF43-56FD89DDA527}"/>
              </a:ext>
            </a:extLst>
          </p:cNvPr>
          <p:cNvSpPr txBox="1"/>
          <p:nvPr/>
        </p:nvSpPr>
        <p:spPr>
          <a:xfrm>
            <a:off x="10389204" y="62144"/>
            <a:ext cx="1334020" cy="276999"/>
          </a:xfrm>
          <a:prstGeom prst="rect">
            <a:avLst/>
          </a:prstGeom>
          <a:noFill/>
        </p:spPr>
        <p:txBody>
          <a:bodyPr wrap="none" rtlCol="0">
            <a:spAutoFit/>
          </a:bodyPr>
          <a:lstStyle/>
          <a:p>
            <a:r>
              <a:rPr lang="en-US" altLang="zh-CN" sz="1200" dirty="0" smtClean="0"/>
              <a:t>SP-221282_rev1</a:t>
            </a:r>
            <a:endParaRPr lang="zh-CN" altLang="en-US" sz="12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12" y="365125"/>
            <a:ext cx="10515600" cy="1325563"/>
          </a:xfrm>
        </p:spPr>
        <p:txBody>
          <a:bodyPr/>
          <a:lstStyle/>
          <a:p>
            <a:r>
              <a:rPr lang="en-US" dirty="0"/>
              <a:t>Rel-19 planning</a:t>
            </a:r>
          </a:p>
        </p:txBody>
      </p:sp>
      <p:sp>
        <p:nvSpPr>
          <p:cNvPr id="3" name="Content Placeholder 2"/>
          <p:cNvSpPr>
            <a:spLocks noGrp="1"/>
          </p:cNvSpPr>
          <p:nvPr>
            <p:ph idx="1"/>
          </p:nvPr>
        </p:nvSpPr>
        <p:spPr>
          <a:xfrm>
            <a:off x="362712" y="1825625"/>
            <a:ext cx="11286744" cy="3368167"/>
          </a:xfrm>
        </p:spPr>
        <p:txBody>
          <a:bodyPr/>
          <a:lstStyle/>
          <a:p>
            <a:r>
              <a:rPr lang="en-US" sz="2000" dirty="0"/>
              <a:t>In Release 17 and Release 18 SA content discussion, prioritization and approval (mostly for SA2) took </a:t>
            </a:r>
            <a:r>
              <a:rPr lang="en-US" sz="2000" dirty="0" smtClean="0"/>
              <a:t>6  </a:t>
            </a:r>
            <a:r>
              <a:rPr lang="en-US" sz="2000" dirty="0"/>
              <a:t>months from the start of the release causing the actual technical discussion time budget is very limited. 3GPP SA needs to take serious efforts to improve in order to free more time for technical </a:t>
            </a:r>
            <a:r>
              <a:rPr lang="en-US" sz="2000" dirty="0" smtClean="0"/>
              <a:t>discussions. </a:t>
            </a:r>
          </a:p>
          <a:p>
            <a:pPr lvl="1"/>
            <a:r>
              <a:rPr lang="en-US" sz="1800" dirty="0" smtClean="0"/>
              <a:t>It </a:t>
            </a:r>
            <a:r>
              <a:rPr lang="en-US" sz="1800" dirty="0"/>
              <a:t>is reasonable to follow the SA timeline with approving and starting the work earlier on if there is consensus while not necessarily waiting for the RAN final package.</a:t>
            </a:r>
          </a:p>
          <a:p>
            <a:r>
              <a:rPr lang="en-US" altLang="zh-CN" sz="2000" dirty="0"/>
              <a:t>SA2 and possibly other SA WGs should, based on the timeline and the resulting number of available TUs, come up with a maximum number of S/WIs which would be realistic to be worked on during Rel-19.</a:t>
            </a:r>
            <a:endParaRPr lang="en-US" sz="2000" dirty="0"/>
          </a:p>
          <a:p>
            <a:r>
              <a:rPr lang="en-US" altLang="zh-CN" sz="2000" dirty="0"/>
              <a:t>Conclusion on Release timeline and contents in the same plenary would lead to re-planning and additional efforts, e.g. for the determination of how much content fits into a release. </a:t>
            </a:r>
            <a:r>
              <a:rPr lang="en-US" sz="2000" dirty="0"/>
              <a:t>It is worthwhile to consider approving the timeline at the beginning of the content discussions.</a:t>
            </a:r>
          </a:p>
          <a:p>
            <a:r>
              <a:rPr lang="en-US" sz="2000" dirty="0"/>
              <a:t>All issues which impact RAN / CT need to be decided together with the other TSGs.</a:t>
            </a:r>
          </a:p>
          <a:p>
            <a:endParaRPr lang="en-US" sz="2000" dirty="0"/>
          </a:p>
        </p:txBody>
      </p:sp>
    </p:spTree>
    <p:extLst>
      <p:ext uri="{BB962C8B-B14F-4D97-AF65-F5344CB8AC3E}">
        <p14:creationId xmlns:p14="http://schemas.microsoft.com/office/powerpoint/2010/main" val="1298354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297" y="263160"/>
            <a:ext cx="10515600" cy="1325563"/>
          </a:xfrm>
        </p:spPr>
        <p:txBody>
          <a:bodyPr/>
          <a:lstStyle/>
          <a:p>
            <a:r>
              <a:rPr lang="en-US" dirty="0"/>
              <a:t>Overview of R19 planning</a:t>
            </a:r>
          </a:p>
        </p:txBody>
      </p:sp>
      <p:grpSp>
        <p:nvGrpSpPr>
          <p:cNvPr id="4" name="Group 3"/>
          <p:cNvGrpSpPr/>
          <p:nvPr/>
        </p:nvGrpSpPr>
        <p:grpSpPr>
          <a:xfrm>
            <a:off x="347472" y="1441577"/>
            <a:ext cx="11157986" cy="5017561"/>
            <a:chOff x="0" y="169758"/>
            <a:chExt cx="12192001" cy="6896059"/>
          </a:xfrm>
        </p:grpSpPr>
        <p:sp>
          <p:nvSpPr>
            <p:cNvPr id="5" name="Rectangle 4"/>
            <p:cNvSpPr/>
            <p:nvPr/>
          </p:nvSpPr>
          <p:spPr>
            <a:xfrm>
              <a:off x="0" y="3236828"/>
              <a:ext cx="12192001" cy="362117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400" i="1">
                  <a:solidFill>
                    <a:schemeClr val="accent6">
                      <a:lumMod val="75000"/>
                    </a:schemeClr>
                  </a:solidFill>
                </a:rPr>
                <a:t>Release 19</a:t>
              </a:r>
              <a:endParaRPr lang="en-US" sz="2400" i="1" dirty="0">
                <a:solidFill>
                  <a:schemeClr val="accent6">
                    <a:lumMod val="75000"/>
                  </a:schemeClr>
                </a:solidFill>
              </a:endParaRPr>
            </a:p>
          </p:txBody>
        </p:sp>
        <p:sp>
          <p:nvSpPr>
            <p:cNvPr id="6" name="Rectangle 5"/>
            <p:cNvSpPr/>
            <p:nvPr/>
          </p:nvSpPr>
          <p:spPr>
            <a:xfrm>
              <a:off x="1" y="1253554"/>
              <a:ext cx="12192000" cy="182052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400" i="1" dirty="0">
                  <a:solidFill>
                    <a:schemeClr val="accent1">
                      <a:lumMod val="75000"/>
                    </a:schemeClr>
                  </a:solidFill>
                </a:rPr>
                <a:t>Release 18</a:t>
              </a:r>
            </a:p>
          </p:txBody>
        </p:sp>
        <p:grpSp>
          <p:nvGrpSpPr>
            <p:cNvPr id="7" name="Group 6"/>
            <p:cNvGrpSpPr/>
            <p:nvPr/>
          </p:nvGrpSpPr>
          <p:grpSpPr>
            <a:xfrm>
              <a:off x="103906"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40" name="Straight Connector 39"/>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SA#98-e</a:t>
                </a:r>
              </a:p>
              <a:p>
                <a:pPr algn="ctr"/>
                <a:r>
                  <a:rPr lang="en-US" sz="1600" dirty="0">
                    <a:solidFill>
                      <a:schemeClr val="tx1"/>
                    </a:solidFill>
                  </a:rPr>
                  <a:t>12/22</a:t>
                </a:r>
              </a:p>
            </p:txBody>
          </p:sp>
        </p:grpSp>
        <p:grpSp>
          <p:nvGrpSpPr>
            <p:cNvPr id="8" name="Group 7"/>
            <p:cNvGrpSpPr/>
            <p:nvPr/>
          </p:nvGrpSpPr>
          <p:grpSpPr>
            <a:xfrm>
              <a:off x="2247814"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8" name="Straight Connector 37"/>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SA#99</a:t>
                </a:r>
              </a:p>
              <a:p>
                <a:pPr algn="ctr"/>
                <a:r>
                  <a:rPr lang="en-US" sz="1600" dirty="0">
                    <a:solidFill>
                      <a:schemeClr val="tx1"/>
                    </a:solidFill>
                  </a:rPr>
                  <a:t>EU 3/23</a:t>
                </a:r>
              </a:p>
            </p:txBody>
          </p:sp>
        </p:grpSp>
        <p:grpSp>
          <p:nvGrpSpPr>
            <p:cNvPr id="9" name="Group 8"/>
            <p:cNvGrpSpPr/>
            <p:nvPr/>
          </p:nvGrpSpPr>
          <p:grpSpPr>
            <a:xfrm>
              <a:off x="4391722"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6" name="Straight Connector 35"/>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SA#100-e</a:t>
                </a:r>
              </a:p>
              <a:p>
                <a:pPr algn="ctr"/>
                <a:r>
                  <a:rPr lang="en-US" sz="1600" dirty="0">
                    <a:solidFill>
                      <a:schemeClr val="tx1"/>
                    </a:solidFill>
                  </a:rPr>
                  <a:t>6/23</a:t>
                </a:r>
              </a:p>
            </p:txBody>
          </p:sp>
        </p:grpSp>
        <p:grpSp>
          <p:nvGrpSpPr>
            <p:cNvPr id="10" name="Group 9"/>
            <p:cNvGrpSpPr/>
            <p:nvPr/>
          </p:nvGrpSpPr>
          <p:grpSpPr>
            <a:xfrm>
              <a:off x="6535630"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4" name="Straight Connector 33"/>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SA#101</a:t>
                </a:r>
              </a:p>
              <a:p>
                <a:pPr algn="ctr"/>
                <a:r>
                  <a:rPr lang="en-US" sz="1600" dirty="0">
                    <a:solidFill>
                      <a:schemeClr val="tx1"/>
                    </a:solidFill>
                  </a:rPr>
                  <a:t>9/23</a:t>
                </a:r>
              </a:p>
            </p:txBody>
          </p:sp>
        </p:grpSp>
        <p:grpSp>
          <p:nvGrpSpPr>
            <p:cNvPr id="11" name="Group 10"/>
            <p:cNvGrpSpPr/>
            <p:nvPr/>
          </p:nvGrpSpPr>
          <p:grpSpPr>
            <a:xfrm>
              <a:off x="8679538"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2" name="Straight Connector 31"/>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SA#102-e</a:t>
                </a:r>
              </a:p>
              <a:p>
                <a:pPr algn="ctr"/>
                <a:r>
                  <a:rPr lang="en-US" sz="1600" dirty="0">
                    <a:solidFill>
                      <a:schemeClr val="tx1"/>
                    </a:solidFill>
                  </a:rPr>
                  <a:t>12/23</a:t>
                </a:r>
              </a:p>
            </p:txBody>
          </p:sp>
        </p:grpSp>
        <p:grpSp>
          <p:nvGrpSpPr>
            <p:cNvPr id="12" name="Group 11"/>
            <p:cNvGrpSpPr/>
            <p:nvPr/>
          </p:nvGrpSpPr>
          <p:grpSpPr>
            <a:xfrm>
              <a:off x="10823448"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0" name="Straight Connector 29"/>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SA#103</a:t>
                </a:r>
              </a:p>
              <a:p>
                <a:pPr algn="ctr"/>
                <a:r>
                  <a:rPr lang="en-US" sz="1600" dirty="0" smtClean="0">
                    <a:solidFill>
                      <a:schemeClr val="tx1"/>
                    </a:solidFill>
                  </a:rPr>
                  <a:t>3/24</a:t>
                </a:r>
                <a:endParaRPr lang="en-US" sz="1600" dirty="0">
                  <a:solidFill>
                    <a:schemeClr val="tx1"/>
                  </a:solidFill>
                </a:endParaRPr>
              </a:p>
            </p:txBody>
          </p:sp>
        </p:grpSp>
        <p:sp>
          <p:nvSpPr>
            <p:cNvPr id="16" name="TextBox 15"/>
            <p:cNvSpPr txBox="1"/>
            <p:nvPr/>
          </p:nvSpPr>
          <p:spPr>
            <a:xfrm>
              <a:off x="181011" y="4071019"/>
              <a:ext cx="1429078" cy="1142110"/>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Agree R19 </a:t>
              </a:r>
            </a:p>
            <a:p>
              <a:r>
                <a:rPr lang="en-US" sz="1600" dirty="0">
                  <a:solidFill>
                    <a:schemeClr val="bg1"/>
                  </a:solidFill>
                </a:rPr>
                <a:t>Planning</a:t>
              </a:r>
            </a:p>
            <a:p>
              <a:r>
                <a:rPr lang="en-US" sz="1600" dirty="0">
                  <a:solidFill>
                    <a:schemeClr val="bg1"/>
                  </a:solidFill>
                </a:rPr>
                <a:t>Process</a:t>
              </a:r>
            </a:p>
          </p:txBody>
        </p:sp>
        <p:sp>
          <p:nvSpPr>
            <p:cNvPr id="17" name="TextBox 16"/>
            <p:cNvSpPr txBox="1"/>
            <p:nvPr/>
          </p:nvSpPr>
          <p:spPr>
            <a:xfrm>
              <a:off x="3736785" y="1589738"/>
              <a:ext cx="2214677"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Stage 2 Functional</a:t>
              </a:r>
            </a:p>
            <a:p>
              <a:r>
                <a:rPr lang="en-US" sz="1600" dirty="0">
                  <a:solidFill>
                    <a:schemeClr val="bg2">
                      <a:lumMod val="25000"/>
                    </a:schemeClr>
                  </a:solidFill>
                </a:rPr>
                <a:t>Freeze </a:t>
              </a:r>
            </a:p>
          </p:txBody>
        </p:sp>
        <p:sp>
          <p:nvSpPr>
            <p:cNvPr id="20" name="TextBox 19"/>
            <p:cNvSpPr txBox="1"/>
            <p:nvPr/>
          </p:nvSpPr>
          <p:spPr>
            <a:xfrm>
              <a:off x="10411724" y="1567403"/>
              <a:ext cx="1734389"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smtClean="0">
                  <a:solidFill>
                    <a:schemeClr val="bg2">
                      <a:lumMod val="25000"/>
                    </a:schemeClr>
                  </a:solidFill>
                </a:rPr>
                <a:t>SA/</a:t>
              </a:r>
              <a:r>
                <a:rPr lang="en-US" altLang="zh-CN" sz="1600" dirty="0" smtClean="0">
                  <a:solidFill>
                    <a:schemeClr val="bg2">
                      <a:lumMod val="25000"/>
                    </a:schemeClr>
                  </a:solidFill>
                </a:rPr>
                <a:t>CT</a:t>
              </a:r>
            </a:p>
            <a:p>
              <a:r>
                <a:rPr lang="en-US" sz="1600" dirty="0" smtClean="0">
                  <a:solidFill>
                    <a:schemeClr val="bg2">
                      <a:lumMod val="25000"/>
                    </a:schemeClr>
                  </a:solidFill>
                </a:rPr>
                <a:t>Stage </a:t>
              </a:r>
              <a:r>
                <a:rPr lang="en-US" sz="1600" dirty="0">
                  <a:solidFill>
                    <a:schemeClr val="bg2">
                      <a:lumMod val="25000"/>
                    </a:schemeClr>
                  </a:solidFill>
                </a:rPr>
                <a:t>3 Freeze</a:t>
              </a:r>
            </a:p>
          </p:txBody>
        </p:sp>
        <p:sp>
          <p:nvSpPr>
            <p:cNvPr id="22" name="TextBox 21"/>
            <p:cNvSpPr txBox="1"/>
            <p:nvPr/>
          </p:nvSpPr>
          <p:spPr>
            <a:xfrm>
              <a:off x="2128421" y="4071019"/>
              <a:ext cx="2109979"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3GPP R19 </a:t>
              </a:r>
            </a:p>
            <a:p>
              <a:r>
                <a:rPr lang="en-US" sz="1600" dirty="0">
                  <a:solidFill>
                    <a:schemeClr val="bg1"/>
                  </a:solidFill>
                </a:rPr>
                <a:t>Timeline Approval</a:t>
              </a:r>
            </a:p>
          </p:txBody>
        </p:sp>
        <p:sp>
          <p:nvSpPr>
            <p:cNvPr id="23" name="TextBox 22"/>
            <p:cNvSpPr txBox="1"/>
            <p:nvPr/>
          </p:nvSpPr>
          <p:spPr>
            <a:xfrm>
              <a:off x="4264185" y="5163295"/>
              <a:ext cx="1159879"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R19 SA </a:t>
              </a:r>
              <a:endParaRPr lang="en-US" sz="1600" dirty="0" smtClean="0">
                <a:solidFill>
                  <a:schemeClr val="bg1"/>
                </a:solidFill>
              </a:endParaRPr>
            </a:p>
            <a:p>
              <a:r>
                <a:rPr lang="en-US" sz="1600" dirty="0" smtClean="0">
                  <a:solidFill>
                    <a:schemeClr val="bg1"/>
                  </a:solidFill>
                </a:rPr>
                <a:t>workshop</a:t>
              </a:r>
              <a:endParaRPr lang="en-US" sz="1600" dirty="0">
                <a:solidFill>
                  <a:schemeClr val="bg1"/>
                </a:solidFill>
              </a:endParaRPr>
            </a:p>
          </p:txBody>
        </p:sp>
        <p:sp>
          <p:nvSpPr>
            <p:cNvPr id="26" name="TextBox 25"/>
            <p:cNvSpPr txBox="1"/>
            <p:nvPr/>
          </p:nvSpPr>
          <p:spPr>
            <a:xfrm>
              <a:off x="8295816" y="5098245"/>
              <a:ext cx="2253370" cy="1142110"/>
            </a:xfrm>
            <a:prstGeom prst="rect">
              <a:avLst/>
            </a:prstGeom>
            <a:solidFill>
              <a:schemeClr val="accent1">
                <a:lumMod val="75000"/>
              </a:schemeClr>
            </a:solidFill>
            <a:scene3d>
              <a:camera prst="orthographicFront"/>
              <a:lightRig rig="threePt" dir="t"/>
            </a:scene3d>
            <a:sp3d>
              <a:bevelT w="101600" prst="riblet"/>
            </a:sp3d>
          </p:spPr>
          <p:txBody>
            <a:bodyPr wrap="square" rtlCol="0">
              <a:spAutoFit/>
            </a:bodyPr>
            <a:lstStyle/>
            <a:p>
              <a:r>
                <a:rPr lang="en-US" sz="1600" dirty="0" smtClean="0">
                  <a:solidFill>
                    <a:schemeClr val="bg1"/>
                  </a:solidFill>
                </a:rPr>
                <a:t>SA final R19 </a:t>
              </a:r>
              <a:r>
                <a:rPr lang="en-US" sz="1600" dirty="0">
                  <a:solidFill>
                    <a:schemeClr val="bg1"/>
                  </a:solidFill>
                </a:rPr>
                <a:t>Content </a:t>
              </a:r>
              <a:r>
                <a:rPr lang="en-US" sz="1600" dirty="0" smtClean="0">
                  <a:solidFill>
                    <a:schemeClr val="bg1"/>
                  </a:solidFill>
                </a:rPr>
                <a:t>Approval with RAN/CT</a:t>
              </a:r>
              <a:endParaRPr lang="en-US" sz="1600" dirty="0">
                <a:solidFill>
                  <a:schemeClr val="bg1"/>
                </a:solidFill>
              </a:endParaRPr>
            </a:p>
          </p:txBody>
        </p:sp>
        <p:sp>
          <p:nvSpPr>
            <p:cNvPr id="28" name="TextBox 27"/>
            <p:cNvSpPr txBox="1"/>
            <p:nvPr/>
          </p:nvSpPr>
          <p:spPr>
            <a:xfrm>
              <a:off x="5929030" y="5163293"/>
              <a:ext cx="1919914"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SA </a:t>
              </a:r>
              <a:r>
                <a:rPr lang="en-US" sz="1600" dirty="0" smtClean="0">
                  <a:solidFill>
                    <a:schemeClr val="bg1"/>
                  </a:solidFill>
                </a:rPr>
                <a:t>1st </a:t>
              </a:r>
              <a:r>
                <a:rPr lang="en-US" sz="1600" dirty="0">
                  <a:solidFill>
                    <a:schemeClr val="bg1"/>
                  </a:solidFill>
                </a:rPr>
                <a:t>R19 </a:t>
              </a:r>
            </a:p>
            <a:p>
              <a:r>
                <a:rPr lang="en-US" sz="1600" dirty="0">
                  <a:solidFill>
                    <a:schemeClr val="bg1"/>
                  </a:solidFill>
                </a:rPr>
                <a:t>Content Approval</a:t>
              </a:r>
            </a:p>
          </p:txBody>
        </p:sp>
        <p:sp>
          <p:nvSpPr>
            <p:cNvPr id="42" name="TextBox 41"/>
            <p:cNvSpPr txBox="1"/>
            <p:nvPr/>
          </p:nvSpPr>
          <p:spPr>
            <a:xfrm>
              <a:off x="8267471" y="3301817"/>
              <a:ext cx="2144253" cy="803706"/>
            </a:xfrm>
            <a:prstGeom prst="rect">
              <a:avLst/>
            </a:prstGeom>
            <a:solidFill>
              <a:schemeClr val="accent2"/>
            </a:solidFill>
            <a:scene3d>
              <a:camera prst="orthographicFront"/>
              <a:lightRig rig="threePt" dir="t"/>
            </a:scene3d>
            <a:sp3d>
              <a:bevelT w="101600" prst="riblet"/>
            </a:sp3d>
          </p:spPr>
          <p:txBody>
            <a:bodyPr wrap="none" rtlCol="0">
              <a:spAutoFit/>
            </a:bodyPr>
            <a:lstStyle/>
            <a:p>
              <a:r>
                <a:rPr lang="en-US" sz="1600" dirty="0" smtClean="0">
                  <a:solidFill>
                    <a:schemeClr val="bg1"/>
                  </a:solidFill>
                </a:rPr>
                <a:t>RAN 1/2/3 package</a:t>
              </a:r>
            </a:p>
            <a:p>
              <a:r>
                <a:rPr lang="en-US" sz="1600" dirty="0" smtClean="0">
                  <a:solidFill>
                    <a:schemeClr val="bg1"/>
                  </a:solidFill>
                </a:rPr>
                <a:t>approval</a:t>
              </a:r>
              <a:endParaRPr lang="en-US" sz="1600" dirty="0">
                <a:solidFill>
                  <a:schemeClr val="bg1"/>
                </a:solidFill>
              </a:endParaRPr>
            </a:p>
          </p:txBody>
        </p:sp>
        <p:sp>
          <p:nvSpPr>
            <p:cNvPr id="44" name="TextBox 43"/>
            <p:cNvSpPr txBox="1"/>
            <p:nvPr/>
          </p:nvSpPr>
          <p:spPr>
            <a:xfrm>
              <a:off x="8346539" y="1570266"/>
              <a:ext cx="1746650"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smtClean="0">
                  <a:solidFill>
                    <a:schemeClr val="bg2">
                      <a:lumMod val="25000"/>
                    </a:schemeClr>
                  </a:solidFill>
                </a:rPr>
                <a:t>RAN2/3</a:t>
              </a:r>
            </a:p>
            <a:p>
              <a:r>
                <a:rPr lang="en-US" sz="1600" dirty="0" smtClean="0">
                  <a:solidFill>
                    <a:schemeClr val="bg2">
                      <a:lumMod val="25000"/>
                    </a:schemeClr>
                  </a:solidFill>
                </a:rPr>
                <a:t>function </a:t>
              </a:r>
              <a:r>
                <a:rPr lang="en-US" sz="1600" dirty="0">
                  <a:solidFill>
                    <a:schemeClr val="bg2">
                      <a:lumMod val="25000"/>
                    </a:schemeClr>
                  </a:solidFill>
                </a:rPr>
                <a:t>Freeze</a:t>
              </a:r>
            </a:p>
          </p:txBody>
        </p:sp>
        <p:sp>
          <p:nvSpPr>
            <p:cNvPr id="45" name="TextBox 44"/>
            <p:cNvSpPr txBox="1"/>
            <p:nvPr/>
          </p:nvSpPr>
          <p:spPr>
            <a:xfrm>
              <a:off x="6401261" y="1566501"/>
              <a:ext cx="1746650"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smtClean="0">
                  <a:solidFill>
                    <a:schemeClr val="bg2">
                      <a:lumMod val="25000"/>
                    </a:schemeClr>
                  </a:solidFill>
                </a:rPr>
                <a:t>RAN 1</a:t>
              </a:r>
            </a:p>
            <a:p>
              <a:r>
                <a:rPr lang="en-US" sz="1600" dirty="0" smtClean="0">
                  <a:solidFill>
                    <a:schemeClr val="bg2">
                      <a:lumMod val="25000"/>
                    </a:schemeClr>
                  </a:solidFill>
                </a:rPr>
                <a:t>function </a:t>
              </a:r>
              <a:r>
                <a:rPr lang="en-US" sz="1600" dirty="0">
                  <a:solidFill>
                    <a:schemeClr val="bg2">
                      <a:lumMod val="25000"/>
                    </a:schemeClr>
                  </a:solidFill>
                </a:rPr>
                <a:t>Freeze</a:t>
              </a:r>
            </a:p>
          </p:txBody>
        </p:sp>
      </p:grpSp>
    </p:spTree>
    <p:extLst>
      <p:ext uri="{BB962C8B-B14F-4D97-AF65-F5344CB8AC3E}">
        <p14:creationId xmlns:p14="http://schemas.microsoft.com/office/powerpoint/2010/main" val="327456863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Rel-19 planning</a:t>
            </a:r>
            <a:endParaRPr lang="en-US" dirty="0"/>
          </a:p>
        </p:txBody>
      </p:sp>
      <p:sp>
        <p:nvSpPr>
          <p:cNvPr id="3" name="Content Placeholder 2"/>
          <p:cNvSpPr>
            <a:spLocks noGrp="1"/>
          </p:cNvSpPr>
          <p:nvPr>
            <p:ph idx="1"/>
          </p:nvPr>
        </p:nvSpPr>
        <p:spPr>
          <a:xfrm>
            <a:off x="198120" y="1809560"/>
            <a:ext cx="11628120" cy="4351338"/>
          </a:xfrm>
        </p:spPr>
        <p:txBody>
          <a:bodyPr/>
          <a:lstStyle/>
          <a:p>
            <a:r>
              <a:rPr lang="en-US" dirty="0" smtClean="0"/>
              <a:t>It is agreed to the planning schedule as slide 3 shows.</a:t>
            </a:r>
          </a:p>
          <a:p>
            <a:pPr lvl="1"/>
            <a:r>
              <a:rPr lang="en-US" dirty="0" smtClean="0"/>
              <a:t>March 2023 SA#99: Discussion and approval of Rel-19 timeline</a:t>
            </a:r>
          </a:p>
          <a:p>
            <a:pPr lvl="1"/>
            <a:r>
              <a:rPr lang="en-US" dirty="0" smtClean="0"/>
              <a:t>June 2023 SA#100e: SA R19 workshop binding with SA plenary(i.e. before SA plenary or in the same week of SA plenary) </a:t>
            </a:r>
          </a:p>
          <a:p>
            <a:pPr lvl="1"/>
            <a:r>
              <a:rPr lang="en-US" dirty="0" smtClean="0"/>
              <a:t>Sept 2023 SA#101: Approve first package of Rel-19 SA content</a:t>
            </a:r>
          </a:p>
          <a:p>
            <a:pPr lvl="1"/>
            <a:r>
              <a:rPr lang="en-US" dirty="0" smtClean="0"/>
              <a:t>Dec 2023 SA#102e: </a:t>
            </a:r>
            <a:r>
              <a:rPr lang="en-US" altLang="zh-CN" dirty="0" smtClean="0"/>
              <a:t>Approve final SA package with RAN and CT.</a:t>
            </a:r>
          </a:p>
          <a:p>
            <a:r>
              <a:rPr lang="en-US" dirty="0"/>
              <a:t> </a:t>
            </a:r>
            <a:r>
              <a:rPr lang="en-US" dirty="0" smtClean="0"/>
              <a:t>SA give guidance:</a:t>
            </a:r>
          </a:p>
          <a:p>
            <a:pPr lvl="1"/>
            <a:r>
              <a:rPr lang="en-US" dirty="0"/>
              <a:t>SA2 and </a:t>
            </a:r>
            <a:r>
              <a:rPr lang="en-US" dirty="0" smtClean="0"/>
              <a:t>optionally </a:t>
            </a:r>
            <a:r>
              <a:rPr lang="en-US" dirty="0"/>
              <a:t>other SA </a:t>
            </a:r>
            <a:r>
              <a:rPr lang="en-US" dirty="0" smtClean="0"/>
              <a:t>WGs should give </a:t>
            </a:r>
            <a:r>
              <a:rPr lang="en-US" dirty="0"/>
              <a:t>based on the timeline and the resulting number of available TUs, come up with a </a:t>
            </a:r>
            <a:r>
              <a:rPr lang="en-US" b="1" dirty="0"/>
              <a:t>maximum number of S/WIs </a:t>
            </a:r>
            <a:r>
              <a:rPr lang="en-US" dirty="0"/>
              <a:t>which would be realistic to be worked on during Rel-19.</a:t>
            </a:r>
          </a:p>
          <a:p>
            <a:pPr lvl="1"/>
            <a:r>
              <a:rPr lang="en-US" dirty="0" smtClean="0"/>
              <a:t>SA2 should start to arrange some slot(s) since Q2 2023 for Rel-19 SID presentation and discussion.</a:t>
            </a:r>
            <a:endParaRPr lang="en-US" dirty="0"/>
          </a:p>
          <a:p>
            <a:pPr lvl="1"/>
            <a:endParaRPr lang="en-US" dirty="0"/>
          </a:p>
        </p:txBody>
      </p:sp>
    </p:spTree>
    <p:extLst>
      <p:ext uri="{BB962C8B-B14F-4D97-AF65-F5344CB8AC3E}">
        <p14:creationId xmlns:p14="http://schemas.microsoft.com/office/powerpoint/2010/main" val="39933117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0C3E61FE-9BDB-4A02-A267-208B5170A76D}"/>
              </a:ext>
            </a:extLst>
          </p:cNvPr>
          <p:cNvSpPr>
            <a:spLocks noGrp="1"/>
          </p:cNvSpPr>
          <p:nvPr>
            <p:ph idx="1"/>
          </p:nvPr>
        </p:nvSpPr>
        <p:spPr>
          <a:xfrm>
            <a:off x="4313438" y="3101465"/>
            <a:ext cx="3565124" cy="431847"/>
          </a:xfrm>
        </p:spPr>
        <p:txBody>
          <a:bodyPr/>
          <a:lstStyle/>
          <a:p>
            <a:pPr marL="0" indent="0">
              <a:buNone/>
            </a:pPr>
            <a:r>
              <a:rPr lang="en-US" altLang="zh-CN" sz="5400" dirty="0"/>
              <a:t>Thank you!</a:t>
            </a:r>
            <a:endParaRPr lang="zh-CN" altLang="en-US" sz="5400" dirty="0"/>
          </a:p>
        </p:txBody>
      </p:sp>
    </p:spTree>
    <p:extLst>
      <p:ext uri="{BB962C8B-B14F-4D97-AF65-F5344CB8AC3E}">
        <p14:creationId xmlns:p14="http://schemas.microsoft.com/office/powerpoint/2010/main" val="30037027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schemas.openxmlformats.org/package/2006/metadata/core-properties"/>
    <ds:schemaRef ds:uri="http://purl.org/dc/terms/"/>
    <ds:schemaRef ds:uri="280d8efa-eff2-4910-88d2-79ca146720c4"/>
    <ds:schemaRef ds:uri="http://schemas.microsoft.com/office/2006/documentManagement/types"/>
    <ds:schemaRef ds:uri="http://purl.org/dc/elements/1.1/"/>
    <ds:schemaRef ds:uri="http://www.w3.org/XML/1998/namespace"/>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16153</TotalTime>
  <Words>403</Words>
  <Application>Microsoft Office PowerPoint</Application>
  <PresentationFormat>Widescreen</PresentationFormat>
  <Paragraphs>54</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 </vt:lpstr>
      <vt:lpstr>SimSun</vt:lpstr>
      <vt:lpstr>Arial</vt:lpstr>
      <vt:lpstr>Calibri</vt:lpstr>
      <vt:lpstr>Calibri Light</vt:lpstr>
      <vt:lpstr>Times New Roman</vt:lpstr>
      <vt:lpstr>Office Theme</vt:lpstr>
      <vt:lpstr>Rel-18 &amp; Rel-19 Planning</vt:lpstr>
      <vt:lpstr>Rel-19 planning</vt:lpstr>
      <vt:lpstr>Overview of R19 planning</vt:lpstr>
      <vt:lpstr>Proposals on Rel-19 planning</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Zhuwenruo</cp:lastModifiedBy>
  <cp:revision>650</cp:revision>
  <dcterms:created xsi:type="dcterms:W3CDTF">2010-02-05T13:52:04Z</dcterms:created>
  <dcterms:modified xsi:type="dcterms:W3CDTF">2022-12-16T09:39:48Z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(3)L4IH8wo+uEGp2x4rB+Qbk9QV3oElcU4hSU50A/AOfKHj0HTwpLt6EB/YG80FcOirJ9f5R73U
9qaZ3SZPtS0cmSV3LQ8Xuwm9VydGCbDkaYNwGoNeqwWOHHmdk9KNeiKJil2bYO0VytlbpBMk
mtNxhk4hnJEDSO8QM+k1DRmtPYZzxUyqZ8Fx6oHk6W3aYF40RBU9jtbWSchT3+9ko098j7V0
k3MSOu8/85owWBFDGp</vt:lpwstr>
  </property>
  <property fmtid="{D5CDD505-2E9C-101B-9397-08002B2CF9AE}" pid="4" name="_2015_ms_pID_7253431">
    <vt:lpwstr>Rk7mUYVInK0mwGADF/8DYKfrDNTqzysz3MLO4PV+SvZJmfIFLO96ea
DDcvMX2FuZJ9HG+gRZaCiMKDN9Idyek1zNhhmH8PXxvmkniRor7mrQVV6tDqsBi4oqr+fvwQ
0BqUurFbAl9lhOvyFsDPqfKxq9h7OhwXrJpwG/YTZhe4hkzx410MLVsIlR1vtitkNrcoUb/G
ZZOw6NkYIzetDxWayCKZVfHdGPflgQmzD8TG</vt:lpwstr>
  </property>
  <property fmtid="{D5CDD505-2E9C-101B-9397-08002B2CF9AE}" pid="5" name="_2015_ms_pID_7253432">
    <vt:lpwstr>uQ==</vt:lpwstr>
  </property>
</Properties>
</file>