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49" r:id="rId2"/>
    <p:sldId id="285" r:id="rId3"/>
    <p:sldId id="353" r:id="rId4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59" d="100"/>
          <a:sy n="59" d="100"/>
        </p:scale>
        <p:origin x="856" y="60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14/12/2022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211404-45CD-4325-8498-AF8EEE4AA2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2752" y="6491916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10"/>
          </p:nvPr>
        </p:nvSpPr>
        <p:spPr>
          <a:xfrm>
            <a:off x="431912" y="1343609"/>
            <a:ext cx="5377568" cy="4943151"/>
          </a:xfrm>
        </p:spPr>
        <p:txBody>
          <a:bodyPr>
            <a:normAutofit/>
          </a:bodyPr>
          <a:lstStyle>
            <a:lvl1pPr>
              <a:defRPr sz="2133" b="0">
                <a:latin typeface="+mj-lt"/>
              </a:defRPr>
            </a:lvl1pPr>
            <a:lvl2pPr marL="719649" indent="-359824">
              <a:defRPr sz="1867" b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956709" indent="-232828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193770" indent="-237061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437181" indent="-237061">
              <a:defRPr sz="1400" b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sp>
        <p:nvSpPr>
          <p:cNvPr id="7" name="內容版面配置區 25"/>
          <p:cNvSpPr>
            <a:spLocks noGrp="1"/>
          </p:cNvSpPr>
          <p:nvPr>
            <p:ph sz="quarter" idx="11"/>
          </p:nvPr>
        </p:nvSpPr>
        <p:spPr>
          <a:xfrm>
            <a:off x="6001552" y="1339963"/>
            <a:ext cx="5391200" cy="4943151"/>
          </a:xfrm>
        </p:spPr>
        <p:txBody>
          <a:bodyPr>
            <a:normAutofit/>
          </a:bodyPr>
          <a:lstStyle>
            <a:lvl1pPr>
              <a:defRPr sz="2133" b="0">
                <a:latin typeface="+mj-lt"/>
              </a:defRPr>
            </a:lvl1pPr>
            <a:lvl2pPr marL="719649" indent="-359824">
              <a:defRPr sz="1867" b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956709" indent="-232828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193770" indent="-237061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437181" indent="-237061">
              <a:defRPr sz="1400" b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7273B84-FC04-4CD9-8F56-B26001BD91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911" y="773314"/>
            <a:ext cx="9543469" cy="467716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94769" indent="0">
              <a:buNone/>
              <a:defRPr/>
            </a:lvl2pPr>
          </a:lstStyle>
          <a:p>
            <a:pPr lvl="0"/>
            <a:r>
              <a:rPr lang="en-US" dirty="0"/>
              <a:t>Subtitle Calibri Light 20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A9AE7AF3-680B-48ED-AA43-D22BCC0AC9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85410" y="237067"/>
            <a:ext cx="1307340" cy="467784"/>
          </a:xfrm>
        </p:spPr>
        <p:txBody>
          <a:bodyPr anchor="ctr">
            <a:noAutofit/>
          </a:bodyPr>
          <a:lstStyle>
            <a:lvl1pPr marL="0" indent="0" algn="r">
              <a:buNone/>
              <a:defRPr sz="3733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94769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204354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439297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676358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fi-FI" dirty="0"/>
              <a:t>[1/n]</a:t>
            </a:r>
            <a:endParaRPr lang="en-US" dirty="0"/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71351F2C-CBAA-4AD9-BC74-7B640AF354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85410" y="772585"/>
            <a:ext cx="1307340" cy="467783"/>
          </a:xfrm>
        </p:spPr>
        <p:txBody>
          <a:bodyPr anchor="ctr"/>
          <a:lstStyle>
            <a:lvl1pPr marL="0" indent="0" algn="r">
              <a:buNone/>
              <a:defRPr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fi-FI" dirty="0">
                <a:latin typeface="Calibri Light" panose="020F0302020204030204" pitchFamily="34" charset="0"/>
                <a:cs typeface="Calibri Light" panose="020F0302020204030204" pitchFamily="34" charset="0"/>
              </a:rPr>
              <a:t>[1/m]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DD30D-4424-4830-A5BB-D2B121EA2F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913" y="236894"/>
            <a:ext cx="9543467" cy="467957"/>
          </a:xfrm>
        </p:spPr>
        <p:txBody>
          <a:bodyPr/>
          <a:lstStyle>
            <a:lvl1pPr>
              <a:defRPr/>
            </a:lvl1pPr>
          </a:lstStyle>
          <a:p>
            <a:r>
              <a:rPr lang="fi-FI" dirty="0"/>
              <a:t>Title Calibri Bold 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82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  <p:sldLayoutId id="2147483696" r:id="rId4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Rel-18 Planning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sz="1800" dirty="0">
              <a:highlight>
                <a:srgbClr val="FFFF00"/>
              </a:highligh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SA#98e	SP-221215_rev1</a:t>
            </a:r>
          </a:p>
          <a:p>
            <a:pPr>
              <a:tabLst>
                <a:tab pos="11199813" algn="r"/>
              </a:tabLst>
            </a:pPr>
            <a:r>
              <a:rPr lang="en-US" dirty="0"/>
              <a:t>Electronic, 13-19 December 2022	Agenda Item  7.3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DA066E-DBE5-4ECD-B246-C491FC7F94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2E95423-2A7A-42BC-9101-D8DC7AC1F22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1911" y="1343609"/>
            <a:ext cx="5377568" cy="4943151"/>
          </a:xfrm>
        </p:spPr>
        <p:txBody>
          <a:bodyPr>
            <a:normAutofit/>
          </a:bodyPr>
          <a:lstStyle/>
          <a:p>
            <a:r>
              <a:rPr lang="fi-FI" sz="1467" dirty="0"/>
              <a:t>Proposal </a:t>
            </a:r>
            <a:r>
              <a:rPr lang="fi-FI" sz="1467"/>
              <a:t>for freeze date shift </a:t>
            </a:r>
            <a:r>
              <a:rPr lang="fi-FI" sz="1467" dirty="0"/>
              <a:t>by one quarter</a:t>
            </a:r>
          </a:p>
          <a:p>
            <a:pPr lvl="1"/>
            <a:r>
              <a:rPr lang="fi-FI" sz="1400" dirty="0">
                <a:solidFill>
                  <a:srgbClr val="000000"/>
                </a:solidFill>
              </a:rPr>
              <a:t>Extend both Stage 2 and Stage 3 (SA/CT) shift</a:t>
            </a:r>
          </a:p>
          <a:p>
            <a:pPr lvl="2"/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Impact on Open API freeze date will be discussed during RAN, SA, and CT common Rel-18 planning.</a:t>
            </a:r>
            <a:endParaRPr lang="fi-FI" sz="1200" dirty="0">
              <a:solidFill>
                <a:srgbClr val="000000"/>
              </a:solidFill>
            </a:endParaRPr>
          </a:p>
          <a:p>
            <a:r>
              <a:rPr lang="fi-FI" sz="1467" dirty="0"/>
              <a:t>Ground rules (Guidance from SA to SA2) shall be enforced</a:t>
            </a:r>
            <a:endParaRPr lang="fi-FI" sz="1400" dirty="0">
              <a:solidFill>
                <a:srgbClr val="000000"/>
              </a:solidFill>
            </a:endParaRPr>
          </a:p>
          <a:p>
            <a:pPr lvl="1"/>
            <a:r>
              <a:rPr lang="en-GB" sz="1333" dirty="0">
                <a:solidFill>
                  <a:srgbClr val="000000"/>
                </a:solidFill>
              </a:rPr>
              <a:t>1) Finish all Rel-18 study items by Jan-2023.</a:t>
            </a:r>
            <a:endParaRPr lang="fi-FI" sz="1333" dirty="0">
              <a:solidFill>
                <a:srgbClr val="000000"/>
              </a:solidFill>
            </a:endParaRPr>
          </a:p>
          <a:p>
            <a:pPr lvl="1"/>
            <a:r>
              <a:rPr lang="en-GB" sz="1333" dirty="0">
                <a:solidFill>
                  <a:srgbClr val="000000"/>
                </a:solidFill>
              </a:rPr>
              <a:t>2) Normative work will be limited to existing approved WIDs, with possible updates due to remaining study conclusions in Jan- 2023.</a:t>
            </a:r>
          </a:p>
          <a:p>
            <a:pPr lvl="1"/>
            <a:r>
              <a:rPr lang="en-GB" sz="1333" dirty="0">
                <a:solidFill>
                  <a:srgbClr val="000000"/>
                </a:solidFill>
              </a:rPr>
              <a:t>3) Any SA2 work required to allow RAN progress shall be completed by SA#99. This is normal alignment work and TU allocation should be taken from SA2 overall buffer.</a:t>
            </a:r>
            <a:endParaRPr lang="fi-FI" sz="1333" dirty="0">
              <a:solidFill>
                <a:srgbClr val="000000"/>
              </a:solidFill>
            </a:endParaRPr>
          </a:p>
          <a:p>
            <a:pPr lvl="1"/>
            <a:r>
              <a:rPr lang="en-GB" sz="1333" dirty="0">
                <a:solidFill>
                  <a:srgbClr val="000000"/>
                </a:solidFill>
              </a:rPr>
              <a:t>4) Finalize normative work by SA#100. SA expects none or very few of exceptions for SA#100 e.g. due to inter TSG dependence. </a:t>
            </a:r>
          </a:p>
          <a:p>
            <a:pPr marL="359825" lvl="1" indent="0">
              <a:buNone/>
            </a:pPr>
            <a:endParaRPr lang="fi-FI" sz="1333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marL="359824" lvl="1" indent="0">
              <a:buNone/>
            </a:pPr>
            <a:endParaRPr lang="fi-FI" sz="1400" b="1" dirty="0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47A8A3DA-D1B8-4C89-BF3C-7E1C9FDC2A5A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811122894"/>
              </p:ext>
            </p:extLst>
          </p:nvPr>
        </p:nvGraphicFramePr>
        <p:xfrm>
          <a:off x="7447802" y="1343609"/>
          <a:ext cx="3944950" cy="2865120"/>
        </p:xfrm>
        <a:graphic>
          <a:graphicData uri="http://schemas.openxmlformats.org/drawingml/2006/table">
            <a:tbl>
              <a:tblPr/>
              <a:tblGrid>
                <a:gridCol w="1056784">
                  <a:extLst>
                    <a:ext uri="{9D8B030D-6E8A-4147-A177-3AD203B41FA5}">
                      <a16:colId xmlns:a16="http://schemas.microsoft.com/office/drawing/2014/main" val="427608433"/>
                    </a:ext>
                  </a:extLst>
                </a:gridCol>
                <a:gridCol w="1444083">
                  <a:extLst>
                    <a:ext uri="{9D8B030D-6E8A-4147-A177-3AD203B41FA5}">
                      <a16:colId xmlns:a16="http://schemas.microsoft.com/office/drawing/2014/main" val="2014159253"/>
                    </a:ext>
                  </a:extLst>
                </a:gridCol>
                <a:gridCol w="1444083">
                  <a:extLst>
                    <a:ext uri="{9D8B030D-6E8A-4147-A177-3AD203B41FA5}">
                      <a16:colId xmlns:a16="http://schemas.microsoft.com/office/drawing/2014/main" val="3668913509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Rel-18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Current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Proposal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410868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 2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TSG#99 (Mar 2023)</a:t>
                      </a:r>
                      <a:endParaRPr lang="en-GB" sz="1200" dirty="0">
                        <a:solidFill>
                          <a:schemeClr val="accent4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  <a:t>TSG#100 (Jun 2023) </a:t>
                      </a:r>
                      <a:b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</a:b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  <a:t>with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ground rules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46548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06450" algn="l"/>
                          <a:tab pos="1343025" algn="l"/>
                        </a:tabLs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 3 PHY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TSG#101 (Sep 2023)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TSG#101 (Sep 2023)</a:t>
                      </a:r>
                      <a:endParaRPr lang="en-GB" sz="1200" b="0" dirty="0"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427537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7675" algn="l"/>
                          <a:tab pos="806450" algn="l"/>
                          <a:tab pos="1343025" algn="l"/>
                        </a:tabLs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 3 RAN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TSG#102 (Dec 2023)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TSG#102 (Dec 2023)</a:t>
                      </a:r>
                      <a:endParaRPr lang="en-GB" sz="1200" b="0" dirty="0"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004198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8900" algn="l"/>
                          <a:tab pos="806450" algn="l"/>
                          <a:tab pos="1343025" algn="l"/>
                        </a:tabLs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 3 SA/CT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TSG#102 (Dec 2023)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  <a:t>TSG#103 (Mar 2024)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2776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RAN ASN.1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TSG#103 (Mar 2024)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TSG#103 (Mar 2024)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highlight>
                          <a:srgbClr val="00FFFF"/>
                        </a:highlight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5170168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 Prot., Open APIs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TSG#103 (Mar 2024)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 Light" panose="020F0302020204030204" pitchFamily="34" charset="0"/>
                        </a:rPr>
                        <a:t>TBD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highlight>
                          <a:srgbClr val="00FFFF"/>
                        </a:highlight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953012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3406F2-A7E8-4691-8954-47C4725A10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AAE9F16-6D8C-439B-8ED6-547684EA5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Rel-18 Proposed Alternative Timeline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5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B978C-1457-4CF7-B2BE-8686CA354E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Thank You!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1BDE09-2888-4D5C-9A8C-99BA339E63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D22900-1BCF-4E00-8007-23B50B749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7C0EB9-E99F-4C74-ADA6-D3002A2B6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98875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9087</TotalTime>
  <Words>293</Words>
  <Application>Microsoft Office PowerPoint</Application>
  <PresentationFormat>Custom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MediaTek_PPT_Template_16x9_Internal Use</vt:lpstr>
      <vt:lpstr>Way Forward on Rel-18 Planning</vt:lpstr>
      <vt:lpstr>Rel-18 Proposed Alternative Timeline</vt:lpstr>
      <vt:lpstr>Thank You!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Rel-18/ Rel-19 Planning</dc:title>
  <dc:creator>MediaTek Inc.</dc:creator>
  <cp:lastModifiedBy>Mediatek</cp:lastModifiedBy>
  <cp:revision>260</cp:revision>
  <dcterms:created xsi:type="dcterms:W3CDTF">2019-11-21T19:15:22Z</dcterms:created>
  <dcterms:modified xsi:type="dcterms:W3CDTF">2022-12-14T13:02:25Z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MSIP_Label_83bcef13-7cac-433f-ba1d-47a323951816_Enabled">
    <vt:lpwstr>true</vt:lpwstr>
  </property>
  <property fmtid="{D5CDD505-2E9C-101B-9397-08002B2CF9AE}" pid="4" name="MSIP_Label_83bcef13-7cac-433f-ba1d-47a323951816_SetDate">
    <vt:lpwstr>2022-12-02T13:16:44Z</vt:lpwstr>
  </property>
  <property fmtid="{D5CDD505-2E9C-101B-9397-08002B2CF9AE}" pid="5" name="MSIP_Label_83bcef13-7cac-433f-ba1d-47a323951816_Method">
    <vt:lpwstr>Privileged</vt:lpwstr>
  </property>
  <property fmtid="{D5CDD505-2E9C-101B-9397-08002B2CF9AE}" pid="6" name="MSIP_Label_83bcef13-7cac-433f-ba1d-47a323951816_Name">
    <vt:lpwstr>MTK_Unclassified</vt:lpwstr>
  </property>
  <property fmtid="{D5CDD505-2E9C-101B-9397-08002B2CF9AE}" pid="7" name="MSIP_Label_83bcef13-7cac-433f-ba1d-47a323951816_SiteId">
    <vt:lpwstr>a7687ede-7a6b-4ef6-bace-642f677fbe31</vt:lpwstr>
  </property>
  <property fmtid="{D5CDD505-2E9C-101B-9397-08002B2CF9AE}" pid="8" name="MSIP_Label_83bcef13-7cac-433f-ba1d-47a323951816_ActionId">
    <vt:lpwstr>39b5eaba-7004-4cb0-9b78-1f001092a011</vt:lpwstr>
  </property>
  <property fmtid="{D5CDD505-2E9C-101B-9397-08002B2CF9AE}" pid="9" name="MSIP_Label_83bcef13-7cac-433f-ba1d-47a323951816_ContentBits">
    <vt:lpwstr>0</vt:lpwstr>
  </property>
</Properties>
</file>