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96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44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tohru/" TargetMode="External"/><Relationship Id="rId13" Type="http://schemas.openxmlformats.org/officeDocument/2006/relationships/hyperlink" Target="https://www.3gpp.org/ftp/tsg_sa/TSG_SA/TSGs_93E_Electronic_2021_06/INBOX/Revisions" TargetMode="External"/><Relationship Id="rId3" Type="http://schemas.openxmlformats.org/officeDocument/2006/relationships/hyperlink" Target="https://global.gotomeeting.com/join/934866557" TargetMode="External"/><Relationship Id="rId7" Type="http://schemas.openxmlformats.org/officeDocument/2006/relationships/hyperlink" Target="https://global.gotomeeting.com/join/935198421" TargetMode="External"/><Relationship Id="rId12" Type="http://schemas.openxmlformats.org/officeDocument/2006/relationships/hyperlink" Target="https://www.3gpp.org/ftp/tsg_sa/TSG_SA/TSGs_93E_Electronic_2021_06/INBOX" TargetMode="External"/><Relationship Id="rId2" Type="http://schemas.openxmlformats.org/officeDocument/2006/relationships/hyperlink" Target="https://global.gotomeeting.com/join/93500065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935008437" TargetMode="External"/><Relationship Id="rId11" Type="http://schemas.openxmlformats.org/officeDocument/2006/relationships/hyperlink" Target="https://www.3gpp.org/ftp/tsg_sa/TSG_SA/TSGs_93E_Electronic_2021_06/Docs" TargetMode="External"/><Relationship Id="rId5" Type="http://schemas.openxmlformats.org/officeDocument/2006/relationships/hyperlink" Target="https://attendee.gotowebinar.com/register/2396467373828423948" TargetMode="External"/><Relationship Id="rId15" Type="http://schemas.openxmlformats.org/officeDocument/2006/relationships/hyperlink" Target="https://portal.3gpp.org/#/registration?MtgId=60072" TargetMode="External"/><Relationship Id="rId10" Type="http://schemas.openxmlformats.org/officeDocument/2006/relationships/hyperlink" Target="https://www.3gpp.org/ftp/tsg_sa/TSG_SA/TSGs_93E_Electronic_2021_06/Agenda" TargetMode="External"/><Relationship Id="rId4" Type="http://schemas.openxmlformats.org/officeDocument/2006/relationships/hyperlink" Target="https://global.gotomeeting.com/join/647052269" TargetMode="External"/><Relationship Id="rId9" Type="http://schemas.openxmlformats.org/officeDocument/2006/relationships/hyperlink" Target="https://www.3gpp.org/ftp/tsg_sa/TSG_SA/TSGs_93E_Electronic_2021_06/TdocsByAgenda.htm" TargetMode="External"/><Relationship Id="rId14" Type="http://schemas.openxmlformats.org/officeDocument/2006/relationships/hyperlink" Target="https://www.3gpp.org/ftp/tsg_sa/TSG_SA/TSGs_93E_Electronic_2021_06/INBOX/Chairs_Notes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tohru.raisingthefloor.org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tohru.raisingthefloor.org/" TargetMode="External"/><Relationship Id="rId2" Type="http://schemas.openxmlformats.org/officeDocument/2006/relationships/hyperlink" Target="https://global.gotomeeting.com/join/934866557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3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TSG SA#93-e </a:t>
            </a:r>
            <a:br>
              <a:rPr lang="en-US" dirty="0" smtClean="0"/>
            </a:br>
            <a:r>
              <a:rPr lang="en-US" dirty="0" smtClean="0"/>
              <a:t>GoToMeeting Sessions </a:t>
            </a:r>
            <a:br>
              <a:rPr lang="en-US" dirty="0" smtClean="0"/>
            </a:br>
            <a:r>
              <a:rPr lang="en-US" dirty="0" smtClean="0"/>
              <a:t>Agenda &amp;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997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</a:t>
            </a:r>
            <a:r>
              <a:rPr lang="en-GB" b="1" dirty="0" smtClean="0"/>
              <a:t>93-e </a:t>
            </a:r>
            <a:r>
              <a:rPr lang="en-GB" b="1" dirty="0"/>
              <a:t>(e-meeting)	</a:t>
            </a:r>
            <a:r>
              <a:rPr lang="en-GB" b="1" dirty="0" smtClean="0"/>
              <a:t>							SP-210831</a:t>
            </a:r>
            <a:endParaRPr lang="en-US" b="1" dirty="0"/>
          </a:p>
          <a:p>
            <a:r>
              <a:rPr lang="en-GB" b="1" dirty="0" smtClean="0"/>
              <a:t>15-21 September 2021, </a:t>
            </a:r>
            <a:r>
              <a:rPr lang="en-GB" b="1" dirty="0"/>
              <a:t>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SA#93-e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1309036"/>
            <a:ext cx="11863137" cy="550083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1500" dirty="0"/>
              <a:t>Tuesday September 14: </a:t>
            </a:r>
            <a:r>
              <a:rPr lang="en-GB" sz="1500" u="sng" dirty="0">
                <a:hlinkClick r:id="rId2"/>
              </a:rPr>
              <a:t>https://global.gotomeeting.com/join/935000653</a:t>
            </a:r>
            <a:endParaRPr lang="en-US" sz="1500" dirty="0"/>
          </a:p>
          <a:p>
            <a:pPr lvl="0"/>
            <a:r>
              <a:rPr lang="en-US" sz="1500" dirty="0"/>
              <a:t>Wednesday September 15: </a:t>
            </a:r>
            <a:r>
              <a:rPr lang="en-GB" sz="1500" u="sng" dirty="0">
                <a:hlinkClick r:id="rId3"/>
              </a:rPr>
              <a:t>https://global.gotomeeting.com/join/934866557</a:t>
            </a:r>
            <a:endParaRPr lang="en-US" sz="1500" dirty="0"/>
          </a:p>
          <a:p>
            <a:pPr lvl="0"/>
            <a:r>
              <a:rPr lang="en-US" sz="1500" dirty="0"/>
              <a:t>Thursday September 16: </a:t>
            </a:r>
          </a:p>
          <a:p>
            <a:pPr lvl="1"/>
            <a:r>
              <a:rPr lang="en-GB" sz="1500" dirty="0"/>
              <a:t>SA plenary meeting (1</a:t>
            </a:r>
            <a:r>
              <a:rPr lang="en-GB" sz="1500" baseline="30000" dirty="0"/>
              <a:t> </a:t>
            </a:r>
            <a:r>
              <a:rPr lang="en-GB" sz="1500" dirty="0"/>
              <a:t>hour) via GoToMeeting: </a:t>
            </a:r>
            <a:r>
              <a:rPr lang="en-GB" sz="1500" u="sng" dirty="0">
                <a:hlinkClick r:id="rId4"/>
              </a:rPr>
              <a:t>https://global.gotomeeting.com/join/647052269</a:t>
            </a:r>
            <a:endParaRPr lang="en-US" sz="1500" dirty="0"/>
          </a:p>
          <a:p>
            <a:pPr lvl="1"/>
            <a:r>
              <a:rPr lang="en-GB" sz="1500" dirty="0"/>
              <a:t>Joint Session with RAN and CT, register for </a:t>
            </a:r>
            <a:r>
              <a:rPr lang="en-GB" sz="1500" dirty="0" err="1"/>
              <a:t>GoToWebinar</a:t>
            </a:r>
            <a:r>
              <a:rPr lang="en-GB" sz="1500" dirty="0"/>
              <a:t>: </a:t>
            </a:r>
            <a:r>
              <a:rPr lang="en-GB" sz="1500" dirty="0" smtClean="0"/>
              <a:t/>
            </a:r>
            <a:br>
              <a:rPr lang="en-GB" sz="1500" dirty="0" smtClean="0"/>
            </a:br>
            <a:r>
              <a:rPr lang="en-GB" sz="1500" u="sng" dirty="0" smtClean="0">
                <a:hlinkClick r:id="rId5"/>
              </a:rPr>
              <a:t>https</a:t>
            </a:r>
            <a:r>
              <a:rPr lang="en-GB" sz="1500" u="sng" dirty="0">
                <a:hlinkClick r:id="rId5"/>
              </a:rPr>
              <a:t>://attendee.gotowebinar.com/register/2396467373828423948</a:t>
            </a:r>
            <a:endParaRPr lang="en-US" sz="1500" dirty="0"/>
          </a:p>
          <a:p>
            <a:pPr lvl="0"/>
            <a:r>
              <a:rPr lang="en-US" sz="1500" dirty="0"/>
              <a:t>Friday September 17: </a:t>
            </a:r>
            <a:r>
              <a:rPr lang="en-GB" sz="1500" u="sng" dirty="0">
                <a:hlinkClick r:id="rId6"/>
              </a:rPr>
              <a:t>https://global.gotomeeting.com/join/935008437</a:t>
            </a:r>
            <a:endParaRPr lang="en-US" sz="1500" dirty="0"/>
          </a:p>
          <a:p>
            <a:pPr lvl="0"/>
            <a:r>
              <a:rPr lang="en-US" sz="1500" dirty="0"/>
              <a:t>Monday September 20: </a:t>
            </a:r>
            <a:r>
              <a:rPr lang="en-GB" sz="1500" u="sng" dirty="0">
                <a:hlinkClick r:id="rId7"/>
              </a:rPr>
              <a:t>https://global.gotomeeting.com/join/935198421</a:t>
            </a:r>
            <a:endParaRPr lang="en-US" sz="1500" dirty="0"/>
          </a:p>
          <a:p>
            <a:pPr marL="0" indent="0">
              <a:buNone/>
              <a:tabLst>
                <a:tab pos="1433513" algn="l"/>
              </a:tabLst>
            </a:pPr>
            <a:endParaRPr lang="en-US" sz="1500" dirty="0" smtClean="0"/>
          </a:p>
          <a:p>
            <a:r>
              <a:rPr lang="en-US" sz="1500" dirty="0" err="1" smtClean="0"/>
              <a:t>Tohru</a:t>
            </a:r>
            <a:r>
              <a:rPr lang="en-US" sz="1500" dirty="0" smtClean="0"/>
              <a:t>: 		</a:t>
            </a:r>
            <a:r>
              <a:rPr lang="en-US" sz="1500" u="sng" dirty="0" smtClean="0">
                <a:hlinkClick r:id="rId8"/>
              </a:rPr>
              <a:t>https</a:t>
            </a:r>
            <a:r>
              <a:rPr lang="en-US" sz="1500" u="sng" dirty="0">
                <a:hlinkClick r:id="rId8"/>
              </a:rPr>
              <a:t>://www.3gpp.org/tohru</a:t>
            </a:r>
            <a:r>
              <a:rPr lang="en-US" sz="1500" u="sng" dirty="0" smtClean="0">
                <a:hlinkClick r:id="rId8"/>
              </a:rPr>
              <a:t>/</a:t>
            </a:r>
            <a:r>
              <a:rPr lang="en-US" sz="1500" dirty="0" smtClean="0"/>
              <a:t> 	Meeting </a:t>
            </a:r>
            <a:r>
              <a:rPr lang="en-US" sz="1500" dirty="0"/>
              <a:t>ID: </a:t>
            </a:r>
            <a:r>
              <a:rPr lang="en-US" sz="1500" b="1" dirty="0" smtClean="0"/>
              <a:t>SA93e</a:t>
            </a:r>
            <a:r>
              <a:rPr lang="en-US" sz="1500" dirty="0" smtClean="0"/>
              <a:t> (all week)</a:t>
            </a:r>
          </a:p>
          <a:p>
            <a:pPr marL="0" indent="0">
              <a:buNone/>
            </a:pPr>
            <a:endParaRPr lang="en-US" sz="1500" dirty="0" smtClean="0"/>
          </a:p>
          <a:p>
            <a:r>
              <a:rPr lang="en-US" sz="1500" dirty="0" smtClean="0"/>
              <a:t>Latest </a:t>
            </a:r>
            <a:r>
              <a:rPr lang="en-US" sz="1500" dirty="0"/>
              <a:t>Agenda: 	</a:t>
            </a:r>
            <a:r>
              <a:rPr lang="en-US" sz="1500" dirty="0">
                <a:hlinkClick r:id="rId9"/>
              </a:rPr>
              <a:t>https://</a:t>
            </a:r>
            <a:r>
              <a:rPr lang="en-US" sz="1500" dirty="0" smtClean="0">
                <a:hlinkClick r:id="rId9"/>
              </a:rPr>
              <a:t>www.3gpp.org/ftp/tsg_sa/TSG_SA/TSGs_93E_Electronic_2021_06/TdocsByAgenda.htm</a:t>
            </a:r>
            <a:r>
              <a:rPr lang="en-US" sz="1500" dirty="0" smtClean="0"/>
              <a:t>     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500" dirty="0" smtClean="0"/>
              <a:t>Meeting Folders and Links</a:t>
            </a:r>
            <a:endParaRPr lang="en-US" sz="1500" dirty="0"/>
          </a:p>
          <a:p>
            <a:pPr lvl="1">
              <a:tabLst>
                <a:tab pos="2060575" algn="l"/>
              </a:tabLst>
            </a:pPr>
            <a:r>
              <a:rPr lang="de-DE" sz="1300" dirty="0"/>
              <a:t>initial agenda:  	</a:t>
            </a:r>
            <a:r>
              <a:rPr lang="de-DE" sz="1300" dirty="0">
                <a:hlinkClick r:id="rId10"/>
              </a:rPr>
              <a:t>https://</a:t>
            </a:r>
            <a:r>
              <a:rPr lang="de-DE" sz="1300" dirty="0" smtClean="0">
                <a:hlinkClick r:id="rId10"/>
              </a:rPr>
              <a:t>www.3gpp.org/ftp/tsg_sa/TSG_SA/TSGs_93E_Electronic_2021_06/Agenda</a:t>
            </a:r>
            <a:r>
              <a:rPr lang="de-DE" sz="1300" dirty="0"/>
              <a:t> </a:t>
            </a:r>
            <a:r>
              <a:rPr lang="de-DE" sz="1300" dirty="0" smtClean="0"/>
              <a:t>-- </a:t>
            </a:r>
            <a:r>
              <a:rPr lang="de-DE" sz="1300" dirty="0"/>
              <a:t>rules for SA </a:t>
            </a:r>
            <a:r>
              <a:rPr lang="de-DE" sz="1300" dirty="0" smtClean="0"/>
              <a:t>e-meetings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err="1" smtClean="0"/>
              <a:t>tdocs</a:t>
            </a:r>
            <a:r>
              <a:rPr lang="en-US" sz="1300" dirty="0"/>
              <a:t>: 	</a:t>
            </a:r>
            <a:r>
              <a:rPr lang="en-US" sz="1300" dirty="0">
                <a:hlinkClick r:id="rId11"/>
              </a:rPr>
              <a:t>https://</a:t>
            </a:r>
            <a:r>
              <a:rPr lang="en-US" sz="1300" dirty="0" smtClean="0">
                <a:hlinkClick r:id="rId11"/>
              </a:rPr>
              <a:t>www.3gpp.org/ftp/tsg_sa/TSG_SA/TSGs_93E_Electronic_2021_06/Docs</a:t>
            </a:r>
            <a:r>
              <a:rPr lang="en-US" sz="1300" dirty="0"/>
              <a:t> </a:t>
            </a:r>
            <a:r>
              <a:rPr lang="en-US" sz="1300" dirty="0" smtClean="0"/>
              <a:t>-- meeting documents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inbox: </a:t>
            </a:r>
            <a:r>
              <a:rPr lang="en-US" sz="1300" dirty="0"/>
              <a:t>	</a:t>
            </a:r>
            <a:r>
              <a:rPr lang="en-US" sz="1300" dirty="0" smtClean="0">
                <a:hlinkClick r:id="rId12"/>
              </a:rPr>
              <a:t>https</a:t>
            </a:r>
            <a:r>
              <a:rPr lang="en-US" sz="1300" dirty="0">
                <a:hlinkClick r:id="rId12"/>
              </a:rPr>
              <a:t>://</a:t>
            </a:r>
            <a:r>
              <a:rPr lang="en-US" sz="1300" dirty="0" smtClean="0">
                <a:hlinkClick r:id="rId12"/>
              </a:rPr>
              <a:t>www.3gpp.org/ftp/tsg_sa/TSG_SA/TSGs_93E_Electronic_2021_06/INBOX</a:t>
            </a:r>
            <a:r>
              <a:rPr lang="en-US" sz="1300" dirty="0"/>
              <a:t> </a:t>
            </a:r>
            <a:r>
              <a:rPr lang="en-US" sz="1300" dirty="0" smtClean="0"/>
              <a:t>-- new documents provided during the meeting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revisions:</a:t>
            </a:r>
            <a:r>
              <a:rPr lang="en-US" sz="1300" dirty="0"/>
              <a:t>	</a:t>
            </a:r>
            <a:r>
              <a:rPr lang="en-US" sz="1300" dirty="0">
                <a:hlinkClick r:id="rId13"/>
              </a:rPr>
              <a:t>https://</a:t>
            </a:r>
            <a:r>
              <a:rPr lang="en-US" sz="1300" dirty="0" smtClean="0">
                <a:hlinkClick r:id="rId13"/>
              </a:rPr>
              <a:t>www.3gpp.org/ftp/tsg_sa/TSG_SA/TSGs_93E_Electronic_2021_06/INBOX/Revisions</a:t>
            </a:r>
            <a:r>
              <a:rPr lang="en-US" sz="1300" dirty="0"/>
              <a:t> </a:t>
            </a:r>
            <a:r>
              <a:rPr lang="en-US" sz="1300" dirty="0" smtClean="0"/>
              <a:t>-- upload your SP-20xxxx_revX files here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c</a:t>
            </a:r>
            <a:r>
              <a:rPr lang="en-US" sz="1300" dirty="0" smtClean="0"/>
              <a:t>hairs notes:</a:t>
            </a:r>
            <a:r>
              <a:rPr lang="en-US" sz="1300" dirty="0"/>
              <a:t>	</a:t>
            </a:r>
            <a:r>
              <a:rPr lang="en-US" sz="1300" dirty="0">
                <a:hlinkClick r:id="rId14"/>
              </a:rPr>
              <a:t>https://</a:t>
            </a:r>
            <a:r>
              <a:rPr lang="en-US" sz="1300" dirty="0" smtClean="0">
                <a:hlinkClick r:id="rId14"/>
              </a:rPr>
              <a:t>www.3gpp.org/ftp/tsg_sa/TSG_SA/TSGs_93E_Electronic_2021_06/INBOX/Chairs_Notes</a:t>
            </a:r>
            <a:r>
              <a:rPr lang="en-US" sz="1300" dirty="0" smtClean="0"/>
              <a:t>  -- updated at least once per day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Meeting in 3GU:	</a:t>
            </a:r>
            <a:r>
              <a:rPr lang="en-US" sz="1400" u="sng" dirty="0" smtClean="0">
                <a:hlinkClick r:id="rId15"/>
              </a:rPr>
              <a:t>https://portal.3gpp.org/#/registration?MtgId=60072</a:t>
            </a:r>
            <a:r>
              <a:rPr lang="en-US" sz="1400" dirty="0" smtClean="0"/>
              <a:t> </a:t>
            </a:r>
            <a:r>
              <a:rPr lang="en-US" sz="1300" dirty="0" smtClean="0"/>
              <a:t> -- register</a:t>
            </a:r>
            <a:r>
              <a:rPr lang="en-US" sz="1300" dirty="0"/>
              <a:t>, </a:t>
            </a:r>
            <a:r>
              <a:rPr lang="en-US" sz="1300" dirty="0" smtClean="0"/>
              <a:t>list of participants, general meeting info</a:t>
            </a:r>
            <a:endParaRPr lang="en-US" sz="1300" dirty="0"/>
          </a:p>
          <a:p>
            <a:endParaRPr lang="en-US" sz="1800" dirty="0"/>
          </a:p>
          <a:p>
            <a:endParaRPr lang="en-US" sz="1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179521" y="4121831"/>
            <a:ext cx="186730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i="1" u="sng" dirty="0" smtClean="0">
                <a:solidFill>
                  <a:srgbClr val="FF0000"/>
                </a:solidFill>
              </a:rPr>
              <a:t>Time restrictions</a:t>
            </a:r>
          </a:p>
          <a:p>
            <a:r>
              <a:rPr lang="de-DE" sz="1200" i="1" dirty="0" smtClean="0">
                <a:solidFill>
                  <a:schemeClr val="tx2"/>
                </a:solidFill>
              </a:rPr>
              <a:t>&gt; Presentation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max 3 minutes</a:t>
            </a:r>
          </a:p>
          <a:p>
            <a:endParaRPr lang="de-DE" sz="1200" i="1" dirty="0">
              <a:solidFill>
                <a:schemeClr val="tx2"/>
              </a:solidFill>
            </a:endParaRPr>
          </a:p>
          <a:p>
            <a:r>
              <a:rPr lang="de-DE" sz="1200" i="1" dirty="0" smtClean="0">
                <a:solidFill>
                  <a:schemeClr val="tx2"/>
                </a:solidFill>
              </a:rPr>
              <a:t>&gt; Discussion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1 comment per delegate /  max 2 minutes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967719"/>
              </p:ext>
            </p:extLst>
          </p:nvPr>
        </p:nvGraphicFramePr>
        <p:xfrm>
          <a:off x="9283323" y="561304"/>
          <a:ext cx="2545617" cy="139530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1608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05:30 - 08:30      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08:30 - 11:30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12:30 - 15:30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14:30 - 17:30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18:00 - 21:00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20:30 - 23:30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21:30 - 00:30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21:30 - 00:30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22:30 - 01:30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140906" y="322777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 September 14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615879"/>
              </p:ext>
            </p:extLst>
          </p:nvPr>
        </p:nvGraphicFramePr>
        <p:xfrm>
          <a:off x="9283323" y="2416490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06:00 - 08:00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09:00 - 11:00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13:00 - 15:00      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7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15:00 - </a:t>
                      </a: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CEST  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18:30 - 20:30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21:00 - 23:00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23:00 - 01:00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140906" y="2177963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September 15</a:t>
            </a:r>
            <a:r>
              <a:rPr kumimoji="0" lang="en-US" altLang="en-US" sz="9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to 20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/>
          <a:lstStyle/>
          <a:p>
            <a:r>
              <a:rPr lang="en-US" dirty="0" smtClean="0"/>
              <a:t>GTM Sessions Agenda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351254"/>
            <a:ext cx="5181600" cy="532101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Tuesday September 14 (3 hours)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Welcome speech, approval of agenda, general issues (10min)</a:t>
            </a:r>
          </a:p>
          <a:p>
            <a:pPr lvl="1"/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LSin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for action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Release planning: Rel-18 Timeline (discussion part 1)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Documents indicated for early consideration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Block Note/Approval of BA-Group 1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Reporting from SA WG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Chairs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pPr lvl="0"/>
            <a:r>
              <a:rPr lang="en-US" dirty="0"/>
              <a:t>Wednesday September 15 (2 hours)</a:t>
            </a:r>
          </a:p>
          <a:p>
            <a:pPr lvl="1"/>
            <a:r>
              <a:rPr lang="en-US" dirty="0" smtClean="0"/>
              <a:t>Issues </a:t>
            </a:r>
            <a:r>
              <a:rPr lang="en-US" dirty="0"/>
              <a:t>arising from new/revised Work/Study Items </a:t>
            </a:r>
          </a:p>
          <a:p>
            <a:pPr lvl="1"/>
            <a:r>
              <a:rPr lang="en-US" dirty="0"/>
              <a:t>Documents indicated for early consideration</a:t>
            </a:r>
          </a:p>
          <a:p>
            <a:pPr lvl="1"/>
            <a:r>
              <a:rPr lang="en-US" dirty="0"/>
              <a:t>Release Planning: Rel-18 Timeline (discussion part 2, conclusion)</a:t>
            </a:r>
          </a:p>
          <a:p>
            <a:pPr lvl="1"/>
            <a:r>
              <a:rPr lang="en-US" dirty="0"/>
              <a:t>Rel-18 Study/Work Items &amp; Prioritization </a:t>
            </a:r>
          </a:p>
          <a:p>
            <a:pPr lvl="1"/>
            <a:r>
              <a:rPr lang="en-US" dirty="0" smtClean="0"/>
              <a:t>Block </a:t>
            </a:r>
            <a:r>
              <a:rPr lang="en-US" dirty="0"/>
              <a:t>Note/Approval of BA-Group 2 and </a:t>
            </a:r>
            <a:r>
              <a:rPr lang="en-US" dirty="0" smtClean="0"/>
              <a:t>3</a:t>
            </a:r>
            <a:endParaRPr lang="en-US" dirty="0"/>
          </a:p>
          <a:p>
            <a:pPr lvl="0"/>
            <a:r>
              <a:rPr lang="en-US" dirty="0"/>
              <a:t>Thursday September 16 (1 hour + 1 hour joint session)</a:t>
            </a:r>
          </a:p>
          <a:p>
            <a:pPr lvl="1"/>
            <a:r>
              <a:rPr lang="en-US" dirty="0"/>
              <a:t>Discussion of suggested input to Joint Session with RAN and CT</a:t>
            </a:r>
          </a:p>
          <a:p>
            <a:pPr lvl="1"/>
            <a:r>
              <a:rPr lang="en-US" dirty="0" smtClean="0"/>
              <a:t>Already </a:t>
            </a:r>
            <a:r>
              <a:rPr lang="en-US" dirty="0"/>
              <a:t>available revisions &amp; outgoing LS’s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/>
              <a:t>Block Note/Approval of BA-Group 4, 5 and 6</a:t>
            </a:r>
          </a:p>
          <a:p>
            <a:pPr lvl="1"/>
            <a:r>
              <a:rPr lang="en-US" dirty="0"/>
              <a:t>Joint Session with RAN &amp; CT (separate invitation)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0" y="1345890"/>
            <a:ext cx="5578186" cy="532637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sz="1800" dirty="0"/>
          </a:p>
          <a:p>
            <a:pPr lvl="0"/>
            <a:r>
              <a:rPr lang="en-US" dirty="0"/>
              <a:t>Friday September 17 (2 hours)</a:t>
            </a:r>
          </a:p>
          <a:p>
            <a:pPr lvl="1"/>
            <a:r>
              <a:rPr lang="en-US" dirty="0"/>
              <a:t>Last chance for looking at revisions &amp; outgoing LS’s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Close of technical meeting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Monday September 20 (2 hours)</a:t>
            </a:r>
          </a:p>
          <a:p>
            <a:pPr lvl="1"/>
            <a:r>
              <a:rPr lang="en-US" dirty="0"/>
              <a:t>Reporting from MCC, RAN chair, CT chair, IETF Liaison …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Close of Meeting</a:t>
            </a:r>
          </a:p>
          <a:p>
            <a:endParaRPr lang="en-US" sz="1800" dirty="0" smtClean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8823656" y="811034"/>
            <a:ext cx="33470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2"/>
              </a:rPr>
              <a:t>https://tohru.raisingthefloor.org</a:t>
            </a:r>
            <a:r>
              <a:rPr lang="en-US" u="sng" dirty="0" smtClean="0">
                <a:hlinkClick r:id="rId2"/>
              </a:rPr>
              <a:t>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SA93e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6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SA#93-e GTM </a:t>
            </a:r>
            <a:r>
              <a:rPr lang="en-US" dirty="0" smtClean="0"/>
              <a:t>Wed 15 </a:t>
            </a:r>
            <a:r>
              <a:rPr lang="en-US" dirty="0" smtClean="0"/>
              <a:t>Sept 2021</a:t>
            </a:r>
            <a:br>
              <a:rPr lang="en-US" dirty="0" smtClean="0"/>
            </a:br>
            <a:r>
              <a:rPr lang="en-GB" sz="1600" u="sng" dirty="0">
                <a:hlinkClick r:id="rId2"/>
              </a:rPr>
              <a:t>https://</a:t>
            </a:r>
            <a:r>
              <a:rPr lang="en-GB" sz="1600" u="sng" dirty="0" smtClean="0">
                <a:hlinkClick r:id="rId2"/>
              </a:rPr>
              <a:t>global.gotomeeting.com/join/934866557</a:t>
            </a:r>
            <a:r>
              <a:rPr lang="en-US" sz="1600" dirty="0" smtClean="0"/>
              <a:t> 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363" y="1228726"/>
            <a:ext cx="5949377" cy="549933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1400" b="1" dirty="0" smtClean="0"/>
              <a:t>~Time	Item				Agenda</a:t>
            </a:r>
          </a:p>
          <a:p>
            <a:pPr marL="0" indent="0">
              <a:buNone/>
            </a:pPr>
            <a:r>
              <a:rPr lang="en-US" sz="1400" dirty="0" smtClean="0"/>
              <a:t>75m </a:t>
            </a:r>
            <a:r>
              <a:rPr lang="en-US" sz="1400" dirty="0"/>
              <a:t>	</a:t>
            </a:r>
            <a:r>
              <a:rPr lang="en-US" sz="1400" dirty="0" smtClean="0"/>
              <a:t>Open Items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SA coordinator on inclusive language (969, RAN LS)	2.1</a:t>
            </a:r>
            <a:endParaRPr lang="en-US" sz="1400" dirty="0"/>
          </a:p>
          <a:p>
            <a:pPr marL="0" indent="0">
              <a:buNone/>
            </a:pPr>
            <a:r>
              <a:rPr lang="en-US" sz="1400" dirty="0"/>
              <a:t>	New SA2 R17 WIDs</a:t>
            </a:r>
            <a:br>
              <a:rPr lang="en-US" sz="1400" dirty="0"/>
            </a:br>
            <a:r>
              <a:rPr lang="en-US" sz="1400" dirty="0"/>
              <a:t>	</a:t>
            </a:r>
            <a:r>
              <a:rPr lang="en-US" sz="1400" dirty="0" smtClean="0"/>
              <a:t>1100 </a:t>
            </a:r>
            <a:r>
              <a:rPr lang="en-US" sz="1400" dirty="0"/>
              <a:t>– </a:t>
            </a:r>
            <a:r>
              <a:rPr lang="en-US" sz="1400" dirty="0" err="1"/>
              <a:t>redacp</a:t>
            </a:r>
            <a:r>
              <a:rPr lang="en-US" sz="1400" dirty="0"/>
              <a:t>, 944 – </a:t>
            </a:r>
            <a:r>
              <a:rPr lang="en-US" sz="1400" dirty="0" err="1"/>
              <a:t>satarch</a:t>
            </a:r>
            <a:r>
              <a:rPr lang="en-US" sz="1400" dirty="0"/>
              <a:t>		</a:t>
            </a:r>
            <a:r>
              <a:rPr lang="en-US" sz="1400" dirty="0" smtClean="0"/>
              <a:t>6.2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err="1"/>
              <a:t>QoEconf</a:t>
            </a:r>
            <a:r>
              <a:rPr lang="en-US" sz="1400" dirty="0"/>
              <a:t> – 1026 Huawei (</a:t>
            </a:r>
            <a:r>
              <a:rPr lang="en-US" sz="1400" dirty="0" err="1"/>
              <a:t>crp</a:t>
            </a:r>
            <a:r>
              <a:rPr lang="en-US" sz="1400" dirty="0"/>
              <a:t> 824)		16</a:t>
            </a:r>
          </a:p>
          <a:p>
            <a:pPr marL="0" indent="0">
              <a:buNone/>
            </a:pPr>
            <a:r>
              <a:rPr lang="en-US" sz="1400" dirty="0"/>
              <a:t>	SA2 controversial R17 CR(packs)		17.2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916 CR pack 23.501, 23.502	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1005</a:t>
            </a:r>
            <a:r>
              <a:rPr lang="en-US" sz="1400" dirty="0"/>
              <a:t>, 1007 (Paging Timing </a:t>
            </a:r>
            <a:r>
              <a:rPr lang="en-US" sz="1400" dirty="0" err="1"/>
              <a:t>Coll</a:t>
            </a:r>
            <a:r>
              <a:rPr lang="en-US" sz="1400" dirty="0"/>
              <a:t>), Intel		</a:t>
            </a:r>
          </a:p>
          <a:p>
            <a:pPr marL="0" indent="0">
              <a:buNone/>
            </a:pPr>
            <a:r>
              <a:rPr lang="en-US" sz="1400" dirty="0"/>
              <a:t>	1011 (disc) EPS </a:t>
            </a:r>
            <a:r>
              <a:rPr lang="en-US" sz="1400" dirty="0" err="1"/>
              <a:t>iwk</a:t>
            </a:r>
            <a:r>
              <a:rPr lang="en-US" sz="1400" dirty="0"/>
              <a:t> – Nokia, </a:t>
            </a:r>
            <a:r>
              <a:rPr lang="en-US" sz="1400" dirty="0" smtClean="0"/>
              <a:t>TI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1104 NSAC, NEC (CR pack 925) 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926 – CR pack </a:t>
            </a:r>
            <a:r>
              <a:rPr lang="en-US" sz="1400" dirty="0" err="1" smtClean="0"/>
              <a:t>eNS</a:t>
            </a:r>
            <a:r>
              <a:rPr lang="en-US" sz="1400" dirty="0" smtClean="0"/>
              <a:t>	</a:t>
            </a:r>
            <a:endParaRPr lang="en-US" sz="1400" dirty="0"/>
          </a:p>
          <a:p>
            <a:pPr marL="0" indent="0">
              <a:buNone/>
            </a:pPr>
            <a:r>
              <a:rPr lang="en-US" sz="1400" dirty="0"/>
              <a:t>	1012 (CR) ATSSS – Samsung</a:t>
            </a:r>
          </a:p>
          <a:p>
            <a:pPr marL="0" indent="0">
              <a:buNone/>
            </a:pPr>
            <a:r>
              <a:rPr lang="en-US" sz="1400" dirty="0"/>
              <a:t>	CR Pack 938 Revisions</a:t>
            </a:r>
            <a:br>
              <a:rPr lang="en-US" sz="1400" dirty="0"/>
            </a:br>
            <a:r>
              <a:rPr lang="en-US" sz="1400" dirty="0"/>
              <a:t>	1013, 1015, 1016, 1081 </a:t>
            </a:r>
            <a:r>
              <a:rPr lang="en-US" sz="1400" dirty="0" smtClean="0"/>
              <a:t>– Nokia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915 CR pack 23.501, 23.502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990 Open API (CR pack 887)		17.5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1074 Ad hoc (CR pack 1073)		18.1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1018 – status value “endorsed”		20.1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1091 – future TSG SA / SA WG meetings	20.8</a:t>
            </a: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228726"/>
            <a:ext cx="5666072" cy="54993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/>
              <a:t>~Time	Item				Agenda</a:t>
            </a:r>
          </a:p>
          <a:p>
            <a:pPr marL="0" indent="0">
              <a:buNone/>
            </a:pPr>
            <a:r>
              <a:rPr lang="en-US" sz="1400" dirty="0" smtClean="0"/>
              <a:t>45m </a:t>
            </a:r>
            <a:r>
              <a:rPr lang="en-US" sz="1400" dirty="0"/>
              <a:t>	</a:t>
            </a:r>
            <a:r>
              <a:rPr lang="en-US" sz="1400" dirty="0" smtClean="0"/>
              <a:t>Rel-18</a:t>
            </a: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	834 – List of R18 SA2 S/WIs		7.4/6.4/6.5</a:t>
            </a:r>
          </a:p>
          <a:p>
            <a:pPr marL="0" indent="0">
              <a:buNone/>
            </a:pPr>
            <a:r>
              <a:rPr lang="en-US" sz="1400" dirty="0"/>
              <a:t>	833 - Prioritization Process &amp; Guidance to SA2	7.4</a:t>
            </a:r>
          </a:p>
          <a:p>
            <a:pPr marL="0" indent="0">
              <a:buNone/>
            </a:pPr>
            <a:r>
              <a:rPr lang="en-US" sz="1400" dirty="0" smtClean="0"/>
              <a:t>	R18 SA6 S/WIs – all proposed approved	6.4/6.5</a:t>
            </a:r>
            <a:br>
              <a:rPr lang="en-US" sz="1400" dirty="0" smtClean="0"/>
            </a:br>
            <a:r>
              <a:rPr lang="en-US" sz="1400" dirty="0" smtClean="0"/>
              <a:t>	954, 955, 956, 957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R18 SA5 SIs -- 1010 AI/ML		6.4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R18 Disc papers – all proposed noted		6.4/6.5</a:t>
            </a:r>
            <a:br>
              <a:rPr lang="en-US" sz="1400" dirty="0" smtClean="0"/>
            </a:br>
            <a:r>
              <a:rPr lang="en-US" sz="1400" dirty="0" smtClean="0"/>
              <a:t>	988, 991, 998, 1051, 1077, 1085, 1087</a:t>
            </a: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!!</a:t>
            </a:r>
            <a:r>
              <a:rPr lang="en-US" sz="1400" dirty="0"/>
              <a:t>	Block Approval Blocks 2 and 3 		!!!</a:t>
            </a:r>
          </a:p>
          <a:p>
            <a:pPr marL="0" indent="0">
              <a:buNone/>
            </a:pPr>
            <a:r>
              <a:rPr lang="en-US" sz="1400" dirty="0" smtClean="0"/>
              <a:t>	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	If time permits: already available revisions / LS out,</a:t>
            </a:r>
            <a:br>
              <a:rPr lang="en-US" sz="1400" dirty="0" smtClean="0"/>
            </a:br>
            <a:r>
              <a:rPr lang="en-US" sz="1400" dirty="0" smtClean="0"/>
              <a:t>	and issues under discussion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	LS out				2.2</a:t>
            </a:r>
            <a:br>
              <a:rPr lang="en-US" sz="1400" dirty="0" smtClean="0"/>
            </a:br>
            <a:r>
              <a:rPr lang="en-US" sz="1400" dirty="0" smtClean="0"/>
              <a:t>	1019 – 5GACIA, </a:t>
            </a:r>
            <a:br>
              <a:rPr lang="en-US" sz="1400" dirty="0" smtClean="0"/>
            </a:br>
            <a:r>
              <a:rPr lang="en-US" sz="1400" dirty="0" smtClean="0"/>
              <a:t>	1103 &amp; 1105 – </a:t>
            </a:r>
            <a:r>
              <a:rPr lang="en-US" sz="1400" dirty="0" err="1" smtClean="0"/>
              <a:t>InclusiveLang</a:t>
            </a:r>
            <a:r>
              <a:rPr lang="en-US" sz="1400" dirty="0" smtClean="0"/>
              <a:t>/RAN</a:t>
            </a:r>
          </a:p>
          <a:p>
            <a:pPr marL="0" indent="0">
              <a:buNone/>
            </a:pPr>
            <a:r>
              <a:rPr lang="en-US" sz="1400" dirty="0"/>
              <a:t>	0942 – SA2 TS Edge Computing		</a:t>
            </a:r>
            <a:r>
              <a:rPr lang="en-US" sz="1400" dirty="0" smtClean="0"/>
              <a:t>6.8</a:t>
            </a:r>
            <a:br>
              <a:rPr lang="en-US" sz="1400" dirty="0" smtClean="0"/>
            </a:br>
            <a:r>
              <a:rPr lang="en-US" sz="1400" dirty="0" smtClean="0"/>
              <a:t>	(related to 1101 and 1092)</a:t>
            </a: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endParaRPr lang="en-US" sz="1400" dirty="0" smtClean="0"/>
          </a:p>
        </p:txBody>
      </p:sp>
      <p:sp>
        <p:nvSpPr>
          <p:cNvPr id="8" name="Rectangle 7"/>
          <p:cNvSpPr/>
          <p:nvPr/>
        </p:nvSpPr>
        <p:spPr>
          <a:xfrm rot="409505">
            <a:off x="8494171" y="385803"/>
            <a:ext cx="33470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https://tohru.raisingthefloor.org</a:t>
            </a:r>
            <a:r>
              <a:rPr lang="en-US" u="sng" dirty="0" smtClean="0">
                <a:hlinkClick r:id="rId3"/>
              </a:rPr>
              <a:t>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SA93e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29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16126</TotalTime>
  <Words>397</Words>
  <Application>Microsoft Office PowerPoint</Application>
  <PresentationFormat>Widescreen</PresentationFormat>
  <Paragraphs>150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TSG SA#93-e  GoToMeeting Sessions  Agenda &amp; Details</vt:lpstr>
      <vt:lpstr>SA#93-e GTM Cheat Sheet</vt:lpstr>
      <vt:lpstr>GTM Sessions Agenda Overview</vt:lpstr>
      <vt:lpstr>SA#93-e GTM Wed 15 Sept 2021 https://global.gotomeeting.com/join/934866557 13:00-15:00 UTC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233</cp:revision>
  <dcterms:created xsi:type="dcterms:W3CDTF">2020-11-24T12:35:48Z</dcterms:created>
  <dcterms:modified xsi:type="dcterms:W3CDTF">2021-09-15T09:28:55Z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1631181329</vt:lpwstr>
  </property>
</Properties>
</file>