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8"/>
  </p:notesMasterIdLst>
  <p:handoutMasterIdLst>
    <p:handoutMasterId r:id="rId9"/>
  </p:handoutMasterIdLst>
  <p:sldIdLst>
    <p:sldId id="362" r:id="rId2"/>
    <p:sldId id="377" r:id="rId3"/>
    <p:sldId id="379" r:id="rId4"/>
    <p:sldId id="378" r:id="rId5"/>
    <p:sldId id="380" r:id="rId6"/>
    <p:sldId id="381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2A6EA8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7" autoAdjust="0"/>
    <p:restoredTop sz="94679" autoAdjust="0"/>
  </p:normalViewPr>
  <p:slideViewPr>
    <p:cSldViewPr snapToGrid="0">
      <p:cViewPr varScale="1">
        <p:scale>
          <a:sx n="95" d="100"/>
          <a:sy n="95" d="100"/>
        </p:scale>
        <p:origin x="78" y="15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2910" y="5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EA672AD7-4F91-4639-AD5F-142F8E8A9C9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4800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23C404FC-0B72-4E53-9EFD-7932D4F7A70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3358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09218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00331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810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="" xmlns:a16="http://schemas.microsoft.com/office/drawing/2014/main" id="{DD4D1BA4-21DB-475C-9C62-A7089F1D691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D3D413DA-8365-4518-A521-FB1D3C17C8A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FC5230B2-FCA4-47DF-9EEB-F1A758954A1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0587063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=""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sp>
        <p:nvSpPr>
          <p:cNvPr id="11" name="Rectangle 12">
            <a:extLst>
              <a:ext uri="{FF2B5EF4-FFF2-40B4-BE49-F238E27FC236}">
                <a16:creationId xmlns="" xmlns:a16="http://schemas.microsoft.com/office/drawing/2014/main" id="{6876EEF3-A0BC-4451-8AE0-5DAA69D19F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98058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b="1" dirty="0" smtClean="0">
                <a:ln w="0"/>
                <a:latin typeface="Calibri" panose="020F0502020204030204" pitchFamily="34" charset="0"/>
              </a:rPr>
              <a:t>TSG RAN#84</a:t>
            </a:r>
            <a:endParaRPr lang="en-GB" altLang="en-US" sz="1200" b="1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3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D388FED7-0846-4AB7-9742-96641204F72F}" type="slidenum">
              <a:rPr lang="en-GB" altLang="en-US" sz="1400" b="1">
                <a:latin typeface="Calibri" pitchFamily="34" charset="0"/>
              </a:rPr>
              <a:pPr/>
              <a:t>‹#›</a:t>
            </a:fld>
            <a:endParaRPr lang="en-GB" altLang="en-US" sz="1400" b="1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33" r:id="rId1"/>
    <p:sldLayoutId id="2147485234" r:id="rId2"/>
    <p:sldLayoutId id="2147485235" r:id="rId3"/>
    <p:sldLayoutId id="2147485236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84/Docs/SP-190394.zip" TargetMode="External"/><Relationship Id="rId2" Type="http://schemas.openxmlformats.org/officeDocument/2006/relationships/hyperlink" Target="http://www.3gpp.org/ftp/tsg_sa/TSG_SA/TSGS_80/Docs/SP-180581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hyperlink" Target="https://www.3gpp.org/ftp/tsg_sa/TSG_SA/TSGS_84/Docs/SP-190511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84/Docs/SP-190509.zip" TargetMode="External"/><Relationship Id="rId2" Type="http://schemas.openxmlformats.org/officeDocument/2006/relationships/hyperlink" Target="https://www.3gpp.org/ftp/tsg_sa/TSG_SA/TSGS_84/Docs/SP-190294.zip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5_TM/TSGS5_125/Docs/S5-193391.zip" TargetMode="External"/><Relationship Id="rId2" Type="http://schemas.openxmlformats.org/officeDocument/2006/relationships/hyperlink" Target="http://www.3gpp.org/ftp/tsg_ran/TSG_RAN/TSGR_84/LSin/RP-191404.zip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mailto:georg.mayer@huawei.co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887413" y="2324558"/>
            <a:ext cx="9523527" cy="2160798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TSG SA Report to TSG RAN 84</a:t>
            </a:r>
          </a:p>
        </p:txBody>
      </p:sp>
      <p:sp>
        <p:nvSpPr>
          <p:cNvPr id="4099" name="Text Placeholder 2">
            <a:extLst>
              <a:ext uri="{FF2B5EF4-FFF2-40B4-BE49-F238E27FC236}">
                <a16:creationId xmlns="" xmlns:a16="http://schemas.microsoft.com/office/drawing/2014/main" id="{65109CE4-3B5E-4CA5-887C-00ECE79A9F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47888" y="4589463"/>
            <a:ext cx="7886700" cy="150018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altLang="en-US" dirty="0" smtClean="0"/>
              <a:t>Georg Mayer</a:t>
            </a:r>
            <a:br>
              <a:rPr lang="en-GB" altLang="en-US" dirty="0" smtClean="0"/>
            </a:br>
            <a:r>
              <a:rPr lang="en-GB" altLang="en-US" dirty="0" smtClean="0"/>
              <a:t>3GPP TSG SA Chairman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55563"/>
            <a:ext cx="96377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9151938" algn="r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9151938" algn="r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9151938" algn="r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RAN Meeting #84	</a:t>
            </a:r>
            <a:r>
              <a:rPr lang="en-GB" altLang="en-US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RP-190790</a:t>
            </a:r>
            <a:endParaRPr lang="en-US" altLang="en-US" sz="12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03-07 June 2019, Newport Beach, USA</a:t>
            </a:r>
            <a:r>
              <a:rPr lang="en-GB" altLang="en-US" sz="1800" b="1">
                <a:latin typeface="Arial" panose="020B0604020202020204" pitchFamily="34" charset="0"/>
                <a:cs typeface="Times New Roman" panose="02020603050405020304" pitchFamily="18" charset="0"/>
              </a:rPr>
              <a:t>	</a:t>
            </a:r>
            <a:r>
              <a:rPr lang="en-GB" altLang="en-US" sz="1800" b="1" smtClean="0">
                <a:latin typeface="Arial" panose="020B0604020202020204" pitchFamily="34" charset="0"/>
                <a:cs typeface="Times New Roman" panose="02020603050405020304" pitchFamily="18" charset="0"/>
              </a:rPr>
              <a:t>SP-190392</a:t>
            </a:r>
            <a:r>
              <a:rPr lang="en-GB" altLang="en-US" sz="1200" b="1" dirty="0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	</a:t>
            </a:r>
            <a:endParaRPr lang="en-US" altLang="en-US" sz="12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Straight Connector 30"/>
          <p:cNvCxnSpPr/>
          <p:nvPr/>
        </p:nvCxnSpPr>
        <p:spPr>
          <a:xfrm flipH="1">
            <a:off x="3059113" y="247650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4049713" y="2476500"/>
            <a:ext cx="33337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>
            <a:off x="5038725" y="2476500"/>
            <a:ext cx="33338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6027738" y="247650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>
            <a:off x="7016750" y="247650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8005763" y="247650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H="1">
            <a:off x="8994775" y="247650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10018713" y="247650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10972800" y="247650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03" name="Title 1"/>
          <p:cNvSpPr>
            <a:spLocks noGrp="1"/>
          </p:cNvSpPr>
          <p:nvPr>
            <p:ph type="title"/>
          </p:nvPr>
        </p:nvSpPr>
        <p:spPr>
          <a:xfrm>
            <a:off x="395288" y="365125"/>
            <a:ext cx="10958512" cy="1325563"/>
          </a:xfrm>
        </p:spPr>
        <p:txBody>
          <a:bodyPr/>
          <a:lstStyle/>
          <a:p>
            <a:r>
              <a:rPr lang="en-US" altLang="en-US" dirty="0" smtClean="0"/>
              <a:t>Current Schedule Overview (SA/CT)</a:t>
            </a:r>
          </a:p>
        </p:txBody>
      </p:sp>
      <p:sp>
        <p:nvSpPr>
          <p:cNvPr id="8204" name="TextBox 7"/>
          <p:cNvSpPr txBox="1">
            <a:spLocks noChangeArrowheads="1"/>
          </p:cNvSpPr>
          <p:nvPr/>
        </p:nvSpPr>
        <p:spPr bwMode="auto">
          <a:xfrm>
            <a:off x="2659063" y="1952625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SA#84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Q2/2019</a:t>
            </a:r>
          </a:p>
        </p:txBody>
      </p:sp>
      <p:sp>
        <p:nvSpPr>
          <p:cNvPr id="8205" name="TextBox 8"/>
          <p:cNvSpPr txBox="1">
            <a:spLocks noChangeArrowheads="1"/>
          </p:cNvSpPr>
          <p:nvPr/>
        </p:nvSpPr>
        <p:spPr bwMode="auto">
          <a:xfrm>
            <a:off x="3651250" y="1952625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SA#85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Q3/2019</a:t>
            </a:r>
          </a:p>
        </p:txBody>
      </p:sp>
      <p:sp>
        <p:nvSpPr>
          <p:cNvPr id="8206" name="TextBox 9"/>
          <p:cNvSpPr txBox="1">
            <a:spLocks noChangeArrowheads="1"/>
          </p:cNvSpPr>
          <p:nvPr/>
        </p:nvSpPr>
        <p:spPr bwMode="auto">
          <a:xfrm>
            <a:off x="4643438" y="1952625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SA#86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Q4/2019</a:t>
            </a:r>
          </a:p>
        </p:txBody>
      </p:sp>
      <p:sp>
        <p:nvSpPr>
          <p:cNvPr id="8207" name="TextBox 10"/>
          <p:cNvSpPr txBox="1">
            <a:spLocks noChangeArrowheads="1"/>
          </p:cNvSpPr>
          <p:nvPr/>
        </p:nvSpPr>
        <p:spPr bwMode="auto">
          <a:xfrm>
            <a:off x="5635625" y="1952625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SA#87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Q1/2020</a:t>
            </a:r>
          </a:p>
        </p:txBody>
      </p:sp>
      <p:sp>
        <p:nvSpPr>
          <p:cNvPr id="8208" name="TextBox 11"/>
          <p:cNvSpPr txBox="1">
            <a:spLocks noChangeArrowheads="1"/>
          </p:cNvSpPr>
          <p:nvPr/>
        </p:nvSpPr>
        <p:spPr bwMode="auto">
          <a:xfrm>
            <a:off x="6627813" y="1952625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SA#88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Q2/2020</a:t>
            </a:r>
          </a:p>
        </p:txBody>
      </p:sp>
      <p:sp>
        <p:nvSpPr>
          <p:cNvPr id="8209" name="TextBox 12"/>
          <p:cNvSpPr txBox="1">
            <a:spLocks noChangeArrowheads="1"/>
          </p:cNvSpPr>
          <p:nvPr/>
        </p:nvSpPr>
        <p:spPr bwMode="auto">
          <a:xfrm>
            <a:off x="7620000" y="1952625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SA#89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Q3/2020</a:t>
            </a:r>
          </a:p>
        </p:txBody>
      </p:sp>
      <p:sp>
        <p:nvSpPr>
          <p:cNvPr id="8210" name="TextBox 13"/>
          <p:cNvSpPr txBox="1">
            <a:spLocks noChangeArrowheads="1"/>
          </p:cNvSpPr>
          <p:nvPr/>
        </p:nvSpPr>
        <p:spPr bwMode="auto">
          <a:xfrm>
            <a:off x="8610600" y="1952625"/>
            <a:ext cx="871538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SA#90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Q4/2020</a:t>
            </a:r>
          </a:p>
        </p:txBody>
      </p:sp>
      <p:sp>
        <p:nvSpPr>
          <p:cNvPr id="8211" name="TextBox 14"/>
          <p:cNvSpPr txBox="1">
            <a:spLocks noChangeArrowheads="1"/>
          </p:cNvSpPr>
          <p:nvPr/>
        </p:nvSpPr>
        <p:spPr bwMode="auto">
          <a:xfrm>
            <a:off x="9602788" y="1952625"/>
            <a:ext cx="871537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Q1/2021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659063" y="2601913"/>
            <a:ext cx="825500" cy="8048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R16 stage 2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635625" y="2601913"/>
            <a:ext cx="823913" cy="8048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R16 stage 3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627813" y="2601913"/>
            <a:ext cx="823912" cy="8048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R16 code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4643438" y="4491037"/>
            <a:ext cx="825500" cy="8032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stage 1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7620000" y="4491037"/>
            <a:ext cx="823913" cy="8032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stage 2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9650413" y="4491037"/>
            <a:ext cx="823912" cy="8032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stage 3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3651250" y="4491037"/>
            <a:ext cx="825500" cy="8032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</a:t>
            </a:r>
          </a:p>
          <a:p>
            <a:pPr algn="ctr">
              <a:defRPr/>
            </a:pPr>
            <a:r>
              <a:rPr lang="en-US" sz="1200" dirty="0"/>
              <a:t>stage 1</a:t>
            </a:r>
          </a:p>
          <a:p>
            <a:pPr algn="ctr">
              <a:defRPr/>
            </a:pPr>
            <a:r>
              <a:rPr lang="en-US" sz="1200" dirty="0"/>
              <a:t>&gt;= 80%</a:t>
            </a:r>
          </a:p>
        </p:txBody>
      </p:sp>
      <p:sp>
        <p:nvSpPr>
          <p:cNvPr id="8219" name="TextBox 27"/>
          <p:cNvSpPr txBox="1">
            <a:spLocks noChangeArrowheads="1"/>
          </p:cNvSpPr>
          <p:nvPr/>
        </p:nvSpPr>
        <p:spPr bwMode="auto">
          <a:xfrm>
            <a:off x="10594975" y="1952625"/>
            <a:ext cx="871538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Q2/2021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3651250" y="3595688"/>
            <a:ext cx="825500" cy="803275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RAN/SA</a:t>
            </a:r>
          </a:p>
          <a:p>
            <a:pPr algn="ctr">
              <a:defRPr/>
            </a:pPr>
            <a:r>
              <a:rPr lang="en-US" sz="1200" dirty="0"/>
              <a:t>Rel-17</a:t>
            </a:r>
          </a:p>
          <a:p>
            <a:pPr algn="ctr">
              <a:defRPr/>
            </a:pPr>
            <a:r>
              <a:rPr lang="en-US" sz="1200" dirty="0"/>
              <a:t>day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2659063" y="3595688"/>
            <a:ext cx="825500" cy="803275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RAN</a:t>
            </a:r>
          </a:p>
          <a:p>
            <a:pPr algn="ctr">
              <a:defRPr/>
            </a:pPr>
            <a:r>
              <a:rPr lang="en-US" sz="1200" dirty="0"/>
              <a:t>Rel-17</a:t>
            </a:r>
          </a:p>
          <a:p>
            <a:pPr algn="ctr">
              <a:defRPr/>
            </a:pPr>
            <a:r>
              <a:rPr lang="en-US" sz="1200" dirty="0"/>
              <a:t>day</a:t>
            </a:r>
          </a:p>
        </p:txBody>
      </p:sp>
      <p:sp>
        <p:nvSpPr>
          <p:cNvPr id="8222" name="TextBox 19"/>
          <p:cNvSpPr txBox="1">
            <a:spLocks noChangeArrowheads="1"/>
          </p:cNvSpPr>
          <p:nvPr/>
        </p:nvSpPr>
        <p:spPr bwMode="auto">
          <a:xfrm>
            <a:off x="584200" y="4554538"/>
            <a:ext cx="1755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Rel-17  Schedule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(preliminary)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4643438" y="3595688"/>
            <a:ext cx="825500" cy="803275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Rel-17</a:t>
            </a:r>
          </a:p>
          <a:p>
            <a:pPr algn="ctr">
              <a:defRPr/>
            </a:pPr>
            <a:r>
              <a:rPr lang="en-US" sz="1200" dirty="0"/>
              <a:t>timeline</a:t>
            </a:r>
          </a:p>
          <a:p>
            <a:pPr algn="ctr">
              <a:defRPr/>
            </a:pPr>
            <a:r>
              <a:rPr lang="en-US" sz="1200" dirty="0"/>
              <a:t>fix</a:t>
            </a:r>
          </a:p>
        </p:txBody>
      </p:sp>
      <p:sp>
        <p:nvSpPr>
          <p:cNvPr id="8224" name="TextBox 32"/>
          <p:cNvSpPr txBox="1">
            <a:spLocks noChangeArrowheads="1"/>
          </p:cNvSpPr>
          <p:nvPr/>
        </p:nvSpPr>
        <p:spPr bwMode="auto">
          <a:xfrm>
            <a:off x="584200" y="2762250"/>
            <a:ext cx="17557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Rel-16 Schedule 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4878388" y="5551488"/>
            <a:ext cx="1392237" cy="80486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R18</a:t>
            </a:r>
          </a:p>
          <a:p>
            <a:pPr algn="ctr">
              <a:defRPr/>
            </a:pPr>
            <a:r>
              <a:rPr lang="en-US" sz="1200" dirty="0"/>
              <a:t>stage 1</a:t>
            </a:r>
          </a:p>
          <a:p>
            <a:pPr algn="ctr">
              <a:defRPr/>
            </a:pPr>
            <a:r>
              <a:rPr lang="en-US" sz="1200" dirty="0"/>
              <a:t>Initial input</a:t>
            </a:r>
          </a:p>
        </p:txBody>
      </p:sp>
      <p:sp>
        <p:nvSpPr>
          <p:cNvPr id="8226" name="TextBox 37"/>
          <p:cNvSpPr txBox="1">
            <a:spLocks noChangeArrowheads="1"/>
          </p:cNvSpPr>
          <p:nvPr/>
        </p:nvSpPr>
        <p:spPr bwMode="auto">
          <a:xfrm>
            <a:off x="584200" y="5667375"/>
            <a:ext cx="114141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Rel-18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(unknown)</a:t>
            </a:r>
          </a:p>
        </p:txBody>
      </p:sp>
      <p:cxnSp>
        <p:nvCxnSpPr>
          <p:cNvPr id="40" name="Curved Connector 39"/>
          <p:cNvCxnSpPr>
            <a:stCxn id="32" idx="3"/>
            <a:endCxn id="25" idx="0"/>
          </p:cNvCxnSpPr>
          <p:nvPr/>
        </p:nvCxnSpPr>
        <p:spPr>
          <a:xfrm>
            <a:off x="5468938" y="3997326"/>
            <a:ext cx="2563019" cy="493711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urved Connector 54"/>
          <p:cNvCxnSpPr>
            <a:stCxn id="32" idx="3"/>
            <a:endCxn id="26" idx="0"/>
          </p:cNvCxnSpPr>
          <p:nvPr/>
        </p:nvCxnSpPr>
        <p:spPr>
          <a:xfrm>
            <a:off x="5468938" y="3997326"/>
            <a:ext cx="4593431" cy="493711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ounded Rectangle 58"/>
          <p:cNvSpPr/>
          <p:nvPr/>
        </p:nvSpPr>
        <p:spPr>
          <a:xfrm>
            <a:off x="10601325" y="4491037"/>
            <a:ext cx="825500" cy="8032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code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cxnSp>
        <p:nvCxnSpPr>
          <p:cNvPr id="58" name="Curved Connector 57"/>
          <p:cNvCxnSpPr>
            <a:stCxn id="32" idx="3"/>
            <a:endCxn id="59" idx="0"/>
          </p:cNvCxnSpPr>
          <p:nvPr/>
        </p:nvCxnSpPr>
        <p:spPr>
          <a:xfrm>
            <a:off x="5468938" y="3997326"/>
            <a:ext cx="5545137" cy="493711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31" name="TextBox 61"/>
          <p:cNvSpPr txBox="1">
            <a:spLocks noChangeArrowheads="1"/>
          </p:cNvSpPr>
          <p:nvPr/>
        </p:nvSpPr>
        <p:spPr bwMode="auto">
          <a:xfrm>
            <a:off x="565150" y="3748088"/>
            <a:ext cx="16970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Rel-17  Planning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406391" y="2815709"/>
            <a:ext cx="1021147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exceptions</a:t>
            </a:r>
            <a:endParaRPr lang="en-US" sz="2400" dirty="0"/>
          </a:p>
        </p:txBody>
      </p:sp>
      <p:sp>
        <p:nvSpPr>
          <p:cNvPr id="41" name="Rounded Rectangle 40"/>
          <p:cNvSpPr/>
          <p:nvPr/>
        </p:nvSpPr>
        <p:spPr>
          <a:xfrm>
            <a:off x="2339976" y="4491037"/>
            <a:ext cx="1250950" cy="8032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s</a:t>
            </a:r>
            <a:r>
              <a:rPr lang="en-US" sz="1200" dirty="0" smtClean="0"/>
              <a:t>tart/ongoing:</a:t>
            </a:r>
          </a:p>
          <a:p>
            <a:pPr algn="ctr">
              <a:defRPr/>
            </a:pPr>
            <a:r>
              <a:rPr lang="en-US" sz="1200" dirty="0" smtClean="0"/>
              <a:t>S1 normative</a:t>
            </a:r>
            <a:endParaRPr lang="en-US" sz="1200" dirty="0"/>
          </a:p>
          <a:p>
            <a:pPr algn="ctr">
              <a:defRPr/>
            </a:pPr>
            <a:r>
              <a:rPr lang="en-US" sz="1200" dirty="0" smtClean="0"/>
              <a:t>S2 studies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30754559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823913" y="336550"/>
            <a:ext cx="10515600" cy="1325563"/>
          </a:xfrm>
        </p:spPr>
        <p:txBody>
          <a:bodyPr/>
          <a:lstStyle/>
          <a:p>
            <a:r>
              <a:rPr lang="en-US" altLang="en-US" smtClean="0"/>
              <a:t>SA-RAN Rel-16 Coordination </a:t>
            </a:r>
            <a:r>
              <a:rPr lang="en-US" altLang="en-US" sz="1600" smtClean="0"/>
              <a:t>(</a:t>
            </a:r>
            <a:r>
              <a:rPr lang="en-US" altLang="en-US" sz="1600" smtClean="0">
                <a:hlinkClick r:id="rId2"/>
              </a:rPr>
              <a:t>SP-180581</a:t>
            </a:r>
            <a:r>
              <a:rPr lang="en-US" altLang="en-US" sz="1600" smtClean="0"/>
              <a:t>, SA#80)</a:t>
            </a:r>
            <a:endParaRPr lang="en-GB" altLang="en-US" smtClean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7829003"/>
              </p:ext>
            </p:extLst>
          </p:nvPr>
        </p:nvGraphicFramePr>
        <p:xfrm>
          <a:off x="250825" y="1808163"/>
          <a:ext cx="10872788" cy="4230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8082"/>
                <a:gridCol w="4483152"/>
                <a:gridCol w="2323357"/>
                <a:gridCol w="2718197"/>
              </a:tblGrid>
              <a:tr h="335301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 Area</a:t>
                      </a:r>
                      <a:endParaRPr lang="en-GB" sz="14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Name</a:t>
                      </a:r>
                      <a:endParaRPr lang="en-GB" sz="14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RAN</a:t>
                      </a:r>
                      <a:r>
                        <a:rPr lang="en-US" sz="1400" baseline="0" dirty="0" smtClean="0"/>
                        <a:t> Area</a:t>
                      </a:r>
                      <a:endParaRPr lang="en-GB" sz="14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Action</a:t>
                      </a:r>
                      <a:endParaRPr lang="en-GB" sz="1400" dirty="0"/>
                    </a:p>
                  </a:txBody>
                  <a:tcPr marL="121933" marR="121933" marT="60964" marB="60964"/>
                </a:tc>
              </a:tr>
              <a:tr h="63097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FS_5G_URLLC, </a:t>
                      </a:r>
                      <a:r>
                        <a:rPr lang="en-GB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FS_Vertical_LAN</a:t>
                      </a: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cyberCAV</a:t>
                      </a:r>
                      <a:endParaRPr lang="en-GB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0" marR="9145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Enhancement of URLLC supporting in 5G,  5GS Enhanced support of Vertical and LAN Services</a:t>
                      </a:r>
                      <a:endParaRPr lang="en-GB" sz="12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200" dirty="0" err="1">
                          <a:effectLst/>
                          <a:latin typeface="+mn-lt"/>
                          <a:ea typeface="Malgun Gothic"/>
                        </a:rPr>
                        <a:t>eURLLC</a:t>
                      </a:r>
                      <a:r>
                        <a:rPr lang="en-US" sz="1200" dirty="0">
                          <a:effectLst/>
                          <a:latin typeface="+mn-lt"/>
                          <a:ea typeface="Malgun Gothic"/>
                        </a:rPr>
                        <a:t>, NR-U, Industrial </a:t>
                      </a:r>
                      <a:r>
                        <a:rPr lang="en-US" sz="1200" dirty="0" err="1">
                          <a:effectLst/>
                          <a:latin typeface="+mn-lt"/>
                          <a:ea typeface="Malgun Gothic"/>
                        </a:rPr>
                        <a:t>IoT</a:t>
                      </a:r>
                      <a:r>
                        <a:rPr lang="en-US" sz="1200" dirty="0">
                          <a:effectLst/>
                          <a:latin typeface="+mn-lt"/>
                          <a:ea typeface="Malgun Gothic"/>
                        </a:rPr>
                        <a:t>?</a:t>
                      </a:r>
                      <a:endParaRPr lang="en-GB" sz="120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91450" marR="91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+mn-lt"/>
                          <a:ea typeface="Malgun Gothic"/>
                        </a:rPr>
                        <a:t>Coordination </a:t>
                      </a:r>
                      <a:r>
                        <a:rPr lang="en-GB" sz="1200" b="1" dirty="0" smtClean="0">
                          <a:effectLst/>
                          <a:latin typeface="+mn-lt"/>
                          <a:ea typeface="Malgun Gothic"/>
                        </a:rPr>
                        <a:t>needed</a:t>
                      </a:r>
                    </a:p>
                  </a:txBody>
                  <a:tcPr marL="91450" marR="91450" marT="0" marB="0"/>
                </a:tc>
              </a:tr>
              <a:tr h="45310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</a:t>
                      </a:r>
                    </a:p>
                  </a:txBody>
                  <a:tcPr marL="91450" marR="9145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Architecture enhancements for support of advanced V2X services</a:t>
                      </a:r>
                      <a:endParaRPr lang="en-GB" sz="12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algun Gothic"/>
                        </a:rPr>
                        <a:t>NR V2X</a:t>
                      </a:r>
                      <a:endParaRPr lang="en-GB" sz="120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91450" marR="91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+mn-lt"/>
                          <a:ea typeface="Malgun Gothic"/>
                        </a:rPr>
                        <a:t>Coordination </a:t>
                      </a:r>
                      <a:r>
                        <a:rPr lang="en-GB" sz="1200" b="1" dirty="0" smtClean="0">
                          <a:effectLst/>
                          <a:latin typeface="+mn-lt"/>
                          <a:ea typeface="Malgun Gothic"/>
                        </a:rPr>
                        <a:t>needed</a:t>
                      </a:r>
                      <a:br>
                        <a:rPr lang="en-GB" sz="1200" b="1" dirty="0" smtClean="0">
                          <a:effectLst/>
                          <a:latin typeface="+mn-lt"/>
                          <a:ea typeface="Malgun Gothic"/>
                        </a:rPr>
                      </a:br>
                      <a:r>
                        <a:rPr lang="en-GB" sz="1200" b="0" dirty="0" smtClean="0">
                          <a:effectLst/>
                          <a:latin typeface="+mn-lt"/>
                          <a:ea typeface="Malgun Gothic"/>
                        </a:rPr>
                        <a:t>SA#84</a:t>
                      </a:r>
                      <a:r>
                        <a:rPr lang="en-GB" sz="1200" b="0" baseline="0" dirty="0" smtClean="0">
                          <a:effectLst/>
                          <a:latin typeface="+mn-lt"/>
                          <a:ea typeface="Malgun Gothic"/>
                        </a:rPr>
                        <a:t> status report: </a:t>
                      </a:r>
                      <a:r>
                        <a:rPr lang="en-US" sz="1200" b="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SP-190394</a:t>
                      </a:r>
                      <a:endParaRPr lang="en-GB" sz="1200" b="0" dirty="0" smtClean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91450" marR="91450" marT="0" marB="0"/>
                </a:tc>
              </a:tr>
              <a:tr h="62737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FS_eLCS</a:t>
                      </a: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b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5G_HYPOS</a:t>
                      </a:r>
                    </a:p>
                  </a:txBody>
                  <a:tcPr marL="91450" marR="9145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Study on Enhancement to the 5GC location services, New WID on 5G positioning services </a:t>
                      </a:r>
                      <a:endParaRPr lang="en-GB" sz="12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algun Gothic"/>
                        </a:rPr>
                        <a:t>NR Positioning</a:t>
                      </a:r>
                      <a:endParaRPr lang="en-GB" sz="1200" dirty="0">
                        <a:effectLst/>
                        <a:latin typeface="+mn-lt"/>
                        <a:ea typeface="Malgun Gothic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Malgun Gothic"/>
                        </a:rPr>
                        <a:t> </a:t>
                      </a:r>
                    </a:p>
                  </a:txBody>
                  <a:tcPr marL="91450" marR="91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+mn-lt"/>
                          <a:ea typeface="Malgun Gothic"/>
                        </a:rPr>
                        <a:t>Coordination needed</a:t>
                      </a:r>
                    </a:p>
                  </a:txBody>
                  <a:tcPr marL="91450" marR="91450" marT="0" marB="0"/>
                </a:tc>
              </a:tr>
              <a:tr h="42405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FS_RACS</a:t>
                      </a:r>
                    </a:p>
                  </a:txBody>
                  <a:tcPr marL="91450" marR="9145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 capability signalling optimization</a:t>
                      </a:r>
                      <a:endParaRPr lang="en-GB" sz="1200" i="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algun Gothic"/>
                        </a:rPr>
                        <a:t>UE Capabilities</a:t>
                      </a:r>
                      <a:endParaRPr lang="en-GB" sz="120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91450" marR="91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+mn-lt"/>
                          <a:ea typeface="Malgun Gothic"/>
                        </a:rPr>
                        <a:t>Coordination </a:t>
                      </a:r>
                      <a:r>
                        <a:rPr lang="en-GB" sz="1200" b="1" dirty="0" smtClean="0">
                          <a:effectLst/>
                          <a:latin typeface="+mn-lt"/>
                          <a:ea typeface="Malgun Gothic"/>
                        </a:rPr>
                        <a:t>needed</a:t>
                      </a:r>
                      <a:br>
                        <a:rPr lang="en-GB" sz="1200" b="1" dirty="0" smtClean="0">
                          <a:effectLst/>
                          <a:latin typeface="+mn-lt"/>
                          <a:ea typeface="Malgun Gothic"/>
                        </a:rPr>
                      </a:br>
                      <a:r>
                        <a:rPr lang="en-GB" sz="1200" b="0" dirty="0" smtClean="0">
                          <a:effectLst/>
                          <a:latin typeface="+mn-lt"/>
                          <a:ea typeface="Malgun Gothic"/>
                        </a:rPr>
                        <a:t>SA#84</a:t>
                      </a:r>
                      <a:r>
                        <a:rPr lang="en-GB" sz="1200" b="0" baseline="0" dirty="0" smtClean="0">
                          <a:effectLst/>
                          <a:latin typeface="+mn-lt"/>
                          <a:ea typeface="Malgun Gothic"/>
                        </a:rPr>
                        <a:t> status report: </a:t>
                      </a:r>
                      <a:r>
                        <a:rPr lang="en-US" sz="120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SP-190511</a:t>
                      </a:r>
                      <a:endParaRPr lang="en-GB" sz="1200" b="1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91450" marR="91450" marT="0" marB="0"/>
                </a:tc>
              </a:tr>
              <a:tr h="42405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FS_5GSAT_ARCH</a:t>
                      </a:r>
                    </a:p>
                  </a:txBody>
                  <a:tcPr marL="91450" marR="9145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Study on using Satellite Access in 5G</a:t>
                      </a:r>
                      <a:endParaRPr lang="en-GB" sz="12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algun Gothic"/>
                        </a:rPr>
                        <a:t>NTN</a:t>
                      </a:r>
                      <a:endParaRPr lang="en-GB" sz="120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91450" marR="91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+mn-lt"/>
                          <a:ea typeface="Malgun Gothic"/>
                        </a:rPr>
                        <a:t>Coordination </a:t>
                      </a:r>
                      <a:r>
                        <a:rPr lang="en-GB" sz="1200" b="1" dirty="0" smtClean="0">
                          <a:effectLst/>
                          <a:latin typeface="+mn-lt"/>
                          <a:ea typeface="Malgun Gothic"/>
                        </a:rPr>
                        <a:t>needed</a:t>
                      </a:r>
                      <a:endParaRPr lang="en-GB" sz="1200" b="1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91450" marR="91450" marT="0" marB="0"/>
                </a:tc>
              </a:tr>
              <a:tr h="42405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</a:t>
                      </a:r>
                      <a:endParaRPr lang="en-GB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0" marR="9145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Enablers for Network Automation Architecture for 5G</a:t>
                      </a:r>
                      <a:endParaRPr lang="en-GB" sz="12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Malgun Gothic"/>
                        </a:rPr>
                        <a:t>RAN-centric Data Connection?</a:t>
                      </a:r>
                    </a:p>
                  </a:txBody>
                  <a:tcPr marL="91450" marR="91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Malgun Gothic"/>
                        </a:rPr>
                        <a:t>Alignment as needed</a:t>
                      </a:r>
                    </a:p>
                  </a:txBody>
                  <a:tcPr marL="91450" marR="91450" marT="0" marB="0"/>
                </a:tc>
              </a:tr>
              <a:tr h="48771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FS_5WWC</a:t>
                      </a:r>
                    </a:p>
                  </a:txBody>
                  <a:tcPr marL="91450" marR="9145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Study on the Wireless and </a:t>
                      </a:r>
                      <a:r>
                        <a:rPr lang="en-GB" sz="1200" dirty="0" err="1" smtClean="0"/>
                        <a:t>Wireline</a:t>
                      </a:r>
                      <a:r>
                        <a:rPr lang="en-GB" sz="1200" dirty="0" smtClean="0"/>
                        <a:t> Convergence Enhancement for the 5G system architecture</a:t>
                      </a:r>
                      <a:endParaRPr lang="en-GB" sz="12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Malgun Gothic"/>
                        </a:rPr>
                        <a:t>None</a:t>
                      </a:r>
                    </a:p>
                  </a:txBody>
                  <a:tcPr marL="91450" marR="91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Malgun Gothic"/>
                        </a:rPr>
                        <a:t>Alignment as needed</a:t>
                      </a:r>
                    </a:p>
                  </a:txBody>
                  <a:tcPr marL="91450" marR="91450" marT="0" marB="0"/>
                </a:tc>
              </a:tr>
              <a:tr h="42405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FS_CIoT_5G</a:t>
                      </a:r>
                    </a:p>
                  </a:txBody>
                  <a:tcPr marL="91450" marR="9145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Study on Cellular </a:t>
                      </a:r>
                      <a:r>
                        <a:rPr lang="en-GB" sz="1200" dirty="0" err="1" smtClean="0"/>
                        <a:t>IoT</a:t>
                      </a:r>
                      <a:r>
                        <a:rPr lang="en-GB" sz="1200" dirty="0" smtClean="0"/>
                        <a:t> support and evolution for the 5G System </a:t>
                      </a:r>
                      <a:endParaRPr lang="en-GB" sz="12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200" dirty="0" err="1">
                          <a:effectLst/>
                          <a:latin typeface="+mn-lt"/>
                          <a:ea typeface="Malgun Gothic"/>
                        </a:rPr>
                        <a:t>NBIoT</a:t>
                      </a:r>
                      <a:r>
                        <a:rPr lang="en-US" sz="1200" dirty="0">
                          <a:effectLst/>
                          <a:latin typeface="+mn-lt"/>
                          <a:ea typeface="Malgun Gothic"/>
                        </a:rPr>
                        <a:t>, LTE-M</a:t>
                      </a:r>
                      <a:endParaRPr lang="en-GB" sz="120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91450" marR="91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Malgun Gothic"/>
                        </a:rPr>
                        <a:t>Alignment as needed </a:t>
                      </a:r>
                    </a:p>
                  </a:txBody>
                  <a:tcPr marL="91450" marR="91450" marT="0" marB="0"/>
                </a:tc>
              </a:tr>
            </a:tbl>
          </a:graphicData>
        </a:graphic>
      </p:graphicFrame>
      <p:sp>
        <p:nvSpPr>
          <p:cNvPr id="12343" name="TextBox 4"/>
          <p:cNvSpPr txBox="1">
            <a:spLocks noChangeArrowheads="1"/>
          </p:cNvSpPr>
          <p:nvPr/>
        </p:nvSpPr>
        <p:spPr bwMode="auto">
          <a:xfrm>
            <a:off x="8208963" y="6529388"/>
            <a:ext cx="21605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5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* Captured in WIDs</a:t>
            </a:r>
            <a:endParaRPr lang="en-GB" altLang="en-US" sz="18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016685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 Documents for Your Attention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66700" indent="-266700"/>
            <a:r>
              <a:rPr lang="en-US" sz="1800" dirty="0" smtClean="0"/>
              <a:t>SA1 Report </a:t>
            </a:r>
            <a:r>
              <a:rPr lang="en-US" sz="1800" dirty="0"/>
              <a:t>– </a:t>
            </a:r>
            <a:r>
              <a:rPr lang="en-US" sz="1800" dirty="0">
                <a:hlinkClick r:id="rId2"/>
              </a:rPr>
              <a:t>https://</a:t>
            </a:r>
            <a:r>
              <a:rPr lang="en-US" sz="1800" dirty="0" smtClean="0">
                <a:hlinkClick r:id="rId2"/>
              </a:rPr>
              <a:t>www.3gpp.org/ftp/tsg_sa/TSG_SA/TSGS_84/Docs/SP-190294.zip</a:t>
            </a:r>
            <a:endParaRPr lang="en-US" sz="1800" dirty="0" smtClean="0"/>
          </a:p>
          <a:p>
            <a:pPr marL="266700" indent="-266700"/>
            <a:r>
              <a:rPr lang="en-US" sz="1800" dirty="0" smtClean="0"/>
              <a:t>SA2 Report </a:t>
            </a:r>
            <a:r>
              <a:rPr lang="en-US" sz="1800" dirty="0"/>
              <a:t>– </a:t>
            </a:r>
            <a:r>
              <a:rPr lang="en-US" sz="1800" dirty="0">
                <a:hlinkClick r:id="rId3"/>
              </a:rPr>
              <a:t>https://</a:t>
            </a:r>
            <a:r>
              <a:rPr lang="en-US" sz="1800" dirty="0" smtClean="0">
                <a:hlinkClick r:id="rId3"/>
              </a:rPr>
              <a:t>www.3gpp.org/ftp/tsg_sa/TSG_SA/TSGS_84/Docs/SP-190395.zip</a:t>
            </a:r>
            <a:endParaRPr lang="en-US" sz="1800" dirty="0" smtClean="0"/>
          </a:p>
          <a:p>
            <a:pPr marL="266700" indent="-266700"/>
            <a:r>
              <a:rPr lang="en-US" sz="1800" dirty="0" smtClean="0"/>
              <a:t>SA3 Report </a:t>
            </a:r>
            <a:r>
              <a:rPr lang="en-US" sz="1800" dirty="0"/>
              <a:t>– </a:t>
            </a:r>
            <a:r>
              <a:rPr lang="en-US" sz="1800" dirty="0">
                <a:hlinkClick r:id="rId3"/>
              </a:rPr>
              <a:t>https://</a:t>
            </a:r>
            <a:r>
              <a:rPr lang="en-US" sz="1800" dirty="0" smtClean="0">
                <a:hlinkClick r:id="rId3"/>
              </a:rPr>
              <a:t>www.3gpp.org/ftp/tsg_sa/TSG_SA/TSGS_84/Docs/SP-190347.zip</a:t>
            </a:r>
            <a:endParaRPr lang="en-US" sz="1800" dirty="0" smtClean="0"/>
          </a:p>
          <a:p>
            <a:pPr marL="266700" indent="-266700"/>
            <a:r>
              <a:rPr lang="en-US" sz="1800" dirty="0" smtClean="0"/>
              <a:t>SA4 Report </a:t>
            </a:r>
            <a:r>
              <a:rPr lang="en-US" sz="1800" dirty="0"/>
              <a:t>– </a:t>
            </a:r>
            <a:r>
              <a:rPr lang="en-US" sz="1800" dirty="0">
                <a:hlinkClick r:id="rId3"/>
              </a:rPr>
              <a:t>https://</a:t>
            </a:r>
            <a:r>
              <a:rPr lang="en-US" sz="1800" dirty="0" smtClean="0">
                <a:hlinkClick r:id="rId3"/>
              </a:rPr>
              <a:t>www.3gpp.org/ftp/tsg_sa/TSG_SA/TSGS_84/Docs/SP-190329.zip</a:t>
            </a:r>
            <a:endParaRPr lang="en-US" sz="1800" dirty="0" smtClean="0"/>
          </a:p>
          <a:p>
            <a:pPr marL="266700" indent="-266700"/>
            <a:r>
              <a:rPr lang="en-US" sz="1800" dirty="0" smtClean="0"/>
              <a:t>SA5 Report </a:t>
            </a:r>
            <a:r>
              <a:rPr lang="en-US" sz="1800" dirty="0"/>
              <a:t>– </a:t>
            </a:r>
            <a:r>
              <a:rPr lang="en-US" sz="1800" dirty="0">
                <a:hlinkClick r:id="rId3"/>
              </a:rPr>
              <a:t>https://</a:t>
            </a:r>
            <a:r>
              <a:rPr lang="en-US" sz="1800" dirty="0" smtClean="0">
                <a:hlinkClick r:id="rId3"/>
              </a:rPr>
              <a:t>www.3gpp.org/ftp/tsg_sa/TSG_SA/TSGS_84/Docs/SP-190515.zip</a:t>
            </a:r>
            <a:endParaRPr lang="en-US" sz="1800" dirty="0" smtClean="0"/>
          </a:p>
          <a:p>
            <a:pPr marL="266700" indent="-266700"/>
            <a:r>
              <a:rPr lang="en-US" sz="1800" dirty="0" smtClean="0"/>
              <a:t>SA6 Report </a:t>
            </a:r>
            <a:r>
              <a:rPr lang="en-US" sz="1800" dirty="0"/>
              <a:t>– </a:t>
            </a:r>
            <a:r>
              <a:rPr lang="en-US" sz="1800" dirty="0">
                <a:hlinkClick r:id="rId3"/>
              </a:rPr>
              <a:t>https://</a:t>
            </a:r>
            <a:r>
              <a:rPr lang="en-US" sz="1800" dirty="0" smtClean="0">
                <a:hlinkClick r:id="rId3"/>
              </a:rPr>
              <a:t>www.3gpp.org/ftp/tsg_sa/TSG_SA/TSGS_84/Docs/SP-190468.zip</a:t>
            </a:r>
            <a:endParaRPr lang="en-US" sz="1800" dirty="0" smtClean="0"/>
          </a:p>
          <a:p>
            <a:pPr marL="266700" indent="-266700"/>
            <a:endParaRPr lang="en-US" sz="1800" dirty="0"/>
          </a:p>
          <a:p>
            <a:pPr marL="266700" indent="-266700"/>
            <a:r>
              <a:rPr lang="en-US" sz="1800" dirty="0" smtClean="0"/>
              <a:t>Agenda Item 5 – Cross-TSG Coordination</a:t>
            </a:r>
            <a:endParaRPr lang="en-US" sz="1800" dirty="0"/>
          </a:p>
          <a:p>
            <a:pPr marL="447675" lvl="1" indent="-180975"/>
            <a:r>
              <a:rPr lang="en-US" sz="1600" dirty="0" smtClean="0"/>
              <a:t>Disc: RAN </a:t>
            </a:r>
            <a:r>
              <a:rPr lang="en-US" sz="1600" dirty="0"/>
              <a:t>Rel-16 alignment work in SA WG2 </a:t>
            </a:r>
            <a:r>
              <a:rPr lang="en-US" sz="1600" dirty="0" smtClean="0"/>
              <a:t>– </a:t>
            </a:r>
            <a:r>
              <a:rPr lang="en-US" sz="1600" dirty="0">
                <a:hlinkClick r:id="rId3"/>
              </a:rPr>
              <a:t>https://</a:t>
            </a:r>
            <a:r>
              <a:rPr lang="en-US" sz="1600" dirty="0" smtClean="0">
                <a:hlinkClick r:id="rId3"/>
              </a:rPr>
              <a:t>www.3gpp.org/ftp/tsg_sa/TSG_SA/TSGS_84/Docs/SP-190509.zip</a:t>
            </a:r>
            <a:r>
              <a:rPr lang="en-US" sz="1600" dirty="0" smtClean="0"/>
              <a:t> </a:t>
            </a:r>
            <a:endParaRPr lang="en-US" sz="1600" dirty="0"/>
          </a:p>
          <a:p>
            <a:endParaRPr lang="en-US" sz="1800" dirty="0" smtClean="0"/>
          </a:p>
          <a:p>
            <a:pPr marL="266700" indent="-266700"/>
            <a:r>
              <a:rPr lang="en-US" sz="1800" dirty="0"/>
              <a:t> Agenda Item </a:t>
            </a:r>
            <a:r>
              <a:rPr lang="en-US" sz="1800" dirty="0" smtClean="0"/>
              <a:t>7 </a:t>
            </a:r>
            <a:r>
              <a:rPr lang="en-US" sz="1800" dirty="0"/>
              <a:t>– </a:t>
            </a:r>
            <a:r>
              <a:rPr lang="en-US" sz="1800" dirty="0" smtClean="0"/>
              <a:t>Release Planning</a:t>
            </a:r>
            <a:endParaRPr lang="en-US" sz="1800" dirty="0"/>
          </a:p>
          <a:p>
            <a:endParaRPr lang="en-US" sz="1800" dirty="0" smtClean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98944396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Hello! Please Respond!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38163" indent="-538163"/>
            <a:r>
              <a:rPr lang="en-US" sz="2400" dirty="0" smtClean="0"/>
              <a:t>SA2 </a:t>
            </a:r>
            <a:r>
              <a:rPr lang="en-US" sz="2400" dirty="0"/>
              <a:t>LS to </a:t>
            </a:r>
            <a:r>
              <a:rPr lang="en-US" sz="2400" b="1" dirty="0"/>
              <a:t>RAN</a:t>
            </a:r>
            <a:r>
              <a:rPr lang="en-US" sz="2400" dirty="0"/>
              <a:t>, RAN2, RAN3 on PARLOS RAN impacts </a:t>
            </a:r>
            <a:r>
              <a:rPr lang="en-US" sz="1100" dirty="0"/>
              <a:t>(R3-191995/S2-1904892) </a:t>
            </a: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2400" dirty="0" smtClean="0"/>
              <a:t>and </a:t>
            </a:r>
            <a:r>
              <a:rPr lang="en-US" sz="2400" dirty="0"/>
              <a:t>Reply LS on PARLOS RAN impacts </a:t>
            </a:r>
            <a:r>
              <a:rPr lang="en-US" sz="1100" dirty="0"/>
              <a:t>(R2-1902569/S2-1904864)</a:t>
            </a:r>
            <a:endParaRPr lang="en-US" sz="2400" dirty="0"/>
          </a:p>
          <a:p>
            <a:pPr lvl="1"/>
            <a:r>
              <a:rPr lang="en-US" sz="1800" dirty="0" smtClean="0">
                <a:hlinkClick r:id="rId2"/>
              </a:rPr>
              <a:t>http</a:t>
            </a:r>
            <a:r>
              <a:rPr lang="en-US" sz="1800" dirty="0">
                <a:hlinkClick r:id="rId2"/>
              </a:rPr>
              <a:t>://</a:t>
            </a:r>
            <a:r>
              <a:rPr lang="en-US" sz="1800" dirty="0" smtClean="0">
                <a:hlinkClick r:id="rId2"/>
              </a:rPr>
              <a:t>www.3gpp.org/ftp/tsg_ran/TSG_RAN/TSGR_84/LSin/RP-191404.zip</a:t>
            </a:r>
            <a:r>
              <a:rPr lang="en-US" sz="1800" dirty="0" smtClean="0"/>
              <a:t> </a:t>
            </a:r>
          </a:p>
          <a:p>
            <a:pPr lvl="1"/>
            <a:r>
              <a:rPr lang="en-US" sz="1800" dirty="0" smtClean="0"/>
              <a:t>ACTION</a:t>
            </a:r>
            <a:r>
              <a:rPr lang="en-US" sz="1800" dirty="0"/>
              <a:t>: 	SA2 asks RAN, RAN2, RAN3 whether they consider feasible to add an indicator for RLOS in RRC msg.5 “</a:t>
            </a:r>
            <a:r>
              <a:rPr lang="en-US" sz="1800" dirty="0" err="1"/>
              <a:t>RRCConnectionSetupComplete</a:t>
            </a:r>
            <a:r>
              <a:rPr lang="en-US" sz="1800" dirty="0"/>
              <a:t>”. </a:t>
            </a:r>
            <a:endParaRPr lang="en-US" sz="1800" dirty="0" smtClean="0"/>
          </a:p>
          <a:p>
            <a:pPr lvl="1"/>
            <a:r>
              <a:rPr lang="en-US" sz="1800" b="1" dirty="0" smtClean="0"/>
              <a:t>Please respond during </a:t>
            </a:r>
            <a:r>
              <a:rPr lang="en-US" sz="1800" b="1" u="sng" dirty="0" smtClean="0"/>
              <a:t>RAN#84</a:t>
            </a:r>
            <a:r>
              <a:rPr lang="en-US" sz="1800" b="1" dirty="0" smtClean="0"/>
              <a:t>, so that the CR (attached to LS) can be approved.</a:t>
            </a:r>
          </a:p>
          <a:p>
            <a:pPr lvl="1"/>
            <a:endParaRPr lang="en-US" sz="1800" b="1" dirty="0" smtClean="0"/>
          </a:p>
          <a:p>
            <a:r>
              <a:rPr lang="en-US" sz="2400" dirty="0" smtClean="0"/>
              <a:t> SA5 LS </a:t>
            </a:r>
            <a:r>
              <a:rPr lang="en-US" sz="2400" dirty="0"/>
              <a:t>to </a:t>
            </a:r>
            <a:r>
              <a:rPr lang="en-US" sz="2400" b="1" dirty="0"/>
              <a:t>RAN3 </a:t>
            </a:r>
            <a:r>
              <a:rPr lang="en-US" sz="2400" dirty="0"/>
              <a:t>(cc </a:t>
            </a:r>
            <a:r>
              <a:rPr lang="en-US" sz="2400" dirty="0" smtClean="0"/>
              <a:t>RAN2) on Data activity reporting </a:t>
            </a:r>
          </a:p>
          <a:p>
            <a:pPr lvl="1"/>
            <a:r>
              <a:rPr lang="en-US" sz="1800" u="sng" dirty="0">
                <a:hlinkClick r:id="rId3"/>
              </a:rPr>
              <a:t>http://</a:t>
            </a:r>
            <a:r>
              <a:rPr lang="en-US" sz="1800" u="sng" dirty="0" smtClean="0">
                <a:hlinkClick r:id="rId3"/>
              </a:rPr>
              <a:t>www.3gpp.org/ftp/tsg_sa/WG5_TM/TSGS5_125/Docs/S5-193391.zip</a:t>
            </a:r>
            <a:endParaRPr lang="en-US" sz="1800" u="sng" dirty="0" smtClean="0"/>
          </a:p>
          <a:p>
            <a:pPr lvl="1"/>
            <a:r>
              <a:rPr lang="en-US" sz="1800" dirty="0" smtClean="0"/>
              <a:t>ACTION</a:t>
            </a:r>
            <a:r>
              <a:rPr lang="en-US" sz="1800" dirty="0" smtClean="0"/>
              <a:t>: </a:t>
            </a:r>
            <a:r>
              <a:rPr lang="en-GB" sz="1800" dirty="0" smtClean="0"/>
              <a:t>SA5 </a:t>
            </a:r>
            <a:r>
              <a:rPr lang="en-GB" sz="1800" dirty="0"/>
              <a:t>asks RAN3 to ensure that DRB </a:t>
            </a:r>
            <a:r>
              <a:rPr lang="en-GB" sz="1800" dirty="0" err="1"/>
              <a:t>retainability</a:t>
            </a:r>
            <a:r>
              <a:rPr lang="en-GB" sz="1800" dirty="0"/>
              <a:t> measurements are possible also for a 3-split </a:t>
            </a:r>
            <a:r>
              <a:rPr lang="en-GB" sz="1800" dirty="0" smtClean="0"/>
              <a:t>scenario.</a:t>
            </a:r>
            <a:r>
              <a:rPr lang="en-US" sz="1800" dirty="0"/>
              <a:t/>
            </a:r>
            <a:br>
              <a:rPr lang="en-US" sz="1800" dirty="0"/>
            </a:br>
            <a:r>
              <a:rPr lang="en-GB" sz="1800" dirty="0" smtClean="0"/>
              <a:t>SA5 </a:t>
            </a:r>
            <a:r>
              <a:rPr lang="en-GB" sz="1800" dirty="0"/>
              <a:t>asks RAN3 to consider if it is possible to report the data activity at release and the accumulated session time per </a:t>
            </a:r>
            <a:r>
              <a:rPr lang="en-GB" sz="1800" dirty="0" err="1"/>
              <a:t>QoS</a:t>
            </a:r>
            <a:r>
              <a:rPr lang="en-GB" sz="1800" dirty="0"/>
              <a:t> flow for a 3-split scenario. </a:t>
            </a:r>
            <a:endParaRPr lang="en-US" sz="1800" dirty="0"/>
          </a:p>
          <a:p>
            <a:pPr lvl="1"/>
            <a:r>
              <a:rPr lang="en-US" sz="1800" b="1" dirty="0" smtClean="0"/>
              <a:t>Please </a:t>
            </a:r>
            <a:r>
              <a:rPr lang="en-US" sz="1800" b="1" dirty="0"/>
              <a:t>respond so that SA5 receives the response early in Q3/2019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11027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Thank You!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altLang="en-US" smtClean="0"/>
          </a:p>
          <a:p>
            <a:pPr marL="0" indent="0">
              <a:buFontTx/>
              <a:buNone/>
            </a:pPr>
            <a:endParaRPr lang="en-US" altLang="en-US" smtClean="0"/>
          </a:p>
          <a:p>
            <a:pPr marL="0" indent="0">
              <a:buFontTx/>
              <a:buNone/>
            </a:pPr>
            <a:endParaRPr lang="en-US" altLang="en-US" smtClean="0"/>
          </a:p>
          <a:p>
            <a:pPr marL="0" indent="0">
              <a:buFontTx/>
              <a:buNone/>
            </a:pPr>
            <a:endParaRPr lang="en-US" altLang="en-US" smtClean="0"/>
          </a:p>
          <a:p>
            <a:pPr marL="0" indent="0">
              <a:buFontTx/>
              <a:buNone/>
            </a:pPr>
            <a:endParaRPr lang="en-US" altLang="en-US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smtClean="0"/>
              <a:t>Georg Mayer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smtClean="0"/>
              <a:t>3GPP SA 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smtClean="0"/>
              <a:t>mail: </a:t>
            </a:r>
            <a:r>
              <a:rPr lang="en-US" altLang="en-US" sz="1600" smtClean="0">
                <a:hlinkClick r:id="rId2"/>
              </a:rPr>
              <a:t>georg.mayer@huawei.com</a:t>
            </a:r>
            <a:r>
              <a:rPr lang="en-US" altLang="en-US" sz="1600" smtClean="0"/>
              <a:t> 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smtClean="0"/>
              <a:t>phone: +43 699 1900 5758</a:t>
            </a:r>
          </a:p>
          <a:p>
            <a:pPr marL="0" indent="0">
              <a:buFontTx/>
              <a:buNone/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1546037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12517</TotalTime>
  <Words>362</Words>
  <Application>Microsoft Office PowerPoint</Application>
  <PresentationFormat>Widescreen</PresentationFormat>
  <Paragraphs>137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Malgun Gothic</vt:lpstr>
      <vt:lpstr>Arial</vt:lpstr>
      <vt:lpstr>Calibri</vt:lpstr>
      <vt:lpstr>Calibri Light</vt:lpstr>
      <vt:lpstr>Times New Roman</vt:lpstr>
      <vt:lpstr>Office Theme</vt:lpstr>
      <vt:lpstr>TSG SA Report to TSG RAN 84</vt:lpstr>
      <vt:lpstr>Current Schedule Overview (SA/CT)</vt:lpstr>
      <vt:lpstr>SA-RAN Rel-16 Coordination (SP-180581, SA#80)</vt:lpstr>
      <vt:lpstr>SA Documents for Your Attention</vt:lpstr>
      <vt:lpstr>Hello! Please Respond!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Georg Mayer</cp:lastModifiedBy>
  <cp:revision>680</cp:revision>
  <dcterms:created xsi:type="dcterms:W3CDTF">2010-02-05T13:52:04Z</dcterms:created>
  <dcterms:modified xsi:type="dcterms:W3CDTF">2019-06-03T19:34:01Z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1559565878</vt:lpwstr>
  </property>
</Properties>
</file>