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3"/>
  </p:notesMasterIdLst>
  <p:handoutMasterIdLst>
    <p:handoutMasterId r:id="rId54"/>
  </p:handoutMasterIdLst>
  <p:sldIdLst>
    <p:sldId id="303" r:id="rId2"/>
    <p:sldId id="621" r:id="rId3"/>
    <p:sldId id="623" r:id="rId4"/>
    <p:sldId id="703" r:id="rId5"/>
    <p:sldId id="704" r:id="rId6"/>
    <p:sldId id="709" r:id="rId7"/>
    <p:sldId id="710" r:id="rId8"/>
    <p:sldId id="711" r:id="rId9"/>
    <p:sldId id="712" r:id="rId10"/>
    <p:sldId id="627" r:id="rId11"/>
    <p:sldId id="879" r:id="rId12"/>
    <p:sldId id="628" r:id="rId13"/>
    <p:sldId id="634" r:id="rId14"/>
    <p:sldId id="635" r:id="rId15"/>
    <p:sldId id="637" r:id="rId16"/>
    <p:sldId id="639" r:id="rId17"/>
    <p:sldId id="736" r:id="rId18"/>
    <p:sldId id="729" r:id="rId19"/>
    <p:sldId id="737" r:id="rId20"/>
    <p:sldId id="738" r:id="rId21"/>
    <p:sldId id="739" r:id="rId22"/>
    <p:sldId id="725" r:id="rId23"/>
    <p:sldId id="731" r:id="rId24"/>
    <p:sldId id="744" r:id="rId25"/>
    <p:sldId id="747" r:id="rId26"/>
    <p:sldId id="748" r:id="rId27"/>
    <p:sldId id="745" r:id="rId28"/>
    <p:sldId id="778" r:id="rId29"/>
    <p:sldId id="779" r:id="rId30"/>
    <p:sldId id="780" r:id="rId31"/>
    <p:sldId id="787" r:id="rId32"/>
    <p:sldId id="795" r:id="rId33"/>
    <p:sldId id="732" r:id="rId34"/>
    <p:sldId id="880" r:id="rId35"/>
    <p:sldId id="761" r:id="rId36"/>
    <p:sldId id="762" r:id="rId37"/>
    <p:sldId id="760" r:id="rId38"/>
    <p:sldId id="788" r:id="rId39"/>
    <p:sldId id="796" r:id="rId40"/>
    <p:sldId id="797" r:id="rId41"/>
    <p:sldId id="679" r:id="rId42"/>
    <p:sldId id="878" r:id="rId43"/>
    <p:sldId id="636" r:id="rId44"/>
    <p:sldId id="868" r:id="rId45"/>
    <p:sldId id="758" r:id="rId46"/>
    <p:sldId id="881" r:id="rId47"/>
    <p:sldId id="882" r:id="rId48"/>
    <p:sldId id="668" r:id="rId49"/>
    <p:sldId id="670" r:id="rId50"/>
    <p:sldId id="872" r:id="rId51"/>
    <p:sldId id="883" r:id="rId52"/>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FFFFCC"/>
    <a:srgbClr val="C1E442"/>
    <a:srgbClr val="FFFF99"/>
    <a:srgbClr val="C6D254"/>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68" autoAdjust="0"/>
    <p:restoredTop sz="92197" autoAdjust="0"/>
  </p:normalViewPr>
  <p:slideViewPr>
    <p:cSldViewPr snapToGrid="0">
      <p:cViewPr varScale="1">
        <p:scale>
          <a:sx n="48" d="100"/>
          <a:sy n="48" d="100"/>
        </p:scale>
        <p:origin x="762" y="5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5/29/2019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5/29/2019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948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658095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37394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4268483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28476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6283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671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9760549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20428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484401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561646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842673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66725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BB3565-DE1F-45E8-8B92-B6CEF3A5A934}" type="slidenum">
              <a:rPr lang="en-GB" altLang="en-US" smtClean="0"/>
              <a:pPr>
                <a:defRPr/>
              </a:pPr>
              <a:t>5</a:t>
            </a:fld>
            <a:endParaRPr lang="en-GB" altLang="en-US"/>
          </a:p>
        </p:txBody>
      </p:sp>
    </p:spTree>
    <p:extLst>
      <p:ext uri="{BB962C8B-B14F-4D97-AF65-F5344CB8AC3E}">
        <p14:creationId xmlns:p14="http://schemas.microsoft.com/office/powerpoint/2010/main" val="33958018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25400" y="744538"/>
            <a:ext cx="662305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44</a:t>
            </a:fld>
            <a:endParaRPr lang="en-GB" dirty="0"/>
          </a:p>
        </p:txBody>
      </p:sp>
    </p:spTree>
    <p:extLst>
      <p:ext uri="{BB962C8B-B14F-4D97-AF65-F5344CB8AC3E}">
        <p14:creationId xmlns:p14="http://schemas.microsoft.com/office/powerpoint/2010/main" val="39056474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40768273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826991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596936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760705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41275" y="752475"/>
            <a:ext cx="6592888"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980226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41275" y="752475"/>
            <a:ext cx="6592888"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41371217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1611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4286935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075646" y="651481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SP-190364, TSG SA#84,</a:t>
            </a:r>
            <a:r>
              <a:rPr lang="en-GB" sz="1100" b="1" spc="300" baseline="0" dirty="0">
                <a:ea typeface="+mn-ea"/>
                <a:cs typeface="Arial" panose="020B0604020202020204" pitchFamily="34" charset="0"/>
              </a:rPr>
              <a:t> Newport Beach, CA, USA 5-7 June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2019</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www.3gpp.org/ftp/TSG_SA/WG5_TM/TSGS5_125/Docs/S5-193249.zip" TargetMode="External"/><Relationship Id="rId2" Type="http://schemas.openxmlformats.org/officeDocument/2006/relationships/hyperlink" Target="http://www.3gpp.org/ftp/TSG_SA/WG5_TM/TSGS5_125/Docs/S5-193255.zip" TargetMode="External"/><Relationship Id="rId1" Type="http://schemas.openxmlformats.org/officeDocument/2006/relationships/slideLayout" Target="../slideLayouts/slideLayout3.xml"/><Relationship Id="rId4" Type="http://schemas.openxmlformats.org/officeDocument/2006/relationships/hyperlink" Target="http://www.3gpp.org/ftp/TSG_SA/WG5_TM/TSGS5_125/Docs/S5-193256.zip"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SA#83</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413675"/>
            <a:ext cx="9102725" cy="828207"/>
          </a:xfrm>
        </p:spPr>
        <p:txBody>
          <a:bodyPr/>
          <a:lstStyle/>
          <a:p>
            <a:r>
              <a:rPr lang="sv-SE" sz="3200" dirty="0"/>
              <a:t>Summary of ongoing WIs/SIs (1/3)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92655576"/>
              </p:ext>
            </p:extLst>
          </p:nvPr>
        </p:nvGraphicFramePr>
        <p:xfrm>
          <a:off x="1154242" y="1516853"/>
          <a:ext cx="8613138" cy="4099265"/>
        </p:xfrm>
        <a:graphic>
          <a:graphicData uri="http://schemas.openxmlformats.org/drawingml/2006/table">
            <a:tbl>
              <a:tblPr firstRow="1" bandRow="1">
                <a:tableStyleId>{5C22544A-7EE6-4342-B048-85BDC9FD1C3A}</a:tableStyleId>
              </a:tblPr>
              <a:tblGrid>
                <a:gridCol w="1170055">
                  <a:extLst>
                    <a:ext uri="{9D8B030D-6E8A-4147-A177-3AD203B41FA5}">
                      <a16:colId xmlns:a16="http://schemas.microsoft.com/office/drawing/2014/main" val="23408469"/>
                    </a:ext>
                  </a:extLst>
                </a:gridCol>
                <a:gridCol w="3874524">
                  <a:extLst>
                    <a:ext uri="{9D8B030D-6E8A-4147-A177-3AD203B41FA5}">
                      <a16:colId xmlns:a16="http://schemas.microsoft.com/office/drawing/2014/main" val="1386727148"/>
                    </a:ext>
                  </a:extLst>
                </a:gridCol>
                <a:gridCol w="1612702">
                  <a:extLst>
                    <a:ext uri="{9D8B030D-6E8A-4147-A177-3AD203B41FA5}">
                      <a16:colId xmlns:a16="http://schemas.microsoft.com/office/drawing/2014/main" val="4240727412"/>
                    </a:ext>
                  </a:extLst>
                </a:gridCol>
                <a:gridCol w="1955857">
                  <a:extLst>
                    <a:ext uri="{9D8B030D-6E8A-4147-A177-3AD203B41FA5}">
                      <a16:colId xmlns:a16="http://schemas.microsoft.com/office/drawing/2014/main" val="1675550634"/>
                    </a:ext>
                  </a:extLst>
                </a:gridCol>
              </a:tblGrid>
              <a:tr h="803537">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VBCLTE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Volume Based Charging Aspects for </a:t>
                      </a:r>
                      <a:r>
                        <a:rPr lang="en-US" sz="1400" b="0" kern="1200" dirty="0" err="1">
                          <a:solidFill>
                            <a:schemeClr val="tx1"/>
                          </a:solidFill>
                          <a:effectLst/>
                          <a:latin typeface="Arial" panose="020B0604020202020204" pitchFamily="34" charset="0"/>
                          <a:ea typeface="+mn-ea"/>
                          <a:cs typeface="Arial" panose="020B0604020202020204" pitchFamily="34" charset="0"/>
                        </a:rPr>
                        <a:t>VoLTE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50%-&gt;50%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SA#84 (06/2019) -&gt; 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136051932"/>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OFSBI_CH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err="1">
                          <a:solidFill>
                            <a:schemeClr val="tx1"/>
                          </a:solidFill>
                          <a:effectLst/>
                          <a:latin typeface="Arial" panose="020B0604020202020204" pitchFamily="34" charset="0"/>
                          <a:ea typeface="+mn-ea"/>
                          <a:cs typeface="Arial" panose="020B0604020202020204" pitchFamily="34" charset="0"/>
                        </a:rPr>
                        <a:t>Nchf</a:t>
                      </a:r>
                      <a:r>
                        <a:rPr lang="en-US" sz="1400" b="0" kern="1200" dirty="0">
                          <a:solidFill>
                            <a:schemeClr val="tx1"/>
                          </a:solidFill>
                          <a:effectLst/>
                          <a:latin typeface="Arial" panose="020B0604020202020204" pitchFamily="34" charset="0"/>
                          <a:ea typeface="+mn-ea"/>
                          <a:cs typeface="Arial" panose="020B0604020202020204" pitchFamily="34" charset="0"/>
                        </a:rPr>
                        <a:t> Online and Offline Charging Services </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40%-&gt;70%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371566357"/>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5GIEPC_CH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Charging Enhancement of 5GC interworking with EPC</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30%-&gt;60%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154208384"/>
                  </a:ext>
                </a:extLst>
              </a:tr>
              <a:tr h="549288">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5GS_Ph1_NEFCH</a:t>
                      </a:r>
                    </a:p>
                  </a:txBody>
                  <a:tcPr marL="68580" marR="68580" marT="0" marB="0" anchor="ctr">
                    <a:solidFill>
                      <a:srgbClr val="FFFFCC"/>
                    </a:solidFill>
                  </a:tcPr>
                </a:tc>
                <a:tc>
                  <a:txBody>
                    <a:bodyPr/>
                    <a:lstStyle/>
                    <a:p>
                      <a:pPr algn="ctr">
                        <a:spcBef>
                          <a:spcPts val="1200"/>
                        </a:spcBef>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Network Exposure Charging in 5G System Architecture </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20%-&gt;50%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885737022"/>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5GS_Ph1_AMFCH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Charging AMF in 5G System Architecture Phase 1</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20%-&gt;50%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714903681"/>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FS_NETSLICE_CH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Study on Charging Aspects of Network Slicing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30%-&gt;45%</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278229340"/>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8617" y="194870"/>
            <a:ext cx="9102725" cy="828207"/>
          </a:xfrm>
        </p:spPr>
        <p:txBody>
          <a:bodyPr/>
          <a:lstStyle/>
          <a:p>
            <a:r>
              <a:rPr lang="sv-SE" sz="3200" dirty="0"/>
              <a:t>Summary of ongoing WIs/SIs (2/3)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71729626"/>
              </p:ext>
            </p:extLst>
          </p:nvPr>
        </p:nvGraphicFramePr>
        <p:xfrm>
          <a:off x="853250" y="1308827"/>
          <a:ext cx="9919143" cy="4731981"/>
        </p:xfrm>
        <a:graphic>
          <a:graphicData uri="http://schemas.openxmlformats.org/drawingml/2006/table">
            <a:tbl>
              <a:tblPr firstRow="1" bandRow="1">
                <a:tableStyleId>{5C22544A-7EE6-4342-B048-85BDC9FD1C3A}</a:tableStyleId>
              </a:tblPr>
              <a:tblGrid>
                <a:gridCol w="1347469">
                  <a:extLst>
                    <a:ext uri="{9D8B030D-6E8A-4147-A177-3AD203B41FA5}">
                      <a16:colId xmlns:a16="http://schemas.microsoft.com/office/drawing/2014/main" val="23408469"/>
                    </a:ext>
                  </a:extLst>
                </a:gridCol>
                <a:gridCol w="4462016">
                  <a:extLst>
                    <a:ext uri="{9D8B030D-6E8A-4147-A177-3AD203B41FA5}">
                      <a16:colId xmlns:a16="http://schemas.microsoft.com/office/drawing/2014/main" val="1386727148"/>
                    </a:ext>
                  </a:extLst>
                </a:gridCol>
                <a:gridCol w="1857235">
                  <a:extLst>
                    <a:ext uri="{9D8B030D-6E8A-4147-A177-3AD203B41FA5}">
                      <a16:colId xmlns:a16="http://schemas.microsoft.com/office/drawing/2014/main" val="4240727412"/>
                    </a:ext>
                  </a:extLst>
                </a:gridCol>
                <a:gridCol w="2252423">
                  <a:extLst>
                    <a:ext uri="{9D8B030D-6E8A-4147-A177-3AD203B41FA5}">
                      <a16:colId xmlns:a16="http://schemas.microsoft.com/office/drawing/2014/main" val="1675550634"/>
                    </a:ext>
                  </a:extLst>
                </a:gridCol>
              </a:tblGrid>
              <a:tr h="717239">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490294">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QOED</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Management of QoE measurement collection </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en-US" sz="1400" b="0" kern="1200" dirty="0">
                          <a:solidFill>
                            <a:schemeClr val="tx1"/>
                          </a:solidFill>
                          <a:effectLst/>
                          <a:latin typeface="Arial" panose="020B0604020202020204" pitchFamily="34" charset="0"/>
                          <a:ea typeface="+mn-ea"/>
                          <a:cs typeface="Arial" panose="020B0604020202020204" pitchFamily="34" charset="0"/>
                        </a:rPr>
                        <a:t>55%-&gt;60%</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371566357"/>
                  </a:ext>
                </a:extLst>
              </a:tr>
              <a:tr h="490294">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EE_5G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Energy efficiency of 5G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40%-&gt;45%</a:t>
                      </a: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154208384"/>
                  </a:ext>
                </a:extLst>
              </a:tr>
              <a:tr h="490294">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NETPOL</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Network policy management for mobile networks based on NFV scenarios</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10%-&gt;10%</a:t>
                      </a: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714903681"/>
                  </a:ext>
                </a:extLst>
              </a:tr>
              <a:tr h="536489">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METHOGY</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Methodology for 5G management specifications</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85%-&gt;85%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SA#84 (06/2019) -&gt; </a:t>
                      </a:r>
                      <a:r>
                        <a:rPr lang="en-GB"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278229340"/>
                  </a:ext>
                </a:extLst>
              </a:tr>
              <a:tr h="536489">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IDMS_MN</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Intent driven management services for mobile network</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30%-&gt;35%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815081495"/>
                  </a:ext>
                </a:extLst>
              </a:tr>
              <a:tr h="490294">
                <a:tc>
                  <a:txBody>
                    <a:bodyPr/>
                    <a:lstStyle/>
                    <a:p>
                      <a:pPr algn="ctr">
                        <a:spcAft>
                          <a:spcPts val="0"/>
                        </a:spcAft>
                      </a:pPr>
                      <a:r>
                        <a:rPr lang="en-GB" sz="1400" kern="1200" dirty="0">
                          <a:solidFill>
                            <a:schemeClr val="dk1"/>
                          </a:solidFill>
                          <a:effectLst/>
                          <a:latin typeface="Arial" panose="020B0604020202020204" pitchFamily="34" charset="0"/>
                          <a:ea typeface="SimSun" panose="02010600030101010101" pitchFamily="2" charset="-122"/>
                          <a:cs typeface="+mn-cs"/>
                        </a:rPr>
                        <a:t>5G_SLICE_ePA</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US" sz="1400" kern="1200" dirty="0">
                          <a:solidFill>
                            <a:schemeClr val="dk1"/>
                          </a:solidFill>
                          <a:effectLst/>
                          <a:latin typeface="Arial" panose="020B0604020202020204" pitchFamily="34" charset="0"/>
                          <a:ea typeface="SimSun" panose="02010600030101010101" pitchFamily="2" charset="-122"/>
                          <a:cs typeface="+mn-cs"/>
                        </a:rPr>
                        <a:t>Enhancement of performance assurance for 5G networks including network slicing</a:t>
                      </a:r>
                      <a:endParaRPr lang="en-GB" altLang="zh-CN"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60%-&gt;</a:t>
                      </a:r>
                      <a:r>
                        <a:rPr lang="sv-SE" sz="1400" b="0" kern="1200" dirty="0">
                          <a:solidFill>
                            <a:schemeClr val="dk1"/>
                          </a:solidFill>
                          <a:effectLst/>
                          <a:latin typeface="Arial" panose="020B0604020202020204" pitchFamily="34" charset="0"/>
                          <a:ea typeface="SimSun" panose="02010600030101010101" pitchFamily="2" charset="-122"/>
                          <a:cs typeface="+mn-cs"/>
                        </a:rPr>
                        <a:t>70</a:t>
                      </a:r>
                      <a:r>
                        <a:rPr lang="sv-SE" sz="1400" kern="1200" dirty="0">
                          <a:solidFill>
                            <a:schemeClr val="dk1"/>
                          </a:solidFill>
                          <a:effectLst/>
                          <a:latin typeface="Arial" panose="020B0604020202020204" pitchFamily="34" charset="0"/>
                          <a:ea typeface="SimSun" panose="02010600030101010101" pitchFamily="2" charset="-122"/>
                          <a:cs typeface="+mn-cs"/>
                        </a:rPr>
                        <a:t>%</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3650313514"/>
                  </a:ext>
                </a:extLst>
              </a:tr>
              <a:tr h="490294">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5GDMS</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US" sz="1400" kern="1200" dirty="0">
                          <a:solidFill>
                            <a:schemeClr val="dk1"/>
                          </a:solidFill>
                          <a:effectLst/>
                          <a:latin typeface="Arial" panose="020B0604020202020204" pitchFamily="34" charset="0"/>
                          <a:ea typeface="SimSun" panose="02010600030101010101" pitchFamily="2" charset="-122"/>
                          <a:cs typeface="+mn-cs"/>
                        </a:rPr>
                        <a:t>Discovery of management services in 5G</a:t>
                      </a:r>
                      <a:endParaRPr lang="en-GB" altLang="zh-CN"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25%-&gt;35%</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3923752793"/>
                  </a:ext>
                </a:extLst>
              </a:tr>
              <a:tr h="490294">
                <a:tc>
                  <a:txBody>
                    <a:bodyPr/>
                    <a:lstStyle/>
                    <a:p>
                      <a:pPr algn="ctr">
                        <a:spcAft>
                          <a:spcPts val="0"/>
                        </a:spcAft>
                      </a:pPr>
                      <a:r>
                        <a:rPr lang="en-GB" sz="1400" b="0" kern="1200" dirty="0" err="1">
                          <a:solidFill>
                            <a:schemeClr val="tx1"/>
                          </a:solidFill>
                          <a:effectLst/>
                          <a:latin typeface="Arial" panose="020B0604020202020204" pitchFamily="34" charset="0"/>
                          <a:ea typeface="+mn-ea"/>
                          <a:cs typeface="Arial" panose="020B0604020202020204" pitchFamily="34" charset="0"/>
                        </a:rPr>
                        <a:t>eNRM</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US" sz="1400" kern="1200" dirty="0">
                          <a:solidFill>
                            <a:schemeClr val="dk1"/>
                          </a:solidFill>
                          <a:effectLst/>
                          <a:latin typeface="Arial" panose="020B0604020202020204" pitchFamily="34" charset="0"/>
                          <a:ea typeface="SimSun" panose="02010600030101010101" pitchFamily="2" charset="-122"/>
                          <a:cs typeface="+mn-cs"/>
                        </a:rPr>
                        <a:t>NRM enhancements</a:t>
                      </a:r>
                      <a:endParaRPr lang="en-GB" altLang="zh-CN"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10%-&gt;20%</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474324465"/>
                  </a:ext>
                </a:extLst>
              </a:tr>
            </a:tbl>
          </a:graphicData>
        </a:graphic>
      </p:graphicFrame>
    </p:spTree>
    <p:extLst>
      <p:ext uri="{BB962C8B-B14F-4D97-AF65-F5344CB8AC3E}">
        <p14:creationId xmlns:p14="http://schemas.microsoft.com/office/powerpoint/2010/main" val="191157790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039" y="106865"/>
            <a:ext cx="9102725" cy="920688"/>
          </a:xfrm>
        </p:spPr>
        <p:txBody>
          <a:bodyPr/>
          <a:lstStyle/>
          <a:p>
            <a:r>
              <a:rPr lang="sv-SE" sz="3200" dirty="0"/>
              <a:t>Summary of ongoing WIs/SIs (3/3)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27436877"/>
              </p:ext>
            </p:extLst>
          </p:nvPr>
        </p:nvGraphicFramePr>
        <p:xfrm>
          <a:off x="1005841" y="1027553"/>
          <a:ext cx="8877364" cy="5235216"/>
        </p:xfrm>
        <a:graphic>
          <a:graphicData uri="http://schemas.openxmlformats.org/drawingml/2006/table">
            <a:tbl>
              <a:tblPr firstRow="1" bandRow="1">
                <a:tableStyleId>{5C22544A-7EE6-4342-B048-85BDC9FD1C3A}</a:tableStyleId>
              </a:tblPr>
              <a:tblGrid>
                <a:gridCol w="1321723">
                  <a:extLst>
                    <a:ext uri="{9D8B030D-6E8A-4147-A177-3AD203B41FA5}">
                      <a16:colId xmlns:a16="http://schemas.microsoft.com/office/drawing/2014/main" val="23408469"/>
                    </a:ext>
                  </a:extLst>
                </a:gridCol>
                <a:gridCol w="4399000">
                  <a:extLst>
                    <a:ext uri="{9D8B030D-6E8A-4147-A177-3AD203B41FA5}">
                      <a16:colId xmlns:a16="http://schemas.microsoft.com/office/drawing/2014/main" val="1386727148"/>
                    </a:ext>
                  </a:extLst>
                </a:gridCol>
                <a:gridCol w="1395044">
                  <a:extLst>
                    <a:ext uri="{9D8B030D-6E8A-4147-A177-3AD203B41FA5}">
                      <a16:colId xmlns:a16="http://schemas.microsoft.com/office/drawing/2014/main" val="4240727412"/>
                    </a:ext>
                  </a:extLst>
                </a:gridCol>
                <a:gridCol w="1761597">
                  <a:extLst>
                    <a:ext uri="{9D8B030D-6E8A-4147-A177-3AD203B41FA5}">
                      <a16:colId xmlns:a16="http://schemas.microsoft.com/office/drawing/2014/main" val="1675550634"/>
                    </a:ext>
                  </a:extLst>
                </a:gridCol>
              </a:tblGrid>
              <a:tr h="515171">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494190">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TM_SBMA</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900"/>
                        </a:spcAft>
                      </a:pPr>
                      <a:r>
                        <a:rPr lang="en-US" sz="1400" kern="1200" dirty="0">
                          <a:solidFill>
                            <a:schemeClr val="dk1"/>
                          </a:solidFill>
                          <a:effectLst/>
                          <a:latin typeface="Arial" panose="020B0604020202020204" pitchFamily="34" charset="0"/>
                          <a:ea typeface="+mn-ea"/>
                          <a:cs typeface="+mn-cs"/>
                        </a:rPr>
                        <a:t>Trace Management in the context of Services Based Management Architecture</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Bef>
                          <a:spcPts val="1200"/>
                        </a:spcBef>
                        <a:spcAft>
                          <a:spcPts val="0"/>
                        </a:spcAft>
                      </a:pPr>
                      <a:r>
                        <a:rPr lang="sv-SE" sz="1400" kern="1200" dirty="0">
                          <a:solidFill>
                            <a:srgbClr val="000000"/>
                          </a:solidFill>
                          <a:effectLst/>
                          <a:latin typeface="Arial" panose="020B0604020202020204" pitchFamily="34" charset="0"/>
                          <a:ea typeface="+mn-ea"/>
                          <a:cs typeface="+mn-cs"/>
                        </a:rPr>
                        <a:t>0-&gt;10%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SA#84 (06/2019) </a:t>
                      </a:r>
                      <a:r>
                        <a:rPr lang="en-GB" sz="1400" kern="1200" dirty="0">
                          <a:solidFill>
                            <a:schemeClr val="dk1"/>
                          </a:solidFill>
                          <a:effectLst/>
                          <a:latin typeface="Arial" panose="020B0604020202020204" pitchFamily="34" charset="0"/>
                          <a:ea typeface="+mn-ea"/>
                          <a:cs typeface="+mn-cs"/>
                        </a:rPr>
                        <a:t>-&gt; SA#85 (09/2019)</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1230559533"/>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ONAP3GPP</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US" sz="1400" kern="1200" dirty="0">
                          <a:solidFill>
                            <a:schemeClr val="dk1"/>
                          </a:solidFill>
                          <a:effectLst/>
                          <a:latin typeface="Arial" panose="020B0604020202020204" pitchFamily="34" charset="0"/>
                          <a:ea typeface="+mn-ea"/>
                          <a:cs typeface="+mn-cs"/>
                        </a:rPr>
                        <a:t>Integration of ONAP and 3GPP 5G management framework</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kern="1200" dirty="0">
                          <a:solidFill>
                            <a:schemeClr val="dk1"/>
                          </a:solidFill>
                          <a:effectLst/>
                          <a:latin typeface="Arial" panose="020B0604020202020204" pitchFamily="34" charset="0"/>
                          <a:ea typeface="+mn-ea"/>
                          <a:cs typeface="+mn-cs"/>
                        </a:rPr>
                        <a:t>0-&gt;10%</a:t>
                      </a: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SA#87 (03/2020)</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4255995015"/>
                  </a:ext>
                </a:extLst>
              </a:tr>
              <a:tr h="462434">
                <a:tc>
                  <a:txBody>
                    <a:bodyPr/>
                    <a:lstStyle/>
                    <a:p>
                      <a:pPr algn="ctr">
                        <a:spcAft>
                          <a:spcPts val="900"/>
                        </a:spcAft>
                      </a:pPr>
                      <a:r>
                        <a:rPr lang="en-US" sz="1400" kern="1200" dirty="0">
                          <a:solidFill>
                            <a:schemeClr val="dk1"/>
                          </a:solidFill>
                          <a:effectLst/>
                          <a:latin typeface="Arial" panose="020B0604020202020204" pitchFamily="34" charset="0"/>
                          <a:ea typeface="+mn-ea"/>
                          <a:cs typeface="+mn-cs"/>
                        </a:rPr>
                        <a:t>FS_MAN_EC</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Study on management aspects of edge computing </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50%-&gt;65%</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SA#85 (09/2019)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456251039"/>
                  </a:ext>
                </a:extLst>
              </a:tr>
              <a:tr h="462434">
                <a:tc>
                  <a:txBody>
                    <a:bodyPr/>
                    <a:lstStyle/>
                    <a:p>
                      <a:pPr algn="ctr">
                        <a:spcAft>
                          <a:spcPts val="900"/>
                        </a:spcAft>
                      </a:pPr>
                      <a:r>
                        <a:rPr lang="en-US" sz="1400" kern="1200" dirty="0">
                          <a:solidFill>
                            <a:schemeClr val="dk1"/>
                          </a:solidFill>
                          <a:effectLst/>
                          <a:latin typeface="Arial" panose="020B0604020202020204" pitchFamily="34" charset="0"/>
                          <a:ea typeface="+mn-ea"/>
                          <a:cs typeface="+mn-cs"/>
                        </a:rPr>
                        <a:t>FS_PROTIMP</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Study on protocol enhancement for real time communication </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a:t>
                      </a:r>
                      <a:r>
                        <a:rPr lang="en-GB" sz="1400" kern="1200" dirty="0">
                          <a:solidFill>
                            <a:schemeClr val="dk1"/>
                          </a:solidFill>
                          <a:effectLst/>
                          <a:latin typeface="Arial" panose="020B0604020202020204" pitchFamily="34" charset="0"/>
                          <a:ea typeface="+mn-ea"/>
                          <a:cs typeface="+mn-cs"/>
                        </a:rPr>
                        <a:t>0%</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333884493"/>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FS_TENANCYC</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US" sz="1400" kern="1200" dirty="0">
                          <a:solidFill>
                            <a:schemeClr val="dk1"/>
                          </a:solidFill>
                          <a:effectLst/>
                          <a:latin typeface="Arial" panose="020B0604020202020204" pitchFamily="34" charset="0"/>
                          <a:ea typeface="+mn-ea"/>
                          <a:cs typeface="+mn-cs"/>
                        </a:rPr>
                        <a:t>Study on tenancy concept in 5G network and network slicing management</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26%-&gt;</a:t>
                      </a:r>
                      <a:r>
                        <a:rPr lang="sv-SE" sz="1400" kern="1200" dirty="0">
                          <a:solidFill>
                            <a:schemeClr val="dk1"/>
                          </a:solidFill>
                          <a:effectLst/>
                          <a:latin typeface="Arial" panose="020B0604020202020204" pitchFamily="34" charset="0"/>
                          <a:ea typeface="+mn-ea"/>
                          <a:cs typeface="+mn-cs"/>
                        </a:rPr>
                        <a:t>40%</a:t>
                      </a: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SA#85 (09/2019)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FS_CSMAN</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management aspects of communication services </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70%-&gt;</a:t>
                      </a:r>
                      <a:r>
                        <a:rPr lang="sv-SE" sz="1400" b="0" kern="1200" dirty="0">
                          <a:solidFill>
                            <a:schemeClr val="dk1"/>
                          </a:solidFill>
                          <a:effectLst/>
                          <a:latin typeface="Arial" panose="020B0604020202020204" pitchFamily="34" charset="0"/>
                          <a:ea typeface="+mn-ea"/>
                          <a:cs typeface="+mn-cs"/>
                        </a:rPr>
                        <a:t>75</a:t>
                      </a:r>
                      <a:r>
                        <a:rPr lang="sv-SE" sz="1400" kern="1200" dirty="0">
                          <a:solidFill>
                            <a:schemeClr val="dk1"/>
                          </a:solidFill>
                          <a:effectLst/>
                          <a:latin typeface="Arial" panose="020B0604020202020204" pitchFamily="34" charset="0"/>
                          <a:ea typeface="+mn-ea"/>
                          <a:cs typeface="+mn-cs"/>
                        </a:rPr>
                        <a:t>%</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SA#85 (09/2019)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534919765"/>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FS_SON_5G</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Self-Organizing Networks (SON) for 5G</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40%-&gt;</a:t>
                      </a:r>
                      <a:r>
                        <a:rPr lang="sv-SE" sz="1400" b="0" kern="1200" dirty="0">
                          <a:solidFill>
                            <a:schemeClr val="dk1"/>
                          </a:solidFill>
                          <a:effectLst/>
                          <a:latin typeface="Arial" panose="020B0604020202020204" pitchFamily="34" charset="0"/>
                          <a:ea typeface="+mn-ea"/>
                          <a:cs typeface="+mn-cs"/>
                        </a:rPr>
                        <a:t>5</a:t>
                      </a:r>
                      <a:r>
                        <a:rPr lang="sv-SE" sz="1400" kern="1200" dirty="0">
                          <a:solidFill>
                            <a:schemeClr val="dk1"/>
                          </a:solidFill>
                          <a:effectLst/>
                          <a:latin typeface="Arial" panose="020B0604020202020204" pitchFamily="34" charset="0"/>
                          <a:ea typeface="+mn-ea"/>
                          <a:cs typeface="+mn-cs"/>
                        </a:rPr>
                        <a:t>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r>
                        <a:rPr lang="en-GB" sz="1400" kern="1200" dirty="0">
                          <a:solidFill>
                            <a:schemeClr val="dk1"/>
                          </a:solidFill>
                          <a:effectLst/>
                          <a:latin typeface="Arial" panose="020B0604020202020204" pitchFamily="34" charset="0"/>
                          <a:ea typeface="+mn-ea"/>
                          <a:cs typeface="+mn-cs"/>
                        </a:rPr>
                        <a:t> </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1150317479"/>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FS_OAM_RTT</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non-file-based trace reporting</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kern="1200" dirty="0">
                          <a:solidFill>
                            <a:schemeClr val="dk1"/>
                          </a:solidFill>
                          <a:effectLst/>
                          <a:latin typeface="Arial" panose="020B0604020202020204" pitchFamily="34" charset="0"/>
                          <a:ea typeface="+mn-ea"/>
                          <a:cs typeface="+mn-cs"/>
                        </a:rPr>
                        <a:t>0-&gt;0%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SA#84 (06/2019)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514632431"/>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FS_OAM_NPN</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non-public networks management</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kern="1200" dirty="0">
                          <a:solidFill>
                            <a:schemeClr val="dk1"/>
                          </a:solidFill>
                          <a:effectLst/>
                          <a:latin typeface="Arial" panose="020B0604020202020204" pitchFamily="34" charset="0"/>
                          <a:ea typeface="+mn-ea"/>
                          <a:cs typeface="+mn-cs"/>
                        </a:rPr>
                        <a:t>0%-&gt;2%</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SA#86 (12/2019)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419566290"/>
                  </a:ext>
                </a:extLst>
              </a:tr>
              <a:tr h="462434">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GB" sz="1400" kern="1200" dirty="0">
                          <a:solidFill>
                            <a:schemeClr val="dk1"/>
                          </a:solidFill>
                          <a:effectLst/>
                          <a:latin typeface="Arial" panose="020B0604020202020204" pitchFamily="34" charset="0"/>
                          <a:ea typeface="+mn-ea"/>
                          <a:cs typeface="+mn-cs"/>
                        </a:rPr>
                        <a:t>FS_5GSAT_MO</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management and orchestration aspects with integrated satellite components in a 5G network</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kern="1200" dirty="0">
                          <a:solidFill>
                            <a:schemeClr val="dk1"/>
                          </a:solidFill>
                          <a:effectLst/>
                          <a:latin typeface="Arial" panose="020B0604020202020204" pitchFamily="34" charset="0"/>
                          <a:ea typeface="+mn-ea"/>
                          <a:cs typeface="+mn-cs"/>
                        </a:rPr>
                        <a:t>0%-&gt;10 %</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SA#86 (12/2019)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419936839"/>
                  </a:ext>
                </a:extLst>
              </a:tr>
            </a:tbl>
          </a:graphicData>
        </a:graphic>
      </p:graphicFrame>
    </p:spTree>
    <p:extLst>
      <p:ext uri="{BB962C8B-B14F-4D97-AF65-F5344CB8AC3E}">
        <p14:creationId xmlns:p14="http://schemas.microsoft.com/office/powerpoint/2010/main" val="68164776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128523" y="55835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66590923"/>
              </p:ext>
            </p:extLst>
          </p:nvPr>
        </p:nvGraphicFramePr>
        <p:xfrm>
          <a:off x="1128524" y="2073555"/>
          <a:ext cx="9230128" cy="879992"/>
        </p:xfrm>
        <a:graphic>
          <a:graphicData uri="http://schemas.openxmlformats.org/drawingml/2006/table">
            <a:tbl>
              <a:tblPr/>
              <a:tblGrid>
                <a:gridCol w="1109709">
                  <a:extLst>
                    <a:ext uri="{9D8B030D-6E8A-4147-A177-3AD203B41FA5}">
                      <a16:colId xmlns:a16="http://schemas.microsoft.com/office/drawing/2014/main" val="20000"/>
                    </a:ext>
                  </a:extLst>
                </a:gridCol>
                <a:gridCol w="5960370">
                  <a:extLst>
                    <a:ext uri="{9D8B030D-6E8A-4147-A177-3AD203B41FA5}">
                      <a16:colId xmlns:a16="http://schemas.microsoft.com/office/drawing/2014/main" val="20001"/>
                    </a:ext>
                  </a:extLst>
                </a:gridCol>
                <a:gridCol w="2160049">
                  <a:extLst>
                    <a:ext uri="{9D8B030D-6E8A-4147-A177-3AD203B41FA5}">
                      <a16:colId xmlns:a16="http://schemas.microsoft.com/office/drawing/2014/main" val="1307580657"/>
                    </a:ext>
                  </a:extLst>
                </a:gridCol>
              </a:tblGrid>
              <a:tr h="360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4232">
                <a:tc>
                  <a:txBody>
                    <a:bodyPr/>
                    <a:lstStyle/>
                    <a:p>
                      <a:pPr algn="l" fontAlgn="t"/>
                      <a:r>
                        <a:rPr lang="sv-SE" sz="1600" kern="1200" dirty="0">
                          <a:solidFill>
                            <a:schemeClr val="tx1"/>
                          </a:solidFill>
                          <a:effectLst/>
                          <a:latin typeface="Calibri" panose="020F0502020204030204" pitchFamily="34" charset="0"/>
                          <a:ea typeface="DengXian" panose="02010600030101010101" pitchFamily="2" charset="-122"/>
                          <a:cs typeface="+mn-cs"/>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kern="1200" dirty="0">
                          <a:solidFill>
                            <a:schemeClr val="tx1"/>
                          </a:solidFill>
                          <a:effectLst/>
                          <a:latin typeface="Calibri" panose="020F0502020204030204" pitchFamily="34" charset="0"/>
                          <a:ea typeface="DengXian" panose="02010600030101010101" pitchFamily="2" charset="-122"/>
                          <a:cs typeface="+mn-cs"/>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600" kern="1200" dirty="0">
                          <a:solidFill>
                            <a:schemeClr val="tx1"/>
                          </a:solidFill>
                          <a:effectLst/>
                          <a:latin typeface="Calibri" panose="020F0502020204030204" pitchFamily="34" charset="0"/>
                          <a:ea typeface="DengXian" panose="02010600030101010101" pitchFamily="2" charset="-122"/>
                          <a:cs typeface="+mn-cs"/>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2861109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68217914"/>
              </p:ext>
            </p:extLst>
          </p:nvPr>
        </p:nvGraphicFramePr>
        <p:xfrm>
          <a:off x="1384176" y="1899704"/>
          <a:ext cx="8290169" cy="851989"/>
        </p:xfrm>
        <a:graphic>
          <a:graphicData uri="http://schemas.openxmlformats.org/drawingml/2006/table">
            <a:tbl>
              <a:tblPr/>
              <a:tblGrid>
                <a:gridCol w="1194785">
                  <a:extLst>
                    <a:ext uri="{9D8B030D-6E8A-4147-A177-3AD203B41FA5}">
                      <a16:colId xmlns:a16="http://schemas.microsoft.com/office/drawing/2014/main" val="20000"/>
                    </a:ext>
                  </a:extLst>
                </a:gridCol>
                <a:gridCol w="7095384">
                  <a:extLst>
                    <a:ext uri="{9D8B030D-6E8A-4147-A177-3AD203B41FA5}">
                      <a16:colId xmlns:a16="http://schemas.microsoft.com/office/drawing/2014/main" val="20001"/>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6229">
                <a:tc>
                  <a:txBody>
                    <a:bodyPr/>
                    <a:lstStyle/>
                    <a:p>
                      <a:pPr marL="0" algn="l" defTabSz="1219170" rtl="0" eaLnBrk="1" latinLnBrk="0" hangingPunct="1">
                        <a:spcAft>
                          <a:spcPts val="0"/>
                        </a:spcAft>
                      </a:pPr>
                      <a:r>
                        <a:rPr lang="en-GB" sz="1600" kern="1200" dirty="0">
                          <a:solidFill>
                            <a:schemeClr val="tx1"/>
                          </a:solidFill>
                          <a:effectLst/>
                          <a:latin typeface="Calibri" panose="020F0502020204030204" pitchFamily="34" charset="0"/>
                          <a:ea typeface="DengXian" panose="02010600030101010101" pitchFamily="2" charset="-122"/>
                          <a:cs typeface="+mn-cs"/>
                        </a:rPr>
                        <a:t>SP-190367</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GB" sz="1600" kern="1200" dirty="0">
                          <a:solidFill>
                            <a:schemeClr val="tx1"/>
                          </a:solidFill>
                          <a:effectLst/>
                          <a:latin typeface="Calibri" panose="020F0502020204030204" pitchFamily="34" charset="0"/>
                          <a:ea typeface="DengXian" panose="02010600030101010101" pitchFamily="2" charset="-122"/>
                          <a:cs typeface="+mn-cs"/>
                        </a:rPr>
                        <a:t>New IMS Charging in 5G System Architecture </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87780893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67518" y="668665"/>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84276443"/>
              </p:ext>
            </p:extLst>
          </p:nvPr>
        </p:nvGraphicFramePr>
        <p:xfrm>
          <a:off x="1269443" y="1913727"/>
          <a:ext cx="9375601" cy="1152838"/>
        </p:xfrm>
        <a:graphic>
          <a:graphicData uri="http://schemas.openxmlformats.org/drawingml/2006/table">
            <a:tbl>
              <a:tblPr/>
              <a:tblGrid>
                <a:gridCol w="1064115">
                  <a:extLst>
                    <a:ext uri="{9D8B030D-6E8A-4147-A177-3AD203B41FA5}">
                      <a16:colId xmlns:a16="http://schemas.microsoft.com/office/drawing/2014/main" val="20000"/>
                    </a:ext>
                  </a:extLst>
                </a:gridCol>
                <a:gridCol w="6318913">
                  <a:extLst>
                    <a:ext uri="{9D8B030D-6E8A-4147-A177-3AD203B41FA5}">
                      <a16:colId xmlns:a16="http://schemas.microsoft.com/office/drawing/2014/main" val="20001"/>
                    </a:ext>
                  </a:extLst>
                </a:gridCol>
                <a:gridCol w="1992573">
                  <a:extLst>
                    <a:ext uri="{9D8B030D-6E8A-4147-A177-3AD203B41FA5}">
                      <a16:colId xmlns:a16="http://schemas.microsoft.com/office/drawing/2014/main" val="3746330575"/>
                    </a:ext>
                  </a:extLst>
                </a:gridCol>
              </a:tblGrid>
              <a:tr h="276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3539">
                <a:tc>
                  <a:txBody>
                    <a:bodyPr/>
                    <a:lstStyle/>
                    <a:p>
                      <a:pPr marL="0" marR="0" indent="0" algn="l" defTabSz="1219170" rtl="0" eaLnBrk="1" fontAlgn="t" latinLnBrk="0" hangingPunct="1">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SP-190365</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1219170" rtl="0" eaLnBrk="1" fontAlgn="t" latinLnBrk="0" hangingPunct="1"/>
                      <a:r>
                        <a:rPr lang="en-US" sz="1600" kern="1200" dirty="0">
                          <a:solidFill>
                            <a:schemeClr val="tx1"/>
                          </a:solidFill>
                          <a:effectLst/>
                          <a:latin typeface="Calibri" panose="020F0502020204030204" pitchFamily="34" charset="0"/>
                          <a:ea typeface="DengXian" panose="02010600030101010101" pitchFamily="2" charset="-122"/>
                          <a:cs typeface="+mn-cs"/>
                        </a:rPr>
                        <a:t>TR 28.805 - Study on management aspects of communication services</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0" algn="l" defTabSz="1219170" rtl="0" eaLnBrk="1" fontAlgn="t" latinLnBrk="0" hangingPunct="1">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Information</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3539">
                <a:tc>
                  <a:txBody>
                    <a:bodyPr/>
                    <a:lstStyle/>
                    <a:p>
                      <a:pPr marL="0" marR="0" indent="0" algn="l" defTabSz="1219170" rtl="0" eaLnBrk="1" fontAlgn="t" latinLnBrk="0" hangingPunct="1">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SP-190366</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1219170" rtl="0" eaLnBrk="1" fontAlgn="t" latinLnBrk="0" hangingPunct="1"/>
                      <a:r>
                        <a:rPr lang="en-US" sz="1600" kern="1200" dirty="0">
                          <a:solidFill>
                            <a:schemeClr val="tx1"/>
                          </a:solidFill>
                          <a:effectLst/>
                          <a:latin typeface="Calibri" panose="020F0502020204030204" pitchFamily="34" charset="0"/>
                          <a:ea typeface="DengXian" panose="02010600030101010101" pitchFamily="2" charset="-122"/>
                          <a:cs typeface="+mn-cs"/>
                        </a:rPr>
                        <a:t>TR 28.803 - Study on the management aspects of edge computing</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0" algn="l" defTabSz="1219170" rtl="0" eaLnBrk="1" fontAlgn="t" latinLnBrk="0" hangingPunct="1">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Information</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7630049"/>
                  </a:ext>
                </a:extLst>
              </a:tr>
            </a:tbl>
          </a:graphicData>
        </a:graphic>
      </p:graphicFrame>
    </p:spTree>
    <p:extLst>
      <p:ext uri="{BB962C8B-B14F-4D97-AF65-F5344CB8AC3E}">
        <p14:creationId xmlns:p14="http://schemas.microsoft.com/office/powerpoint/2010/main" val="280953285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9977" y="540903"/>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79543583"/>
              </p:ext>
            </p:extLst>
          </p:nvPr>
        </p:nvGraphicFramePr>
        <p:xfrm>
          <a:off x="1279532" y="1821278"/>
          <a:ext cx="8938292" cy="776281"/>
        </p:xfrm>
        <a:graphic>
          <a:graphicData uri="http://schemas.openxmlformats.org/drawingml/2006/table">
            <a:tbl>
              <a:tblPr/>
              <a:tblGrid>
                <a:gridCol w="1420903">
                  <a:extLst>
                    <a:ext uri="{9D8B030D-6E8A-4147-A177-3AD203B41FA5}">
                      <a16:colId xmlns:a16="http://schemas.microsoft.com/office/drawing/2014/main" val="20000"/>
                    </a:ext>
                  </a:extLst>
                </a:gridCol>
                <a:gridCol w="7517389">
                  <a:extLst>
                    <a:ext uri="{9D8B030D-6E8A-4147-A177-3AD203B41FA5}">
                      <a16:colId xmlns:a16="http://schemas.microsoft.com/office/drawing/2014/main" val="20001"/>
                    </a:ext>
                  </a:extLst>
                </a:gridCol>
              </a:tblGrid>
              <a:tr h="3427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10521">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fr-FR" sz="1600" kern="1200" dirty="0">
                          <a:solidFill>
                            <a:schemeClr val="tx1"/>
                          </a:solidFill>
                          <a:effectLst/>
                          <a:latin typeface="Calibri" panose="020F0502020204030204" pitchFamily="34" charset="0"/>
                          <a:ea typeface="DengXian" panose="02010600030101010101" pitchFamily="2" charset="-122"/>
                          <a:cs typeface="+mn-cs"/>
                        </a:rPr>
                        <a:t>SP-190369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kern="1200" dirty="0">
                          <a:solidFill>
                            <a:schemeClr val="tx1"/>
                          </a:solidFill>
                          <a:effectLst/>
                          <a:latin typeface="Calibri" panose="020F0502020204030204" pitchFamily="34" charset="0"/>
                          <a:ea typeface="DengXian" panose="02010600030101010101" pitchFamily="2" charset="-122"/>
                          <a:cs typeface="+mn-cs"/>
                        </a:rPr>
                        <a:t>Revised WID on energy efficiency of 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82252913"/>
                  </a:ext>
                </a:extLst>
              </a:tr>
            </a:tbl>
          </a:graphicData>
        </a:graphic>
      </p:graphicFrame>
    </p:spTree>
    <p:extLst>
      <p:ext uri="{BB962C8B-B14F-4D97-AF65-F5344CB8AC3E}">
        <p14:creationId xmlns:p14="http://schemas.microsoft.com/office/powerpoint/2010/main" val="67635857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83335577"/>
              </p:ext>
            </p:extLst>
          </p:nvPr>
        </p:nvGraphicFramePr>
        <p:xfrm>
          <a:off x="190500" y="946151"/>
          <a:ext cx="11920436" cy="5331417"/>
        </p:xfrm>
        <a:graphic>
          <a:graphicData uri="http://schemas.openxmlformats.org/drawingml/2006/table">
            <a:tbl>
              <a:tblPr/>
              <a:tblGrid>
                <a:gridCol w="1843154">
                  <a:extLst>
                    <a:ext uri="{9D8B030D-6E8A-4147-A177-3AD203B41FA5}">
                      <a16:colId xmlns:a16="http://schemas.microsoft.com/office/drawing/2014/main" val="20000"/>
                    </a:ext>
                  </a:extLst>
                </a:gridCol>
                <a:gridCol w="4100555">
                  <a:extLst>
                    <a:ext uri="{9D8B030D-6E8A-4147-A177-3AD203B41FA5}">
                      <a16:colId xmlns:a16="http://schemas.microsoft.com/office/drawing/2014/main" val="20001"/>
                    </a:ext>
                  </a:extLst>
                </a:gridCol>
                <a:gridCol w="3050686">
                  <a:extLst>
                    <a:ext uri="{9D8B030D-6E8A-4147-A177-3AD203B41FA5}">
                      <a16:colId xmlns:a16="http://schemas.microsoft.com/office/drawing/2014/main" val="20003"/>
                    </a:ext>
                  </a:extLst>
                </a:gridCol>
                <a:gridCol w="2926041">
                  <a:extLst>
                    <a:ext uri="{9D8B030D-6E8A-4147-A177-3AD203B41FA5}">
                      <a16:colId xmlns:a16="http://schemas.microsoft.com/office/drawing/2014/main" val="20002"/>
                    </a:ext>
                  </a:extLst>
                </a:gridCol>
              </a:tblGrid>
              <a:tr h="42174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Volume Based Charging Aspects for VoLTE</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VBCLTE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65936">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dirty="0">
                          <a:effectLst/>
                          <a:latin typeface="Times New Roman" panose="02020603050405020304" pitchFamily="18" charset="0"/>
                          <a:ea typeface="Times New Roman" panose="02020603050405020304" pitchFamily="18" charset="0"/>
                        </a:rPr>
                        <a:t>810021</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5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dirty="0">
                          <a:solidFill>
                            <a:schemeClr val="tx1"/>
                          </a:solidFill>
                          <a:effectLst/>
                          <a:latin typeface="+mn-lt"/>
                          <a:ea typeface="+mn-ea"/>
                          <a:cs typeface="+mn-cs"/>
                        </a:rPr>
                        <a:t>China Mobile</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50% -&gt; 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793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SA#84 – June 2019 -&gt; SA#85 September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32.251, TS 32.260, TS 32.299,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45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No input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35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8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45666088"/>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(2/5)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97001115"/>
              </p:ext>
            </p:extLst>
          </p:nvPr>
        </p:nvGraphicFramePr>
        <p:xfrm>
          <a:off x="190500" y="946151"/>
          <a:ext cx="11920436" cy="5331417"/>
        </p:xfrm>
        <a:graphic>
          <a:graphicData uri="http://schemas.openxmlformats.org/drawingml/2006/table">
            <a:tbl>
              <a:tblPr/>
              <a:tblGrid>
                <a:gridCol w="1843154">
                  <a:extLst>
                    <a:ext uri="{9D8B030D-6E8A-4147-A177-3AD203B41FA5}">
                      <a16:colId xmlns:a16="http://schemas.microsoft.com/office/drawing/2014/main" val="20000"/>
                    </a:ext>
                  </a:extLst>
                </a:gridCol>
                <a:gridCol w="4100555">
                  <a:extLst>
                    <a:ext uri="{9D8B030D-6E8A-4147-A177-3AD203B41FA5}">
                      <a16:colId xmlns:a16="http://schemas.microsoft.com/office/drawing/2014/main" val="20001"/>
                    </a:ext>
                  </a:extLst>
                </a:gridCol>
                <a:gridCol w="3050686">
                  <a:extLst>
                    <a:ext uri="{9D8B030D-6E8A-4147-A177-3AD203B41FA5}">
                      <a16:colId xmlns:a16="http://schemas.microsoft.com/office/drawing/2014/main" val="20003"/>
                    </a:ext>
                  </a:extLst>
                </a:gridCol>
                <a:gridCol w="2926041">
                  <a:extLst>
                    <a:ext uri="{9D8B030D-6E8A-4147-A177-3AD203B41FA5}">
                      <a16:colId xmlns:a16="http://schemas.microsoft.com/office/drawing/2014/main" val="20002"/>
                    </a:ext>
                  </a:extLst>
                </a:gridCol>
              </a:tblGrid>
              <a:tr h="42174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Nchf Online and Offline Charging Services </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OFSBI_CH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65936">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820030</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5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40% -&gt; 70%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793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SA#85 September</a:t>
                      </a:r>
                      <a:endParaRPr kumimoji="0" lang="en-GB" altLang="zh-CN" sz="1600" b="0" i="0" u="none" strike="noStrike" kern="1200" cap="none" normalizeH="0" baseline="0" dirty="0">
                        <a:ln>
                          <a:noFill/>
                        </a:ln>
                        <a:solidFill>
                          <a:srgbClr val="FF0000"/>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32.255, TS 32.290, TS 32.291,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45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CRs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TS 32.255 on:</a:t>
                      </a:r>
                    </a:p>
                    <a:p>
                      <a:pPr marL="895335" lvl="1"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Fields setting for "Charging Data Request/Response" differentiated between "Converged charging" or "Offline only charging"</a:t>
                      </a:r>
                    </a:p>
                    <a:p>
                      <a:pPr marL="895335" lvl="1"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CHF selection for "offline Only" by the SMF when using NRF.  </a:t>
                      </a:r>
                    </a:p>
                    <a:p>
                      <a:pPr marL="609585" lvl="1" indent="0" algn="l" defTabSz="1219170" rtl="0" eaLnBrk="1" latinLnBrk="0" hangingPunct="1">
                        <a:buFont typeface="Arial" panose="020B0604020202020204" pitchFamily="34" charset="0"/>
                        <a:buNone/>
                      </a:pPr>
                      <a:endPar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A CR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was</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to TS 32.290 for new API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Nchf_O</a:t>
                      </a:r>
                      <a:r>
                        <a:rPr kumimoji="0" lang="en-US" sz="1500" b="0" i="0" u="none" strike="noStrike" kern="1200" cap="none" normalizeH="0" baseline="0" dirty="0" err="1">
                          <a:ln>
                            <a:noFill/>
                          </a:ln>
                          <a:solidFill>
                            <a:schemeClr val="tx1"/>
                          </a:solidFill>
                          <a:effectLst/>
                          <a:latin typeface="Calibri" pitchFamily="34" charset="0"/>
                          <a:ea typeface="宋体" pitchFamily="2" charset="-122"/>
                          <a:cs typeface="Arial" charset="0"/>
                        </a:rPr>
                        <a:t>fflineOnlyCharging</a:t>
                      </a: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service</a:t>
                      </a: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0" lvl="0" indent="0" algn="l" defTabSz="1219170" rtl="0" eaLnBrk="1" latinLnBrk="0" hangingPunct="1">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CRs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stage 3 TS 32.291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Nchf_O</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fflineOnlyCharging</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API </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on:</a:t>
                      </a:r>
                    </a:p>
                    <a:p>
                      <a:pPr marL="895335" lvl="1"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Service Operations description</a:t>
                      </a:r>
                    </a:p>
                    <a:p>
                      <a:pPr marL="895335" lvl="1"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Resources definition</a:t>
                      </a:r>
                    </a:p>
                    <a:p>
                      <a:pPr marL="895335" lvl="1"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Data Model re-using data types from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Nchf_ConvergedCharging</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service</a:t>
                      </a:r>
                      <a:endPar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895335" lvl="1" indent="-285750" algn="l" defTabSz="1219170" rtl="0" eaLnBrk="1" latinLnBrk="0" hangingPunct="1">
                        <a:buFont typeface="Arial" panose="020B0604020202020204" pitchFamily="34" charset="0"/>
                        <a:buChar char="•"/>
                      </a:pP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API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error</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handling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35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8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rgbClr val="000000"/>
                          </a:solidFill>
                          <a:effectLst/>
                          <a:latin typeface="Calibri" pitchFamily="34" charset="0"/>
                          <a:ea typeface="宋体" pitchFamily="2" charset="-122"/>
                          <a:cs typeface="Arial" charset="0"/>
                        </a:rPr>
                        <a:t>Rel-16 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8835035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(3/5)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08148474"/>
              </p:ext>
            </p:extLst>
          </p:nvPr>
        </p:nvGraphicFramePr>
        <p:xfrm>
          <a:off x="152400" y="946150"/>
          <a:ext cx="11958536" cy="5246704"/>
        </p:xfrm>
        <a:graphic>
          <a:graphicData uri="http://schemas.openxmlformats.org/drawingml/2006/table">
            <a:tbl>
              <a:tblPr/>
              <a:tblGrid>
                <a:gridCol w="1849045">
                  <a:extLst>
                    <a:ext uri="{9D8B030D-6E8A-4147-A177-3AD203B41FA5}">
                      <a16:colId xmlns:a16="http://schemas.microsoft.com/office/drawing/2014/main" val="20000"/>
                    </a:ext>
                  </a:extLst>
                </a:gridCol>
                <a:gridCol w="4113661">
                  <a:extLst>
                    <a:ext uri="{9D8B030D-6E8A-4147-A177-3AD203B41FA5}">
                      <a16:colId xmlns:a16="http://schemas.microsoft.com/office/drawing/2014/main" val="20001"/>
                    </a:ext>
                  </a:extLst>
                </a:gridCol>
                <a:gridCol w="3060437">
                  <a:extLst>
                    <a:ext uri="{9D8B030D-6E8A-4147-A177-3AD203B41FA5}">
                      <a16:colId xmlns:a16="http://schemas.microsoft.com/office/drawing/2014/main" val="20003"/>
                    </a:ext>
                  </a:extLst>
                </a:gridCol>
                <a:gridCol w="2935393">
                  <a:extLst>
                    <a:ext uri="{9D8B030D-6E8A-4147-A177-3AD203B41FA5}">
                      <a16:colId xmlns:a16="http://schemas.microsoft.com/office/drawing/2014/main" val="20002"/>
                    </a:ext>
                  </a:extLst>
                </a:gridCol>
              </a:tblGrid>
              <a:tr h="42174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Enhancement of 5GC interworking with EPC</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5GIEPC_CH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65939">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820031 </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54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30% -&gt; 60%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6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SA#85 – September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32.255, TS 32.291,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46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CRs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TS 32.255 on:</a:t>
                      </a:r>
                    </a:p>
                    <a:p>
                      <a:pPr marL="895335" lvl="1"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Description of UE is served by EPC:</a:t>
                      </a:r>
                    </a:p>
                    <a:p>
                      <a:pPr marL="1504920" lvl="2"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when 5GS interworking is supported =&gt; the PGW-C+SMF with </a:t>
                      </a:r>
                      <a:r>
                        <a:rPr kumimoji="0" lang="en-US" sz="1500" b="0" i="0" u="none" strike="noStrike" kern="1200" cap="none" normalizeH="0" baseline="0" dirty="0" err="1">
                          <a:ln>
                            <a:noFill/>
                          </a:ln>
                          <a:solidFill>
                            <a:schemeClr val="tx1"/>
                          </a:solidFill>
                          <a:effectLst/>
                          <a:latin typeface="Calibri" pitchFamily="34" charset="0"/>
                          <a:ea typeface="宋体" pitchFamily="2" charset="-122"/>
                          <a:cs typeface="Arial" charset="0"/>
                        </a:rPr>
                        <a:t>Nchf</a:t>
                      </a: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 to CHF</a:t>
                      </a:r>
                    </a:p>
                    <a:p>
                      <a:pPr marL="1504920" lvl="2"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when 5GS interworking is NOT supported  =&gt; the PGW-C+SMF acts as the PGW with </a:t>
                      </a:r>
                      <a:r>
                        <a:rPr kumimoji="0" lang="en-US" sz="1500" b="0" i="0" u="none" strike="noStrike" kern="1200" cap="none" normalizeH="0" baseline="0" dirty="0" err="1">
                          <a:ln>
                            <a:noFill/>
                          </a:ln>
                          <a:solidFill>
                            <a:schemeClr val="tx1"/>
                          </a:solidFill>
                          <a:effectLst/>
                          <a:latin typeface="Calibri" pitchFamily="34" charset="0"/>
                          <a:ea typeface="宋体" pitchFamily="2" charset="-122"/>
                          <a:cs typeface="Arial" charset="0"/>
                        </a:rPr>
                        <a:t>Gy</a:t>
                      </a: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a:t>
                      </a:r>
                      <a:r>
                        <a:rPr kumimoji="0" lang="en-US" sz="1500" b="0" i="0" u="none" strike="noStrike" kern="1200" cap="none" normalizeH="0" baseline="0" dirty="0" err="1">
                          <a:ln>
                            <a:noFill/>
                          </a:ln>
                          <a:solidFill>
                            <a:schemeClr val="tx1"/>
                          </a:solidFill>
                          <a:effectLst/>
                          <a:latin typeface="Calibri" pitchFamily="34" charset="0"/>
                          <a:ea typeface="宋体" pitchFamily="2" charset="-122"/>
                          <a:cs typeface="Arial" charset="0"/>
                        </a:rPr>
                        <a:t>Gz</a:t>
                      </a: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 to OCS/OFCS</a:t>
                      </a:r>
                    </a:p>
                    <a:p>
                      <a:pPr marL="895335" lvl="1" indent="-285750" algn="l" defTabSz="1219170" rtl="0" eaLnBrk="1" latinLnBrk="0" hangingPunct="1">
                        <a:buFont typeface="Arial" panose="020B0604020202020204" pitchFamily="34" charset="0"/>
                        <a:buChar char="•"/>
                      </a:pP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Triggers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related</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to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interworking</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and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counts</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/quota handling for source/</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target</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accesses</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895335" lvl="1" indent="-285750" algn="l" defTabSz="1219170" rtl="0" eaLnBrk="1" latinLnBrk="0" hangingPunct="1">
                        <a:buFont typeface="Arial" panose="020B0604020202020204" pitchFamily="34" charset="0"/>
                        <a:buChar char="•"/>
                      </a:pP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New Annex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Interworking</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to capture the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difference</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for Charging information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compared</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to 5G</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A CR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was</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to TS 32.291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introducing</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handover</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cancel/start/</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complete</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triggers</a:t>
                      </a: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895335" lvl="1" indent="-285750" algn="l" defTabSz="1219170" rtl="0" eaLnBrk="1" latinLnBrk="0" hangingPunct="1">
                        <a:buFont typeface="Arial" panose="020B0604020202020204" pitchFamily="34" charset="0"/>
                        <a:buChar char="•"/>
                      </a:pPr>
                      <a:endPar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endPar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354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8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rgbClr val="000000"/>
                          </a:solidFill>
                          <a:effectLst/>
                          <a:latin typeface="Calibri" pitchFamily="34" charset="0"/>
                          <a:ea typeface="宋体" pitchFamily="2" charset="-122"/>
                          <a:cs typeface="Arial" charset="0"/>
                        </a:rPr>
                        <a:t>Rel-16 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76561791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71302" y="1762526"/>
            <a:ext cx="8449396" cy="4738130"/>
          </a:xfrm>
        </p:spPr>
        <p:txBody>
          <a:bodyPr/>
          <a:lstStyle/>
          <a:p>
            <a:pPr>
              <a:lnSpc>
                <a:spcPct val="90000"/>
              </a:lnSpc>
              <a:spcBef>
                <a:spcPct val="10000"/>
              </a:spcBef>
            </a:pPr>
            <a:r>
              <a:rPr lang="en-GB" altLang="zh-CN" sz="2400" dirty="0">
                <a:cs typeface="Times New Roman" pitchFamily="18" charset="0"/>
              </a:rPr>
              <a:t>SA5		</a:t>
            </a:r>
            <a:endParaRPr lang="en-GB" altLang="zh-CN" sz="24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en-GB" altLang="zh-CN" sz="2000" dirty="0">
                <a:cs typeface="Times New Roman" pitchFamily="18" charset="0"/>
              </a:rPr>
              <a:t>Jean-Michel Cornily (Orange) 		VC 	s</a:t>
            </a:r>
            <a:r>
              <a:rPr lang="en-GB" sz="2000" dirty="0">
                <a:ea typeface="宋体" pitchFamily="2" charset="-122"/>
                <a:cs typeface="Times New Roman" pitchFamily="18" charset="0"/>
              </a:rPr>
              <a:t>ince 0</a:t>
            </a:r>
            <a:r>
              <a:rPr lang="en-GB" altLang="zh-CN" sz="2000" dirty="0">
                <a:cs typeface="Times New Roman" pitchFamily="18" charset="0"/>
              </a:rPr>
              <a:t>8/2013</a:t>
            </a:r>
            <a:br>
              <a:rPr lang="en-GB" altLang="zh-CN" sz="2000" dirty="0">
                <a:cs typeface="Times New Roman" pitchFamily="18" charset="0"/>
              </a:rPr>
            </a:br>
            <a:r>
              <a:rPr lang="en-GB" altLang="zh-CN" sz="2000" dirty="0">
                <a:cs typeface="Times New Roman" pitchFamily="18" charset="0"/>
              </a:rPr>
              <a:t>Christian Toche (Huawei) 			VC 	s</a:t>
            </a:r>
            <a:r>
              <a:rPr lang="en-GB" sz="2000" dirty="0">
                <a:ea typeface="宋体" pitchFamily="2" charset="-122"/>
                <a:cs typeface="Times New Roman" pitchFamily="18" charset="0"/>
              </a:rPr>
              <a:t>ince 0</a:t>
            </a:r>
            <a:r>
              <a:rPr lang="en-GB" altLang="zh-CN" sz="2000" dirty="0">
                <a:cs typeface="Times New Roman" pitchFamily="18" charset="0"/>
              </a:rPr>
              <a:t>8/2015</a:t>
            </a:r>
          </a:p>
          <a:p>
            <a:pPr>
              <a:lnSpc>
                <a:spcPct val="90000"/>
              </a:lnSpc>
              <a:buFontTx/>
              <a:buNone/>
            </a:pPr>
            <a:endParaRPr lang="en-GB" altLang="zh-CN" sz="800" dirty="0">
              <a:solidFill>
                <a:srgbClr val="FF0000"/>
              </a:solidFill>
              <a:cs typeface="Times New Roman" pitchFamily="18" charset="0"/>
            </a:endParaRPr>
          </a:p>
          <a:p>
            <a:pPr>
              <a:lnSpc>
                <a:spcPct val="90000"/>
              </a:lnSpc>
            </a:pPr>
            <a:r>
              <a:rPr lang="en-GB" altLang="zh-CN" sz="24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a:lnSpc>
                <a:spcPct val="90000"/>
              </a:lnSpc>
            </a:pPr>
            <a:r>
              <a:rPr lang="en-GB" altLang="zh-CN" sz="2400" dirty="0">
                <a:cs typeface="Times New Roman" pitchFamily="18" charset="0"/>
              </a:rPr>
              <a:t>OAM&amp;P Sub-Working Group (SWG)</a:t>
            </a:r>
            <a:br>
              <a:rPr lang="en-GB" altLang="zh-CN" sz="2000" dirty="0">
                <a:cs typeface="Times New Roman" pitchFamily="18" charset="0"/>
              </a:rPr>
            </a:br>
            <a:r>
              <a:rPr lang="en-GB" altLang="zh-CN" sz="2000" dirty="0">
                <a:cs typeface="Times New Roman" pitchFamily="18" charset="0"/>
              </a:rPr>
              <a:t>Christian Toche (Huawei) 			Chair 	s</a:t>
            </a:r>
            <a:r>
              <a:rPr lang="en-GB" sz="2000" dirty="0">
                <a:ea typeface="宋体" pitchFamily="2" charset="-122"/>
                <a:cs typeface="Times New Roman" pitchFamily="18" charset="0"/>
              </a:rPr>
              <a:t>ince 01</a:t>
            </a:r>
            <a:r>
              <a:rPr lang="en-GB" altLang="zh-CN" sz="2000" dirty="0">
                <a:cs typeface="Times New Roman" pitchFamily="18" charset="0"/>
              </a:rPr>
              <a:t>/2016</a:t>
            </a:r>
            <a:br>
              <a:rPr lang="en-GB" altLang="zh-CN" sz="2000" dirty="0">
                <a:cs typeface="Times New Roman" pitchFamily="18" charset="0"/>
              </a:rPr>
            </a:br>
            <a:endParaRPr lang="en-GB" altLang="zh-CN" sz="2400" dirty="0">
              <a:cs typeface="Times New Roman" pitchFamily="18" charset="0"/>
            </a:endParaRPr>
          </a:p>
          <a:p>
            <a:pPr marL="0" indent="0">
              <a:lnSpc>
                <a:spcPct val="90000"/>
              </a:lnSpc>
              <a:buNone/>
            </a:pP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2026170" y="357344"/>
            <a:ext cx="6834188"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(4/5)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87854919"/>
              </p:ext>
            </p:extLst>
          </p:nvPr>
        </p:nvGraphicFramePr>
        <p:xfrm>
          <a:off x="133350" y="946151"/>
          <a:ext cx="11977585" cy="5331418"/>
        </p:xfrm>
        <a:graphic>
          <a:graphicData uri="http://schemas.openxmlformats.org/drawingml/2006/table">
            <a:tbl>
              <a:tblPr/>
              <a:tblGrid>
                <a:gridCol w="1851990">
                  <a:extLst>
                    <a:ext uri="{9D8B030D-6E8A-4147-A177-3AD203B41FA5}">
                      <a16:colId xmlns:a16="http://schemas.microsoft.com/office/drawing/2014/main" val="20000"/>
                    </a:ext>
                  </a:extLst>
                </a:gridCol>
                <a:gridCol w="4120214">
                  <a:extLst>
                    <a:ext uri="{9D8B030D-6E8A-4147-A177-3AD203B41FA5}">
                      <a16:colId xmlns:a16="http://schemas.microsoft.com/office/drawing/2014/main" val="20001"/>
                    </a:ext>
                  </a:extLst>
                </a:gridCol>
                <a:gridCol w="3065312">
                  <a:extLst>
                    <a:ext uri="{9D8B030D-6E8A-4147-A177-3AD203B41FA5}">
                      <a16:colId xmlns:a16="http://schemas.microsoft.com/office/drawing/2014/main" val="20003"/>
                    </a:ext>
                  </a:extLst>
                </a:gridCol>
                <a:gridCol w="2940069">
                  <a:extLst>
                    <a:ext uri="{9D8B030D-6E8A-4147-A177-3AD203B41FA5}">
                      <a16:colId xmlns:a16="http://schemas.microsoft.com/office/drawing/2014/main" val="20002"/>
                    </a:ext>
                  </a:extLst>
                </a:gridCol>
              </a:tblGrid>
              <a:tr h="42174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Network Exposure Charging in 5G System Architecture </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5GS_Ph1_NEFCH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65936">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5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dirty="0">
                          <a:solidFill>
                            <a:schemeClr val="tx1"/>
                          </a:solidFill>
                          <a:effectLst/>
                          <a:latin typeface="+mn-lt"/>
                          <a:ea typeface="+mn-ea"/>
                          <a:cs typeface="+mn-cs"/>
                        </a:rPr>
                        <a:t>Ericsson</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20% -&gt; 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793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SA#86 – December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32.254, TS 32.290, TS 32.291, TS 32.298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4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CRs were agreed to TS 32.254 on:</a:t>
                      </a:r>
                    </a:p>
                    <a:p>
                      <a:pPr marL="285750" lvl="0" indent="-285750" algn="l" defTabSz="1219170" rtl="0" eaLnBrk="1" latinLnBrk="0" hangingPunct="1">
                        <a:buFont typeface="Arial" panose="020B0604020202020204" pitchFamily="34" charset="0"/>
                        <a:buChar cha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Triggers for NEF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(API Invocation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Request</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API Invocation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Response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API Notification to AF, Notification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Acknowledge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their</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category</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Immediate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and NEF action in IEC and ECUR mode.</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Charging data Request/Response message content for NEF converged charging.</a:t>
                      </a: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NEF charging information preliminary Information Elements (IEs) definition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35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8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rgbClr val="000000"/>
                          </a:solidFill>
                          <a:effectLst/>
                          <a:latin typeface="Calibri" pitchFamily="34" charset="0"/>
                          <a:ea typeface="宋体" pitchFamily="2" charset="-122"/>
                          <a:cs typeface="Arial" charset="0"/>
                        </a:rPr>
                        <a:t>Rel-16 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3935080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(5/5)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178497854"/>
              </p:ext>
            </p:extLst>
          </p:nvPr>
        </p:nvGraphicFramePr>
        <p:xfrm>
          <a:off x="193040" y="948717"/>
          <a:ext cx="11663680" cy="5379254"/>
        </p:xfrm>
        <a:graphic>
          <a:graphicData uri="http://schemas.openxmlformats.org/drawingml/2006/table">
            <a:tbl>
              <a:tblPr/>
              <a:tblGrid>
                <a:gridCol w="1803454">
                  <a:extLst>
                    <a:ext uri="{9D8B030D-6E8A-4147-A177-3AD203B41FA5}">
                      <a16:colId xmlns:a16="http://schemas.microsoft.com/office/drawing/2014/main" val="20000"/>
                    </a:ext>
                  </a:extLst>
                </a:gridCol>
                <a:gridCol w="4012232">
                  <a:extLst>
                    <a:ext uri="{9D8B030D-6E8A-4147-A177-3AD203B41FA5}">
                      <a16:colId xmlns:a16="http://schemas.microsoft.com/office/drawing/2014/main" val="20001"/>
                    </a:ext>
                  </a:extLst>
                </a:gridCol>
                <a:gridCol w="2984977">
                  <a:extLst>
                    <a:ext uri="{9D8B030D-6E8A-4147-A177-3AD203B41FA5}">
                      <a16:colId xmlns:a16="http://schemas.microsoft.com/office/drawing/2014/main" val="20003"/>
                    </a:ext>
                  </a:extLst>
                </a:gridCol>
                <a:gridCol w="2863017">
                  <a:extLst>
                    <a:ext uri="{9D8B030D-6E8A-4147-A177-3AD203B41FA5}">
                      <a16:colId xmlns:a16="http://schemas.microsoft.com/office/drawing/2014/main" val="20002"/>
                    </a:ext>
                  </a:extLst>
                </a:gridCol>
              </a:tblGrid>
              <a:tr h="42153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AMF in 5G System Architecture Phase 1</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5GS_Ph1_AMFCH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0089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820034</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330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Nokia</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20% -&gt; 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4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SA#85 – September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32.290, TS 32.291, TS 32.298, TS 32.297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3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pCRs were agreed to TS 32.256 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Message flows for N2 connection (UE Triggered Service Request and AN release) event based offline charging.</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Triggers for AMF charging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Registration accept sending from AMF</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Deregistration Request</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Deregistration Request sending from AMF</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N2 request Ack,</a:t>
                      </a:r>
                      <a:r>
                        <a:rPr kumimoji="0" lang="pt-BR" sz="1600" b="0" i="0" u="none" strike="noStrike" kern="1200" cap="none" normalizeH="0" baseline="0">
                          <a:ln>
                            <a:noFill/>
                          </a:ln>
                          <a:solidFill>
                            <a:schemeClr val="tx1"/>
                          </a:solidFill>
                          <a:effectLst/>
                          <a:latin typeface="Calibri" pitchFamily="34" charset="0"/>
                          <a:ea typeface="宋体" pitchFamily="2" charset="-122"/>
                          <a:cs typeface="Arial" charset="0"/>
                        </a:rPr>
                        <a:t> N2 UE Context Release Complete</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their category (Immediate) and AMF action:  Charging Data Request [Event].</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CDRs generation and CDRs transfer (Bam)</a:t>
                      </a: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Charging data Request/Response message content for 5G connection and mobility charging</a:t>
                      </a: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Connection Mobility Charging Information preliminary Information Elements (IEs) definition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5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55308428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Charging SIs (1/1)</a:t>
            </a:r>
          </a:p>
        </p:txBody>
      </p:sp>
      <p:graphicFrame>
        <p:nvGraphicFramePr>
          <p:cNvPr id="6" name="Group 76"/>
          <p:cNvGraphicFramePr>
            <a:graphicFrameLocks/>
          </p:cNvGraphicFramePr>
          <p:nvPr>
            <p:extLst>
              <p:ext uri="{D42A27DB-BD31-4B8C-83A1-F6EECF244321}">
                <p14:modId xmlns:p14="http://schemas.microsoft.com/office/powerpoint/2010/main" val="3302047210"/>
              </p:ext>
            </p:extLst>
          </p:nvPr>
        </p:nvGraphicFramePr>
        <p:xfrm>
          <a:off x="254000" y="927100"/>
          <a:ext cx="10891518" cy="5128219"/>
        </p:xfrm>
        <a:graphic>
          <a:graphicData uri="http://schemas.openxmlformats.org/drawingml/2006/table">
            <a:tbl>
              <a:tblPr/>
              <a:tblGrid>
                <a:gridCol w="1703023">
                  <a:extLst>
                    <a:ext uri="{9D8B030D-6E8A-4147-A177-3AD203B41FA5}">
                      <a16:colId xmlns:a16="http://schemas.microsoft.com/office/drawing/2014/main" val="20000"/>
                    </a:ext>
                  </a:extLst>
                </a:gridCol>
                <a:gridCol w="3727650">
                  <a:extLst>
                    <a:ext uri="{9D8B030D-6E8A-4147-A177-3AD203B41FA5}">
                      <a16:colId xmlns:a16="http://schemas.microsoft.com/office/drawing/2014/main" val="20001"/>
                    </a:ext>
                  </a:extLst>
                </a:gridCol>
                <a:gridCol w="2787365">
                  <a:extLst>
                    <a:ext uri="{9D8B030D-6E8A-4147-A177-3AD203B41FA5}">
                      <a16:colId xmlns:a16="http://schemas.microsoft.com/office/drawing/2014/main" val="20003"/>
                    </a:ext>
                  </a:extLst>
                </a:gridCol>
                <a:gridCol w="2673480">
                  <a:extLst>
                    <a:ext uri="{9D8B030D-6E8A-4147-A177-3AD203B41FA5}">
                      <a16:colId xmlns:a16="http://schemas.microsoft.com/office/drawing/2014/main" val="20002"/>
                    </a:ext>
                  </a:extLst>
                </a:gridCol>
              </a:tblGrid>
              <a:tr h="38189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Study on Charging Aspects of Network Slicing</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FS_NETSLICE_CH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49185">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820029 </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30% -&gt; </a:t>
                      </a: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45</a:t>
                      </a: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SA#85 September</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32.845</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337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The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following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3</a:t>
                      </a:r>
                      <a:r>
                        <a:rPr kumimoji="0" lang="en-US" sz="1600" b="0" i="0" u="none" strike="noStrike" kern="1200" cap="none" normalizeH="0" baseline="30000" dirty="0">
                          <a:ln>
                            <a:noFill/>
                          </a:ln>
                          <a:solidFill>
                            <a:schemeClr val="tx1"/>
                          </a:solidFill>
                          <a:effectLst/>
                          <a:latin typeface="Calibri" pitchFamily="34" charset="0"/>
                          <a:ea typeface="宋体" pitchFamily="2" charset="-122"/>
                          <a:cs typeface="Arial" charset="0"/>
                        </a:rPr>
                        <a:t>rd</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solution for "Network Slice Performance based charging" based on CTF in "Management Function", and similar interaction with CHF as SMF</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he 3 solutions rely on TS 28.550 "Performance assurance" PM services for acquiring the performance data.</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Aggregation performed by the billing domain for "usage based charging for network slice instance", enabled by network slice instance information in the CDR</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Solution evaluation for solution #1.4 (Function separate from CHF)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509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137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91583395"/>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(1/10)</a:t>
            </a:r>
          </a:p>
        </p:txBody>
      </p:sp>
      <p:graphicFrame>
        <p:nvGraphicFramePr>
          <p:cNvPr id="6" name="Group 76"/>
          <p:cNvGraphicFramePr>
            <a:graphicFrameLocks/>
          </p:cNvGraphicFramePr>
          <p:nvPr>
            <p:extLst/>
          </p:nvPr>
        </p:nvGraphicFramePr>
        <p:xfrm>
          <a:off x="286603" y="1360424"/>
          <a:ext cx="11586948" cy="4761671"/>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Management of </a:t>
                      </a:r>
                      <a:r>
                        <a:rPr lang="en-US" sz="1600" b="1" i="0" kern="1200" dirty="0" err="1">
                          <a:solidFill>
                            <a:schemeClr val="tx1"/>
                          </a:solidFill>
                          <a:effectLst/>
                          <a:latin typeface="+mn-lt"/>
                          <a:ea typeface="+mn-ea"/>
                          <a:cs typeface="+mn-cs"/>
                        </a:rPr>
                        <a:t>QoE</a:t>
                      </a:r>
                      <a:r>
                        <a:rPr lang="en-US" sz="1600" b="1" i="0" kern="1200" dirty="0">
                          <a:solidFill>
                            <a:schemeClr val="tx1"/>
                          </a:solidFill>
                          <a:effectLst/>
                          <a:latin typeface="+mn-lt"/>
                          <a:ea typeface="+mn-ea"/>
                          <a:cs typeface="+mn-cs"/>
                        </a:rPr>
                        <a:t> measurement collection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QOED</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760058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55% -&gt; 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SA#85 – Sep.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TS 28.404, 28.405, 28.406, 28.307, 28.308, 28.309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structure of 28.405 was changed to specify UMTS and LTE in different clauses, instead of interleaving the RATs for the different actions.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Used abbreviations were specified. </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Management based activation, deactivation and handover handling in LTE were added.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8166387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(2/10)</a:t>
            </a:r>
          </a:p>
        </p:txBody>
      </p:sp>
      <p:graphicFrame>
        <p:nvGraphicFramePr>
          <p:cNvPr id="6" name="Group 76"/>
          <p:cNvGraphicFramePr>
            <a:graphicFrameLocks/>
          </p:cNvGraphicFramePr>
          <p:nvPr>
            <p:extLst>
              <p:ext uri="{D42A27DB-BD31-4B8C-83A1-F6EECF244321}">
                <p14:modId xmlns:p14="http://schemas.microsoft.com/office/powerpoint/2010/main" val="3830761827"/>
              </p:ext>
            </p:extLst>
          </p:nvPr>
        </p:nvGraphicFramePr>
        <p:xfrm>
          <a:off x="286603" y="1346776"/>
          <a:ext cx="11586948" cy="4600737"/>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Energy efficiency of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EE_5G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810023</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40% -&gt; 45 %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TS 28.310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 discussion paper (S5-193164) was endorsed, stating that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-CP/</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-UP power consumption is assumed to be very small compared to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gNBDU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and that given that, in some cases, the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-CP/</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-UP may be virtualized, it is proposed that in Rel-16 SA5 only considers the energy consumed in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gNBDU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 (in case of split scenarios) and in non-split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 new requirement has been added to reflect this agreement.</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Text from TR 32.972 was imported in TS 28.310 re. EE KPI definition.</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WID has been revised to reflect the agreement made in the endorsed discussion paper.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WID revised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7417947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(3/10)</a:t>
            </a:r>
          </a:p>
        </p:txBody>
      </p:sp>
      <p:graphicFrame>
        <p:nvGraphicFramePr>
          <p:cNvPr id="6" name="Group 76"/>
          <p:cNvGraphicFramePr>
            <a:graphicFrameLocks/>
          </p:cNvGraphicFramePr>
          <p:nvPr>
            <p:extLst>
              <p:ext uri="{D42A27DB-BD31-4B8C-83A1-F6EECF244321}">
                <p14:modId xmlns:p14="http://schemas.microsoft.com/office/powerpoint/2010/main" val="1103410242"/>
              </p:ext>
            </p:extLst>
          </p:nvPr>
        </p:nvGraphicFramePr>
        <p:xfrm>
          <a:off x="286603" y="1360424"/>
          <a:ext cx="11586948" cy="4600737"/>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Network policy management for mobile networks based on NFV scenarios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NETPOL</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10% </a:t>
                      </a:r>
                      <a:r>
                        <a:rPr kumimoji="0" lang="en-GB" altLang="zh-CN" sz="1400" b="0" i="0" u="none" strike="noStrike" cap="none" normalizeH="0" baseline="0">
                          <a:ln>
                            <a:noFill/>
                          </a:ln>
                          <a:solidFill>
                            <a:schemeClr val="tx1"/>
                          </a:solidFill>
                          <a:effectLst/>
                          <a:latin typeface="Calibri" pitchFamily="34" charset="0"/>
                          <a:ea typeface="宋体" pitchFamily="2" charset="-122"/>
                          <a:cs typeface="Arial" charset="0"/>
                        </a:rPr>
                        <a:t>-&gt; 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TS 28.311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No input.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30945783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(4/10)</a:t>
            </a:r>
          </a:p>
        </p:txBody>
      </p:sp>
      <p:graphicFrame>
        <p:nvGraphicFramePr>
          <p:cNvPr id="6" name="Group 76"/>
          <p:cNvGraphicFramePr>
            <a:graphicFrameLocks/>
          </p:cNvGraphicFramePr>
          <p:nvPr>
            <p:extLst>
              <p:ext uri="{D42A27DB-BD31-4B8C-83A1-F6EECF244321}">
                <p14:modId xmlns:p14="http://schemas.microsoft.com/office/powerpoint/2010/main" val="868573747"/>
              </p:ext>
            </p:extLst>
          </p:nvPr>
        </p:nvGraphicFramePr>
        <p:xfrm>
          <a:off x="286603" y="1374072"/>
          <a:ext cx="11586948" cy="4600737"/>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Methodology for 5G management specifications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METHOGY</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85% -&gt; </a:t>
                      </a:r>
                      <a:r>
                        <a:rPr kumimoji="0" lang="en-US" altLang="zh-CN" sz="1400" b="0" i="0" u="none" strike="noStrike" cap="none" normalizeH="0" baseline="0" dirty="0">
                          <a:ln>
                            <a:noFill/>
                          </a:ln>
                          <a:solidFill>
                            <a:schemeClr val="tx1"/>
                          </a:solidFill>
                          <a:effectLst/>
                          <a:latin typeface="Calibri" pitchFamily="34" charset="0"/>
                          <a:ea typeface="宋体" pitchFamily="2" charset="-122"/>
                          <a:cs typeface="Arial" charset="0"/>
                        </a:rPr>
                        <a:t>85%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 (Previously 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TS 32.160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As input were 9 contributions of which 5 were discussion papers. </a:t>
                      </a:r>
                    </a:p>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Break-out sessions took place to address guidelines for mapping of stage 2 to stage 3, good progress on this was made. </a:t>
                      </a:r>
                    </a:p>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continues to work off-line to prepare such guidelines for the next meeting.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34938844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(5/10)</a:t>
            </a:r>
          </a:p>
        </p:txBody>
      </p:sp>
      <p:graphicFrame>
        <p:nvGraphicFramePr>
          <p:cNvPr id="6" name="Group 76"/>
          <p:cNvGraphicFramePr>
            <a:graphicFrameLocks/>
          </p:cNvGraphicFramePr>
          <p:nvPr>
            <p:extLst>
              <p:ext uri="{D42A27DB-BD31-4B8C-83A1-F6EECF244321}">
                <p14:modId xmlns:p14="http://schemas.microsoft.com/office/powerpoint/2010/main" val="3100539520"/>
              </p:ext>
            </p:extLst>
          </p:nvPr>
        </p:nvGraphicFramePr>
        <p:xfrm>
          <a:off x="286603" y="1360424"/>
          <a:ext cx="11586948" cy="4600737"/>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Intent driven management services for mobile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IDMS_MN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30% -&gt; </a:t>
                      </a:r>
                      <a:r>
                        <a:rPr kumimoji="0" lang="en-US" altLang="zh-CN" sz="1400" b="0" i="0" u="none" strike="noStrike" cap="none" normalizeH="0" baseline="0" dirty="0">
                          <a:ln>
                            <a:noFill/>
                          </a:ln>
                          <a:solidFill>
                            <a:schemeClr val="tx1"/>
                          </a:solidFill>
                          <a:effectLst/>
                          <a:latin typeface="Calibri" pitchFamily="34" charset="0"/>
                          <a:ea typeface="宋体" pitchFamily="2" charset="-122"/>
                          <a:cs typeface="Arial" charset="0"/>
                        </a:rPr>
                        <a:t>35%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TR 28.812, TS 28.312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Contributions on the scope of intent driven management, introduction for IDMS and Intent translation, comparison of policy management and intent driven management have been discussed and agreed. </a:t>
                      </a:r>
                    </a:p>
                    <a:p>
                      <a:pPr marL="0" lvl="0" indent="0">
                        <a:buFont typeface="Arial" panose="020B0604020202020204" pitchFamily="34" charset="0"/>
                        <a:buNone/>
                      </a:pPr>
                      <a:endPar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work item includes a study phase and a work item phase.</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Study phase: 70 % (previously 65%).</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Work item phase is not started.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275798557"/>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(6/10)</a:t>
            </a:r>
          </a:p>
        </p:txBody>
      </p:sp>
      <p:graphicFrame>
        <p:nvGraphicFramePr>
          <p:cNvPr id="6" name="Group 76"/>
          <p:cNvGraphicFramePr>
            <a:graphicFrameLocks/>
          </p:cNvGraphicFramePr>
          <p:nvPr>
            <p:extLst>
              <p:ext uri="{D42A27DB-BD31-4B8C-83A1-F6EECF244321}">
                <p14:modId xmlns:p14="http://schemas.microsoft.com/office/powerpoint/2010/main" val="4224181886"/>
              </p:ext>
            </p:extLst>
          </p:nvPr>
        </p:nvGraphicFramePr>
        <p:xfrm>
          <a:off x="177421" y="950989"/>
          <a:ext cx="11859905" cy="5491292"/>
        </p:xfrm>
        <a:graphic>
          <a:graphicData uri="http://schemas.openxmlformats.org/drawingml/2006/table">
            <a:tbl>
              <a:tblPr/>
              <a:tblGrid>
                <a:gridCol w="1854443">
                  <a:extLst>
                    <a:ext uri="{9D8B030D-6E8A-4147-A177-3AD203B41FA5}">
                      <a16:colId xmlns:a16="http://schemas.microsoft.com/office/drawing/2014/main" val="20000"/>
                    </a:ext>
                  </a:extLst>
                </a:gridCol>
                <a:gridCol w="4059083">
                  <a:extLst>
                    <a:ext uri="{9D8B030D-6E8A-4147-A177-3AD203B41FA5}">
                      <a16:colId xmlns:a16="http://schemas.microsoft.com/office/drawing/2014/main" val="20001"/>
                    </a:ext>
                  </a:extLst>
                </a:gridCol>
                <a:gridCol w="943648">
                  <a:extLst>
                    <a:ext uri="{9D8B030D-6E8A-4147-A177-3AD203B41FA5}">
                      <a16:colId xmlns:a16="http://schemas.microsoft.com/office/drawing/2014/main" val="20003"/>
                    </a:ext>
                  </a:extLst>
                </a:gridCol>
                <a:gridCol w="2091548">
                  <a:extLst>
                    <a:ext uri="{9D8B030D-6E8A-4147-A177-3AD203B41FA5}">
                      <a16:colId xmlns:a16="http://schemas.microsoft.com/office/drawing/2014/main" val="20004"/>
                    </a:ext>
                  </a:extLst>
                </a:gridCol>
                <a:gridCol w="2911183">
                  <a:extLst>
                    <a:ext uri="{9D8B030D-6E8A-4147-A177-3AD203B41FA5}">
                      <a16:colId xmlns:a16="http://schemas.microsoft.com/office/drawing/2014/main" val="20002"/>
                    </a:ext>
                  </a:extLst>
                </a:gridCol>
              </a:tblGrid>
              <a:tr h="50439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Enhancement of performance assurance for 5G networks including network slicing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5G_SLICE_ePA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93265">
                <a:tc vMerge="1">
                  <a:txBody>
                    <a:bodyPr/>
                    <a:lstStyle/>
                    <a:p>
                      <a:endParaRPr lang="en-GB"/>
                    </a:p>
                  </a:txBody>
                  <a:tcPr/>
                </a:tc>
                <a:tc gridSpan="3" vMerge="1">
                  <a:txBody>
                    <a:bodyPr/>
                    <a:lstStyle/>
                    <a:p>
                      <a:endParaRPr lang="en-GB"/>
                    </a:p>
                  </a:txBody>
                  <a:tcPr/>
                </a:tc>
                <a:tc hMerge="1" vMerge="1">
                  <a:txBody>
                    <a:bodyPr/>
                    <a:lstStyle/>
                    <a:p>
                      <a:endParaRPr lang="fr-FR"/>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419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Intel, 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60% -&gt; 70%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19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TS 28.550, 28.552, 28.554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8746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CRs on the following topics and agreed 15 of them: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pPr marL="0" lvl="0" indent="0">
                        <a:buFont typeface="Arial" panose="020B0604020202020204" pitchFamily="34" charset="0"/>
                        <a:buNone/>
                      </a:pPr>
                      <a:endPar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1156424">
                <a:tc v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Threshold monitoring service;</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Threshold monitor control IOCs;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Stage 3 of performance data streaming operations;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Way forward on MDAS;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E-UTRA-NR Dual Connectivity related measurements;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Packet loss rate measurement for N3;</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Packet delay measurement for N3;</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related to service request via untrusted non-3GPP access;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related to PDU session management via untrusted non-3GPP access;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related to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QoS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of cell;</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related to inter-</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and intra-</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handover;</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KPI on NG-RAN handover success rate;</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KPIs and LSs on DRB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retainability</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Correction of DRB setup related measurements;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Correction of PDCP data volume measurements;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Correction of PRB measurements.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extLst>
                  <a:ext uri="{0D108BD9-81ED-4DB2-BD59-A6C34878D82A}">
                    <a16:rowId xmlns:a16="http://schemas.microsoft.com/office/drawing/2014/main" val="10007"/>
                  </a:ext>
                </a:extLst>
              </a:tr>
              <a:tr h="5464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4">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6087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4">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Rel-15 / Rel-16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228971482"/>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(7/10)</a:t>
            </a:r>
          </a:p>
        </p:txBody>
      </p:sp>
      <p:graphicFrame>
        <p:nvGraphicFramePr>
          <p:cNvPr id="6" name="Group 76"/>
          <p:cNvGraphicFramePr>
            <a:graphicFrameLocks/>
          </p:cNvGraphicFramePr>
          <p:nvPr>
            <p:extLst>
              <p:ext uri="{D42A27DB-BD31-4B8C-83A1-F6EECF244321}">
                <p14:modId xmlns:p14="http://schemas.microsoft.com/office/powerpoint/2010/main" val="2271153092"/>
              </p:ext>
            </p:extLst>
          </p:nvPr>
        </p:nvGraphicFramePr>
        <p:xfrm>
          <a:off x="302526" y="1387148"/>
          <a:ext cx="11586948" cy="4600737"/>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Discovery of management services in 5G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5GDMS</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25% -&gt; </a:t>
                      </a:r>
                      <a:r>
                        <a:rPr kumimoji="0" lang="en-US" altLang="zh-CN" sz="1400" b="0" i="0" u="none" strike="noStrike" cap="none" normalizeH="0" baseline="0" dirty="0">
                          <a:ln>
                            <a:noFill/>
                          </a:ln>
                          <a:solidFill>
                            <a:schemeClr val="tx1"/>
                          </a:solidFill>
                          <a:effectLst/>
                          <a:latin typeface="Calibri" pitchFamily="34" charset="0"/>
                          <a:ea typeface="宋体" pitchFamily="2" charset="-122"/>
                          <a:cs typeface="Arial" charset="0"/>
                        </a:rPr>
                        <a:t>35%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TS 28.533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meeting there were 3 CRs and 2 discussion papers. All available contributions were treated (one approved as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DraftCR</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one discussion paper endorsed).  The group discussed: </a:t>
                      </a:r>
                    </a:p>
                    <a:p>
                      <a:pPr marL="285750" lvl="0" indent="-285750">
                        <a:buFont typeface="Arial" panose="020B0604020202020204" pitchFamily="34" charset="0"/>
                        <a:buChar char="•"/>
                      </a:pP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discovery study aspects for way forward;</a:t>
                      </a:r>
                    </a:p>
                    <a:p>
                      <a:pPr marL="285750" lvl="0" indent="-285750">
                        <a:buFont typeface="Arial" panose="020B0604020202020204" pitchFamily="34" charset="0"/>
                        <a:buChar char="•"/>
                      </a:pP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metainformation</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in general and in the context of discovery;</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Stage 1 discovery of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access information use case and related requirements;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Stage 1 discovery of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capability information use case related requirements;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Stage 1 discovery of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metainformation</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use case related requirements.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25069794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806568662"/>
              </p:ext>
            </p:extLst>
          </p:nvPr>
        </p:nvGraphicFramePr>
        <p:xfrm>
          <a:off x="1237066" y="1262074"/>
          <a:ext cx="8716369" cy="4804541"/>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1790464">
                  <a:extLst>
                    <a:ext uri="{9D8B030D-6E8A-4147-A177-3AD203B41FA5}">
                      <a16:colId xmlns:a16="http://schemas.microsoft.com/office/drawing/2014/main" val="20002"/>
                    </a:ext>
                  </a:extLst>
                </a:gridCol>
                <a:gridCol w="1124245">
                  <a:extLst>
                    <a:ext uri="{9D8B030D-6E8A-4147-A177-3AD203B41FA5}">
                      <a16:colId xmlns:a16="http://schemas.microsoft.com/office/drawing/2014/main" val="20003"/>
                    </a:ext>
                  </a:extLst>
                </a:gridCol>
                <a:gridCol w="1207522">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21-25 Jan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Montreal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Canada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SA5#124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25 Feb – 1 Mar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Taipei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Taiwan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bg1">
                              <a:lumMod val="50000"/>
                            </a:schemeClr>
                          </a:solidFill>
                          <a:effectLst/>
                          <a:latin typeface="Calibri" pitchFamily="34" charset="0"/>
                          <a:ea typeface="宋体" pitchFamily="2" charset="-122"/>
                          <a:cs typeface="Arial" charset="0"/>
                        </a:rPr>
                        <a:t>ChT</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SA5#125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8-12 Apr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Newport Beach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USA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SA4, SA6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SA5#125 Ad-hoc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25-28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Sapporo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Japan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JF3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rPr>
                        <a:t>SA2, SA3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27456857"/>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SA5#126</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19-23 Aug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rPr>
                        <a:t>Bruges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rPr>
                        <a:t>Belgium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SA5#127</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14-18 October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ETSI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2058348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SA5#128</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18-22 Nov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China</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CF3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40257" y="260990"/>
            <a:ext cx="6834188" cy="628650"/>
          </a:xfrm>
        </p:spPr>
        <p:txBody>
          <a:bodyPr/>
          <a:lstStyle/>
          <a:p>
            <a:r>
              <a:rPr lang="en-GB" dirty="0"/>
              <a:t>2019 meeting calendar</a:t>
            </a:r>
          </a:p>
        </p:txBody>
      </p:sp>
    </p:spTree>
    <p:extLst>
      <p:ext uri="{BB962C8B-B14F-4D97-AF65-F5344CB8AC3E}">
        <p14:creationId xmlns:p14="http://schemas.microsoft.com/office/powerpoint/2010/main" val="385474988"/>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(8/10)</a:t>
            </a:r>
          </a:p>
        </p:txBody>
      </p:sp>
      <p:graphicFrame>
        <p:nvGraphicFramePr>
          <p:cNvPr id="6" name="Group 76"/>
          <p:cNvGraphicFramePr>
            <a:graphicFrameLocks/>
          </p:cNvGraphicFramePr>
          <p:nvPr>
            <p:extLst>
              <p:ext uri="{D42A27DB-BD31-4B8C-83A1-F6EECF244321}">
                <p14:modId xmlns:p14="http://schemas.microsoft.com/office/powerpoint/2010/main" val="2117952001"/>
              </p:ext>
            </p:extLst>
          </p:nvPr>
        </p:nvGraphicFramePr>
        <p:xfrm>
          <a:off x="286603" y="1415016"/>
          <a:ext cx="11586948" cy="4867159"/>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NRM enhancements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err="1">
                          <a:solidFill>
                            <a:schemeClr val="tx1"/>
                          </a:solidFill>
                          <a:effectLst/>
                          <a:latin typeface="+mn-lt"/>
                          <a:ea typeface="+mn-ea"/>
                          <a:cs typeface="+mn-cs"/>
                        </a:rPr>
                        <a:t>eNRM</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10%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TS 28.541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12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eNRM</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contributions were discussed, which included Network Resource Model (NRM) definition for managed NF services and related attributes, as well as additional changes on NRM to support other new features.</a:t>
                      </a:r>
                    </a:p>
                    <a:p>
                      <a:pPr marL="0" lvl="0" indent="0">
                        <a:buFont typeface="Arial" panose="020B0604020202020204" pitchFamily="34" charset="0"/>
                        <a:buNone/>
                      </a:pPr>
                      <a:endPar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As the style guideline for JSON and YANG solution set has not been completed, the stage 3 change for the new feature CRs were suspended until we have a stable stage 3 style guideline.</a:t>
                      </a:r>
                    </a:p>
                    <a:p>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RRMPolicy</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definition of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NRCellCU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or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NRCellDU</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is still open, need to communicate with RAN team for clarification.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Rel-15 / Rel-16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5358804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(9/10)</a:t>
            </a:r>
          </a:p>
        </p:txBody>
      </p:sp>
      <p:graphicFrame>
        <p:nvGraphicFramePr>
          <p:cNvPr id="6" name="Group 76"/>
          <p:cNvGraphicFramePr>
            <a:graphicFrameLocks/>
          </p:cNvGraphicFramePr>
          <p:nvPr>
            <p:extLst>
              <p:ext uri="{D42A27DB-BD31-4B8C-83A1-F6EECF244321}">
                <p14:modId xmlns:p14="http://schemas.microsoft.com/office/powerpoint/2010/main" val="2681027604"/>
              </p:ext>
            </p:extLst>
          </p:nvPr>
        </p:nvGraphicFramePr>
        <p:xfrm>
          <a:off x="286603" y="1374072"/>
          <a:ext cx="11586948" cy="4600737"/>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Trace Management in the context of Services Based Management Architecture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TM_SBMA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0% -&gt;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 (Previously 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Discussed the NRM methodology for configurable trace. </a:t>
                      </a:r>
                    </a:p>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Reached an agreement on the full alignment between configurable PM, configurable notifications and configurable Trace. </a:t>
                      </a:r>
                    </a:p>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Offline work prior to SA5#125AH will follow.</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98633000"/>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(10/10)</a:t>
            </a:r>
          </a:p>
        </p:txBody>
      </p:sp>
      <p:graphicFrame>
        <p:nvGraphicFramePr>
          <p:cNvPr id="6" name="Group 76"/>
          <p:cNvGraphicFramePr>
            <a:graphicFrameLocks/>
          </p:cNvGraphicFramePr>
          <p:nvPr>
            <p:extLst>
              <p:ext uri="{D42A27DB-BD31-4B8C-83A1-F6EECF244321}">
                <p14:modId xmlns:p14="http://schemas.microsoft.com/office/powerpoint/2010/main" val="876162498"/>
              </p:ext>
            </p:extLst>
          </p:nvPr>
        </p:nvGraphicFramePr>
        <p:xfrm>
          <a:off x="286603" y="1374072"/>
          <a:ext cx="11586948" cy="4600737"/>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Integration of ONAP and 3GPP 5G management framework</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ONAP3GPP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830026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AT&amp;T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5% -&gt;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mn-ea"/>
                          <a:cs typeface="Arial" charset="0"/>
                        </a:rPr>
                        <a:t>SA#86 – Dec 2019 (Previously SA</a:t>
                      </a: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#87 - March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CR to TS 28.532 dealing with adding a RESTful HTTP-based fault supervision solution for integration with ONAP VES --- was agreed.</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CR to TS 28.532 dealing with adding a new NRM fragment supporting the management of notifications recipients was discussed.</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CR to TS 28.533 to add examples to the Annex of the ONAP DCAE Collection Framework and Controllers utilizing 3GPP management services was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 for approval by SA5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Rel-16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01693936"/>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(1/8)</a:t>
            </a:r>
          </a:p>
        </p:txBody>
      </p:sp>
      <p:graphicFrame>
        <p:nvGraphicFramePr>
          <p:cNvPr id="6" name="Group 76"/>
          <p:cNvGraphicFramePr>
            <a:graphicFrameLocks/>
          </p:cNvGraphicFramePr>
          <p:nvPr>
            <p:extLst>
              <p:ext uri="{D42A27DB-BD31-4B8C-83A1-F6EECF244321}">
                <p14:modId xmlns:p14="http://schemas.microsoft.com/office/powerpoint/2010/main" val="2062178929"/>
              </p:ext>
            </p:extLst>
          </p:nvPr>
        </p:nvGraphicFramePr>
        <p:xfrm>
          <a:off x="189186" y="1360424"/>
          <a:ext cx="11824139" cy="4782866"/>
        </p:xfrm>
        <a:graphic>
          <a:graphicData uri="http://schemas.openxmlformats.org/drawingml/2006/table">
            <a:tbl>
              <a:tblPr/>
              <a:tblGrid>
                <a:gridCol w="1848850">
                  <a:extLst>
                    <a:ext uri="{9D8B030D-6E8A-4147-A177-3AD203B41FA5}">
                      <a16:colId xmlns:a16="http://schemas.microsoft.com/office/drawing/2014/main" val="20000"/>
                    </a:ext>
                  </a:extLst>
                </a:gridCol>
                <a:gridCol w="4046842">
                  <a:extLst>
                    <a:ext uri="{9D8B030D-6E8A-4147-A177-3AD203B41FA5}">
                      <a16:colId xmlns:a16="http://schemas.microsoft.com/office/drawing/2014/main" val="20001"/>
                    </a:ext>
                  </a:extLst>
                </a:gridCol>
                <a:gridCol w="3026042">
                  <a:extLst>
                    <a:ext uri="{9D8B030D-6E8A-4147-A177-3AD203B41FA5}">
                      <a16:colId xmlns:a16="http://schemas.microsoft.com/office/drawing/2014/main" val="20003"/>
                    </a:ext>
                  </a:extLst>
                </a:gridCol>
                <a:gridCol w="2902405">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protocol enhancement for real time communication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FS_PROTIMP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800037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0% -&gt; 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TR 28.823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 input.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306958927"/>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(2/8)</a:t>
            </a:r>
          </a:p>
        </p:txBody>
      </p:sp>
      <p:graphicFrame>
        <p:nvGraphicFramePr>
          <p:cNvPr id="6" name="Group 76"/>
          <p:cNvGraphicFramePr>
            <a:graphicFrameLocks/>
          </p:cNvGraphicFramePr>
          <p:nvPr>
            <p:extLst>
              <p:ext uri="{D42A27DB-BD31-4B8C-83A1-F6EECF244321}">
                <p14:modId xmlns:p14="http://schemas.microsoft.com/office/powerpoint/2010/main" val="2406615956"/>
              </p:ext>
            </p:extLst>
          </p:nvPr>
        </p:nvGraphicFramePr>
        <p:xfrm>
          <a:off x="835573" y="1381368"/>
          <a:ext cx="10537719" cy="4782866"/>
        </p:xfrm>
        <a:graphic>
          <a:graphicData uri="http://schemas.openxmlformats.org/drawingml/2006/table">
            <a:tbl>
              <a:tblPr/>
              <a:tblGrid>
                <a:gridCol w="1647702">
                  <a:extLst>
                    <a:ext uri="{9D8B030D-6E8A-4147-A177-3AD203B41FA5}">
                      <a16:colId xmlns:a16="http://schemas.microsoft.com/office/drawing/2014/main" val="20000"/>
                    </a:ext>
                  </a:extLst>
                </a:gridCol>
                <a:gridCol w="3606562">
                  <a:extLst>
                    <a:ext uri="{9D8B030D-6E8A-4147-A177-3AD203B41FA5}">
                      <a16:colId xmlns:a16="http://schemas.microsoft.com/office/drawing/2014/main" val="20001"/>
                    </a:ext>
                  </a:extLst>
                </a:gridCol>
                <a:gridCol w="2696821">
                  <a:extLst>
                    <a:ext uri="{9D8B030D-6E8A-4147-A177-3AD203B41FA5}">
                      <a16:colId xmlns:a16="http://schemas.microsoft.com/office/drawing/2014/main" val="20003"/>
                    </a:ext>
                  </a:extLst>
                </a:gridCol>
                <a:gridCol w="258663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management aspects of edge computing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FS_MAN_EC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800039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50% -&gt; 65</a:t>
                      </a: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TR 28.803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mj-lt"/>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and agreed the following contributions to:</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add text in introduction clause;</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add a solution for end-to-end performance assurance</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add the conclusion for the study</a:t>
                      </a:r>
                    </a:p>
                    <a:p>
                      <a:pPr marL="285750" lvl="0" indent="-285750">
                        <a:buFont typeface="Arial" panose="020B0604020202020204" pitchFamily="34" charset="0"/>
                        <a:buChar char="•"/>
                      </a:pPr>
                      <a:endPar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agreed to send TR 28.803 to SA plenary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TR 28.803 for information</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55001826"/>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(3/8)</a:t>
            </a:r>
          </a:p>
        </p:txBody>
      </p:sp>
      <p:graphicFrame>
        <p:nvGraphicFramePr>
          <p:cNvPr id="6" name="Group 76"/>
          <p:cNvGraphicFramePr>
            <a:graphicFrameLocks/>
          </p:cNvGraphicFramePr>
          <p:nvPr>
            <p:extLst>
              <p:ext uri="{D42A27DB-BD31-4B8C-83A1-F6EECF244321}">
                <p14:modId xmlns:p14="http://schemas.microsoft.com/office/powerpoint/2010/main" val="3458671249"/>
              </p:ext>
            </p:extLst>
          </p:nvPr>
        </p:nvGraphicFramePr>
        <p:xfrm>
          <a:off x="835573" y="1367720"/>
          <a:ext cx="11146630" cy="4782866"/>
        </p:xfrm>
        <a:graphic>
          <a:graphicData uri="http://schemas.openxmlformats.org/drawingml/2006/table">
            <a:tbl>
              <a:tblPr/>
              <a:tblGrid>
                <a:gridCol w="1742913">
                  <a:extLst>
                    <a:ext uri="{9D8B030D-6E8A-4147-A177-3AD203B41FA5}">
                      <a16:colId xmlns:a16="http://schemas.microsoft.com/office/drawing/2014/main" val="20000"/>
                    </a:ext>
                  </a:extLst>
                </a:gridCol>
                <a:gridCol w="3814963">
                  <a:extLst>
                    <a:ext uri="{9D8B030D-6E8A-4147-A177-3AD203B41FA5}">
                      <a16:colId xmlns:a16="http://schemas.microsoft.com/office/drawing/2014/main" val="20001"/>
                    </a:ext>
                  </a:extLst>
                </a:gridCol>
                <a:gridCol w="2852654">
                  <a:extLst>
                    <a:ext uri="{9D8B030D-6E8A-4147-A177-3AD203B41FA5}">
                      <a16:colId xmlns:a16="http://schemas.microsoft.com/office/drawing/2014/main" val="20003"/>
                    </a:ext>
                  </a:extLst>
                </a:gridCol>
                <a:gridCol w="2736100">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tenancy concept in 5G networks and network slicing management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FS_TENANCYC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26% -&gt;</a:t>
                      </a:r>
                      <a:r>
                        <a:rPr kumimoji="0" lang="en-US"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 40%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TR 28.804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and agreed the tenancy concept in context of:</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Representation for tenant in 3GPP management system</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Management entity handling for tenant in 3GPP management system</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Adding tenant type description </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Adding definition Tenant in 3GPP management system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471791641"/>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(4/8)</a:t>
            </a:r>
          </a:p>
        </p:txBody>
      </p:sp>
      <p:graphicFrame>
        <p:nvGraphicFramePr>
          <p:cNvPr id="6" name="Group 76"/>
          <p:cNvGraphicFramePr>
            <a:graphicFrameLocks/>
          </p:cNvGraphicFramePr>
          <p:nvPr>
            <p:extLst>
              <p:ext uri="{D42A27DB-BD31-4B8C-83A1-F6EECF244321}">
                <p14:modId xmlns:p14="http://schemas.microsoft.com/office/powerpoint/2010/main" val="541746962"/>
              </p:ext>
            </p:extLst>
          </p:nvPr>
        </p:nvGraphicFramePr>
        <p:xfrm>
          <a:off x="835573" y="1354072"/>
          <a:ext cx="10537719" cy="4782866"/>
        </p:xfrm>
        <a:graphic>
          <a:graphicData uri="http://schemas.openxmlformats.org/drawingml/2006/table">
            <a:tbl>
              <a:tblPr/>
              <a:tblGrid>
                <a:gridCol w="1647702">
                  <a:extLst>
                    <a:ext uri="{9D8B030D-6E8A-4147-A177-3AD203B41FA5}">
                      <a16:colId xmlns:a16="http://schemas.microsoft.com/office/drawing/2014/main" val="20000"/>
                    </a:ext>
                  </a:extLst>
                </a:gridCol>
                <a:gridCol w="3606562">
                  <a:extLst>
                    <a:ext uri="{9D8B030D-6E8A-4147-A177-3AD203B41FA5}">
                      <a16:colId xmlns:a16="http://schemas.microsoft.com/office/drawing/2014/main" val="20001"/>
                    </a:ext>
                  </a:extLst>
                </a:gridCol>
                <a:gridCol w="2696821">
                  <a:extLst>
                    <a:ext uri="{9D8B030D-6E8A-4147-A177-3AD203B41FA5}">
                      <a16:colId xmlns:a16="http://schemas.microsoft.com/office/drawing/2014/main" val="20003"/>
                    </a:ext>
                  </a:extLst>
                </a:gridCol>
                <a:gridCol w="258663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management aspects of communication services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FS_CSMAN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70% -&gt; </a:t>
                      </a:r>
                      <a:r>
                        <a:rPr kumimoji="0" lang="en-US"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75%</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TR 28.805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meeting there were 18 contributions, of which 14 were agreed. </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treated contributions include further clarifications in the concepts and background clause outlining relationship between communication services and management concepts, updates to use cases, new use cases and requirement were also introduced. The group made good progress in understanding the scope of management of communication services.</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agreed to send the draft TR 28.805  to SA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TR 28.805 for information </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400145439"/>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(5/8)</a:t>
            </a:r>
          </a:p>
        </p:txBody>
      </p:sp>
      <p:graphicFrame>
        <p:nvGraphicFramePr>
          <p:cNvPr id="6" name="Group 76"/>
          <p:cNvGraphicFramePr>
            <a:graphicFrameLocks/>
          </p:cNvGraphicFramePr>
          <p:nvPr>
            <p:extLst>
              <p:ext uri="{D42A27DB-BD31-4B8C-83A1-F6EECF244321}">
                <p14:modId xmlns:p14="http://schemas.microsoft.com/office/powerpoint/2010/main" val="3544382865"/>
              </p:ext>
            </p:extLst>
          </p:nvPr>
        </p:nvGraphicFramePr>
        <p:xfrm>
          <a:off x="245660" y="1367720"/>
          <a:ext cx="11764370" cy="5017376"/>
        </p:xfrm>
        <a:graphic>
          <a:graphicData uri="http://schemas.openxmlformats.org/drawingml/2006/table">
            <a:tbl>
              <a:tblPr/>
              <a:tblGrid>
                <a:gridCol w="1839504">
                  <a:extLst>
                    <a:ext uri="{9D8B030D-6E8A-4147-A177-3AD203B41FA5}">
                      <a16:colId xmlns:a16="http://schemas.microsoft.com/office/drawing/2014/main" val="20000"/>
                    </a:ext>
                  </a:extLst>
                </a:gridCol>
                <a:gridCol w="4026386">
                  <a:extLst>
                    <a:ext uri="{9D8B030D-6E8A-4147-A177-3AD203B41FA5}">
                      <a16:colId xmlns:a16="http://schemas.microsoft.com/office/drawing/2014/main" val="20001"/>
                    </a:ext>
                  </a:extLst>
                </a:gridCol>
                <a:gridCol w="3010747">
                  <a:extLst>
                    <a:ext uri="{9D8B030D-6E8A-4147-A177-3AD203B41FA5}">
                      <a16:colId xmlns:a16="http://schemas.microsoft.com/office/drawing/2014/main" val="20003"/>
                    </a:ext>
                  </a:extLst>
                </a:gridCol>
                <a:gridCol w="28877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Self-Organizing Networks (SON) for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FS_SON_5G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810030</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Intel</a:t>
                      </a:r>
                      <a:r>
                        <a:rPr kumimoji="0" lang="en-GB" altLang="zh-CN" sz="1400" b="0" i="0" u="none" strike="noStrike" cap="none" normalizeH="0" baseline="0">
                          <a:ln>
                            <a:noFill/>
                          </a:ln>
                          <a:solidFill>
                            <a:schemeClr val="tx1"/>
                          </a:solidFill>
                          <a:effectLst/>
                          <a:latin typeface="Calibri" pitchFamily="34" charset="0"/>
                          <a:ea typeface="宋体" pitchFamily="2" charset="-122"/>
                          <a:cs typeface="Arial" charset="0"/>
                        </a:rPr>
                        <a:t>, Verizon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40% -&gt; 50</a:t>
                      </a: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TR 28.861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519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and approved 16 pCRs related to the following topics:</a:t>
                      </a:r>
                    </a:p>
                    <a:p>
                      <a:pPr marL="342900" lvl="0" indent="-342900">
                        <a:buFont typeface="+mj-lt"/>
                        <a:buAutoNum type="arabicPeriod"/>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Clarification, correction, and enhancement of legacy SON concept in clause 4.3.</a:t>
                      </a:r>
                    </a:p>
                    <a:p>
                      <a:pPr marL="342900" lvl="0" indent="-342900">
                        <a:buFont typeface="+mj-lt"/>
                        <a:buAutoNum type="arabicPeriod"/>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Use cases:</a:t>
                      </a:r>
                    </a:p>
                    <a:p>
                      <a:pPr marL="895335" lvl="1"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Service quality optimization</a:t>
                      </a:r>
                    </a:p>
                    <a:p>
                      <a:pPr marL="895335" lvl="1"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Automatic NSI creation</a:t>
                      </a:r>
                    </a:p>
                    <a:p>
                      <a:pPr marL="895335" lvl="1"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PCI configuration</a:t>
                      </a:r>
                    </a:p>
                    <a:p>
                      <a:pPr marL="895335" lvl="1" indent="-285750">
                        <a:buFont typeface="Arial" panose="020B0604020202020204" pitchFamily="34" charset="0"/>
                        <a:buChar char="•"/>
                      </a:pP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28.803 solution for ANR optimization</a:t>
                      </a:r>
                    </a:p>
                    <a:p>
                      <a:pPr marL="895335" lvl="1"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Beam optimization in CCO</a:t>
                      </a:r>
                    </a:p>
                    <a:p>
                      <a:pPr marL="895335" lvl="1"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Cross-slice network resource optimization</a:t>
                      </a:r>
                    </a:p>
                    <a:p>
                      <a:pPr marL="895335" lvl="1"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Multi-dimensional Resource Optimization</a:t>
                      </a:r>
                    </a:p>
                    <a:p>
                      <a:pPr marL="342900" lvl="0" indent="-342900">
                        <a:buFont typeface="+mj-lt"/>
                        <a:buAutoNum type="arabicPeriod"/>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Solution for ANR optimization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23894135"/>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(6/8)</a:t>
            </a:r>
          </a:p>
        </p:txBody>
      </p:sp>
      <p:graphicFrame>
        <p:nvGraphicFramePr>
          <p:cNvPr id="6" name="Group 76"/>
          <p:cNvGraphicFramePr>
            <a:graphicFrameLocks/>
          </p:cNvGraphicFramePr>
          <p:nvPr>
            <p:extLst>
              <p:ext uri="{D42A27DB-BD31-4B8C-83A1-F6EECF244321}">
                <p14:modId xmlns:p14="http://schemas.microsoft.com/office/powerpoint/2010/main" val="2374934249"/>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val="20000"/>
                    </a:ext>
                  </a:extLst>
                </a:gridCol>
                <a:gridCol w="4026386">
                  <a:extLst>
                    <a:ext uri="{9D8B030D-6E8A-4147-A177-3AD203B41FA5}">
                      <a16:colId xmlns:a16="http://schemas.microsoft.com/office/drawing/2014/main" val="20001"/>
                    </a:ext>
                  </a:extLst>
                </a:gridCol>
                <a:gridCol w="3010746">
                  <a:extLst>
                    <a:ext uri="{9D8B030D-6E8A-4147-A177-3AD203B41FA5}">
                      <a16:colId xmlns:a16="http://schemas.microsoft.com/office/drawing/2014/main" val="20003"/>
                    </a:ext>
                  </a:extLst>
                </a:gridCol>
                <a:gridCol w="28877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non-file-based trace reporting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FS_OAM_RTT</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TR 28.806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No input.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47847424"/>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(7/8)</a:t>
            </a:r>
          </a:p>
        </p:txBody>
      </p:sp>
      <p:graphicFrame>
        <p:nvGraphicFramePr>
          <p:cNvPr id="6" name="Group 76"/>
          <p:cNvGraphicFramePr>
            <a:graphicFrameLocks/>
          </p:cNvGraphicFramePr>
          <p:nvPr>
            <p:extLst>
              <p:ext uri="{D42A27DB-BD31-4B8C-83A1-F6EECF244321}">
                <p14:modId xmlns:p14="http://schemas.microsoft.com/office/powerpoint/2010/main" val="3945693980"/>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val="20000"/>
                    </a:ext>
                  </a:extLst>
                </a:gridCol>
                <a:gridCol w="4026386">
                  <a:extLst>
                    <a:ext uri="{9D8B030D-6E8A-4147-A177-3AD203B41FA5}">
                      <a16:colId xmlns:a16="http://schemas.microsoft.com/office/drawing/2014/main" val="20001"/>
                    </a:ext>
                  </a:extLst>
                </a:gridCol>
                <a:gridCol w="3010746">
                  <a:extLst>
                    <a:ext uri="{9D8B030D-6E8A-4147-A177-3AD203B41FA5}">
                      <a16:colId xmlns:a16="http://schemas.microsoft.com/office/drawing/2014/main" val="20003"/>
                    </a:ext>
                  </a:extLst>
                </a:gridCol>
                <a:gridCol w="28877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non-public networks management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FS_OAM_NPN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830024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TR 28.807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and agreed the initial skeleton.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0100813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2904669" y="616310"/>
            <a:ext cx="5143500" cy="476250"/>
          </a:xfrm>
        </p:spPr>
        <p:txBody>
          <a:bodyPr/>
          <a:lstStyle/>
          <a:p>
            <a:r>
              <a:rPr lang="en-GB" sz="4000" dirty="0"/>
              <a:t>Statistics at SA5 level</a:t>
            </a:r>
          </a:p>
        </p:txBody>
      </p:sp>
      <p:graphicFrame>
        <p:nvGraphicFramePr>
          <p:cNvPr id="117329" name="Group 593"/>
          <p:cNvGraphicFramePr>
            <a:graphicFrameLocks noGrp="1"/>
          </p:cNvGraphicFramePr>
          <p:nvPr>
            <p:ph idx="1"/>
            <p:extLst>
              <p:ext uri="{D42A27DB-BD31-4B8C-83A1-F6EECF244321}">
                <p14:modId xmlns:p14="http://schemas.microsoft.com/office/powerpoint/2010/main" val="3575833522"/>
              </p:ext>
            </p:extLst>
          </p:nvPr>
        </p:nvGraphicFramePr>
        <p:xfrm>
          <a:off x="1847850" y="1537420"/>
          <a:ext cx="7686156" cy="4232027"/>
        </p:xfrm>
        <a:graphic>
          <a:graphicData uri="http://schemas.openxmlformats.org/drawingml/2006/table">
            <a:tbl>
              <a:tblPr/>
              <a:tblGrid>
                <a:gridCol w="1066936">
                  <a:extLst>
                    <a:ext uri="{9D8B030D-6E8A-4147-A177-3AD203B41FA5}">
                      <a16:colId xmlns:a16="http://schemas.microsoft.com/office/drawing/2014/main" val="20000"/>
                    </a:ext>
                  </a:extLst>
                </a:gridCol>
                <a:gridCol w="843998">
                  <a:extLst>
                    <a:ext uri="{9D8B030D-6E8A-4147-A177-3AD203B41FA5}">
                      <a16:colId xmlns:a16="http://schemas.microsoft.com/office/drawing/2014/main" val="20001"/>
                    </a:ext>
                  </a:extLst>
                </a:gridCol>
                <a:gridCol w="815548">
                  <a:extLst>
                    <a:ext uri="{9D8B030D-6E8A-4147-A177-3AD203B41FA5}">
                      <a16:colId xmlns:a16="http://schemas.microsoft.com/office/drawing/2014/main" val="20002"/>
                    </a:ext>
                  </a:extLst>
                </a:gridCol>
                <a:gridCol w="825031">
                  <a:extLst>
                    <a:ext uri="{9D8B030D-6E8A-4147-A177-3AD203B41FA5}">
                      <a16:colId xmlns:a16="http://schemas.microsoft.com/office/drawing/2014/main" val="20003"/>
                    </a:ext>
                  </a:extLst>
                </a:gridCol>
                <a:gridCol w="796582">
                  <a:extLst>
                    <a:ext uri="{9D8B030D-6E8A-4147-A177-3AD203B41FA5}">
                      <a16:colId xmlns:a16="http://schemas.microsoft.com/office/drawing/2014/main" val="20004"/>
                    </a:ext>
                  </a:extLst>
                </a:gridCol>
                <a:gridCol w="853482">
                  <a:extLst>
                    <a:ext uri="{9D8B030D-6E8A-4147-A177-3AD203B41FA5}">
                      <a16:colId xmlns:a16="http://schemas.microsoft.com/office/drawing/2014/main" val="20005"/>
                    </a:ext>
                  </a:extLst>
                </a:gridCol>
                <a:gridCol w="853481">
                  <a:extLst>
                    <a:ext uri="{9D8B030D-6E8A-4147-A177-3AD203B41FA5}">
                      <a16:colId xmlns:a16="http://schemas.microsoft.com/office/drawing/2014/main" val="20006"/>
                    </a:ext>
                  </a:extLst>
                </a:gridCol>
                <a:gridCol w="825033">
                  <a:extLst>
                    <a:ext uri="{9D8B030D-6E8A-4147-A177-3AD203B41FA5}">
                      <a16:colId xmlns:a16="http://schemas.microsoft.com/office/drawing/2014/main" val="20007"/>
                    </a:ext>
                  </a:extLst>
                </a:gridCol>
                <a:gridCol w="806065">
                  <a:extLst>
                    <a:ext uri="{9D8B030D-6E8A-4147-A177-3AD203B41FA5}">
                      <a16:colId xmlns:a16="http://schemas.microsoft.com/office/drawing/2014/main" val="20008"/>
                    </a:ext>
                  </a:extLst>
                </a:gridCol>
              </a:tblGrid>
              <a:tr h="503756">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900" b="1" i="0" u="none" strike="noStrike" kern="1200" cap="none" normalizeH="0" baseline="0" dirty="0">
                          <a:ln>
                            <a:noFill/>
                          </a:ln>
                          <a:solidFill>
                            <a:schemeClr val="tx1"/>
                          </a:solidFill>
                          <a:effectLst/>
                          <a:latin typeface="Calibri" pitchFamily="34" charset="0"/>
                          <a:ea typeface="+mn-ea"/>
                          <a:cs typeface="Arial" charset="0"/>
                        </a:rPr>
                        <a:t>SA5#119Ad-Hoc</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657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Delegates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143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start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236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70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end</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597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355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605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531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70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CH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270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OAM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54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in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128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out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808222448"/>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(8/8)</a:t>
            </a:r>
          </a:p>
        </p:txBody>
      </p:sp>
      <p:graphicFrame>
        <p:nvGraphicFramePr>
          <p:cNvPr id="6" name="Group 76"/>
          <p:cNvGraphicFramePr>
            <a:graphicFrameLocks/>
          </p:cNvGraphicFramePr>
          <p:nvPr>
            <p:extLst>
              <p:ext uri="{D42A27DB-BD31-4B8C-83A1-F6EECF244321}">
                <p14:modId xmlns:p14="http://schemas.microsoft.com/office/powerpoint/2010/main" val="967638861"/>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val="20000"/>
                    </a:ext>
                  </a:extLst>
                </a:gridCol>
                <a:gridCol w="4026386">
                  <a:extLst>
                    <a:ext uri="{9D8B030D-6E8A-4147-A177-3AD203B41FA5}">
                      <a16:colId xmlns:a16="http://schemas.microsoft.com/office/drawing/2014/main" val="20001"/>
                    </a:ext>
                  </a:extLst>
                </a:gridCol>
                <a:gridCol w="3010746">
                  <a:extLst>
                    <a:ext uri="{9D8B030D-6E8A-4147-A177-3AD203B41FA5}">
                      <a16:colId xmlns:a16="http://schemas.microsoft.com/office/drawing/2014/main" val="20003"/>
                    </a:ext>
                  </a:extLst>
                </a:gridCol>
                <a:gridCol w="28877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management and orchestration aspects with integrated satellite components in a 5G network</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FS_5GSAT_MO</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a:solidFill>
                            <a:schemeClr val="tx1"/>
                          </a:solidFill>
                          <a:effectLst/>
                          <a:latin typeface="+mn-lt"/>
                          <a:ea typeface="+mn-ea"/>
                          <a:cs typeface="+mn-cs"/>
                        </a:rPr>
                        <a:t>830025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Thales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10 %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a:ln>
                            <a:noFill/>
                          </a:ln>
                          <a:solidFill>
                            <a:schemeClr val="tx1"/>
                          </a:solidFill>
                          <a:effectLst/>
                          <a:latin typeface="Calibri" pitchFamily="34" charset="0"/>
                          <a:ea typeface="宋体" pitchFamily="2" charset="-122"/>
                          <a:cs typeface="Arial" charset="0"/>
                        </a:rPr>
                        <a:t>TR 28.808</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skeleton of the Technical Report was created.</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introduction and the scope of the technical report were approved.</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3 use cases have been introduced with the associated potential requirements.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883678423"/>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OAM&amp;P)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95601921"/>
              </p:ext>
            </p:extLst>
          </p:nvPr>
        </p:nvGraphicFramePr>
        <p:xfrm>
          <a:off x="1050914" y="1994758"/>
          <a:ext cx="9000373" cy="1346784"/>
        </p:xfrm>
        <a:graphic>
          <a:graphicData uri="http://schemas.openxmlformats.org/drawingml/2006/table">
            <a:tbl>
              <a:tblPr/>
              <a:tblGrid>
                <a:gridCol w="1439196">
                  <a:extLst>
                    <a:ext uri="{9D8B030D-6E8A-4147-A177-3AD203B41FA5}">
                      <a16:colId xmlns:a16="http://schemas.microsoft.com/office/drawing/2014/main" val="20000"/>
                    </a:ext>
                  </a:extLst>
                </a:gridCol>
                <a:gridCol w="7561177">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0" i="0" u="none" strike="noStrike" dirty="0">
                          <a:solidFill>
                            <a:srgbClr val="000000"/>
                          </a:solidFill>
                          <a:effectLst/>
                          <a:latin typeface="Arial" panose="020B0604020202020204" pitchFamily="34" charset="0"/>
                        </a:rPr>
                        <a:t>SP-190379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Rel-15 CRs on TEI (TEI15)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91837457"/>
                  </a:ext>
                </a:extLst>
              </a:tr>
              <a:tr h="425435">
                <a:tc>
                  <a:txBody>
                    <a:bodyPr/>
                    <a:lstStyle/>
                    <a:p>
                      <a:pPr algn="l" fontAlgn="t"/>
                      <a:r>
                        <a:rPr lang="sv-SE" sz="1400" b="0" i="0" u="none" strike="noStrike">
                          <a:solidFill>
                            <a:srgbClr val="000000"/>
                          </a:solidFill>
                          <a:effectLst/>
                          <a:latin typeface="Arial" panose="020B0604020202020204" pitchFamily="34" charset="0"/>
                        </a:rPr>
                        <a:t>SP-190386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Rel-13 CRs on TEI (TEI13)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00698263"/>
                  </a:ext>
                </a:extLst>
              </a:tr>
            </a:tbl>
          </a:graphicData>
        </a:graphic>
      </p:graphicFrame>
    </p:spTree>
    <p:extLst>
      <p:ext uri="{BB962C8B-B14F-4D97-AF65-F5344CB8AC3E}">
        <p14:creationId xmlns:p14="http://schemas.microsoft.com/office/powerpoint/2010/main" val="2143247242"/>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97260" y="71270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38350648"/>
              </p:ext>
            </p:extLst>
          </p:nvPr>
        </p:nvGraphicFramePr>
        <p:xfrm>
          <a:off x="1581721" y="1608192"/>
          <a:ext cx="7972744" cy="262437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0" i="0" u="none" strike="noStrike" dirty="0">
                          <a:solidFill>
                            <a:srgbClr val="000000"/>
                          </a:solidFill>
                          <a:effectLst/>
                          <a:latin typeface="Arial" panose="020B0604020202020204" pitchFamily="34" charset="0"/>
                        </a:rPr>
                        <a:t>SP-190380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Rel-16 CRs on Network Exposure Charging in 5G System Architecture (5GS_Ph1_NEFCH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48815312"/>
                  </a:ext>
                </a:extLst>
              </a:tr>
              <a:tr h="425435">
                <a:tc>
                  <a:txBody>
                    <a:bodyPr/>
                    <a:lstStyle/>
                    <a:p>
                      <a:pPr algn="l" fontAlgn="t"/>
                      <a:r>
                        <a:rPr lang="sv-SE" sz="1400" b="0" i="0" u="none" strike="noStrike">
                          <a:solidFill>
                            <a:srgbClr val="000000"/>
                          </a:solidFill>
                          <a:effectLst/>
                          <a:latin typeface="Arial" panose="020B0604020202020204" pitchFamily="34" charset="0"/>
                        </a:rPr>
                        <a:t>SP-190381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Rel-16 CRs on Charging Enhancement of 5GC interworking with EPC (5GIEPC_CH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77241924"/>
                  </a:ext>
                </a:extLst>
              </a:tr>
              <a:tr h="425435">
                <a:tc>
                  <a:txBody>
                    <a:bodyPr/>
                    <a:lstStyle/>
                    <a:p>
                      <a:pPr algn="l" fontAlgn="t"/>
                      <a:r>
                        <a:rPr lang="sv-SE" sz="1400" b="0" i="0" u="none" strike="noStrike">
                          <a:solidFill>
                            <a:srgbClr val="000000"/>
                          </a:solidFill>
                          <a:effectLst/>
                          <a:latin typeface="Arial" panose="020B0604020202020204" pitchFamily="34" charset="0"/>
                        </a:rPr>
                        <a:t>SP-190382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Rel-16 CRs on Nchf Online and Offline charging services (OFSBI_CH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85681950"/>
                  </a:ext>
                </a:extLst>
              </a:tr>
              <a:tr h="425435">
                <a:tc>
                  <a:txBody>
                    <a:bodyPr/>
                    <a:lstStyle/>
                    <a:p>
                      <a:pPr algn="l" fontAlgn="t"/>
                      <a:r>
                        <a:rPr lang="sv-SE" sz="1400" b="0" i="0" u="none" strike="noStrike">
                          <a:solidFill>
                            <a:srgbClr val="000000"/>
                          </a:solidFill>
                          <a:effectLst/>
                          <a:latin typeface="Arial" panose="020B0604020202020204" pitchFamily="34" charset="0"/>
                        </a:rPr>
                        <a:t>SP-190383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Rel-15 CRs on Data Charging in 5G System Architecture Phase 1 (5GS_Ph1-DCH)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14386338"/>
                  </a:ext>
                </a:extLst>
              </a:tr>
              <a:tr h="425435">
                <a:tc>
                  <a:txBody>
                    <a:bodyPr/>
                    <a:lstStyle/>
                    <a:p>
                      <a:pPr algn="l" fontAlgn="t"/>
                      <a:r>
                        <a:rPr lang="sv-SE" sz="1400" b="0" i="0" u="none" strike="noStrike">
                          <a:solidFill>
                            <a:srgbClr val="000000"/>
                          </a:solidFill>
                          <a:effectLst/>
                          <a:latin typeface="Arial" panose="020B0604020202020204" pitchFamily="34" charset="0"/>
                        </a:rPr>
                        <a:t>SP-190384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Service Based Interface for 5G Charging (5GS_Ph1-SBI_CH)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02575468"/>
                  </a:ext>
                </a:extLst>
              </a:tr>
            </a:tbl>
          </a:graphicData>
        </a:graphic>
      </p:graphicFrame>
    </p:spTree>
    <p:extLst>
      <p:ext uri="{BB962C8B-B14F-4D97-AF65-F5344CB8AC3E}">
        <p14:creationId xmlns:p14="http://schemas.microsoft.com/office/powerpoint/2010/main" val="679530401"/>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61000" y="475488"/>
            <a:ext cx="7362825" cy="673182"/>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OAM&amp;P CRs</a:t>
            </a:r>
          </a:p>
        </p:txBody>
      </p:sp>
      <p:graphicFrame>
        <p:nvGraphicFramePr>
          <p:cNvPr id="6" name="Group 76"/>
          <p:cNvGraphicFramePr>
            <a:graphicFrameLocks/>
          </p:cNvGraphicFramePr>
          <p:nvPr>
            <p:extLst>
              <p:ext uri="{D42A27DB-BD31-4B8C-83A1-F6EECF244321}">
                <p14:modId xmlns:p14="http://schemas.microsoft.com/office/powerpoint/2010/main" val="3439179439"/>
              </p:ext>
            </p:extLst>
          </p:nvPr>
        </p:nvGraphicFramePr>
        <p:xfrm>
          <a:off x="1493710" y="1322464"/>
          <a:ext cx="8188500" cy="4908658"/>
        </p:xfrm>
        <a:graphic>
          <a:graphicData uri="http://schemas.openxmlformats.org/drawingml/2006/table">
            <a:tbl>
              <a:tblPr/>
              <a:tblGrid>
                <a:gridCol w="1300482">
                  <a:extLst>
                    <a:ext uri="{9D8B030D-6E8A-4147-A177-3AD203B41FA5}">
                      <a16:colId xmlns:a16="http://schemas.microsoft.com/office/drawing/2014/main" val="20000"/>
                    </a:ext>
                  </a:extLst>
                </a:gridCol>
                <a:gridCol w="6888018">
                  <a:extLst>
                    <a:ext uri="{9D8B030D-6E8A-4147-A177-3AD203B41FA5}">
                      <a16:colId xmlns:a16="http://schemas.microsoft.com/office/drawing/2014/main" val="20001"/>
                    </a:ext>
                  </a:extLst>
                </a:gridCol>
              </a:tblGrid>
              <a:tr h="51244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39621">
                <a:tc>
                  <a:txBody>
                    <a:bodyPr/>
                    <a:lstStyle/>
                    <a:p>
                      <a:pPr algn="l" fontAlgn="t"/>
                      <a:r>
                        <a:rPr lang="sv-SE" sz="1400" b="0" i="0" u="none" strike="noStrike" dirty="0">
                          <a:solidFill>
                            <a:srgbClr val="000000"/>
                          </a:solidFill>
                          <a:effectLst/>
                          <a:latin typeface="Arial" panose="020B0604020202020204" pitchFamily="34" charset="0"/>
                        </a:rPr>
                        <a:t>SP-190370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Provisioning of network slicing for 5G networks and services (NETSLICE-PRO_NS)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24453518"/>
                  </a:ext>
                </a:extLst>
              </a:tr>
              <a:tr h="439621">
                <a:tc>
                  <a:txBody>
                    <a:bodyPr/>
                    <a:lstStyle/>
                    <a:p>
                      <a:pPr algn="l" fontAlgn="t"/>
                      <a:r>
                        <a:rPr lang="sv-SE" sz="1400" b="0" i="0" u="none" strike="noStrike">
                          <a:solidFill>
                            <a:srgbClr val="000000"/>
                          </a:solidFill>
                          <a:effectLst/>
                          <a:latin typeface="Arial" panose="020B0604020202020204" pitchFamily="34" charset="0"/>
                        </a:rPr>
                        <a:t>SP-190371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Rel-16 CRs on Enhancement of performance assurance for 5G networks including network slicing (5G_SLICE_ePA)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20309487"/>
                  </a:ext>
                </a:extLst>
              </a:tr>
              <a:tr h="439621">
                <a:tc>
                  <a:txBody>
                    <a:bodyPr/>
                    <a:lstStyle/>
                    <a:p>
                      <a:pPr algn="l" fontAlgn="t"/>
                      <a:r>
                        <a:rPr lang="sv-SE" sz="1400" b="0" i="0" u="none" strike="noStrike">
                          <a:solidFill>
                            <a:srgbClr val="000000"/>
                          </a:solidFill>
                          <a:effectLst/>
                          <a:latin typeface="Arial" panose="020B0604020202020204" pitchFamily="34" charset="0"/>
                        </a:rPr>
                        <a:t>SP-190372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Rel-16 CRs on Integration of ONAP and 3GPP 5G management framework (ONAP3GPP)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28321394"/>
                  </a:ext>
                </a:extLst>
              </a:tr>
              <a:tr h="439621">
                <a:tc>
                  <a:txBody>
                    <a:bodyPr/>
                    <a:lstStyle/>
                    <a:p>
                      <a:pPr algn="l" fontAlgn="t"/>
                      <a:r>
                        <a:rPr lang="sv-SE" sz="1400" b="0" i="0" u="none" strike="noStrike">
                          <a:solidFill>
                            <a:srgbClr val="000000"/>
                          </a:solidFill>
                          <a:effectLst/>
                          <a:latin typeface="Arial" panose="020B0604020202020204" pitchFamily="34" charset="0"/>
                        </a:rPr>
                        <a:t>SP-190373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a:solidFill>
                            <a:srgbClr val="000000"/>
                          </a:solidFill>
                          <a:effectLst/>
                          <a:latin typeface="Arial" panose="020B0604020202020204" pitchFamily="34" charset="0"/>
                        </a:rPr>
                        <a:t>Rel-16 CRs on NRM enhancements (eNRM)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31078505"/>
                  </a:ext>
                </a:extLst>
              </a:tr>
              <a:tr h="439621">
                <a:tc>
                  <a:txBody>
                    <a:bodyPr/>
                    <a:lstStyle/>
                    <a:p>
                      <a:pPr algn="l" fontAlgn="t"/>
                      <a:r>
                        <a:rPr lang="sv-SE" sz="1400" b="0" i="0" u="none" strike="noStrike">
                          <a:solidFill>
                            <a:srgbClr val="000000"/>
                          </a:solidFill>
                          <a:effectLst/>
                          <a:latin typeface="Arial" panose="020B0604020202020204" pitchFamily="34" charset="0"/>
                        </a:rPr>
                        <a:t>SP-190374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Rel-15 CRs on Network Resource Model (NRM) for 5G networks and network slicing (NETSLICE-5GNRM)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18193608"/>
                  </a:ext>
                </a:extLst>
              </a:tr>
              <a:tr h="439621">
                <a:tc>
                  <a:txBody>
                    <a:bodyPr/>
                    <a:lstStyle/>
                    <a:p>
                      <a:pPr algn="l" fontAlgn="t"/>
                      <a:r>
                        <a:rPr lang="sv-SE" sz="1400" b="0" i="0" u="none" strike="noStrike">
                          <a:solidFill>
                            <a:srgbClr val="000000"/>
                          </a:solidFill>
                          <a:effectLst/>
                          <a:latin typeface="Arial" panose="020B0604020202020204" pitchFamily="34" charset="0"/>
                        </a:rPr>
                        <a:t>SP-190375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Performance Assurance for 5G networks including network slicing (NETSLICE-ADPM5G)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96012428"/>
                  </a:ext>
                </a:extLst>
              </a:tr>
              <a:tr h="439621">
                <a:tc>
                  <a:txBody>
                    <a:bodyPr/>
                    <a:lstStyle/>
                    <a:p>
                      <a:pPr algn="l" fontAlgn="t"/>
                      <a:r>
                        <a:rPr lang="sv-SE" sz="1400" b="0" i="0" u="none" strike="noStrike" dirty="0">
                          <a:solidFill>
                            <a:srgbClr val="000000"/>
                          </a:solidFill>
                          <a:effectLst/>
                          <a:latin typeface="Arial" panose="020B0604020202020204" pitchFamily="34" charset="0"/>
                        </a:rPr>
                        <a:t>SP-190376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OAM8 Rel-8 Operations, Administration, Maintenance and Provisioning (OAM&amp;P)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60964790"/>
                  </a:ext>
                </a:extLst>
              </a:tr>
              <a:tr h="439621">
                <a:tc>
                  <a:txBody>
                    <a:bodyPr/>
                    <a:lstStyle/>
                    <a:p>
                      <a:pPr algn="l" fontAlgn="t"/>
                      <a:r>
                        <a:rPr lang="sv-SE" sz="1400" b="0" i="0" u="none" strike="noStrike">
                          <a:solidFill>
                            <a:srgbClr val="000000"/>
                          </a:solidFill>
                          <a:effectLst/>
                          <a:latin typeface="Arial" panose="020B0604020202020204" pitchFamily="34" charset="0"/>
                        </a:rPr>
                        <a:t>SP-190377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OAM11 Rel-11 Operations, Administration, Maintenance and Provisioning (OAM&amp;P)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48281644"/>
                  </a:ext>
                </a:extLst>
              </a:tr>
              <a:tr h="439621">
                <a:tc>
                  <a:txBody>
                    <a:bodyPr/>
                    <a:lstStyle/>
                    <a:p>
                      <a:pPr algn="l" fontAlgn="t"/>
                      <a:r>
                        <a:rPr lang="sv-SE" sz="1400" b="0" i="0" u="none" strike="noStrike">
                          <a:solidFill>
                            <a:srgbClr val="000000"/>
                          </a:solidFill>
                          <a:effectLst/>
                          <a:latin typeface="Arial" panose="020B0604020202020204" pitchFamily="34" charset="0"/>
                        </a:rPr>
                        <a:t>SP-190378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REST Solution Sets (REST_SS)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10015491"/>
                  </a:ext>
                </a:extLst>
              </a:tr>
              <a:tr h="439621">
                <a:tc>
                  <a:txBody>
                    <a:bodyPr/>
                    <a:lstStyle/>
                    <a:p>
                      <a:pPr algn="l" fontAlgn="t"/>
                      <a:r>
                        <a:rPr lang="sv-SE" sz="1400" b="0" i="0" u="none" strike="noStrike">
                          <a:solidFill>
                            <a:srgbClr val="000000"/>
                          </a:solidFill>
                          <a:effectLst/>
                          <a:latin typeface="Arial" panose="020B0604020202020204" pitchFamily="34" charset="0"/>
                        </a:rPr>
                        <a:t>SP-190385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Rel-15 CRs on 5G Trace management (NETSLICE-5GTRACE)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84537781"/>
                  </a:ext>
                </a:extLst>
              </a:tr>
            </a:tbl>
          </a:graphicData>
        </a:graphic>
      </p:graphicFrame>
    </p:spTree>
    <p:extLst>
      <p:ext uri="{BB962C8B-B14F-4D97-AF65-F5344CB8AC3E}">
        <p14:creationId xmlns:p14="http://schemas.microsoft.com/office/powerpoint/2010/main" val="1826591526"/>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1096822" y="1242568"/>
            <a:ext cx="7859348" cy="4793395"/>
          </a:xfrm>
        </p:spPr>
        <p:txBody>
          <a:bodyPr/>
          <a:lstStyle/>
          <a:p>
            <a:pPr marL="457200" lvl="1" indent="0">
              <a:lnSpc>
                <a:spcPct val="80000"/>
              </a:lnSpc>
              <a:buNone/>
              <a:defRPr/>
            </a:pPr>
            <a:endParaRPr lang="en-US" sz="2400" dirty="0"/>
          </a:p>
          <a:p>
            <a:r>
              <a:rPr lang="en-GB" altLang="zh-CN" sz="2800" dirty="0"/>
              <a:t>Open Mobile Alliance (OMA) </a:t>
            </a:r>
          </a:p>
          <a:p>
            <a:pPr marL="609600" lvl="1" indent="0">
              <a:lnSpc>
                <a:spcPct val="80000"/>
              </a:lnSpc>
              <a:buNone/>
              <a:defRPr/>
            </a:pPr>
            <a:r>
              <a:rPr lang="en-GB" altLang="zh-CN" sz="2400" dirty="0">
                <a:ea typeface="+mn-ea"/>
                <a:cs typeface="+mn-cs"/>
              </a:rPr>
              <a:t>OMA ARC maintains the OMA Data Definition Specification (DDS) based on the SA5 specification for Diameter AVP code definitions (TS 32.299).</a:t>
            </a:r>
          </a:p>
        </p:txBody>
      </p:sp>
      <p:sp>
        <p:nvSpPr>
          <p:cNvPr id="5" name="Rectangle 4"/>
          <p:cNvSpPr>
            <a:spLocks noChangeArrowheads="1"/>
          </p:cNvSpPr>
          <p:nvPr/>
        </p:nvSpPr>
        <p:spPr bwMode="auto">
          <a:xfrm>
            <a:off x="1593345" y="479137"/>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cooperation </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3212768695"/>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18379" y="453636"/>
            <a:ext cx="7272337" cy="649287"/>
          </a:xfrm>
        </p:spPr>
        <p:txBody>
          <a:bodyPr/>
          <a:lstStyle/>
          <a:p>
            <a:r>
              <a:rPr lang="en-GB" altLang="zh-CN" sz="3600" dirty="0"/>
              <a:t>OAM&amp;P cooperation</a:t>
            </a:r>
          </a:p>
        </p:txBody>
      </p:sp>
      <p:sp>
        <p:nvSpPr>
          <p:cNvPr id="43011" name="Rectangle 3"/>
          <p:cNvSpPr>
            <a:spLocks noGrp="1"/>
          </p:cNvSpPr>
          <p:nvPr>
            <p:ph type="body" idx="1"/>
          </p:nvPr>
        </p:nvSpPr>
        <p:spPr>
          <a:xfrm>
            <a:off x="922213" y="1478852"/>
            <a:ext cx="9385569" cy="4312348"/>
          </a:xfrm>
        </p:spPr>
        <p:txBody>
          <a:bodyPr/>
          <a:lstStyle/>
          <a:p>
            <a:pPr marL="533400" indent="-533400"/>
            <a:r>
              <a:rPr lang="en-GB" altLang="zh-CN" sz="2400" dirty="0"/>
              <a:t>ETSI ISG NFV</a:t>
            </a:r>
          </a:p>
          <a:p>
            <a:pPr marL="914400" lvl="1" indent="-457200"/>
            <a:r>
              <a:rPr lang="en-GB" altLang="zh-CN" sz="2000" dirty="0">
                <a:ea typeface="宋体" pitchFamily="2" charset="-122"/>
              </a:rPr>
              <a:t>Regular LS exchanges on the alignment of SA5 and ETSI specifications.</a:t>
            </a:r>
          </a:p>
          <a:p>
            <a:pPr marL="514350" indent="-457200"/>
            <a:r>
              <a:rPr lang="en-GB" altLang="zh-CN" sz="2400" dirty="0"/>
              <a:t>ETSI TC EE &amp; </a:t>
            </a:r>
            <a:r>
              <a:rPr lang="en-GB" sz="2400" dirty="0"/>
              <a:t> ITU-T Study Group 5</a:t>
            </a:r>
          </a:p>
          <a:p>
            <a:pPr marL="914400" lvl="1" indent="-457200"/>
            <a:r>
              <a:rPr lang="en-GB" altLang="zh-CN" sz="2000" dirty="0"/>
              <a:t>Regular LS exchanges on Energy Efficiency in mobile networks.</a:t>
            </a:r>
          </a:p>
          <a:p>
            <a:pPr marL="514350" indent="-457200"/>
            <a:r>
              <a:rPr lang="en-GB" altLang="zh-CN" sz="2400" dirty="0"/>
              <a:t>Network Slicing </a:t>
            </a:r>
          </a:p>
          <a:p>
            <a:pPr marL="914400" lvl="1" indent="-457200">
              <a:defRPr/>
            </a:pPr>
            <a:r>
              <a:rPr lang="en-GB" altLang="zh-CN" sz="2000" dirty="0">
                <a:ea typeface="宋体" pitchFamily="2" charset="-122"/>
              </a:rPr>
              <a:t>Regular LSs exchanges on Network Slicing with GSMA, BBF, MEF, NGMN, ETSI ISG NFV, etc.</a:t>
            </a:r>
          </a:p>
          <a:p>
            <a:pPr marL="534972" indent="-457200">
              <a:defRPr/>
            </a:pPr>
            <a:r>
              <a:rPr lang="en-GB" altLang="zh-CN" sz="2500" dirty="0"/>
              <a:t>ONAP </a:t>
            </a:r>
          </a:p>
          <a:p>
            <a:pPr marL="914400" lvl="1" indent="-457200">
              <a:defRPr/>
            </a:pPr>
            <a:r>
              <a:rPr lang="en-US" sz="2000" dirty="0"/>
              <a:t>SA5 representatives attended a Multi-SDO workshop arranged by ONAP in April</a:t>
            </a:r>
          </a:p>
          <a:p>
            <a:pPr marL="457200" lvl="1" indent="0">
              <a:buNone/>
              <a:defRPr/>
            </a:pP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3912324431"/>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381000"/>
            <a:ext cx="8973312" cy="768101"/>
          </a:xfrm>
        </p:spPr>
        <p:txBody>
          <a:bodyPr/>
          <a:lstStyle/>
          <a:p>
            <a:r>
              <a:rPr lang="sv-SE" sz="3600" dirty="0"/>
              <a:t>Incoming CH LSs</a:t>
            </a:r>
          </a:p>
        </p:txBody>
      </p:sp>
      <p:graphicFrame>
        <p:nvGraphicFramePr>
          <p:cNvPr id="5" name="Table Placeholder 4"/>
          <p:cNvGraphicFramePr>
            <a:graphicFrameLocks noGrp="1"/>
          </p:cNvGraphicFramePr>
          <p:nvPr>
            <p:ph type="tbl" idx="1"/>
            <p:extLst/>
          </p:nvPr>
        </p:nvGraphicFramePr>
        <p:xfrm>
          <a:off x="222194" y="1994244"/>
          <a:ext cx="11600596" cy="2023276"/>
        </p:xfrm>
        <a:graphic>
          <a:graphicData uri="http://schemas.openxmlformats.org/drawingml/2006/table">
            <a:tbl>
              <a:tblPr firstRow="1" bandRow="1">
                <a:tableStyleId>{5C22544A-7EE6-4342-B048-85BDC9FD1C3A}</a:tableStyleId>
              </a:tblPr>
              <a:tblGrid>
                <a:gridCol w="2001717">
                  <a:extLst>
                    <a:ext uri="{9D8B030D-6E8A-4147-A177-3AD203B41FA5}">
                      <a16:colId xmlns:a16="http://schemas.microsoft.com/office/drawing/2014/main" val="570476699"/>
                    </a:ext>
                  </a:extLst>
                </a:gridCol>
                <a:gridCol w="6074296">
                  <a:extLst>
                    <a:ext uri="{9D8B030D-6E8A-4147-A177-3AD203B41FA5}">
                      <a16:colId xmlns:a16="http://schemas.microsoft.com/office/drawing/2014/main" val="2618836924"/>
                    </a:ext>
                  </a:extLst>
                </a:gridCol>
                <a:gridCol w="1207239">
                  <a:extLst>
                    <a:ext uri="{9D8B030D-6E8A-4147-A177-3AD203B41FA5}">
                      <a16:colId xmlns:a16="http://schemas.microsoft.com/office/drawing/2014/main" val="3016348962"/>
                    </a:ext>
                  </a:extLst>
                </a:gridCol>
                <a:gridCol w="1123982">
                  <a:extLst>
                    <a:ext uri="{9D8B030D-6E8A-4147-A177-3AD203B41FA5}">
                      <a16:colId xmlns:a16="http://schemas.microsoft.com/office/drawing/2014/main" val="3690116950"/>
                    </a:ext>
                  </a:extLst>
                </a:gridCol>
                <a:gridCol w="1193362">
                  <a:extLst>
                    <a:ext uri="{9D8B030D-6E8A-4147-A177-3AD203B41FA5}">
                      <a16:colId xmlns:a16="http://schemas.microsoft.com/office/drawing/2014/main" val="2952368263"/>
                    </a:ext>
                  </a:extLst>
                </a:gridCol>
              </a:tblGrid>
              <a:tr h="1089424">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11284">
                <a:tc>
                  <a:txBody>
                    <a:bodyPr/>
                    <a:lstStyle/>
                    <a:p>
                      <a:pPr marL="0" algn="l" defTabSz="1219170" rtl="0" eaLnBrk="1" fontAlgn="t" latinLnBrk="0" hangingPunct="1">
                        <a:spcAft>
                          <a:spcPts val="0"/>
                        </a:spcAft>
                      </a:pPr>
                      <a:r>
                        <a:rPr lang="en-GB" sz="1400" b="0" i="0" u="none" strike="noStrike" kern="1200">
                          <a:solidFill>
                            <a:schemeClr val="tx1"/>
                          </a:solidFill>
                          <a:effectLst/>
                          <a:latin typeface="Arial" panose="020B0604020202020204" pitchFamily="34" charset="0"/>
                          <a:ea typeface="+mn-ea"/>
                          <a:cs typeface="+mn-cs"/>
                          <a:hlinkClick r:id="rId2">
                            <a:extLst>
                              <a:ext uri="{A12FA001-AC4F-418D-AE19-62706E023703}">
                                <ahyp:hlinkClr xmlns:ahyp="http://schemas.microsoft.com/office/drawing/2018/hyperlinkcolor" val="tx"/>
                              </a:ext>
                            </a:extLst>
                          </a:hlinkClick>
                        </a:rPr>
                        <a:t>S5-193255</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Resubmitted LS to SA2 and SA5 on VoWiFi – VoLTE handover</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fontAlgn="t"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GSMA</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kern="1200">
                          <a:solidFill>
                            <a:schemeClr val="tx1"/>
                          </a:solidFill>
                          <a:effectLst/>
                          <a:latin typeface="Calibri" panose="020F0502020204030204" pitchFamily="34" charset="0"/>
                          <a:ea typeface="DengXian" panose="02010600030101010101" pitchFamily="2" charset="-122"/>
                          <a:cs typeface="+mn-cs"/>
                        </a:rPr>
                        <a:t>Postponed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50129125"/>
                  </a:ext>
                </a:extLst>
              </a:tr>
              <a:tr h="311284">
                <a:tc>
                  <a:txBody>
                    <a:bodyPr/>
                    <a:lstStyle/>
                    <a:p>
                      <a:pPr marL="0" algn="l" defTabSz="1219170" rtl="0" eaLnBrk="1" fontAlgn="t" latinLnBrk="0" hangingPunct="1">
                        <a:spcAft>
                          <a:spcPts val="0"/>
                        </a:spcAft>
                      </a:pPr>
                      <a:r>
                        <a:rPr lang="en-GB" sz="1400" b="0" i="0" u="none" strike="noStrike" kern="1200">
                          <a:solidFill>
                            <a:schemeClr val="tx1"/>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S5-193249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Reply LS from RAN3 cc SA5 on Data Volume Reporting for 5GC</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R3-190935</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kern="1200">
                          <a:solidFill>
                            <a:schemeClr val="tx1"/>
                          </a:solidFill>
                          <a:effectLst/>
                          <a:latin typeface="Calibri" panose="020F0502020204030204" pitchFamily="34" charset="0"/>
                          <a:ea typeface="DengXian" panose="02010600030101010101" pitchFamily="2" charset="-122"/>
                          <a:cs typeface="+mn-cs"/>
                        </a:rPr>
                        <a:t>Noted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60197649"/>
                  </a:ext>
                </a:extLst>
              </a:tr>
              <a:tr h="311284">
                <a:tc>
                  <a:txBody>
                    <a:bodyPr/>
                    <a:lstStyle/>
                    <a:p>
                      <a:pPr marL="0" algn="l" defTabSz="1219170" rtl="0" eaLnBrk="1" fontAlgn="t" latinLnBrk="0" hangingPunct="1">
                        <a:spcAft>
                          <a:spcPts val="0"/>
                        </a:spcAft>
                      </a:pPr>
                      <a:r>
                        <a:rPr lang="en-GB" sz="1400" b="0" i="0" u="none" strike="noStrike" kern="1200">
                          <a:solidFill>
                            <a:schemeClr val="tx1"/>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S5-193256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LS from SA2 cc SA5 on VoWiFi – VoLTE handover</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S2-1902884</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kern="1200">
                          <a:solidFill>
                            <a:schemeClr val="tx1"/>
                          </a:solidFill>
                          <a:effectLst/>
                          <a:latin typeface="Calibri" panose="020F0502020204030204" pitchFamily="34" charset="0"/>
                          <a:ea typeface="DengXian" panose="02010600030101010101" pitchFamily="2" charset="-122"/>
                          <a:cs typeface="+mn-cs"/>
                        </a:rPr>
                        <a:t>Noted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63151410"/>
                  </a:ext>
                </a:extLst>
              </a:tr>
            </a:tbl>
          </a:graphicData>
        </a:graphic>
      </p:graphicFrame>
    </p:spTree>
    <p:extLst>
      <p:ext uri="{BB962C8B-B14F-4D97-AF65-F5344CB8AC3E}">
        <p14:creationId xmlns:p14="http://schemas.microsoft.com/office/powerpoint/2010/main" val="3362519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sz="3600" dirty="0"/>
              <a:t>Outgoing CH LSs</a:t>
            </a:r>
          </a:p>
        </p:txBody>
      </p:sp>
      <p:graphicFrame>
        <p:nvGraphicFramePr>
          <p:cNvPr id="5" name="Table Placeholder 4"/>
          <p:cNvGraphicFramePr>
            <a:graphicFrameLocks noGrp="1"/>
          </p:cNvGraphicFramePr>
          <p:nvPr>
            <p:ph type="tbl" idx="1"/>
            <p:extLst/>
          </p:nvPr>
        </p:nvGraphicFramePr>
        <p:xfrm>
          <a:off x="487680" y="1828506"/>
          <a:ext cx="11020140" cy="1662520"/>
        </p:xfrm>
        <a:graphic>
          <a:graphicData uri="http://schemas.openxmlformats.org/drawingml/2006/table">
            <a:tbl>
              <a:tblPr firstRow="1" bandRow="1">
                <a:tableStyleId>{5C22544A-7EE6-4342-B048-85BDC9FD1C3A}</a:tableStyleId>
              </a:tblPr>
              <a:tblGrid>
                <a:gridCol w="1231457">
                  <a:extLst>
                    <a:ext uri="{9D8B030D-6E8A-4147-A177-3AD203B41FA5}">
                      <a16:colId xmlns:a16="http://schemas.microsoft.com/office/drawing/2014/main" val="570476699"/>
                    </a:ext>
                  </a:extLst>
                </a:gridCol>
                <a:gridCol w="5602897">
                  <a:extLst>
                    <a:ext uri="{9D8B030D-6E8A-4147-A177-3AD203B41FA5}">
                      <a16:colId xmlns:a16="http://schemas.microsoft.com/office/drawing/2014/main" val="2618836924"/>
                    </a:ext>
                  </a:extLst>
                </a:gridCol>
                <a:gridCol w="1352833">
                  <a:extLst>
                    <a:ext uri="{9D8B030D-6E8A-4147-A177-3AD203B41FA5}">
                      <a16:colId xmlns:a16="http://schemas.microsoft.com/office/drawing/2014/main" val="3016348962"/>
                    </a:ext>
                  </a:extLst>
                </a:gridCol>
                <a:gridCol w="1263494">
                  <a:extLst>
                    <a:ext uri="{9D8B030D-6E8A-4147-A177-3AD203B41FA5}">
                      <a16:colId xmlns:a16="http://schemas.microsoft.com/office/drawing/2014/main" val="3690116950"/>
                    </a:ext>
                  </a:extLst>
                </a:gridCol>
                <a:gridCol w="1569459">
                  <a:extLst>
                    <a:ext uri="{9D8B030D-6E8A-4147-A177-3AD203B41FA5}">
                      <a16:colId xmlns:a16="http://schemas.microsoft.com/office/drawing/2014/main" val="2952368263"/>
                    </a:ext>
                  </a:extLst>
                </a:gridCol>
              </a:tblGrid>
              <a:tr h="1196796">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465724">
                <a:tc>
                  <a:txBody>
                    <a:bodyPr/>
                    <a:lstStyle/>
                    <a:p>
                      <a:pPr marL="0" algn="l" defTabSz="1219170" rtl="0" eaLnBrk="1" fontAlgn="t" latinLnBrk="0" hangingPunct="1">
                        <a:spcAft>
                          <a:spcPts val="0"/>
                        </a:spcAft>
                      </a:pPr>
                      <a:r>
                        <a:rPr lang="en-US" sz="1400" b="0" i="0" u="none" strike="noStrike" kern="1200" dirty="0">
                          <a:solidFill>
                            <a:schemeClr val="tx1"/>
                          </a:solidFill>
                          <a:effectLst/>
                          <a:latin typeface="Arial" panose="020B0604020202020204" pitchFamily="34" charset="0"/>
                          <a:ea typeface="+mn-ea"/>
                          <a:cs typeface="+mn-cs"/>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fontAlgn="t" latinLnBrk="0" hangingPunct="1">
                        <a:spcAft>
                          <a:spcPts val="900"/>
                        </a:spcAft>
                      </a:pPr>
                      <a:r>
                        <a:rPr lang="en-US" sz="1600" kern="1200" dirty="0">
                          <a:solidFill>
                            <a:schemeClr val="tx1"/>
                          </a:solidFill>
                          <a:effectLst/>
                          <a:latin typeface="Calibri" panose="020F0502020204030204" pitchFamily="34" charset="0"/>
                          <a:ea typeface="DengXian" panose="02010600030101010101" pitchFamily="2" charset="-122"/>
                          <a:cs typeface="+mn-cs"/>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fontAlgn="t" latinLnBrk="0" hangingPunct="1">
                        <a:spcAft>
                          <a:spcPts val="900"/>
                        </a:spcAft>
                      </a:pP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600" kern="1200">
                        <a:solidFill>
                          <a:schemeClr val="tx1"/>
                        </a:solidFill>
                        <a:effectLst/>
                        <a:latin typeface="Calibri" panose="020F0502020204030204" pitchFamily="34" charset="0"/>
                        <a:ea typeface="DengXian"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fr-FR" sz="1400" kern="1200" dirty="0">
                          <a:solidFill>
                            <a:schemeClr val="tx1"/>
                          </a:solidFill>
                          <a:effectLst/>
                          <a:latin typeface="Calibri" panose="020F0502020204030204" pitchFamily="34" charset="0"/>
                          <a:ea typeface="+mn-ea"/>
                          <a:cs typeface="+mn-cs"/>
                        </a:rPr>
                        <a:t> </a:t>
                      </a:r>
                      <a:endParaRPr lang="en-US" sz="1400" b="1" i="0" u="sng" strike="noStrike" kern="1200" dirty="0">
                        <a:solidFill>
                          <a:srgbClr val="0000FF"/>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7730782"/>
                  </a:ext>
                </a:extLst>
              </a:tr>
            </a:tbl>
          </a:graphicData>
        </a:graphic>
      </p:graphicFrame>
    </p:spTree>
    <p:extLst>
      <p:ext uri="{BB962C8B-B14F-4D97-AF65-F5344CB8AC3E}">
        <p14:creationId xmlns:p14="http://schemas.microsoft.com/office/powerpoint/2010/main" val="31624081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sz="3600" dirty="0"/>
              <a:t>Incoming OAM&amp;P LSs</a:t>
            </a:r>
          </a:p>
        </p:txBody>
      </p:sp>
      <p:graphicFrame>
        <p:nvGraphicFramePr>
          <p:cNvPr id="5" name="Table Placeholder 4"/>
          <p:cNvGraphicFramePr>
            <a:graphicFrameLocks noGrp="1"/>
          </p:cNvGraphicFramePr>
          <p:nvPr>
            <p:ph type="tbl" idx="1"/>
            <p:extLst/>
          </p:nvPr>
        </p:nvGraphicFramePr>
        <p:xfrm>
          <a:off x="136239" y="1364760"/>
          <a:ext cx="11946577" cy="4935491"/>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val="570476699"/>
                    </a:ext>
                  </a:extLst>
                </a:gridCol>
                <a:gridCol w="7164867">
                  <a:extLst>
                    <a:ext uri="{9D8B030D-6E8A-4147-A177-3AD203B41FA5}">
                      <a16:colId xmlns:a16="http://schemas.microsoft.com/office/drawing/2014/main" val="2618836924"/>
                    </a:ext>
                  </a:extLst>
                </a:gridCol>
                <a:gridCol w="1243245">
                  <a:extLst>
                    <a:ext uri="{9D8B030D-6E8A-4147-A177-3AD203B41FA5}">
                      <a16:colId xmlns:a16="http://schemas.microsoft.com/office/drawing/2014/main" val="3016348962"/>
                    </a:ext>
                  </a:extLst>
                </a:gridCol>
                <a:gridCol w="1157504">
                  <a:extLst>
                    <a:ext uri="{9D8B030D-6E8A-4147-A177-3AD203B41FA5}">
                      <a16:colId xmlns:a16="http://schemas.microsoft.com/office/drawing/2014/main" val="3690116950"/>
                    </a:ext>
                  </a:extLst>
                </a:gridCol>
                <a:gridCol w="1228953">
                  <a:extLst>
                    <a:ext uri="{9D8B030D-6E8A-4147-A177-3AD203B41FA5}">
                      <a16:colId xmlns:a16="http://schemas.microsoft.com/office/drawing/2014/main" val="2952368263"/>
                    </a:ext>
                  </a:extLst>
                </a:gridCol>
              </a:tblGrid>
              <a:tr h="691849">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66038">
                <a:tc>
                  <a:txBody>
                    <a:bodyPr/>
                    <a:lstStyle/>
                    <a:p>
                      <a:pPr marL="95250" indent="0" algn="l" fontAlgn="t"/>
                      <a:r>
                        <a:rPr lang="fr-FR" sz="1400" b="0" i="0" u="none" strike="noStrike" kern="1200" dirty="0">
                          <a:solidFill>
                            <a:srgbClr val="000000"/>
                          </a:solidFill>
                          <a:effectLst/>
                          <a:latin typeface="+mn-lt"/>
                          <a:ea typeface="+mn-ea"/>
                          <a:cs typeface="+mn-cs"/>
                        </a:rPr>
                        <a:t>S5-193246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RAN1 to SA5 on completion of CLI-RIM in RAN1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R1-1903676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Postponed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66038">
                <a:tc>
                  <a:txBody>
                    <a:bodyPr/>
                    <a:lstStyle/>
                    <a:p>
                      <a:pPr marL="95250" indent="0" algn="l" fontAlgn="t"/>
                      <a:r>
                        <a:rPr lang="fr-FR" sz="1400" b="0" i="0" u="none" strike="noStrike" kern="1200" dirty="0">
                          <a:solidFill>
                            <a:srgbClr val="000000"/>
                          </a:solidFill>
                          <a:effectLst/>
                          <a:latin typeface="+mn-lt"/>
                          <a:ea typeface="+mn-ea"/>
                          <a:cs typeface="+mn-cs"/>
                        </a:rPr>
                        <a:t>S5-193247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Ls from RAN2 cc SA5 on L1 and L2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R2-1902806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9524554"/>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S5-193248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RAN2 to SA5 on network slicing terminology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R2-1902823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S5-193250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Reply LS from RAN3 ccSA5 on providing information on SLA fulfilment to NG-RAN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R3-191091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S5-193251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Resubmitted LS from ITU-TSG12 to SA5 on Draft new Recommendation E.RQST – “KPI targets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ITU-T SG12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S5-193252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LS from TSG RAN ccSA5 on Draft new Recommendation E.RQST – “KPI targets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RP-190673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S5-193253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LS </a:t>
                      </a:r>
                      <a:r>
                        <a:rPr lang="fr-FR" sz="1400" b="0" i="0" u="none" strike="noStrike" dirty="0" err="1">
                          <a:solidFill>
                            <a:srgbClr val="000000"/>
                          </a:solidFill>
                          <a:effectLst/>
                          <a:latin typeface="+mn-lt"/>
                        </a:rPr>
                        <a:t>from</a:t>
                      </a:r>
                      <a:r>
                        <a:rPr lang="fr-FR" sz="1400" b="0" i="0" u="none" strike="noStrike" dirty="0">
                          <a:solidFill>
                            <a:srgbClr val="000000"/>
                          </a:solidFill>
                          <a:effectLst/>
                          <a:latin typeface="+mn-lt"/>
                        </a:rPr>
                        <a:t> TSG SA ccSA5 in </a:t>
                      </a:r>
                      <a:r>
                        <a:rPr lang="fr-FR" sz="1400" b="0" i="0" u="none" strike="noStrike" dirty="0" err="1">
                          <a:solidFill>
                            <a:srgbClr val="000000"/>
                          </a:solidFill>
                          <a:effectLst/>
                          <a:latin typeface="+mn-lt"/>
                        </a:rPr>
                        <a:t>reply</a:t>
                      </a:r>
                      <a:r>
                        <a:rPr lang="fr-FR" sz="1400" b="0" i="0" u="none" strike="noStrike" dirty="0">
                          <a:solidFill>
                            <a:srgbClr val="000000"/>
                          </a:solidFill>
                          <a:effectLst/>
                          <a:latin typeface="+mn-lt"/>
                        </a:rPr>
                        <a:t> to LS on </a:t>
                      </a:r>
                      <a:r>
                        <a:rPr lang="fr-FR" sz="1400" b="0" i="0" u="none" strike="noStrike" dirty="0" err="1">
                          <a:solidFill>
                            <a:srgbClr val="000000"/>
                          </a:solidFill>
                          <a:effectLst/>
                          <a:latin typeface="+mn-lt"/>
                        </a:rPr>
                        <a:t>Draft</a:t>
                      </a:r>
                      <a:r>
                        <a:rPr lang="fr-FR" sz="1400" b="0" i="0" u="none" strike="noStrike" dirty="0">
                          <a:solidFill>
                            <a:srgbClr val="000000"/>
                          </a:solidFill>
                          <a:effectLst/>
                          <a:latin typeface="+mn-lt"/>
                        </a:rPr>
                        <a:t> new </a:t>
                      </a:r>
                      <a:r>
                        <a:rPr lang="fr-FR" sz="1400" b="0" i="0" u="none" strike="noStrike" dirty="0" err="1">
                          <a:solidFill>
                            <a:srgbClr val="000000"/>
                          </a:solidFill>
                          <a:effectLst/>
                          <a:latin typeface="+mn-lt"/>
                        </a:rPr>
                        <a:t>Recommendation</a:t>
                      </a:r>
                      <a:r>
                        <a:rPr lang="fr-FR" sz="1400" b="0" i="0" u="none" strike="noStrike" dirty="0">
                          <a:solidFill>
                            <a:srgbClr val="000000"/>
                          </a:solidFill>
                          <a:effectLst/>
                          <a:latin typeface="+mn-lt"/>
                        </a:rPr>
                        <a:t> E.RQST – “KPI </a:t>
                      </a:r>
                      <a:r>
                        <a:rPr lang="fr-FR" sz="1400" b="0" i="0" u="none" strike="noStrike" dirty="0" err="1">
                          <a:solidFill>
                            <a:srgbClr val="000000"/>
                          </a:solidFill>
                          <a:effectLst/>
                          <a:latin typeface="+mn-lt"/>
                        </a:rPr>
                        <a:t>targets</a:t>
                      </a:r>
                      <a:r>
                        <a:rPr lang="fr-FR" sz="1400" b="0" i="0" u="none" strike="noStrike" dirty="0">
                          <a:solidFill>
                            <a:srgbClr val="000000"/>
                          </a:solidFill>
                          <a:effectLst/>
                          <a:latin typeface="+mn-lt"/>
                        </a:rPr>
                        <a:t> for mobile </a:t>
                      </a:r>
                      <a:r>
                        <a:rPr lang="fr-FR" sz="1400" b="0" i="0" u="none" strike="noStrike" dirty="0" err="1">
                          <a:solidFill>
                            <a:srgbClr val="000000"/>
                          </a:solidFill>
                          <a:effectLst/>
                          <a:latin typeface="+mn-lt"/>
                        </a:rPr>
                        <a:t>networks”LS</a:t>
                      </a:r>
                      <a:r>
                        <a:rPr lang="fr-FR" sz="1400" b="0" i="0" u="none" strike="noStrike" dirty="0">
                          <a:solidFill>
                            <a:srgbClr val="000000"/>
                          </a:solidFill>
                          <a:effectLst/>
                          <a:latin typeface="+mn-lt"/>
                        </a:rPr>
                        <a:t> in </a:t>
                      </a:r>
                      <a:r>
                        <a:rPr lang="fr-FR" sz="1400" b="0" i="0" u="none" strike="noStrike" dirty="0" err="1">
                          <a:solidFill>
                            <a:srgbClr val="000000"/>
                          </a:solidFill>
                          <a:effectLst/>
                          <a:latin typeface="+mn-lt"/>
                        </a:rPr>
                        <a:t>reply</a:t>
                      </a:r>
                      <a:r>
                        <a:rPr lang="fr-FR" sz="1400" b="0" i="0" u="none" strike="noStrike" dirty="0">
                          <a:solidFill>
                            <a:srgbClr val="000000"/>
                          </a:solidFill>
                          <a:effectLst/>
                          <a:latin typeface="+mn-lt"/>
                        </a:rPr>
                        <a:t> to LS on </a:t>
                      </a:r>
                      <a:r>
                        <a:rPr lang="fr-FR" sz="1400" b="0" i="0" u="none" strike="noStrike" dirty="0" err="1">
                          <a:solidFill>
                            <a:srgbClr val="000000"/>
                          </a:solidFill>
                          <a:effectLst/>
                          <a:latin typeface="+mn-lt"/>
                        </a:rPr>
                        <a:t>Draft</a:t>
                      </a:r>
                      <a:r>
                        <a:rPr lang="fr-FR" sz="1400" b="0" i="0" u="none" strike="noStrike" dirty="0">
                          <a:solidFill>
                            <a:srgbClr val="000000"/>
                          </a:solidFill>
                          <a:effectLst/>
                          <a:latin typeface="+mn-lt"/>
                        </a:rPr>
                        <a:t> new </a:t>
                      </a:r>
                      <a:r>
                        <a:rPr lang="fr-FR" sz="1400" b="0" i="0" u="none" strike="noStrike" dirty="0" err="1">
                          <a:solidFill>
                            <a:srgbClr val="000000"/>
                          </a:solidFill>
                          <a:effectLst/>
                          <a:latin typeface="+mn-lt"/>
                        </a:rPr>
                        <a:t>Recommendation</a:t>
                      </a:r>
                      <a:r>
                        <a:rPr lang="fr-FR" sz="1400" b="0" i="0" u="none" strike="noStrike" dirty="0">
                          <a:solidFill>
                            <a:srgbClr val="000000"/>
                          </a:solidFill>
                          <a:effectLst/>
                          <a:latin typeface="+mn-lt"/>
                        </a:rPr>
                        <a:t> E.RQST – “KPI </a:t>
                      </a:r>
                      <a:r>
                        <a:rPr lang="fr-FR" sz="1400" b="0" i="0" u="none" strike="noStrike" dirty="0" err="1">
                          <a:solidFill>
                            <a:srgbClr val="000000"/>
                          </a:solidFill>
                          <a:effectLst/>
                          <a:latin typeface="+mn-lt"/>
                        </a:rPr>
                        <a:t>targets</a:t>
                      </a:r>
                      <a:r>
                        <a:rPr lang="fr-FR" sz="1400" b="0" i="0" u="none" strike="noStrike" dirty="0">
                          <a:solidFill>
                            <a:srgbClr val="000000"/>
                          </a:solidFill>
                          <a:effectLst/>
                          <a:latin typeface="+mn-lt"/>
                        </a:rPr>
                        <a:t>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SP-190269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S5-193254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SA2 to SA5 on the slicing terminology and the role of S-NSSAI parameter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S2-1902847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Postponed</a:t>
                      </a: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S5-193259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ITU-T SG2 to SA5 on cooperation on methodology harmonization and REST-based network management framework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ITU-T SG2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Postponed</a:t>
                      </a: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S5-193260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ITU-T to SA5 on new Recommendation Q.5020 (formerly Q.NS-LCMP): Protocol requirements and procedures for network slice lifecycle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ITU-T SG11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3638350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sz="3600" dirty="0"/>
              <a:t>Outgoing OAM&amp;P LSs</a:t>
            </a:r>
          </a:p>
        </p:txBody>
      </p:sp>
      <p:graphicFrame>
        <p:nvGraphicFramePr>
          <p:cNvPr id="5" name="Table Placeholder 4"/>
          <p:cNvGraphicFramePr>
            <a:graphicFrameLocks noGrp="1"/>
          </p:cNvGraphicFramePr>
          <p:nvPr>
            <p:ph type="tbl" idx="1"/>
            <p:extLst/>
          </p:nvPr>
        </p:nvGraphicFramePr>
        <p:xfrm>
          <a:off x="109183" y="1923229"/>
          <a:ext cx="11778017" cy="1183099"/>
        </p:xfrm>
        <a:graphic>
          <a:graphicData uri="http://schemas.openxmlformats.org/drawingml/2006/table">
            <a:tbl>
              <a:tblPr firstRow="1" bandRow="1">
                <a:tableStyleId>{5C22544A-7EE6-4342-B048-85BDC9FD1C3A}</a:tableStyleId>
              </a:tblPr>
              <a:tblGrid>
                <a:gridCol w="1194718">
                  <a:extLst>
                    <a:ext uri="{9D8B030D-6E8A-4147-A177-3AD203B41FA5}">
                      <a16:colId xmlns:a16="http://schemas.microsoft.com/office/drawing/2014/main" val="570476699"/>
                    </a:ext>
                  </a:extLst>
                </a:gridCol>
                <a:gridCol w="6065890">
                  <a:extLst>
                    <a:ext uri="{9D8B030D-6E8A-4147-A177-3AD203B41FA5}">
                      <a16:colId xmlns:a16="http://schemas.microsoft.com/office/drawing/2014/main" val="2618836924"/>
                    </a:ext>
                  </a:extLst>
                </a:gridCol>
                <a:gridCol w="1514902">
                  <a:extLst>
                    <a:ext uri="{9D8B030D-6E8A-4147-A177-3AD203B41FA5}">
                      <a16:colId xmlns:a16="http://schemas.microsoft.com/office/drawing/2014/main" val="3016348962"/>
                    </a:ext>
                  </a:extLst>
                </a:gridCol>
                <a:gridCol w="1460310">
                  <a:extLst>
                    <a:ext uri="{9D8B030D-6E8A-4147-A177-3AD203B41FA5}">
                      <a16:colId xmlns:a16="http://schemas.microsoft.com/office/drawing/2014/main" val="3690116950"/>
                    </a:ext>
                  </a:extLst>
                </a:gridCol>
                <a:gridCol w="1542197">
                  <a:extLst>
                    <a:ext uri="{9D8B030D-6E8A-4147-A177-3AD203B41FA5}">
                      <a16:colId xmlns:a16="http://schemas.microsoft.com/office/drawing/2014/main" val="2952368263"/>
                    </a:ext>
                  </a:extLst>
                </a:gridCol>
              </a:tblGrid>
              <a:tr h="86920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13899">
                <a:tc>
                  <a:txBody>
                    <a:bodyPr/>
                    <a:lstStyle/>
                    <a:p>
                      <a:pPr marL="95250" indent="0" algn="l" fontAlgn="ctr"/>
                      <a:r>
                        <a:rPr lang="fr-FR" sz="1400" b="0" i="0" u="none" strike="noStrike" dirty="0">
                          <a:solidFill>
                            <a:srgbClr val="000000"/>
                          </a:solidFill>
                          <a:effectLst/>
                          <a:latin typeface="+mn-lt"/>
                        </a:rPr>
                        <a:t>S5-193391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en-US" sz="1400" b="0" i="0" u="none" strike="noStrike" dirty="0">
                          <a:solidFill>
                            <a:srgbClr val="000000"/>
                          </a:solidFill>
                          <a:effectLst/>
                          <a:latin typeface="+mn-lt"/>
                        </a:rPr>
                        <a:t>LS on Data activity reporting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fontAlgn="t" latinLnBrk="0" hangingPunct="1"/>
                      <a:r>
                        <a:rPr lang="fr-FR" sz="1400" b="0" i="0" u="none" strike="noStrike" kern="1200" dirty="0">
                          <a:solidFill>
                            <a:srgbClr val="000000"/>
                          </a:solidFill>
                          <a:effectLst/>
                          <a:latin typeface="+mn-lt"/>
                          <a:ea typeface="+mn-ea"/>
                          <a:cs typeface="+mn-cs"/>
                        </a:rPr>
                        <a:t>RAN3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r>
                        <a:rPr lang="fr-FR" sz="1400" dirty="0">
                          <a:latin typeface="+mn-lt"/>
                        </a:rPr>
                        <a:t>RAN2</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97636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ext uri="{D42A27DB-BD31-4B8C-83A1-F6EECF244321}">
                <p14:modId xmlns:p14="http://schemas.microsoft.com/office/powerpoint/2010/main" val="2046987645"/>
              </p:ext>
            </p:extLst>
          </p:nvPr>
        </p:nvGraphicFramePr>
        <p:xfrm>
          <a:off x="2146696" y="1627584"/>
          <a:ext cx="7035404" cy="4277632"/>
        </p:xfrm>
        <a:graphic>
          <a:graphicData uri="http://schemas.openxmlformats.org/drawingml/2006/table">
            <a:tbl>
              <a:tblPr/>
              <a:tblGrid>
                <a:gridCol w="1209036">
                  <a:extLst>
                    <a:ext uri="{9D8B030D-6E8A-4147-A177-3AD203B41FA5}">
                      <a16:colId xmlns:a16="http://schemas.microsoft.com/office/drawing/2014/main" val="20000"/>
                    </a:ext>
                  </a:extLst>
                </a:gridCol>
                <a:gridCol w="756996">
                  <a:extLst>
                    <a:ext uri="{9D8B030D-6E8A-4147-A177-3AD203B41FA5}">
                      <a16:colId xmlns:a16="http://schemas.microsoft.com/office/drawing/2014/main" val="20001"/>
                    </a:ext>
                  </a:extLst>
                </a:gridCol>
                <a:gridCol w="704753">
                  <a:extLst>
                    <a:ext uri="{9D8B030D-6E8A-4147-A177-3AD203B41FA5}">
                      <a16:colId xmlns:a16="http://schemas.microsoft.com/office/drawing/2014/main" val="20002"/>
                    </a:ext>
                  </a:extLst>
                </a:gridCol>
                <a:gridCol w="726314">
                  <a:extLst>
                    <a:ext uri="{9D8B030D-6E8A-4147-A177-3AD203B41FA5}">
                      <a16:colId xmlns:a16="http://schemas.microsoft.com/office/drawing/2014/main" val="20003"/>
                    </a:ext>
                  </a:extLst>
                </a:gridCol>
                <a:gridCol w="735746">
                  <a:extLst>
                    <a:ext uri="{9D8B030D-6E8A-4147-A177-3AD203B41FA5}">
                      <a16:colId xmlns:a16="http://schemas.microsoft.com/office/drawing/2014/main" val="20004"/>
                    </a:ext>
                  </a:extLst>
                </a:gridCol>
                <a:gridCol w="735746">
                  <a:extLst>
                    <a:ext uri="{9D8B030D-6E8A-4147-A177-3AD203B41FA5}">
                      <a16:colId xmlns:a16="http://schemas.microsoft.com/office/drawing/2014/main" val="20005"/>
                    </a:ext>
                  </a:extLst>
                </a:gridCol>
                <a:gridCol w="755959">
                  <a:extLst>
                    <a:ext uri="{9D8B030D-6E8A-4147-A177-3AD203B41FA5}">
                      <a16:colId xmlns:a16="http://schemas.microsoft.com/office/drawing/2014/main" val="20006"/>
                    </a:ext>
                  </a:extLst>
                </a:gridCol>
                <a:gridCol w="715533">
                  <a:extLst>
                    <a:ext uri="{9D8B030D-6E8A-4147-A177-3AD203B41FA5}">
                      <a16:colId xmlns:a16="http://schemas.microsoft.com/office/drawing/2014/main" val="20007"/>
                    </a:ext>
                  </a:extLst>
                </a:gridCol>
                <a:gridCol w="695321">
                  <a:extLst>
                    <a:ext uri="{9D8B030D-6E8A-4147-A177-3AD203B41FA5}">
                      <a16:colId xmlns:a16="http://schemas.microsoft.com/office/drawing/2014/main" val="20008"/>
                    </a:ext>
                  </a:extLst>
                </a:gridCol>
              </a:tblGrid>
              <a:tr h="55621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74394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109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0191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information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649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approval</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3389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New or updated WIDs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7669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SA5 exploder</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393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403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1338" name="Rectangle 64"/>
          <p:cNvSpPr>
            <a:spLocks/>
          </p:cNvSpPr>
          <p:nvPr/>
        </p:nvSpPr>
        <p:spPr bwMode="auto">
          <a:xfrm>
            <a:off x="3009900" y="703660"/>
            <a:ext cx="5187554" cy="541734"/>
          </a:xfrm>
          <a:prstGeom prst="rect">
            <a:avLst/>
          </a:prstGeom>
          <a:noFill/>
          <a:ln w="9525">
            <a:noFill/>
            <a:miter lim="800000"/>
            <a:headEnd/>
            <a:tailEnd/>
          </a:ln>
        </p:spPr>
        <p:txBody>
          <a:bodyPr anchor="ctr"/>
          <a:lstStyle/>
          <a:p>
            <a:pPr algn="ctr" eaLnBrk="0" hangingPunct="0">
              <a:defRPr/>
            </a:pPr>
            <a:r>
              <a:rPr lang="en-GB" sz="4000" dirty="0">
                <a:solidFill>
                  <a:srgbClr val="FF0000"/>
                </a:solidFill>
                <a:latin typeface="+mj-lt"/>
              </a:rPr>
              <a:t>Statistics at SA level</a:t>
            </a:r>
          </a:p>
        </p:txBody>
      </p:sp>
    </p:spTree>
    <p:extLst>
      <p:ext uri="{BB962C8B-B14F-4D97-AF65-F5344CB8AC3E}">
        <p14:creationId xmlns:p14="http://schemas.microsoft.com/office/powerpoint/2010/main" val="1994494408"/>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154109841"/>
              </p:ext>
            </p:extLst>
          </p:nvPr>
        </p:nvGraphicFramePr>
        <p:xfrm>
          <a:off x="1378579" y="1562027"/>
          <a:ext cx="8716369" cy="4165026"/>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1790464">
                  <a:extLst>
                    <a:ext uri="{9D8B030D-6E8A-4147-A177-3AD203B41FA5}">
                      <a16:colId xmlns:a16="http://schemas.microsoft.com/office/drawing/2014/main" val="20002"/>
                    </a:ext>
                  </a:extLst>
                </a:gridCol>
                <a:gridCol w="1124245">
                  <a:extLst>
                    <a:ext uri="{9D8B030D-6E8A-4147-A177-3AD203B41FA5}">
                      <a16:colId xmlns:a16="http://schemas.microsoft.com/office/drawing/2014/main" val="20003"/>
                    </a:ext>
                  </a:extLst>
                </a:gridCol>
                <a:gridCol w="1207522">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SA5#129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10-14 Feb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France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20-24 Apr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India (city 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India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SA5#131</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25-29 May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Vilnius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Lithuania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SA5#132</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24-28 Aug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err="1">
                          <a:ln>
                            <a:noFill/>
                          </a:ln>
                          <a:solidFill>
                            <a:schemeClr val="tx1"/>
                          </a:solidFill>
                          <a:effectLst/>
                          <a:latin typeface="Calibri" pitchFamily="34" charset="0"/>
                          <a:ea typeface="+mn-ea"/>
                          <a:cs typeface="Arial" charset="0"/>
                        </a:rPr>
                        <a:t>N.Am</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 (city 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tx1"/>
                          </a:solidFill>
                          <a:effectLst/>
                          <a:latin typeface="Calibri" pitchFamily="34" charset="0"/>
                          <a:ea typeface="+mn-ea"/>
                          <a:cs typeface="Arial" charset="0"/>
                        </a:rPr>
                        <a:t>N.Am</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NAF3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SA5#133</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12-16 Oct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err="1">
                          <a:ln>
                            <a:noFill/>
                          </a:ln>
                          <a:solidFill>
                            <a:schemeClr val="tx1"/>
                          </a:solidFill>
                          <a:effectLst/>
                          <a:latin typeface="Calibri" pitchFamily="34" charset="0"/>
                          <a:ea typeface="+mn-ea"/>
                          <a:cs typeface="Arial" charset="0"/>
                        </a:rPr>
                        <a:t>N.Am</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 (city 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tx1"/>
                          </a:solidFill>
                          <a:effectLst/>
                          <a:latin typeface="Calibri" pitchFamily="34" charset="0"/>
                          <a:ea typeface="+mn-ea"/>
                          <a:cs typeface="Arial" charset="0"/>
                        </a:rPr>
                        <a:t>N.Am</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NAF3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SA5#134</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16-20 Nov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China (city 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China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2020 meeting calendar</a:t>
            </a:r>
            <a:endParaRPr lang="en-GB" sz="3600" dirty="0"/>
          </a:p>
        </p:txBody>
      </p:sp>
    </p:spTree>
    <p:extLst>
      <p:ext uri="{BB962C8B-B14F-4D97-AF65-F5344CB8AC3E}">
        <p14:creationId xmlns:p14="http://schemas.microsoft.com/office/powerpoint/2010/main" val="2193705971"/>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61AB3-F01D-448E-BAB1-155960FD38DE}"/>
              </a:ext>
            </a:extLst>
          </p:cNvPr>
          <p:cNvSpPr>
            <a:spLocks noGrp="1"/>
          </p:cNvSpPr>
          <p:nvPr>
            <p:ph type="title"/>
          </p:nvPr>
        </p:nvSpPr>
        <p:spPr/>
        <p:txBody>
          <a:bodyPr/>
          <a:lstStyle/>
          <a:p>
            <a:endParaRPr lang="sv-SE"/>
          </a:p>
        </p:txBody>
      </p:sp>
      <p:sp>
        <p:nvSpPr>
          <p:cNvPr id="3" name="Content Placeholder 2">
            <a:extLst>
              <a:ext uri="{FF2B5EF4-FFF2-40B4-BE49-F238E27FC236}">
                <a16:creationId xmlns:a16="http://schemas.microsoft.com/office/drawing/2014/main" id="{B48ABD3F-81B6-4BC4-B6B9-FD7355E2D259}"/>
              </a:ext>
            </a:extLst>
          </p:cNvPr>
          <p:cNvSpPr>
            <a:spLocks noGrp="1"/>
          </p:cNvSpPr>
          <p:nvPr>
            <p:ph idx="1"/>
          </p:nvPr>
        </p:nvSpPr>
        <p:spPr>
          <a:xfrm>
            <a:off x="3985146" y="2255174"/>
            <a:ext cx="8406050" cy="4374226"/>
          </a:xfrm>
        </p:spPr>
        <p:txBody>
          <a:bodyPr/>
          <a:lstStyle/>
          <a:p>
            <a:r>
              <a:rPr lang="sv-SE" dirty="0"/>
              <a:t>Thank you!</a:t>
            </a:r>
          </a:p>
        </p:txBody>
      </p:sp>
    </p:spTree>
    <p:extLst>
      <p:ext uri="{BB962C8B-B14F-4D97-AF65-F5344CB8AC3E}">
        <p14:creationId xmlns:p14="http://schemas.microsoft.com/office/powerpoint/2010/main" val="325611726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43237"/>
            <a:ext cx="6759575" cy="619125"/>
          </a:xfrm>
        </p:spPr>
        <p:txBody>
          <a:bodyPr/>
          <a:lstStyle/>
          <a:p>
            <a:r>
              <a:rPr lang="en-GB" altLang="zh-CN" sz="4000" dirty="0" err="1"/>
              <a:t>Tdoc</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9202738" cy="5591175"/>
        </p:xfrm>
        <a:graphic>
          <a:graphicData uri="http://schemas.openxmlformats.org/presentationml/2006/ole">
            <mc:AlternateContent xmlns:mc="http://schemas.openxmlformats.org/markup-compatibility/2006">
              <mc:Choice xmlns:v="urn:schemas-microsoft-com:vml" Requires="v">
                <p:oleObj spid="_x0000_s5150" name="Worksheet" r:id="rId4" imgW="8991896" imgH="5458056" progId="Excel.Sheet.8">
                  <p:embed/>
                </p:oleObj>
              </mc:Choice>
              <mc:Fallback>
                <p:oleObj name="Worksheet" r:id="rId4" imgW="8991896" imgH="5458056" progId="Excel.Sheet.8">
                  <p:embed/>
                  <p:pic>
                    <p:nvPicPr>
                      <p:cNvPr id="5" name="Object 4"/>
                      <p:cNvPicPr>
                        <a:picLocks noGrp="1" noChangeAspect="1" noChangeArrowheads="1"/>
                      </p:cNvPicPr>
                      <p:nvPr/>
                    </p:nvPicPr>
                    <p:blipFill>
                      <a:blip r:embed="rId5"/>
                      <a:srcRect/>
                      <a:stretch>
                        <a:fillRect/>
                      </a:stretch>
                    </p:blipFill>
                    <p:spPr bwMode="auto">
                      <a:xfrm>
                        <a:off x="1539875" y="850900"/>
                        <a:ext cx="9202738" cy="5591175"/>
                      </a:xfrm>
                      <a:prstGeom prst="rect">
                        <a:avLst/>
                      </a:prstGeom>
                      <a:noFill/>
                      <a:extLst/>
                    </p:spPr>
                  </p:pic>
                </p:oleObj>
              </mc:Fallback>
            </mc:AlternateContent>
          </a:graphicData>
        </a:graphic>
      </p:graphicFrame>
    </p:spTree>
    <p:extLst>
      <p:ext uri="{BB962C8B-B14F-4D97-AF65-F5344CB8AC3E}">
        <p14:creationId xmlns:p14="http://schemas.microsoft.com/office/powerpoint/2010/main" val="187333063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26605"/>
            <a:ext cx="6759575" cy="619125"/>
          </a:xfrm>
        </p:spPr>
        <p:txBody>
          <a:bodyPr/>
          <a:lstStyle/>
          <a:p>
            <a:r>
              <a:rPr lang="en-GB" altLang="zh-CN" sz="4000" dirty="0"/>
              <a:t>CR/</a:t>
            </a:r>
            <a:r>
              <a:rPr lang="en-GB" altLang="zh-CN" sz="4000" dirty="0" err="1"/>
              <a:t>pCR</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23325" cy="5368925"/>
        </p:xfrm>
        <a:graphic>
          <a:graphicData uri="http://schemas.openxmlformats.org/presentationml/2006/ole">
            <mc:AlternateContent xmlns:mc="http://schemas.openxmlformats.org/markup-compatibility/2006">
              <mc:Choice xmlns:v="urn:schemas-microsoft-com:vml" Requires="v">
                <p:oleObj spid="_x0000_s6174" name="Worksheet" r:id="rId4" imgW="8620217" imgH="5248154" progId="Excel.Sheet.8">
                  <p:embed/>
                </p:oleObj>
              </mc:Choice>
              <mc:Fallback>
                <p:oleObj name="Worksheet" r:id="rId4" imgW="8620217" imgH="5248154"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23325" cy="5368925"/>
                      </a:xfrm>
                      <a:prstGeom prst="rect">
                        <a:avLst/>
                      </a:prstGeom>
                      <a:noFill/>
                      <a:extLst/>
                    </p:spPr>
                  </p:pic>
                </p:oleObj>
              </mc:Fallback>
            </mc:AlternateContent>
          </a:graphicData>
        </a:graphic>
      </p:graphicFrame>
    </p:spTree>
    <p:extLst>
      <p:ext uri="{BB962C8B-B14F-4D97-AF65-F5344CB8AC3E}">
        <p14:creationId xmlns:p14="http://schemas.microsoft.com/office/powerpoint/2010/main" val="24570655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ext uri="{D42A27DB-BD31-4B8C-83A1-F6EECF244321}">
                <p14:modId xmlns:p14="http://schemas.microsoft.com/office/powerpoint/2010/main" val="3257047922"/>
              </p:ext>
            </p:extLst>
          </p:nvPr>
        </p:nvGraphicFramePr>
        <p:xfrm>
          <a:off x="1252538" y="228600"/>
          <a:ext cx="9979025" cy="7340600"/>
        </p:xfrm>
        <a:graphic>
          <a:graphicData uri="http://schemas.openxmlformats.org/presentationml/2006/ole">
            <mc:AlternateContent xmlns:mc="http://schemas.openxmlformats.org/markup-compatibility/2006">
              <mc:Choice xmlns:v="urn:schemas-microsoft-com:vml" Requires="v">
                <p:oleObj spid="_x0000_s7199" name="Worksheet" r:id="rId4" imgW="8581748" imgH="5667364" progId="Excel.Sheet.8">
                  <p:embed/>
                </p:oleObj>
              </mc:Choice>
              <mc:Fallback>
                <p:oleObj name="Worksheet" r:id="rId4" imgW="8581748" imgH="5667364" progId="Excel.Sheet.8">
                  <p:embed/>
                  <p:pic>
                    <p:nvPicPr>
                      <p:cNvPr id="2050" name="Object 4"/>
                      <p:cNvPicPr>
                        <a:picLocks noGrp="1" noChangeAspect="1" noChangeArrowheads="1"/>
                      </p:cNvPicPr>
                      <p:nvPr/>
                    </p:nvPicPr>
                    <p:blipFill>
                      <a:blip r:embed="rId5"/>
                      <a:srcRect/>
                      <a:stretch>
                        <a:fillRect/>
                      </a:stretch>
                    </p:blipFill>
                    <p:spPr bwMode="auto">
                      <a:xfrm>
                        <a:off x="1252538" y="228600"/>
                        <a:ext cx="9979025" cy="734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2068514" y="402881"/>
            <a:ext cx="7019925" cy="735013"/>
          </a:xfrm>
        </p:spPr>
        <p:txBody>
          <a:bodyPr/>
          <a:lstStyle/>
          <a:p>
            <a:r>
              <a:rPr lang="en-GB" altLang="zh-CN" sz="4000" dirty="0"/>
              <a:t>CR history</a:t>
            </a:r>
          </a:p>
        </p:txBody>
      </p:sp>
      <p:sp>
        <p:nvSpPr>
          <p:cNvPr id="2052"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28225847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2068514" y="195059"/>
            <a:ext cx="7019925" cy="735013"/>
          </a:xfrm>
        </p:spPr>
        <p:txBody>
          <a:bodyPr/>
          <a:lstStyle/>
          <a:p>
            <a:r>
              <a:rPr lang="en-GB" altLang="zh-CN" sz="4000" dirty="0"/>
              <a:t>WI history</a:t>
            </a:r>
          </a:p>
        </p:txBody>
      </p:sp>
      <p:sp>
        <p:nvSpPr>
          <p:cNvPr id="3076"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ext uri="{D42A27DB-BD31-4B8C-83A1-F6EECF244321}">
                <p14:modId xmlns:p14="http://schemas.microsoft.com/office/powerpoint/2010/main" val="2119930755"/>
              </p:ext>
            </p:extLst>
          </p:nvPr>
        </p:nvGraphicFramePr>
        <p:xfrm>
          <a:off x="1031571" y="562565"/>
          <a:ext cx="9093809" cy="5653087"/>
        </p:xfrm>
        <a:graphic>
          <a:graphicData uri="http://schemas.openxmlformats.org/presentationml/2006/ole">
            <mc:AlternateContent xmlns:mc="http://schemas.openxmlformats.org/markup-compatibility/2006">
              <mc:Choice xmlns:v="urn:schemas-microsoft-com:vml" Requires="v">
                <p:oleObj spid="_x0000_s8224" name="Worksheet" r:id="rId4" imgW="7953209" imgH="5667364" progId="Excel.Sheet.8">
                  <p:embed/>
                </p:oleObj>
              </mc:Choice>
              <mc:Fallback>
                <p:oleObj name="Worksheet" r:id="rId4" imgW="7953209" imgH="5667364" progId="Excel.Sheet.8">
                  <p:embed/>
                  <p:pic>
                    <p:nvPicPr>
                      <p:cNvPr id="3074" name="Object 4"/>
                      <p:cNvPicPr>
                        <a:picLocks noGrp="1" noChangeAspect="1" noChangeArrowheads="1"/>
                      </p:cNvPicPr>
                      <p:nvPr/>
                    </p:nvPicPr>
                    <p:blipFill>
                      <a:blip r:embed="rId5"/>
                      <a:srcRect/>
                      <a:stretch>
                        <a:fillRect/>
                      </a:stretch>
                    </p:blipFill>
                    <p:spPr bwMode="auto">
                      <a:xfrm>
                        <a:off x="1031571" y="562565"/>
                        <a:ext cx="9093809" cy="5653087"/>
                      </a:xfrm>
                      <a:prstGeom prst="rect">
                        <a:avLst/>
                      </a:prstGeom>
                      <a:noFill/>
                      <a:extLst/>
                    </p:spPr>
                  </p:pic>
                </p:oleObj>
              </mc:Fallback>
            </mc:AlternateContent>
          </a:graphicData>
        </a:graphic>
      </p:graphicFrame>
    </p:spTree>
    <p:extLst>
      <p:ext uri="{BB962C8B-B14F-4D97-AF65-F5344CB8AC3E}">
        <p14:creationId xmlns:p14="http://schemas.microsoft.com/office/powerpoint/2010/main" val="407685153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2686</TotalTime>
  <Words>4397</Words>
  <Application>Microsoft Office PowerPoint</Application>
  <PresentationFormat>Widescreen</PresentationFormat>
  <Paragraphs>1054</Paragraphs>
  <Slides>51</Slides>
  <Notes>42</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51</vt:i4>
      </vt:variant>
    </vt:vector>
  </HeadingPairs>
  <TitlesOfParts>
    <vt:vector size="61" baseType="lpstr">
      <vt:lpstr>Batang</vt:lpstr>
      <vt:lpstr>DengXian</vt:lpstr>
      <vt:lpstr>Gulim</vt:lpstr>
      <vt:lpstr>SimSun</vt:lpstr>
      <vt:lpstr>SimSun</vt:lpstr>
      <vt:lpstr>Arial</vt:lpstr>
      <vt:lpstr>Calibri</vt:lpstr>
      <vt:lpstr>Times New Roman</vt:lpstr>
      <vt:lpstr>Office Theme</vt:lpstr>
      <vt:lpstr>Worksheet</vt:lpstr>
      <vt:lpstr>    SA5 Status Report to SA#83  Charging Management (CH) Operation, Administration, Maintenance &amp; Provisioning (OAM&amp;P)  </vt:lpstr>
      <vt:lpstr>SA5 leadership</vt:lpstr>
      <vt:lpstr>2019 meeting calendar</vt:lpstr>
      <vt:lpstr>Statistics at SA5 level</vt:lpstr>
      <vt:lpstr>PowerPoint Presentation</vt:lpstr>
      <vt:lpstr>Tdoc history </vt:lpstr>
      <vt:lpstr>CR/pCR history </vt:lpstr>
      <vt:lpstr>CR history</vt:lpstr>
      <vt:lpstr>WI history</vt:lpstr>
      <vt:lpstr>Summary of ongoing WIs/SIs (1/3)</vt:lpstr>
      <vt:lpstr>Summary of ongoing WIs/SIs (2/3)</vt:lpstr>
      <vt:lpstr>Summary of ongoing WIs/SIs (3/3)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vt:lpstr>
      <vt:lpstr>Incoming CH LSs</vt:lpstr>
      <vt:lpstr>Outgoing CH LSs</vt:lpstr>
      <vt:lpstr>Incoming OAM&amp;P LSs</vt:lpstr>
      <vt:lpstr>Outgoing OAM&amp;P LSs</vt:lpstr>
      <vt:lpstr>2020 meeting calendar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SA5 Status Report to SA#83  Charging Management (CH) Operation, Administration, Maintenance &amp; Provisioning (OAM&amp;P)  </dc:title>
  <dc:creator>Thomas Tovinger</dc:creator>
  <cp:lastModifiedBy>Thomas Tovinger</cp:lastModifiedBy>
  <cp:revision>92</cp:revision>
  <dcterms:created xsi:type="dcterms:W3CDTF">2019-03-13T01:38:36Z</dcterms:created>
  <dcterms:modified xsi:type="dcterms:W3CDTF">2019-05-29T18:35:45Z</dcterms:modified>
</cp:coreProperties>
</file>