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341" r:id="rId2"/>
    <p:sldId id="296" r:id="rId3"/>
    <p:sldId id="447" r:id="rId4"/>
    <p:sldId id="1131" r:id="rId5"/>
    <p:sldId id="1132" r:id="rId6"/>
    <p:sldId id="275" r:id="rId7"/>
    <p:sldId id="1151" r:id="rId8"/>
    <p:sldId id="1181" r:id="rId9"/>
    <p:sldId id="1166" r:id="rId10"/>
    <p:sldId id="1171" r:id="rId11"/>
    <p:sldId id="1178" r:id="rId12"/>
    <p:sldId id="438" r:id="rId13"/>
    <p:sldId id="1134" r:id="rId14"/>
    <p:sldId id="455" r:id="rId15"/>
    <p:sldId id="411" r:id="rId16"/>
    <p:sldId id="1153" r:id="rId17"/>
    <p:sldId id="450" r:id="rId18"/>
    <p:sldId id="398" r:id="rId19"/>
    <p:sldId id="1154" r:id="rId20"/>
    <p:sldId id="405" r:id="rId21"/>
    <p:sldId id="437" r:id="rId22"/>
    <p:sldId id="1179" r:id="rId23"/>
    <p:sldId id="407" r:id="rId24"/>
    <p:sldId id="443" r:id="rId25"/>
    <p:sldId id="1148" r:id="rId26"/>
    <p:sldId id="1170" r:id="rId27"/>
    <p:sldId id="1168" r:id="rId28"/>
    <p:sldId id="441" r:id="rId29"/>
    <p:sldId id="1173" r:id="rId30"/>
    <p:sldId id="451" r:id="rId31"/>
    <p:sldId id="1155" r:id="rId32"/>
    <p:sldId id="1182" r:id="rId33"/>
    <p:sldId id="1183" r:id="rId34"/>
    <p:sldId id="1180" r:id="rId35"/>
    <p:sldId id="379" r:id="rId36"/>
    <p:sldId id="1174" r:id="rId37"/>
    <p:sldId id="1175" r:id="rId38"/>
    <p:sldId id="1176" r:id="rId39"/>
    <p:sldId id="1177"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96327" autoAdjust="0"/>
  </p:normalViewPr>
  <p:slideViewPr>
    <p:cSldViewPr snapToGrid="0">
      <p:cViewPr varScale="1">
        <p:scale>
          <a:sx n="57" d="100"/>
          <a:sy n="57" d="100"/>
        </p:scale>
        <p:origin x="38" y="4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SA/CT#107</a:t>
            </a:r>
          </a:p>
          <a:p>
            <a:pPr eaLnBrk="1" hangingPunct="1">
              <a:defRPr/>
            </a:pPr>
            <a:r>
              <a:rPr lang="en-GB" altLang="en-US" sz="1200" b="1" dirty="0">
                <a:latin typeface="Arial "/>
              </a:rPr>
              <a:t>Incheon</a:t>
            </a:r>
            <a:r>
              <a:rPr lang="sv-SE" altLang="en-US" sz="1200" b="1" dirty="0">
                <a:latin typeface="Arial "/>
              </a:rPr>
              <a:t>, </a:t>
            </a:r>
            <a:r>
              <a:rPr lang="en-US" altLang="en-US" sz="1200" b="1" dirty="0">
                <a:latin typeface="Arial "/>
              </a:rPr>
              <a:t>South Korea</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14</a:t>
            </a:r>
            <a:r>
              <a:rPr lang="sv-SE" altLang="en-US" sz="1200" b="1" dirty="0">
                <a:latin typeface="Arial "/>
              </a:rPr>
              <a:t> </a:t>
            </a:r>
            <a:r>
              <a:rPr lang="en-US" altLang="en-US" sz="1200" b="1" dirty="0">
                <a:latin typeface="Arial "/>
              </a:rPr>
              <a:t>March</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SP-250337, CP-250263</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mailarchive.ietf.org/arch/msg/masque/QFDTHi3YWHbJQLyqhkD8PVV0PkE/" TargetMode="External"/><Relationship Id="rId2" Type="http://schemas.openxmlformats.org/officeDocument/2006/relationships/hyperlink" Target="mailto:masque@ietf.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datatracker.ietf.org/doc/rfc6988/"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datatracker.ietf.org/doc/rfc7326/"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ietf.org/mailman/listinfo/opsawg" TargetMode="External"/><Relationship Id="rId2" Type="http://schemas.openxmlformats.org/officeDocument/2006/relationships/hyperlink" Target="https://datatracker.ietf.org/liaison/197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CT/SA#107</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2400" dirty="0">
                <a:effectLst/>
                <a:latin typeface="Arial" panose="020B0604020202020204" pitchFamily="34" charset="0"/>
                <a:ea typeface="SimSun" panose="02010600030101010101" pitchFamily="2" charset="-122"/>
              </a:rPr>
              <a:t>LS on XRM metadata exchange between 3GPP Core and an Application server</a:t>
            </a:r>
            <a:endParaRPr lang="en-US" sz="2400" dirty="0"/>
          </a:p>
          <a:p>
            <a:pPr lvl="1"/>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p>
          <a:p>
            <a:r>
              <a:rPr lang="en-DE" altLang="en-US" sz="2400" dirty="0"/>
              <a:t>F</a:t>
            </a:r>
            <a:r>
              <a:rPr lang="en-GB" altLang="en-US" sz="2400" dirty="0"/>
              <a:t>e</a:t>
            </a:r>
            <a:r>
              <a:rPr lang="en-DE" altLang="en-US" sz="2400" dirty="0"/>
              <a:t>e</a:t>
            </a:r>
            <a:r>
              <a:rPr lang="en-GB" altLang="en-US" sz="2400" dirty="0"/>
              <a:t>d</a:t>
            </a:r>
            <a:r>
              <a:rPr lang="en-DE" altLang="en-US" sz="2400" dirty="0"/>
              <a:t>b</a:t>
            </a:r>
            <a:r>
              <a:rPr lang="en-GB" altLang="en-US" sz="2400" dirty="0"/>
              <a:t>a</a:t>
            </a:r>
            <a:r>
              <a:rPr lang="en-DE" altLang="en-US" sz="2400" dirty="0"/>
              <a:t>c</a:t>
            </a:r>
            <a:r>
              <a:rPr lang="en-GB" altLang="en-US" sz="2400" dirty="0"/>
              <a:t>k</a:t>
            </a:r>
            <a:r>
              <a:rPr lang="en-DE" altLang="en-US" sz="2400" dirty="0"/>
              <a:t> </a:t>
            </a:r>
            <a:r>
              <a:rPr lang="en-GB" altLang="en-US" sz="2400" dirty="0"/>
              <a:t>f</a:t>
            </a:r>
            <a:r>
              <a:rPr lang="en-DE" altLang="en-US" sz="2400" dirty="0"/>
              <a:t>r</a:t>
            </a:r>
            <a:r>
              <a:rPr lang="en-GB" altLang="en-US" sz="2400" dirty="0"/>
              <a:t>o</a:t>
            </a:r>
            <a:r>
              <a:rPr lang="en-DE" altLang="en-US" sz="2400" dirty="0"/>
              <a:t>m </a:t>
            </a:r>
            <a:r>
              <a:rPr lang="en-US" altLang="en-US" sz="2400" dirty="0"/>
              <a:t>MASQUE</a:t>
            </a:r>
            <a:r>
              <a:rPr lang="en-DE" altLang="en-US" sz="2400" dirty="0"/>
              <a:t> </a:t>
            </a:r>
            <a:r>
              <a:rPr lang="en-GB" altLang="en-US" sz="2400" dirty="0"/>
              <a:t>W</a:t>
            </a:r>
            <a:r>
              <a:rPr lang="en-DE" altLang="en-US" sz="2400" dirty="0"/>
              <a:t>G </a:t>
            </a:r>
            <a:r>
              <a:rPr lang="en-GB" altLang="en-US" sz="2400" dirty="0"/>
              <a:t>C</a:t>
            </a:r>
            <a:r>
              <a:rPr lang="en-DE" altLang="en-US" sz="2400" dirty="0"/>
              <a:t>h</a:t>
            </a:r>
            <a:r>
              <a:rPr lang="en-GB" altLang="en-US" sz="2400" dirty="0"/>
              <a:t>a</a:t>
            </a:r>
            <a:r>
              <a:rPr lang="en-DE" altLang="en-US" sz="2400" dirty="0" err="1"/>
              <a:t>i</a:t>
            </a:r>
            <a:r>
              <a:rPr lang="en-GB" altLang="en-US" sz="2400" dirty="0"/>
              <a:t>r</a:t>
            </a:r>
            <a:r>
              <a:rPr lang="en-DE" altLang="en-US" sz="2400" dirty="0"/>
              <a:t>s (</a:t>
            </a:r>
            <a:r>
              <a:rPr lang="en-GB" altLang="en-US" sz="2400" dirty="0"/>
              <a:t>I</a:t>
            </a:r>
            <a:r>
              <a:rPr lang="en-DE" altLang="en-US" sz="2400" dirty="0"/>
              <a:t>E</a:t>
            </a:r>
            <a:r>
              <a:rPr lang="en-GB" altLang="en-US" sz="2400" dirty="0"/>
              <a:t>T</a:t>
            </a:r>
            <a:r>
              <a:rPr lang="en-DE" altLang="en-US" sz="2400" dirty="0"/>
              <a:t>F #12</a:t>
            </a:r>
            <a:r>
              <a:rPr lang="en-US" altLang="en-US" sz="2400" dirty="0"/>
              <a:t>1</a:t>
            </a:r>
            <a:r>
              <a:rPr lang="en-DE" altLang="en-US" sz="2400" dirty="0"/>
              <a:t>)</a:t>
            </a:r>
          </a:p>
          <a:p>
            <a:pPr lvl="1"/>
            <a:r>
              <a:rPr lang="en-US" sz="1600" dirty="0">
                <a:effectLst/>
                <a:latin typeface="Calibri" panose="020F0502020204030204" pitchFamily="34" charset="0"/>
                <a:ea typeface="Calibri" panose="020F0502020204030204" pitchFamily="34" charset="0"/>
                <a:cs typeface="Times New Roman" panose="02020603050405020304" pitchFamily="18" charset="0"/>
              </a:rPr>
              <a:t>Whilst </a:t>
            </a:r>
            <a:r>
              <a:rPr lang="en-GB" altLang="en-US" sz="1600" dirty="0"/>
              <a:t>W</a:t>
            </a:r>
            <a:r>
              <a:rPr lang="en-DE" altLang="en-US" sz="1600" dirty="0"/>
              <a:t>G </a:t>
            </a:r>
            <a:r>
              <a:rPr lang="en-GB" altLang="en-US" sz="1600" dirty="0"/>
              <a:t>C</a:t>
            </a:r>
            <a:r>
              <a:rPr lang="en-DE" altLang="en-US" sz="1600" dirty="0"/>
              <a:t>h</a:t>
            </a:r>
            <a:r>
              <a:rPr lang="en-GB" altLang="en-US" sz="1600" dirty="0"/>
              <a:t>a</a:t>
            </a:r>
            <a:r>
              <a:rPr lang="en-DE" altLang="en-US" sz="1600" dirty="0" err="1"/>
              <a:t>i</a:t>
            </a:r>
            <a:r>
              <a:rPr lang="en-GB" altLang="en-US" sz="1600" dirty="0"/>
              <a:t>r</a:t>
            </a:r>
            <a:r>
              <a:rPr lang="en-DE" altLang="en-US" sz="1600" dirty="0"/>
              <a:t>s</a:t>
            </a:r>
            <a:r>
              <a:rPr lang="en-US" sz="1600" dirty="0">
                <a:effectLst/>
                <a:latin typeface="Calibri" panose="020F0502020204030204" pitchFamily="34" charset="0"/>
                <a:ea typeface="Calibri" panose="020F0502020204030204" pitchFamily="34" charset="0"/>
                <a:cs typeface="Times New Roman" panose="02020603050405020304" pitchFamily="18" charset="0"/>
              </a:rPr>
              <a:t> appreciate the interest in the views of the MASQUE WG, for future questions of this nature, they recommend writing via email to the MASQUE public mailing list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masque@ietf.org</a:t>
            </a:r>
            <a:r>
              <a:rPr lang="en-US" sz="1600" dirty="0">
                <a:effectLst/>
                <a:latin typeface="Calibri" panose="020F0502020204030204" pitchFamily="34" charset="0"/>
                <a:ea typeface="Calibri" panose="020F0502020204030204" pitchFamily="34" charset="0"/>
                <a:cs typeface="Times New Roman" panose="02020603050405020304" pitchFamily="18" charset="0"/>
              </a:rPr>
              <a:t> ). Posts to the mailing list can directly engage with working group participants and offer a convenient mechanism to supply additional information in response to questions or comments, as is often necessary to resolve technical questions such as those in your request.</a:t>
            </a:r>
          </a:p>
          <a:p>
            <a:pPr lvl="1"/>
            <a:r>
              <a:rPr lang="en-US" sz="1600" dirty="0">
                <a:latin typeface="Calibri" panose="020F0502020204030204" pitchFamily="34" charset="0"/>
                <a:ea typeface="Calibri" panose="020F0502020204030204" pitchFamily="34" charset="0"/>
                <a:cs typeface="Times New Roman" panose="02020603050405020304" pitchFamily="18" charset="0"/>
              </a:rPr>
              <a:t>The chairs of the MASQUE working group have interpreted the LS as a 'Request for Comments' in line with the IETF's processes outlined in RFC 4053 3.2.2.2 . they asked the working group to read and evaluate the details attached in the Statement and solicited their opinions on the questions posed. See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https://mailarchive.ietf.org/arch/msg/masque/QFDTHi3YWHbJQLyqhkD8PVV0PkE/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 SA2  noted the reply</a:t>
            </a:r>
          </a:p>
          <a:p>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a:t>
            </a:r>
            <a:r>
              <a:rPr lang="en-US" dirty="0" err="1"/>
              <a:t>DetNet</a:t>
            </a:r>
            <a:r>
              <a:rPr lang="en-US" dirty="0"/>
              <a:t> -&gt;</a:t>
            </a:r>
            <a:r>
              <a:rPr lang="en-GB" dirty="0"/>
              <a:t> RAN2, RAN3, SA2, SA3</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LS on draft-</a:t>
            </a:r>
            <a:r>
              <a:rPr lang="en-US" dirty="0" err="1"/>
              <a:t>ietf</a:t>
            </a:r>
            <a:r>
              <a:rPr lang="en-US" dirty="0"/>
              <a:t>-raw-technologies, "Reliable and Available Wireless Technologies</a:t>
            </a:r>
            <a:endParaRPr lang="en-GB" dirty="0"/>
          </a:p>
          <a:p>
            <a:pPr lvl="1"/>
            <a:r>
              <a:rPr lang="en-GB" sz="2000" dirty="0"/>
              <a:t>The LS informs on </a:t>
            </a:r>
            <a:r>
              <a:rPr lang="en-US" sz="2000" dirty="0"/>
              <a:t>draft "Reliable and Available Wireless Technologies“ the clause 6 is dedicated to 5G. Section 6 includes a brief overview of 5G, including system architecture, radio, scheduling, QoS, and Time-Sensitive Communication features. </a:t>
            </a:r>
            <a:r>
              <a:rPr lang="en-US" sz="2000" dirty="0" err="1"/>
              <a:t>DetNet</a:t>
            </a:r>
            <a:r>
              <a:rPr lang="en-US" sz="2000" dirty="0"/>
              <a:t> ask on feedback on this part</a:t>
            </a:r>
            <a:endParaRPr lang="en-GB" sz="2000" dirty="0"/>
          </a:p>
          <a:p>
            <a:r>
              <a:rPr lang="en-US" sz="2400" dirty="0"/>
              <a:t> The LS to be scheduled in RAN2</a:t>
            </a:r>
          </a:p>
          <a:p>
            <a:r>
              <a:rPr lang="en-US" sz="2400" dirty="0"/>
              <a:t> The LS was scheduled in RAN3 Orlando meeting and noted</a:t>
            </a:r>
          </a:p>
          <a:p>
            <a:r>
              <a:rPr lang="en-US" sz="2400" dirty="0"/>
              <a:t> The LS was scheduled in SA2 Orlando meeting and noted </a:t>
            </a:r>
          </a:p>
          <a:p>
            <a:r>
              <a:rPr lang="en-US" sz="2400" dirty="0"/>
              <a:t> The LS was scheduled in SA3 Orlando meeting and noted </a:t>
            </a:r>
          </a:p>
        </p:txBody>
      </p:sp>
    </p:spTree>
    <p:extLst>
      <p:ext uri="{BB962C8B-B14F-4D97-AF65-F5344CB8AC3E}">
        <p14:creationId xmlns:p14="http://schemas.microsoft.com/office/powerpoint/2010/main" val="7358259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Waiting for publication of a normative reference, draft-</a:t>
            </a:r>
            <a:r>
              <a:rPr lang="en-US" dirty="0" err="1">
                <a:highlight>
                  <a:srgbClr val="FFFFFF"/>
                </a:highlight>
              </a:rPr>
              <a:t>ietf</a:t>
            </a:r>
            <a:r>
              <a:rPr lang="en-US" dirty="0">
                <a:highlight>
                  <a:srgbClr val="FFFFFF"/>
                </a:highlight>
              </a:rPr>
              <a:t>-</a:t>
            </a:r>
            <a:r>
              <a:rPr lang="en-US" dirty="0" err="1">
                <a:highlight>
                  <a:srgbClr val="FFFFFF"/>
                </a:highlight>
              </a:rPr>
              <a:t>sipcore-callinfo-rcd</a:t>
            </a:r>
            <a:r>
              <a:rPr lang="en-US" dirty="0">
                <a:highlight>
                  <a:srgbClr val="FFFFFF"/>
                </a:highlight>
              </a:rPr>
              <a:t>.</a:t>
            </a:r>
          </a:p>
          <a:p>
            <a:pPr lvl="1">
              <a:defRPr/>
            </a:pPr>
            <a:r>
              <a:rPr lang="en-US" dirty="0">
                <a:highlight>
                  <a:srgbClr val="FFFFFF"/>
                </a:highlight>
              </a:rPr>
              <a:t>draft-ietf-sipcore-callinfo-rcd-13 posted 2025-02-03, is in IESG review</a:t>
            </a:r>
          </a:p>
          <a:p>
            <a:pPr lvl="1">
              <a:defRPr/>
            </a:pPr>
            <a:r>
              <a:rPr lang="en-US" dirty="0">
                <a:highlight>
                  <a:srgbClr val="FFFFFF"/>
                </a:highlight>
              </a:rPr>
              <a:t>Next steps: Publish as Proposed Standard RFC, SA2 CR to 23.228, SA3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SA2 CR to 23.501,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sipcore-callinfo-rcd</a:t>
            </a:r>
            <a:endParaRPr lang="en-US" altLang="en-US" sz="1050" dirty="0">
              <a:solidFill>
                <a:srgbClr val="212529"/>
              </a:solidFill>
              <a:latin typeface="Inter"/>
            </a:endParaRPr>
          </a:p>
          <a:p>
            <a:pPr lvl="1">
              <a:defRPr/>
            </a:pPr>
            <a:r>
              <a:rPr lang="en-US" dirty="0">
                <a:highlight>
                  <a:srgbClr val="FFFFFF"/>
                </a:highlight>
              </a:rPr>
              <a:t>Title: </a:t>
            </a:r>
            <a:r>
              <a:rPr lang="en-US" altLang="en-US" dirty="0">
                <a:solidFill>
                  <a:srgbClr val="212529"/>
                </a:solidFill>
                <a:latin typeface="var(--bs-font-monospace)"/>
              </a:rPr>
              <a:t>SIP Call-Info Parameters for Rich Call Data</a:t>
            </a:r>
            <a:r>
              <a:rPr lang="en-US" altLang="en-US" sz="600" dirty="0"/>
              <a:t> </a:t>
            </a:r>
            <a:endParaRPr lang="en-US" altLang="en-US" dirty="0">
              <a:latin typeface="Arial" panose="020B0604020202020204" pitchFamily="34" charset="0"/>
            </a:endParaRPr>
          </a:p>
          <a:p>
            <a:pPr lvl="1">
              <a:defRPr/>
            </a:pPr>
            <a:r>
              <a:rPr lang="en-US" dirty="0">
                <a:highlight>
                  <a:srgbClr val="FFFFFF"/>
                </a:highlight>
              </a:rPr>
              <a:t>Status: </a:t>
            </a:r>
            <a:r>
              <a:rPr lang="en-US" b="0" i="0" dirty="0">
                <a:solidFill>
                  <a:srgbClr val="000000"/>
                </a:solidFill>
                <a:effectLst/>
                <a:latin typeface="Inter"/>
              </a:rPr>
              <a:t>In Last Call (ends 2025-02-17)</a:t>
            </a:r>
            <a:r>
              <a:rPr lang="en-US" altLang="en-US" dirty="0">
                <a:solidFill>
                  <a:srgbClr val="212529"/>
                </a:solidFill>
                <a:latin typeface="Inter"/>
              </a:rPr>
              <a:t> draft-ietf-sipcore-callinfo-rcd-13</a:t>
            </a:r>
            <a:r>
              <a:rPr lang="en-US" altLang="en-US" sz="1000" dirty="0">
                <a:solidFill>
                  <a:srgbClr val="212529"/>
                </a:solidFill>
                <a:latin typeface="Inter"/>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01</a:t>
            </a:r>
            <a:r>
              <a:rPr lang="en-DE" dirty="0">
                <a:highlight>
                  <a:srgbClr val="FFFFFF"/>
                </a:highlight>
              </a:rPr>
              <a:t>/2</a:t>
            </a:r>
            <a:r>
              <a:rPr lang="en-US" dirty="0">
                <a:highlight>
                  <a:srgbClr val="FFFFFF"/>
                </a:highlight>
              </a:rPr>
              <a:t>5.</a:t>
            </a:r>
          </a:p>
          <a:p>
            <a:pPr lvl="1">
              <a:defRPr/>
            </a:pPr>
            <a:r>
              <a:rPr lang="en-US" dirty="0">
                <a:highlight>
                  <a:srgbClr val="FFFFFF"/>
                </a:highlight>
              </a:rPr>
              <a:t>Next steps: RFC publication, SA2 CR to 23. 228</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12 </a:t>
            </a:r>
            <a:r>
              <a:rPr lang="en-US" dirty="0">
                <a:highlight>
                  <a:srgbClr val="FFFFFF"/>
                </a:highlight>
              </a:rPr>
              <a:t>posted </a:t>
            </a:r>
            <a:r>
              <a:rPr lang="en-US" dirty="0">
                <a:solidFill>
                  <a:srgbClr val="FF0000"/>
                </a:solidFill>
                <a:highlight>
                  <a:srgbClr val="FFFFFF"/>
                </a:highlight>
              </a:rPr>
              <a:t>01/2025</a:t>
            </a:r>
            <a:r>
              <a:rPr lang="en-DE" dirty="0">
                <a:solidFill>
                  <a:srgbClr val="FF0000"/>
                </a:solidFill>
                <a:highlight>
                  <a:srgbClr val="FFFFFF"/>
                </a:highlight>
              </a:rPr>
              <a:t>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draft-ietf-mimi-content-05</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5</a:t>
            </a:r>
            <a:r>
              <a:rPr lang="en-US" dirty="0">
                <a:highlight>
                  <a:srgbClr val="FFFFFF"/>
                </a:highlight>
              </a:rPr>
              <a:t> posted </a:t>
            </a:r>
            <a:r>
              <a:rPr lang="en-US" dirty="0">
                <a:solidFill>
                  <a:srgbClr val="FF0000"/>
                </a:solidFill>
                <a:highlight>
                  <a:srgbClr val="FFFFFF"/>
                </a:highlight>
              </a:rPr>
              <a:t>03/2025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draft-ietf-sipcore-rfc7976bis-01, posted 02/2025</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r>
              <a:rPr lang="en-US" altLang="en-US" dirty="0">
                <a:highlight>
                  <a:srgbClr val="FFFFFF"/>
                </a:highlight>
                <a:hlinkClick r:id="rId3"/>
              </a:rPr>
              <a:t>draft-</a:t>
            </a:r>
            <a:r>
              <a:rPr lang="en-US" altLang="en-US" dirty="0" err="1">
                <a:highlight>
                  <a:srgbClr val="FFFFFF"/>
                </a:highlight>
                <a:hlinkClick r:id="rId3"/>
              </a:rPr>
              <a:t>ietf</a:t>
            </a:r>
            <a:r>
              <a:rPr lang="en-US" altLang="en-US" dirty="0">
                <a:highlight>
                  <a:srgbClr val="FFFFFF"/>
                </a:highlight>
                <a:hlinkClick r:id="rId3"/>
              </a:rPr>
              <a:t>-</a:t>
            </a:r>
            <a:r>
              <a:rPr lang="en-US" altLang="en-US" dirty="0" err="1">
                <a:highlight>
                  <a:srgbClr val="FFFFFF"/>
                </a:highlight>
                <a:hlinkClick r:id="rId3"/>
              </a:rPr>
              <a:t>moq</a:t>
            </a:r>
            <a:r>
              <a:rPr lang="en-US" altLang="en-US" dirty="0">
                <a:highlight>
                  <a:srgbClr val="FFFFFF"/>
                </a:highlight>
                <a:hlinkClick r:id="rId3"/>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a:t>
            </a:r>
            <a:r>
              <a:rPr lang="en-US" altLang="en-US" sz="2000" dirty="0">
                <a:solidFill>
                  <a:srgbClr val="FF0000"/>
                </a:solidFill>
                <a:latin typeface="Inter"/>
              </a:rPr>
              <a:t>10</a:t>
            </a:r>
            <a:r>
              <a:rPr lang="en-US" altLang="en-US" sz="2000" dirty="0">
                <a:solidFill>
                  <a:srgbClr val="212529"/>
                </a:solidFill>
                <a:latin typeface="Inter"/>
              </a:rPr>
              <a:t> posted </a:t>
            </a:r>
            <a:r>
              <a:rPr lang="en-US" altLang="en-US" sz="2000" dirty="0">
                <a:solidFill>
                  <a:srgbClr val="FF0000"/>
                </a:solidFill>
                <a:latin typeface="Inter"/>
              </a:rPr>
              <a:t>03/2025</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SA2 CR to 23.501, CT4 CRs to 29.571, 29.244</a:t>
            </a:r>
          </a:p>
          <a:p>
            <a:pPr>
              <a:defRPr/>
            </a:pPr>
            <a:endParaRPr lang="en-US" dirty="0">
              <a:highlight>
                <a:srgbClr val="FFFF00"/>
              </a:highlight>
            </a:endParaRP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a:t>
            </a:r>
            <a:r>
              <a:rPr lang="en-US" dirty="0">
                <a:solidFill>
                  <a:srgbClr val="FF0000"/>
                </a:solidFill>
                <a:highlight>
                  <a:srgbClr val="FFFFFF"/>
                </a:highlight>
              </a:rPr>
              <a:t>06</a:t>
            </a:r>
            <a:r>
              <a:rPr lang="en-US" dirty="0">
                <a:solidFill>
                  <a:srgbClr val="000000"/>
                </a:solidFill>
                <a:highlight>
                  <a:srgbClr val="FFFFFF"/>
                </a:highlight>
              </a:rPr>
              <a:t> posted </a:t>
            </a:r>
            <a:r>
              <a:rPr lang="en-US" dirty="0">
                <a:solidFill>
                  <a:srgbClr val="FF0000"/>
                </a:solidFill>
                <a:highlight>
                  <a:srgbClr val="FFFFFF"/>
                </a:highlight>
              </a:rPr>
              <a:t>01/2025</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 CT1 CR to 24.193</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a:t>
            </a:r>
            <a:r>
              <a:rPr lang="en-US" altLang="en-US" dirty="0">
                <a:solidFill>
                  <a:srgbClr val="FF0000"/>
                </a:solidFill>
                <a:latin typeface="Inter"/>
              </a:rPr>
              <a:t>05</a:t>
            </a:r>
            <a:r>
              <a:rPr lang="en-US" dirty="0">
                <a:solidFill>
                  <a:srgbClr val="000000"/>
                </a:solidFill>
                <a:highlight>
                  <a:srgbClr val="FFFFFF"/>
                </a:highlight>
              </a:rPr>
              <a:t> posted </a:t>
            </a:r>
            <a:r>
              <a:rPr lang="en-US" dirty="0">
                <a:solidFill>
                  <a:srgbClr val="FF0000"/>
                </a:solidFill>
                <a:highlight>
                  <a:srgbClr val="FFFFFF"/>
                </a:highlight>
              </a:rPr>
              <a:t>03/2025</a:t>
            </a:r>
          </a:p>
          <a:p>
            <a:pPr lvl="1"/>
            <a:r>
              <a:rPr lang="en-US" dirty="0">
                <a:highlight>
                  <a:srgbClr val="FFFFFF"/>
                </a:highlight>
              </a:rPr>
              <a:t>Next steps: WGLC, IESG review, RFC publication, SA2 CR to 23.501, CT4 CR to 29.244</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b="0" i="0" dirty="0">
                <a:solidFill>
                  <a:srgbClr val="212529"/>
                </a:solidFill>
                <a:effectLst/>
                <a:latin typeface="Inter"/>
              </a:rPr>
              <a:t>Getting Ready for Energy-Efficient Networking (green)</a:t>
            </a:r>
          </a:p>
          <a:p>
            <a:pPr lvl="2"/>
            <a:r>
              <a:rPr lang="en-US" b="0" i="0" dirty="0">
                <a:solidFill>
                  <a:srgbClr val="212529"/>
                </a:solidFill>
                <a:effectLst/>
                <a:latin typeface="Inter"/>
              </a:rPr>
              <a:t>The GREEN Working Group will examine the EMAN work to re-use where applicable but also consider updated operator input and requirements over those previously documented in </a:t>
            </a:r>
            <a:r>
              <a:rPr lang="en-US" b="0" i="0" u="sng" dirty="0">
                <a:effectLst/>
                <a:latin typeface="Inter"/>
                <a:hlinkClick r:id="rId3"/>
              </a:rPr>
              <a:t>RFC 6988</a:t>
            </a:r>
            <a:r>
              <a:rPr lang="en-US" b="0" i="0" dirty="0">
                <a:solidFill>
                  <a:srgbClr val="212529"/>
                </a:solidFill>
                <a:effectLst/>
                <a:latin typeface="Inter"/>
              </a:rPr>
              <a:t>. Similarly, it will examine the framework previously described in </a:t>
            </a:r>
            <a:r>
              <a:rPr lang="en-US" b="0" i="0" u="sng" dirty="0">
                <a:effectLst/>
                <a:latin typeface="Inter"/>
                <a:hlinkClick r:id="rId4"/>
              </a:rPr>
              <a:t>RFC 7326</a:t>
            </a:r>
            <a:r>
              <a:rPr lang="en-US" b="0" i="0" dirty="0">
                <a:solidFill>
                  <a:srgbClr val="212529"/>
                </a:solidFill>
                <a:effectLst/>
                <a:latin typeface="Inter"/>
              </a:rPr>
              <a:t>.</a:t>
            </a:r>
            <a:endParaRPr lang="en-SE" b="0" i="0" dirty="0">
              <a:solidFill>
                <a:srgbClr val="212529"/>
              </a:solidFill>
              <a:effectLst/>
              <a:latin typeface="Inter"/>
            </a:endParaRPr>
          </a:p>
          <a:p>
            <a:pPr algn="l"/>
            <a:r>
              <a:rPr lang="en-US" b="0" i="0" dirty="0">
                <a:solidFill>
                  <a:srgbClr val="212529"/>
                </a:solidFill>
                <a:effectLst/>
                <a:latin typeface="Inter"/>
              </a:rPr>
              <a:t>Digital Emblems (diem) </a:t>
            </a:r>
            <a:endParaRPr lang="en-SE" b="0" i="0" dirty="0">
              <a:solidFill>
                <a:srgbClr val="212529"/>
              </a:solidFill>
              <a:effectLst/>
              <a:latin typeface="Inter"/>
            </a:endParaRPr>
          </a:p>
          <a:p>
            <a:pPr lvl="2"/>
            <a:r>
              <a:rPr lang="en-US" b="0" i="0" dirty="0">
                <a:solidFill>
                  <a:srgbClr val="212529"/>
                </a:solidFill>
                <a:effectLst/>
                <a:latin typeface="Inter"/>
              </a:rPr>
              <a:t>An emblem is a device, symbol, or figure adopted and used as an identifying mark.</a:t>
            </a:r>
            <a:endParaRPr lang="en-SE" b="0" i="0" dirty="0">
              <a:solidFill>
                <a:srgbClr val="212529"/>
              </a:solidFill>
              <a:effectLst/>
              <a:latin typeface="Inter"/>
            </a:endParaRPr>
          </a:p>
          <a:p>
            <a:pPr lvl="2"/>
            <a:r>
              <a:rPr lang="en-US" b="0" i="0" dirty="0">
                <a:solidFill>
                  <a:srgbClr val="212529"/>
                </a:solidFill>
                <a:effectLst/>
                <a:latin typeface="Inter"/>
              </a:rPr>
              <a:t>There is a need to sense emblems/symbols through digital communication channels.</a:t>
            </a:r>
            <a:endParaRPr lang="en-SE" b="0" i="0" dirty="0">
              <a:solidFill>
                <a:srgbClr val="212529"/>
              </a:solidFill>
              <a:effectLst/>
              <a:latin typeface="Inter"/>
            </a:endParaRPr>
          </a:p>
          <a:p>
            <a:pPr lvl="2"/>
            <a:r>
              <a:rPr lang="en-US" b="0" i="0" dirty="0">
                <a:solidFill>
                  <a:srgbClr val="000000"/>
                </a:solidFill>
                <a:effectLst/>
                <a:latin typeface="Inter"/>
              </a:rPr>
              <a:t>Use cases and requirements</a:t>
            </a:r>
            <a:endParaRPr lang="en-US" dirty="0">
              <a:solidFill>
                <a:srgbClr val="212529"/>
              </a:solidFill>
              <a:latin typeface="Inter"/>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solidFill>
                  <a:srgbClr val="212529"/>
                </a:solidFill>
                <a:latin typeface="Inter"/>
                <a:ea typeface="Times New Roman" panose="02020603050405020304" pitchFamily="18" charset="0"/>
              </a:rPr>
              <a:t>T</a:t>
            </a:r>
            <a:r>
              <a:rPr lang="en-US" dirty="0">
                <a:latin typeface="Times New Roman" panose="02020603050405020304" pitchFamily="18" charset="0"/>
                <a:ea typeface="Times New Roman" panose="02020603050405020304" pitchFamily="18" charset="0"/>
              </a:rPr>
              <a:t>aking IP To Other Planets (tiptop)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Deploying IP networks on the surfaces of celestial bodies, such as the Moon or Mars, that connect to orbital equipment and further on to Earth creates the opportunity for in-space IP-based internetworking and the ability to support IP applications</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Lunar network deployments are the first target environment, but designs should consider communication with Mars and other deep space targets. </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working group welcomes discussions with key stakeholders, such as the working groups of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LunaNet</a:t>
            </a:r>
            <a:r>
              <a:rPr lang="en-US" dirty="0">
                <a:latin typeface="Times New Roman" panose="02020603050405020304" pitchFamily="18" charset="0"/>
                <a:ea typeface="Times New Roman" panose="02020603050405020304" pitchFamily="18" charset="0"/>
                <a:cs typeface="Times New Roman" panose="02020603050405020304" pitchFamily="18" charset="0"/>
              </a:rPr>
              <a:t> Interoperability Specification (LNIS), the Interagency Operations Advisory Group (IOAG), the Consultative Committee for Space Data Systems (CCSDS), national/regional space agencies, and the private sector. Within the IETF, it will coordinate its work notably with TVR, QUIC, TLS, DNSOP, and DTN.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5216014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latin typeface="Times New Roman" panose="02020603050405020304" pitchFamily="18" charset="0"/>
                <a:ea typeface="Times New Roman" panose="02020603050405020304" pitchFamily="18" charset="0"/>
              </a:rPr>
              <a:t>Heuristics and Algorithms to Prioritize Protocol Deployments (happy)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HAPPY working group will deliver an updated version of the HAPPZ eyeballs algorithm, “HAPPY Eyeball Versio 3, that incorporates changes since RF 8305defined “HAPPYEyeballs Version  2”, a client Algorithm for solving an connecting to a server with different server IP address options, aiming to improve IPv6 usage without degrading connection success rates due to misconfigured networks, clients and servers. The working group will also deliver an informational document to explain the impact of HAPPY Eyeballs on detecting and measuring broken deployments, with recommendations on how to report the errors.</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424100172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1 (Dublin, IRE)</a:t>
            </a:r>
          </a:p>
          <a:p>
            <a:pPr lvl="1"/>
            <a:r>
              <a:rPr lang="en-US" altLang="en-US" dirty="0">
                <a:highlight>
                  <a:srgbClr val="FFFFFF"/>
                </a:highlight>
              </a:rPr>
              <a:t>2024, November 4</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2 (Bangkok, Thailand)</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March 17</a:t>
            </a:r>
          </a:p>
          <a:p>
            <a:pPr lvl="1"/>
            <a:r>
              <a:rPr lang="en-US" altLang="en-US" dirty="0">
                <a:highlight>
                  <a:srgbClr val="FFFFFF"/>
                </a:highlight>
              </a:rPr>
              <a:t>Remote access will be provided</a:t>
            </a:r>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a:bodyPr>
          <a:lstStyle/>
          <a:p>
            <a:pPr>
              <a:defRPr/>
            </a:pPr>
            <a:r>
              <a:rPr kumimoji="0" lang="en-US" altLang="en-US" sz="24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 </a:t>
            </a:r>
            <a:endParaRPr lang="en-US" sz="2400" dirty="0"/>
          </a:p>
          <a:p>
            <a:pPr lvl="1">
              <a:defRPr/>
            </a:pPr>
            <a:r>
              <a:rPr lang="en-US" altLang="en-US" sz="1800" dirty="0"/>
              <a:t>The draft specifies IPFIX Information Elements (IEs) that can be used to export information contained in the GTP-U header.</a:t>
            </a:r>
          </a:p>
          <a:p>
            <a:pPr lvl="1">
              <a:defRPr/>
            </a:pPr>
            <a:r>
              <a:rPr lang="en-US" altLang="en-US" sz="1800" dirty="0"/>
              <a:t>The WG aims to publish this Internet-Draft as a proposed standard RFC soon.</a:t>
            </a:r>
          </a:p>
          <a:p>
            <a:pPr lvl="1">
              <a:defRPr/>
            </a:pPr>
            <a:r>
              <a:rPr lang="en-US" altLang="en-US" sz="1800" dirty="0"/>
              <a:t>The WG kindly asks SA5 and CT4 to review and provide comments.</a:t>
            </a:r>
          </a:p>
          <a:p>
            <a:pPr lvl="1">
              <a:defRPr/>
            </a:pPr>
            <a:r>
              <a:rPr lang="en-US" altLang="en-US" sz="1800" dirty="0"/>
              <a:t>The WG mailing list, </a:t>
            </a:r>
            <a:r>
              <a:rPr lang="en-US" altLang="en-US" sz="1800" dirty="0">
                <a:hlinkClick r:id="rId3">
                  <a:extLst>
                    <a:ext uri="{A12FA001-AC4F-418D-AE19-62706E023703}">
                      <ahyp:hlinkClr xmlns:ahyp="http://schemas.microsoft.com/office/drawing/2018/hyperlinkcolor" val="tx"/>
                    </a:ext>
                  </a:extLst>
                </a:hlinkClick>
              </a:rPr>
              <a:t>https://www.ietf.org/mailman/listinfo/opsawg</a:t>
            </a:r>
            <a:r>
              <a:rPr lang="en-US" altLang="en-US" sz="1800" dirty="0"/>
              <a:t>, is the most effective and expedient way of exchanging information, answering questions, and clarifying concerns.</a:t>
            </a:r>
            <a:r>
              <a:rPr lang="en-US" sz="1800" dirty="0"/>
              <a:t> </a:t>
            </a:r>
          </a:p>
          <a:p>
            <a:pPr>
              <a:defRPr/>
            </a:pPr>
            <a:r>
              <a:rPr lang="en-US" sz="2400" dirty="0"/>
              <a:t>SA5 and CT4 have noted the LS in their February meeting</a:t>
            </a:r>
          </a:p>
          <a:p>
            <a:pPr lvl="1">
              <a:defRPr/>
            </a:pPr>
            <a:r>
              <a:rPr lang="en-US" sz="2000" dirty="0"/>
              <a:t>During the discussion delegates were asked to provide feedback on the IETF mailing list if any</a:t>
            </a:r>
          </a:p>
        </p:txBody>
      </p:sp>
      <p:sp>
        <p:nvSpPr>
          <p:cNvPr id="2" name="Rectangle 1">
            <a:extLst>
              <a:ext uri="{FF2B5EF4-FFF2-40B4-BE49-F238E27FC236}">
                <a16:creationId xmlns:a16="http://schemas.microsoft.com/office/drawing/2014/main" id="{20725B0E-8721-4936-A5BE-6DE31DEED2A9}"/>
              </a:ext>
            </a:extLst>
          </p:cNvPr>
          <p:cNvSpPr>
            <a:spLocks noChangeArrowheads="1"/>
          </p:cNvSpPr>
          <p:nvPr/>
        </p:nvSpPr>
        <p:spPr bwMode="auto">
          <a:xfrm>
            <a:off x="0" y="-263842"/>
            <a:ext cx="6481967"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Add new LS slide for LS from OPSAWG to SA5 and CT4,</a:t>
            </a:r>
            <a:endParaRPr kumimoji="0" lang="en-US" altLang="en-US" sz="400" b="0" i="0" u="none" strike="noStrike" cap="none" normalizeH="0" baseline="0" dirty="0">
              <a:ln>
                <a:noFill/>
              </a:ln>
              <a:solidFill>
                <a:schemeClr val="tx1"/>
              </a:solidFill>
              <a:effectLst/>
            </a:endParaRPr>
          </a:p>
          <a:p>
            <a:pPr lvl="1">
              <a:buFontTx/>
              <a:buChar char="•"/>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a:t>
            </a:r>
            <a:endParaRPr kumimoji="0" lang="en-US" altLang="en-US" sz="400" b="0" i="0" u="none" strike="noStrike" cap="none" normalizeH="0" baseline="0" dirty="0">
              <a:ln>
                <a:noFill/>
              </a:ln>
              <a:solidFill>
                <a:schemeClr val="tx1"/>
              </a:solidFill>
              <a:effectLst/>
            </a:endParaRPr>
          </a:p>
          <a:p>
            <a:pPr lvl="2">
              <a:buFont typeface="Symbol" panose="05050102010706020507" pitchFamily="18" charset="2"/>
              <a:buChar char=""/>
            </a:pP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LS was noted in SA5 and CT4.</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extLst>
      <p:ext uri="{BB962C8B-B14F-4D97-AF65-F5344CB8AC3E}">
        <p14:creationId xmlns:p14="http://schemas.microsoft.com/office/powerpoint/2010/main" val="265668065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draft-ietf-netmod-immutable-flag-02</a:t>
            </a:r>
            <a:r>
              <a:rPr lang="en-US" altLang="en-US" sz="2000" dirty="0"/>
              <a:t> posted (2024/09/</a:t>
            </a:r>
            <a:r>
              <a:rPr lang="en-DE" altLang="en-US" sz="2000" dirty="0"/>
              <a:t>2</a:t>
            </a:r>
            <a:r>
              <a:rPr lang="en-US" altLang="en-US" sz="2000" dirty="0"/>
              <a:t>7)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52515</TotalTime>
  <Words>2789</Words>
  <Application>Microsoft Office PowerPoint</Application>
  <PresentationFormat>Widescreen</PresentationFormat>
  <Paragraphs>256</Paragraphs>
  <Slides>39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Arial </vt:lpstr>
      <vt:lpstr>Calibri</vt:lpstr>
      <vt:lpstr>Calibri Light</vt:lpstr>
      <vt:lpstr>Courier New</vt:lpstr>
      <vt:lpstr>Inter</vt:lpstr>
      <vt:lpstr>Symbol</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SA3 and RAN3 -&gt; IETF TSVWG</vt:lpstr>
      <vt:lpstr>3GPP SA5 -&gt; NETMOD</vt:lpstr>
      <vt:lpstr>3GPP SA2 -&gt; MASQUE</vt:lpstr>
      <vt:lpstr>3GPP DetNet -&gt; RAN2, RAN3, SA2, SA3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Drafts under IESG review</vt:lpstr>
      <vt:lpstr>Active WG documents</vt:lpstr>
      <vt:lpstr>Active WG document</vt:lpstr>
      <vt:lpstr>Active WG document</vt:lpstr>
      <vt:lpstr>Active WG documents</vt:lpstr>
      <vt:lpstr>Expired drafts</vt:lpstr>
      <vt:lpstr>Individual submissions</vt:lpstr>
      <vt:lpstr>Individual submissions</vt:lpstr>
      <vt:lpstr>Any Other Business</vt:lpstr>
      <vt:lpstr>PowerPoint Presentation</vt:lpstr>
      <vt:lpstr>PowerPoint Presentation</vt:lpstr>
      <vt:lpstr>PowerPoint Presentation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1024</cp:revision>
  <dcterms:created xsi:type="dcterms:W3CDTF">2010-02-05T13:52:04Z</dcterms:created>
  <dcterms:modified xsi:type="dcterms:W3CDTF">2025-03-13T04:09:09Z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