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3/13/2025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3/13/2025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107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12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SP-250335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SP-250335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</a:t>
            </a:r>
            <a:r>
              <a:rPr lang="fr-FR" altLang="de-DE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Chair)</a:t>
            </a:r>
            <a:endParaRPr lang="fr-FR" altLang="de-DE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1032" y="1271588"/>
            <a:ext cx="85619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Guidance to SA2 on 5GA Rel-20 items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 smtClean="0"/>
              <a:t>General</a:t>
            </a:r>
          </a:p>
          <a:p>
            <a:pPr lvl="1" eaLnBrk="1" hangingPunct="1">
              <a:defRPr/>
            </a:pPr>
            <a:r>
              <a:rPr lang="en-GB" sz="1200" dirty="0" smtClean="0"/>
              <a:t>All SIDs submitted to SA#108 (June 2025) should have agreed TU estimates</a:t>
            </a:r>
          </a:p>
          <a:p>
            <a:pPr lvl="1" eaLnBrk="1" hangingPunct="1">
              <a:defRPr/>
            </a:pPr>
            <a:r>
              <a:rPr lang="en-GB" sz="1200" dirty="0"/>
              <a:t>Further revision of work tasks in approved SIDs is </a:t>
            </a:r>
            <a:r>
              <a:rPr lang="en-GB" sz="1200" dirty="0" smtClean="0"/>
              <a:t>allowed during Q2 2025 </a:t>
            </a:r>
            <a:r>
              <a:rPr lang="en-GB" sz="1200" dirty="0" smtClean="0"/>
              <a:t>if </a:t>
            </a:r>
            <a:r>
              <a:rPr lang="en-GB" sz="1200" dirty="0" smtClean="0"/>
              <a:t>required</a:t>
            </a:r>
          </a:p>
          <a:p>
            <a:pPr lvl="1" eaLnBrk="1" hangingPunct="1">
              <a:defRPr/>
            </a:pPr>
            <a:r>
              <a:rPr lang="en-GB" sz="1200" dirty="0" smtClean="0"/>
              <a:t>Rel-20 </a:t>
            </a:r>
            <a:r>
              <a:rPr lang="en-GB" sz="1200" dirty="0"/>
              <a:t>5GA prioritization will take place in SA#108 also including Study Items with Approved SIDs in SA#107, i.e. those SIDs may be reduced in scope depending on the outcome of a Rel-20 package</a:t>
            </a:r>
            <a:endParaRPr lang="en-GB" sz="1200" dirty="0" smtClean="0"/>
          </a:p>
          <a:p>
            <a:pPr lvl="1" eaLnBrk="1" hangingPunct="1">
              <a:defRPr/>
            </a:pPr>
            <a:r>
              <a:rPr lang="en-GB" sz="1200" dirty="0" smtClean="0">
                <a:solidFill>
                  <a:srgbClr val="FF0000"/>
                </a:solidFill>
              </a:rPr>
              <a:t>[The SA2 Chair indicated that each of the approved Rel-20 SIDs will be allocated a maximum of 3 TU’s in Q2 2025]</a:t>
            </a:r>
            <a:endParaRPr lang="en-GB" sz="1200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1400" dirty="0" smtClean="0"/>
              <a:t>SMS </a:t>
            </a:r>
            <a:r>
              <a:rPr lang="en-GB" sz="1400" dirty="0"/>
              <a:t>to </a:t>
            </a:r>
            <a:r>
              <a:rPr lang="en-GB" sz="1400" dirty="0" smtClean="0"/>
              <a:t>Emergency</a:t>
            </a:r>
          </a:p>
          <a:p>
            <a:pPr lvl="1" eaLnBrk="1" hangingPunct="1">
              <a:defRPr/>
            </a:pPr>
            <a:r>
              <a:rPr lang="en-GB" sz="1200" dirty="0"/>
              <a:t>Moderated discussion in SA2 should start in Q2 </a:t>
            </a:r>
            <a:r>
              <a:rPr lang="en-GB" sz="1200" dirty="0" smtClean="0"/>
              <a:t>2025 </a:t>
            </a:r>
            <a:r>
              <a:rPr lang="en-GB" sz="1200" dirty="0" smtClean="0">
                <a:solidFill>
                  <a:srgbClr val="FF0000"/>
                </a:solidFill>
              </a:rPr>
              <a:t>[some companies have commented this should be for WT#1 only]</a:t>
            </a:r>
            <a:endParaRPr lang="en-GB" sz="1600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1400" dirty="0" smtClean="0"/>
              <a:t>Ambient </a:t>
            </a:r>
            <a:r>
              <a:rPr lang="en-GB" sz="1400" dirty="0" err="1" smtClean="0"/>
              <a:t>IoT</a:t>
            </a:r>
            <a:endParaRPr lang="en-GB" sz="1400" dirty="0" smtClean="0"/>
          </a:p>
          <a:p>
            <a:pPr lvl="1" eaLnBrk="1" hangingPunct="1">
              <a:defRPr/>
            </a:pPr>
            <a:r>
              <a:rPr lang="en-GB" sz="1200" dirty="0" smtClean="0"/>
              <a:t>Moderated </a:t>
            </a:r>
            <a:r>
              <a:rPr lang="en-GB" sz="1200" dirty="0"/>
              <a:t>discussion in SA2 </a:t>
            </a:r>
            <a:r>
              <a:rPr lang="en-GB" sz="1200" dirty="0" smtClean="0"/>
              <a:t>should </a:t>
            </a:r>
            <a:r>
              <a:rPr lang="en-GB" sz="1200" dirty="0"/>
              <a:t>start in Q2 </a:t>
            </a:r>
            <a:r>
              <a:rPr lang="en-GB" sz="1200" dirty="0" smtClean="0"/>
              <a:t>2025</a:t>
            </a:r>
          </a:p>
          <a:p>
            <a:pPr lvl="1" eaLnBrk="1" hangingPunct="1">
              <a:defRPr/>
            </a:pPr>
            <a:r>
              <a:rPr lang="en-GB" sz="1200" dirty="0"/>
              <a:t>Rel-20 RAN content and actual completed Rel-19 SA2 work will be consolidated for the June plenary Rel-20 SID approval, and do not prevent progress on the moderated </a:t>
            </a:r>
            <a:r>
              <a:rPr lang="en-GB" sz="1200" dirty="0" smtClean="0"/>
              <a:t>discussion</a:t>
            </a:r>
            <a:endParaRPr lang="en-GB" sz="1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User Identities and Authentication Architecture</a:t>
            </a:r>
          </a:p>
          <a:p>
            <a:pPr lvl="1" eaLnBrk="1" hangingPunct="1">
              <a:defRPr/>
            </a:pPr>
            <a:r>
              <a:rPr lang="en-GB" sz="1200" dirty="0">
                <a:solidFill>
                  <a:srgbClr val="FF0000"/>
                </a:solidFill>
              </a:rPr>
              <a:t>Moderated discussion in SA2 should start in Q2 2025 only for the objectives in part 2 of Annex A in SP-250259</a:t>
            </a:r>
          </a:p>
          <a:p>
            <a:pPr lvl="1" eaLnBrk="1" hangingPunct="1">
              <a:defRPr/>
            </a:pPr>
            <a:r>
              <a:rPr lang="en-GB" sz="1200" i="1" dirty="0">
                <a:solidFill>
                  <a:srgbClr val="FF0000"/>
                </a:solidFill>
              </a:rPr>
              <a:t>Or</a:t>
            </a:r>
          </a:p>
          <a:p>
            <a:pPr lvl="1" eaLnBrk="1" hangingPunct="1">
              <a:defRPr/>
            </a:pPr>
            <a:r>
              <a:rPr lang="en-GB" sz="1200" dirty="0">
                <a:solidFill>
                  <a:srgbClr val="FF0000"/>
                </a:solidFill>
              </a:rPr>
              <a:t>No moderated discussion should start in SA2 until SA3 provides input on the open issues</a:t>
            </a:r>
          </a:p>
          <a:p>
            <a:pPr eaLnBrk="1" hangingPunct="1">
              <a:defRPr/>
            </a:pPr>
            <a:r>
              <a:rPr lang="en-GB" sz="1400" dirty="0" smtClean="0"/>
              <a:t>IMS </a:t>
            </a:r>
            <a:r>
              <a:rPr lang="en-GB" sz="1400" dirty="0"/>
              <a:t>resiliency</a:t>
            </a:r>
          </a:p>
          <a:p>
            <a:pPr lvl="1" eaLnBrk="1" hangingPunct="1">
              <a:defRPr/>
            </a:pPr>
            <a:r>
              <a:rPr lang="en-GB" sz="1200" dirty="0"/>
              <a:t>This topic is added to the list of Rel-20 5GA topics</a:t>
            </a:r>
          </a:p>
          <a:p>
            <a:pPr lvl="1" eaLnBrk="1" hangingPunct="1">
              <a:defRPr/>
            </a:pPr>
            <a:r>
              <a:rPr lang="en-GB" sz="1200" dirty="0"/>
              <a:t>Moderated discussion in SA2 should start in Q2 2025 based on the WT’s proposed in SP-250246</a:t>
            </a:r>
          </a:p>
          <a:p>
            <a:pPr eaLnBrk="1" hangingPunct="1">
              <a:defRPr/>
            </a:pPr>
            <a:r>
              <a:rPr lang="en-GB" sz="1400" dirty="0" smtClean="0"/>
              <a:t>Architecture </a:t>
            </a:r>
            <a:r>
              <a:rPr lang="en-GB" sz="1400" dirty="0"/>
              <a:t>Enhancement to support Integrated Sensing and </a:t>
            </a:r>
            <a:r>
              <a:rPr lang="en-GB" sz="1400" dirty="0" smtClean="0"/>
              <a:t>Communication</a:t>
            </a:r>
            <a:endParaRPr lang="en-GB" sz="14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GB" sz="1200" dirty="0"/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 smtClean="0">
                <a:solidFill>
                  <a:srgbClr val="FF0000"/>
                </a:solidFill>
              </a:rPr>
              <a:t>Ongoing discussion on: As </a:t>
            </a:r>
            <a:r>
              <a:rPr lang="en-GB" sz="1200" dirty="0">
                <a:solidFill>
                  <a:srgbClr val="FF0000"/>
                </a:solidFill>
              </a:rPr>
              <a:t>was </a:t>
            </a:r>
            <a:r>
              <a:rPr lang="en-GB" sz="1200" dirty="0" smtClean="0">
                <a:solidFill>
                  <a:srgbClr val="FF0000"/>
                </a:solidFill>
              </a:rPr>
              <a:t>recorded </a:t>
            </a:r>
            <a:r>
              <a:rPr lang="en-GB" sz="1200" dirty="0">
                <a:solidFill>
                  <a:srgbClr val="FF0000"/>
                </a:solidFill>
              </a:rPr>
              <a:t>in the </a:t>
            </a:r>
            <a:r>
              <a:rPr lang="en-GB" sz="1200" dirty="0" err="1">
                <a:solidFill>
                  <a:srgbClr val="FF0000"/>
                </a:solidFill>
              </a:rPr>
              <a:t>Combined_ChairNotes</a:t>
            </a:r>
            <a:r>
              <a:rPr lang="en-GB" sz="1200" dirty="0">
                <a:solidFill>
                  <a:srgbClr val="FF0000"/>
                </a:solidFill>
              </a:rPr>
              <a:t> for SA2#167</a:t>
            </a:r>
          </a:p>
          <a:p>
            <a:pPr lvl="2" eaLnBrk="1" hangingPunct="1">
              <a:defRPr/>
            </a:pPr>
            <a:r>
              <a:rPr lang="en-GB" sz="1100" dirty="0">
                <a:solidFill>
                  <a:srgbClr val="FF0000"/>
                </a:solidFill>
              </a:rPr>
              <a:t>Any study work on sensing before TSG#108 will be limited to common aspects for the study without any RAN specific or UE specific sensing modes. Any UE/RAN aspects will be aligned with RAN after </a:t>
            </a:r>
            <a:r>
              <a:rPr lang="en-GB" sz="1100" dirty="0" smtClean="0">
                <a:solidFill>
                  <a:srgbClr val="FF0000"/>
                </a:solidFill>
              </a:rPr>
              <a:t>TSG#108</a:t>
            </a:r>
          </a:p>
          <a:p>
            <a:pPr lvl="2" eaLnBrk="1" hangingPunct="1">
              <a:defRPr/>
            </a:pPr>
            <a:r>
              <a:rPr lang="en-GB" sz="1100" dirty="0" smtClean="0">
                <a:solidFill>
                  <a:srgbClr val="FF0000"/>
                </a:solidFill>
              </a:rPr>
              <a:t>Proposals: </a:t>
            </a:r>
          </a:p>
          <a:p>
            <a:pPr lvl="3" eaLnBrk="1" hangingPunct="1">
              <a:defRPr/>
            </a:pPr>
            <a:r>
              <a:rPr lang="en-GB" sz="1100" dirty="0" smtClean="0">
                <a:solidFill>
                  <a:srgbClr val="FF0000"/>
                </a:solidFill>
              </a:rPr>
              <a:t>Remove preamble and change first line to</a:t>
            </a:r>
            <a:r>
              <a:rPr lang="en-GB" sz="1100" dirty="0">
                <a:solidFill>
                  <a:srgbClr val="FF0000"/>
                </a:solidFill>
              </a:rPr>
              <a:t>: Any UE/RAN aspects </a:t>
            </a:r>
            <a:r>
              <a:rPr lang="en-GB" sz="1100" u="sng" dirty="0" smtClean="0">
                <a:solidFill>
                  <a:srgbClr val="FF0000"/>
                </a:solidFill>
              </a:rPr>
              <a:t>regarding </a:t>
            </a:r>
            <a:r>
              <a:rPr lang="en-GB" sz="1100" u="sng" dirty="0">
                <a:solidFill>
                  <a:srgbClr val="FF0000"/>
                </a:solidFill>
              </a:rPr>
              <a:t>sensing modes </a:t>
            </a:r>
            <a:r>
              <a:rPr lang="en-GB" sz="1100" dirty="0">
                <a:solidFill>
                  <a:srgbClr val="FF0000"/>
                </a:solidFill>
              </a:rPr>
              <a:t>will be aligned with RAN after </a:t>
            </a:r>
            <a:r>
              <a:rPr lang="en-GB" sz="1100" dirty="0" smtClean="0">
                <a:solidFill>
                  <a:srgbClr val="FF0000"/>
                </a:solidFill>
              </a:rPr>
              <a:t>TSG#108</a:t>
            </a:r>
          </a:p>
          <a:p>
            <a:pPr lvl="3" eaLnBrk="1" hangingPunct="1">
              <a:defRPr/>
            </a:pPr>
            <a:r>
              <a:rPr lang="en-GB" sz="1100" dirty="0" smtClean="0">
                <a:solidFill>
                  <a:srgbClr val="FF0000"/>
                </a:solidFill>
              </a:rPr>
              <a:t>Remove preamble and change “will” to “may”</a:t>
            </a:r>
            <a:endParaRPr lang="en-GB" sz="11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951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Energy Efficiency and Energy Saving Phase 2</a:t>
            </a:r>
            <a:endParaRPr lang="en-GB" sz="14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GB" sz="1200" dirty="0"/>
              <a:t>Work can start on the study in Q2 2025</a:t>
            </a:r>
          </a:p>
          <a:p>
            <a:pPr eaLnBrk="1" hangingPunct="1">
              <a:defRPr/>
            </a:pPr>
            <a:r>
              <a:rPr lang="en-GB" sz="1400" dirty="0" smtClean="0"/>
              <a:t>Core </a:t>
            </a:r>
            <a:r>
              <a:rPr lang="en-GB" sz="1400" dirty="0"/>
              <a:t>Network Enhanced Support for Artificial Intelligence (AI)/Machine Learning (ML) Phase 2</a:t>
            </a:r>
            <a:endParaRPr lang="en-GB" sz="14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GB" sz="1200" dirty="0"/>
              <a:t>Work can start on the study in Q2 2025</a:t>
            </a:r>
          </a:p>
          <a:p>
            <a:pPr lvl="1"/>
            <a:r>
              <a:rPr lang="en-US" sz="1200" dirty="0"/>
              <a:t>For WT#1,  RAN requested SA2 to provide feedback and therefore WT#1 has priority</a:t>
            </a:r>
            <a:endParaRPr lang="en-GB" sz="1200" dirty="0"/>
          </a:p>
          <a:p>
            <a:pPr lvl="1"/>
            <a:r>
              <a:rPr lang="en-GB" sz="1200" dirty="0" smtClean="0"/>
              <a:t>For </a:t>
            </a:r>
            <a:r>
              <a:rPr lang="en-GB" sz="1200" dirty="0"/>
              <a:t>WT#2, discuss use cases and document agreed use cases and corresponding KI in the TR within the TU budget (if time permits) </a:t>
            </a:r>
            <a:r>
              <a:rPr lang="en-GB" sz="1200" dirty="0" smtClean="0"/>
              <a:t>and, if needed, update </a:t>
            </a:r>
            <a:r>
              <a:rPr lang="en-GB" sz="1200" dirty="0"/>
              <a:t>the description of WT#2 accordingly in the SID for approval at </a:t>
            </a:r>
            <a:r>
              <a:rPr lang="en-GB" sz="1200" dirty="0" smtClean="0"/>
              <a:t>SA#108</a:t>
            </a:r>
            <a:endParaRPr lang="en-GB" sz="1200" dirty="0"/>
          </a:p>
          <a:p>
            <a:pPr eaLnBrk="1" hangingPunct="1">
              <a:defRPr/>
            </a:pPr>
            <a:r>
              <a:rPr lang="en-GB" sz="1400" dirty="0" smtClean="0"/>
              <a:t>Integration </a:t>
            </a:r>
            <a:r>
              <a:rPr lang="en-GB" sz="1400" dirty="0"/>
              <a:t>of satellite components in the 5G architecture Phase </a:t>
            </a:r>
            <a:r>
              <a:rPr lang="en-GB" sz="1400" dirty="0" smtClean="0"/>
              <a:t>4</a:t>
            </a:r>
            <a:endParaRPr lang="en-GB" sz="14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GB" sz="1200" dirty="0"/>
              <a:t>Work can start on the study in Q2 </a:t>
            </a:r>
            <a:r>
              <a:rPr lang="en-GB" sz="1200" dirty="0" smtClean="0"/>
              <a:t>2025</a:t>
            </a:r>
          </a:p>
          <a:p>
            <a:pPr lvl="1" eaLnBrk="1" hangingPunct="1">
              <a:defRPr/>
            </a:pPr>
            <a:r>
              <a:rPr lang="en-GB" sz="1200" dirty="0" smtClean="0"/>
              <a:t>WT#1 should be given priority</a:t>
            </a:r>
            <a:endParaRPr lang="en-GB" sz="1200" dirty="0"/>
          </a:p>
          <a:p>
            <a:pPr lvl="1" eaLnBrk="1" hangingPunct="1">
              <a:defRPr/>
            </a:pPr>
            <a:r>
              <a:rPr lang="en-GB" sz="1200" dirty="0" smtClean="0"/>
              <a:t>Work can start on WT#2 but </a:t>
            </a:r>
            <a:r>
              <a:rPr lang="en-GB" sz="1200" dirty="0" smtClean="0"/>
              <a:t>WT#2.1 </a:t>
            </a:r>
            <a:r>
              <a:rPr lang="en-GB" sz="1200" dirty="0"/>
              <a:t>requires input from </a:t>
            </a:r>
            <a:r>
              <a:rPr lang="en-GB" sz="1200" dirty="0" smtClean="0"/>
              <a:t>GSMA</a:t>
            </a:r>
            <a:r>
              <a:rPr lang="en-GB" sz="1200" dirty="0"/>
              <a:t> </a:t>
            </a:r>
            <a:r>
              <a:rPr lang="en-GB" sz="1200" dirty="0" smtClean="0"/>
              <a:t>before starting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695958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www.w3.org/XML/1998/namespace"/>
    <ds:schemaRef ds:uri="http://schemas.microsoft.com/office/2006/documentManagement/types"/>
    <ds:schemaRef ds:uri="http://purl.org/dc/elements/1.1/"/>
    <ds:schemaRef ds:uri="2ca8e41a-b3d0-462f-857c-48a93d48cc9b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199dcaf0-96ce-4e65-9ae8-79a6ae4aa63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67700</TotalTime>
  <Words>496</Words>
  <Application>Microsoft Office PowerPoint</Application>
  <PresentationFormat>On-screen Show (16:9)</PresentationFormat>
  <Paragraphs>40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Guidance to SA2 on 5GA studies</vt:lpstr>
      <vt:lpstr>Guidance to SA2 on 5GA studies</vt:lpstr>
      <vt:lpstr>Guidance to SA2 on 5GA studies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2226</cp:revision>
  <cp:lastPrinted>2017-02-24T12:37:51Z</cp:lastPrinted>
  <dcterms:created xsi:type="dcterms:W3CDTF">2008-08-30T09:32:10Z</dcterms:created>
  <dcterms:modified xsi:type="dcterms:W3CDTF">2025-03-13T06:30:30Z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