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3"/>
  </p:notesMasterIdLst>
  <p:handoutMasterIdLst>
    <p:handoutMasterId r:id="rId34"/>
  </p:handoutMasterIdLst>
  <p:sldIdLst>
    <p:sldId id="1163" r:id="rId6"/>
    <p:sldId id="1164" r:id="rId7"/>
    <p:sldId id="1225" r:id="rId8"/>
    <p:sldId id="1159" r:id="rId9"/>
    <p:sldId id="1254" r:id="rId10"/>
    <p:sldId id="808" r:id="rId11"/>
    <p:sldId id="809" r:id="rId12"/>
    <p:sldId id="1150" r:id="rId13"/>
    <p:sldId id="1151" r:id="rId14"/>
    <p:sldId id="812" r:id="rId15"/>
    <p:sldId id="1133" r:id="rId16"/>
    <p:sldId id="1232" r:id="rId17"/>
    <p:sldId id="1233" r:id="rId18"/>
    <p:sldId id="1144" r:id="rId19"/>
    <p:sldId id="1255" r:id="rId20"/>
    <p:sldId id="817" r:id="rId21"/>
    <p:sldId id="1179" r:id="rId22"/>
    <p:sldId id="1252" r:id="rId23"/>
    <p:sldId id="1227" r:id="rId24"/>
    <p:sldId id="1228" r:id="rId25"/>
    <p:sldId id="1253" r:id="rId26"/>
    <p:sldId id="1250" r:id="rId27"/>
    <p:sldId id="1249" r:id="rId28"/>
    <p:sldId id="1248" r:id="rId29"/>
    <p:sldId id="1237" r:id="rId30"/>
    <p:sldId id="1245" r:id="rId31"/>
    <p:sldId id="1105" r:id="rId3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1922"/>
  </p:normalViewPr>
  <p:slideViewPr>
    <p:cSldViewPr snapToGrid="0">
      <p:cViewPr varScale="1">
        <p:scale>
          <a:sx n="79" d="100"/>
          <a:sy n="79" d="100"/>
        </p:scale>
        <p:origin x="872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3/10/2025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3/10/2025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20717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SA#107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SP-250326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SP-250326 (rev. of SP-250267) - 3GPP TSG#107,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10-14 March 2025, Incheon, South Korea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091751"/>
              </p:ext>
            </p:extLst>
          </p:nvPr>
        </p:nvGraphicFramePr>
        <p:xfrm>
          <a:off x="1219391" y="959041"/>
          <a:ext cx="6561137" cy="3739830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Chicago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SA1#106, Jeju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SA1#107,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SP-241759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SA1#108, Orlando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21251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Rel-18 and before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505530"/>
              </p:ext>
            </p:extLst>
          </p:nvPr>
        </p:nvGraphicFramePr>
        <p:xfrm>
          <a:off x="474665" y="1430497"/>
          <a:ext cx="8445501" cy="135246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18.1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SP-250268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S1-250101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0826r-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S1-250102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0827r-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S1-250103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0828r-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S1-250104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0829r-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09144D1-AD3F-799E-6799-3A03E974A62E}"/>
              </a:ext>
            </a:extLst>
          </p:cNvPr>
          <p:cNvSpPr txBox="1">
            <a:spLocks/>
          </p:cNvSpPr>
          <p:nvPr/>
        </p:nvSpPr>
        <p:spPr>
          <a:xfrm>
            <a:off x="419098" y="292298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Rel-19 &amp; Rel-20</a:t>
            </a:r>
            <a:endParaRPr lang="en-US" altLang="en-US" sz="1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FAF6D7-9833-1541-1C86-0A56352CE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61722"/>
              </p:ext>
            </p:extLst>
          </p:nvPr>
        </p:nvGraphicFramePr>
        <p:xfrm>
          <a:off x="480233" y="3338279"/>
          <a:ext cx="8445501" cy="5799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SP-250301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S1-250086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to Annex C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0173r-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379012"/>
              </p:ext>
            </p:extLst>
          </p:nvPr>
        </p:nvGraphicFramePr>
        <p:xfrm>
          <a:off x="220368" y="938496"/>
          <a:ext cx="8586312" cy="38796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Revised at SA#107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WID at SA#107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2573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SP-240494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WID at SA#107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</a:t>
            </a:r>
            <a:r>
              <a:rPr lang="en-GB" sz="3300" b="1">
                <a:solidFill>
                  <a:srgbClr val="FF0000"/>
                </a:solidFill>
              </a:rPr>
              <a:t>Rel-20 (1/2</a:t>
            </a:r>
            <a:r>
              <a:rPr lang="en-GB" sz="33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8267-255B-474F-5A7C-FB8BB036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B7F9B2C-50DF-C00A-ED61-8EAA8CCE7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21866"/>
              </p:ext>
            </p:extLst>
          </p:nvPr>
        </p:nvGraphicFramePr>
        <p:xfrm>
          <a:off x="220368" y="938496"/>
          <a:ext cx="8586312" cy="11463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Vehicle-Mounted Relays Phase3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8826903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support in 3GPP system with satellite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00626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to emergency centre Phase-2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mini-WID at SA#107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listening enhancements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mini-WID at SA#107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DCC7DE-A51D-3F16-1ED8-EB37801A25C2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 (2/2)</a:t>
            </a:r>
          </a:p>
        </p:txBody>
      </p:sp>
    </p:spTree>
    <p:extLst>
      <p:ext uri="{BB962C8B-B14F-4D97-AF65-F5344CB8AC3E}">
        <p14:creationId xmlns:p14="http://schemas.microsoft.com/office/powerpoint/2010/main" val="2784825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 (1/2)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CR agreed on cleaning gap analysis comments, referring to the expected missing normative requirements for AHGC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New normative WID in SP-250277 (S1-250903). </a:t>
            </a:r>
            <a:r>
              <a:rPr lang="en-GB" sz="1000" dirty="0"/>
              <a:t>Possible extension needed.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 (CRs on combining AHGCs, Call forwarding for AHGCs).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0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/>
            <a:r>
              <a:rPr lang="en-US" sz="1000" dirty="0"/>
              <a:t> SA1#110(05/25): Study 100% 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Normative CRs on the WID’s topics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Enhancement of the TR22.989 use cases, even though SID is closed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Request for exceptional extension of the WID up to TSG#109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300555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 (2/2)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Study CR-Packages: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 marL="0" indent="0">
              <a:spcBef>
                <a:spcPct val="0"/>
              </a:spcBef>
              <a:buNone/>
            </a:pPr>
            <a:endParaRPr lang="nl-NL" altLang="en-US" sz="1400" dirty="0"/>
          </a:p>
          <a:p>
            <a:pPr>
              <a:spcBef>
                <a:spcPct val="0"/>
              </a:spcBef>
            </a:pPr>
            <a:r>
              <a:rPr lang="nl-NL" altLang="en-US" sz="1400" dirty="0"/>
              <a:t>Normative CR-Packages:</a:t>
            </a:r>
            <a:endParaRPr lang="en-US" altLang="en-US" sz="1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32802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3CCE4-36F9-48FC-9340-BB4E81423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766456"/>
              </p:ext>
            </p:extLst>
          </p:nvPr>
        </p:nvGraphicFramePr>
        <p:xfrm>
          <a:off x="450215" y="2240914"/>
          <a:ext cx="8180387" cy="70379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S1-250296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Cleaning gap analysis comments in the TR 22.989, related to missing normative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0039r-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3B4ACEF-27BE-DAFB-0A75-00BE966D0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717612"/>
              </p:ext>
            </p:extLst>
          </p:nvPr>
        </p:nvGraphicFramePr>
        <p:xfrm>
          <a:off x="450215" y="3527969"/>
          <a:ext cx="8180387" cy="113051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SP-250303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S1-250914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Call forwarding for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22.179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0817r2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S1-250402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Combining of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0176r1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763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3721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50992"/>
              </p:ext>
            </p:extLst>
          </p:nvPr>
        </p:nvGraphicFramePr>
        <p:xfrm>
          <a:off x="443548" y="998982"/>
          <a:ext cx="8180388" cy="9455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6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sent for approval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5359431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8AE40E4-80B0-D3D7-2534-24402CFE34B7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</a:t>
            </a:r>
            <a:r>
              <a:rPr lang="en-US" sz="1000" b="1" i="1" dirty="0">
                <a:solidFill>
                  <a:srgbClr val="FF0000"/>
                </a:solidFill>
              </a:rPr>
              <a:t>TR sent for approval in SP-250270 (</a:t>
            </a:r>
            <a:r>
              <a:rPr lang="en-GB" sz="1000" b="1" i="1" dirty="0">
                <a:solidFill>
                  <a:srgbClr val="FF0000"/>
                </a:solidFill>
              </a:rPr>
              <a:t>TR in S1-250867, Cover page in S1-250866).</a:t>
            </a:r>
            <a:endParaRPr lang="en-US" sz="1000" dirty="0"/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Resolve remaining Editor’s notes.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Completed consolidation of potential requirements. Added conclusions and recommendations.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New normative WID in SP-250271 (S1-250984). </a:t>
            </a:r>
            <a:endParaRPr lang="en-GB" sz="1000" dirty="0"/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SA1#110(05/25): Normative 100%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Potential additional generic considerations and clean up.</a:t>
            </a:r>
            <a:endParaRPr lang="en-US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973357-544A-79A8-2B84-73A9872E76C7}"/>
              </a:ext>
            </a:extLst>
          </p:cNvPr>
          <p:cNvSpPr/>
          <p:nvPr/>
        </p:nvSpPr>
        <p:spPr bwMode="auto">
          <a:xfrm>
            <a:off x="8423159" y="4865676"/>
            <a:ext cx="480561" cy="180210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B829FC-492C-DAB6-4050-1FBB54EBE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0668"/>
              </p:ext>
            </p:extLst>
          </p:nvPr>
        </p:nvGraphicFramePr>
        <p:xfrm>
          <a:off x="450222" y="4276623"/>
          <a:ext cx="8180387" cy="70379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S1-250912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normative input based on FS_EnergyServ_Ph2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EnergyServ_Ph2-REQ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0832r2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701100"/>
              </p:ext>
            </p:extLst>
          </p:nvPr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B467770-B32E-69D5-09A8-9EBEC2CB2A8D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Updated terminology for use cases &amp; potential requirements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Clean up – removed ENs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Additional consolidation but not completed yet (1 topic – Multi Orbit - remains to be consolidated)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Revised normative WID in SP-250272 (S1-250985). </a:t>
            </a:r>
            <a:endParaRPr lang="en-GB" sz="1000" dirty="0"/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SA1#110(05/25): Study 100%, Normative 100%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End of consolidation &amp; Update of conclusion. Final clean up. TR sent for approval to SA.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Normative work including CRs for 22.261 to be concluded</a:t>
            </a:r>
          </a:p>
        </p:txBody>
      </p:sp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(2/2)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/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B860C0D-5FB7-3F56-B186-E13BCEF8B8F8}"/>
              </a:ext>
            </a:extLst>
          </p:cNvPr>
          <p:cNvSpPr txBox="1">
            <a:spLocks/>
          </p:cNvSpPr>
          <p:nvPr/>
        </p:nvSpPr>
        <p:spPr>
          <a:xfrm>
            <a:off x="443548" y="2093864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nl-NL" altLang="en-US" sz="1400" dirty="0"/>
              <a:t>Normative CR-Packages:</a:t>
            </a:r>
            <a:endParaRPr lang="en-US" altLang="en-US" sz="1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60D2C-8EC4-4D37-FED8-87D65DBC8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26553"/>
              </p:ext>
            </p:extLst>
          </p:nvPr>
        </p:nvGraphicFramePr>
        <p:xfrm>
          <a:off x="450215" y="2515035"/>
          <a:ext cx="8180387" cy="195494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S1-250915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Enhancements for IMS-based GEO Global Call Services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0817r2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S1-250414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Resilient Notification Service for 5G Satellite access.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0825r1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763142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Requirements for enhanced positioning using satellite access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0830r2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906787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S1-250555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Broadcast Service with satellite access for unregistered UEs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0835r1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03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24922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1233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SMS2EC_Ph2-REQ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100" b="1" i="1" dirty="0">
                <a:solidFill>
                  <a:srgbClr val="FF0000"/>
                </a:solidFill>
              </a:rPr>
              <a:t>New Mini-WID in </a:t>
            </a:r>
            <a:r>
              <a:rPr lang="en-GB" sz="1100" b="1" i="1" dirty="0">
                <a:solidFill>
                  <a:srgbClr val="FF0000"/>
                </a:solidFill>
              </a:rPr>
              <a:t>SP-250273 (S1-251016)</a:t>
            </a:r>
            <a:endParaRPr lang="en-GB" altLang="zh-CN" sz="11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 update service requirements related to SMS to an Emergency Response Centre.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77573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6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</a:t>
                      </a:r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</a:t>
                      </a:r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emergency centre Phase 2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SMS2EC_Ph2-REQ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SP-250273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881216"/>
              </p:ext>
            </p:extLst>
          </p:nvPr>
        </p:nvGraphicFramePr>
        <p:xfrm>
          <a:off x="481806" y="3650607"/>
          <a:ext cx="8180387" cy="88364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SP-250274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S1-250986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SMS to Emergency Response Centre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SMS2EC_Ph2-REQ</a:t>
                      </a:r>
                    </a:p>
                    <a:p>
                      <a:pPr algn="l" fontAlgn="b"/>
                      <a:r>
                        <a:rPr lang="es-E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0602r3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12032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nl-NL" b="1" dirty="0"/>
              <a:t>ALPR-REQ	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b="1" i="1" dirty="0">
                <a:solidFill>
                  <a:srgbClr val="FF0000"/>
                </a:solidFill>
              </a:rPr>
              <a:t>New Mini-WID in </a:t>
            </a:r>
            <a:r>
              <a:rPr lang="en-GB" sz="1050" b="1" i="1" dirty="0">
                <a:solidFill>
                  <a:srgbClr val="FF0000"/>
                </a:solidFill>
              </a:rPr>
              <a:t>SP-250275 (S1-250909)</a:t>
            </a:r>
            <a:endParaRPr lang="en-GB" altLang="zh-CN" sz="105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 define requirements for supporting the ambient listening pause and resume functionality within MCPTT Services. </a:t>
            </a:r>
            <a:endParaRPr lang="en-US" altLang="zh-CN" sz="4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904264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</a:t>
                      </a:r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listening enhancements including pause and resume in MCS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SP-250275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101192"/>
              </p:ext>
            </p:extLst>
          </p:nvPr>
        </p:nvGraphicFramePr>
        <p:xfrm>
          <a:off x="511175" y="3862715"/>
          <a:ext cx="8180387" cy="5636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7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SP-250314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 listening requirements pause and resume operation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78459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FS_6G_REQ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74721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marL="444500" lvl="1" indent="-85725">
              <a:tabLst>
                <a:tab pos="715963" algn="l"/>
              </a:tabLst>
            </a:pPr>
            <a:r>
              <a:rPr lang="en-US" sz="1200" dirty="0"/>
              <a:t>62 contributions agreed (out of ~230),  including updates to existing use cases. Not all contributions were able to be opened, e.g. contributions on </a:t>
            </a:r>
            <a:r>
              <a:rPr lang="en-GB" sz="1200" dirty="0"/>
              <a:t>Sustainability and Energy Efficiency and Network aspects. These contributions will be open during conference calls and prioritize at SA1 next meeting (SA1#110).</a:t>
            </a:r>
            <a:endParaRPr lang="en-US" sz="12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Discussed </a:t>
            </a:r>
            <a:r>
              <a:rPr lang="en-US" altLang="en-GB" sz="1200" dirty="0"/>
              <a:t>endorsed 6G terms, AI agent definition.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Some areas (e.g. AI and interworking of 5G/6G show slow progress). Conference calls will be planned to progress on the discussion.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SA1#110(05/25): Study 45%</a:t>
            </a:r>
          </a:p>
          <a:p>
            <a:pPr marL="541338" lvl="1" indent="0">
              <a:buNone/>
            </a:pPr>
            <a:r>
              <a:rPr lang="en-US" sz="1100" dirty="0"/>
              <a:t>-  New uses cases</a:t>
            </a:r>
          </a:p>
          <a:p>
            <a:pPr marL="541338" lvl="1" indent="0">
              <a:buNone/>
            </a:pPr>
            <a:r>
              <a:rPr lang="en-US" sz="1100" dirty="0"/>
              <a:t>- Update on the approved use cases</a:t>
            </a:r>
          </a:p>
          <a:p>
            <a:pPr marL="357188" lvl="1"/>
            <a:r>
              <a:rPr lang="en-US" sz="1100" dirty="0"/>
              <a:t> SA1#111(08/25): Study 70% </a:t>
            </a:r>
          </a:p>
          <a:p>
            <a:pPr marL="541338" lvl="1" indent="0">
              <a:buNone/>
            </a:pPr>
            <a:r>
              <a:rPr lang="en-US" sz="1100" dirty="0"/>
              <a:t>- New uses cases</a:t>
            </a:r>
          </a:p>
          <a:p>
            <a:pPr marL="541338" lvl="1" indent="0">
              <a:buNone/>
            </a:pPr>
            <a:r>
              <a:rPr lang="en-US" sz="1100" dirty="0"/>
              <a:t>- Update on the approved use cases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982244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25%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5G Advanced (5GA)</a:t>
            </a:r>
            <a:endParaRPr lang="en-US" altLang="nl-NL" sz="1400" dirty="0"/>
          </a:p>
          <a:p>
            <a:pPr marL="739807" lvl="1" indent="-341305"/>
            <a:r>
              <a:rPr lang="en-US" altLang="nl-NL" sz="1400" dirty="0"/>
              <a:t>SA1’s aim to reach 80% normative by March 2025 has been mostly reached. </a:t>
            </a:r>
          </a:p>
          <a:p>
            <a:pPr marL="739807" lvl="1" indent="-341305"/>
            <a:r>
              <a:rPr lang="en-US" altLang="nl-NL" sz="1400" dirty="0"/>
              <a:t>Next target is to reach 100% Completion by June 2025. Possible extension needed for FRMCS_Ph6.</a:t>
            </a:r>
          </a:p>
          <a:p>
            <a:pPr marL="739807" lvl="1" indent="-341305"/>
            <a:r>
              <a:rPr lang="en-US" altLang="nl-NL" sz="1400" b="1" dirty="0"/>
              <a:t>QUESTION TO SA</a:t>
            </a:r>
            <a:r>
              <a:rPr lang="en-US" altLang="nl-NL" sz="1400" dirty="0"/>
              <a:t>: Will Rel-21 contain 5GA aspects? If so, when will Rel-21 5GA work start? </a:t>
            </a:r>
            <a:br>
              <a:rPr lang="en-US" altLang="nl-NL" sz="1400" dirty="0"/>
            </a:br>
            <a:r>
              <a:rPr lang="en-US" altLang="nl-NL" sz="1400" dirty="0"/>
              <a:t>		      [See slide #5]</a:t>
            </a:r>
          </a:p>
          <a:p>
            <a:pPr marL="341305" indent="-341305"/>
            <a:r>
              <a:rPr lang="en-US" sz="1800" b="1" dirty="0"/>
              <a:t>6G</a:t>
            </a:r>
          </a:p>
          <a:p>
            <a:pPr marL="739807" lvl="1" indent="-341305"/>
            <a:r>
              <a:rPr lang="en-US" sz="1400" dirty="0"/>
              <a:t>Once more, exceptionally high number of contributions to this topic.</a:t>
            </a:r>
          </a:p>
          <a:p>
            <a:pPr marL="739807" lvl="1" indent="-341305"/>
            <a:r>
              <a:rPr lang="en-US" sz="1400" dirty="0"/>
              <a:t>Not all contributions were able to be treated, e.g. contributions on </a:t>
            </a:r>
            <a:r>
              <a:rPr lang="en-GB" sz="1400" dirty="0"/>
              <a:t>Sustainability and Energy Efficiency and Network aspects. These contributions will be opened during conference calls and prioritized at SA1 next meeting (SA1#110).</a:t>
            </a:r>
            <a:endParaRPr lang="en-US" sz="14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400" dirty="0"/>
              <a:t>Some areas are progressing slowly, e.g. AI and interworking of 5G/6G.</a:t>
            </a:r>
          </a:p>
          <a:p>
            <a:pPr marL="341305" indent="-341305"/>
            <a:r>
              <a:rPr lang="en-US" sz="1400" b="1" dirty="0"/>
              <a:t>Work between meetings</a:t>
            </a:r>
          </a:p>
          <a:p>
            <a:pPr marL="739807" lvl="1" indent="-341305"/>
            <a:r>
              <a:rPr lang="en-US" sz="1400" dirty="0"/>
              <a:t>To cope with the increasing number of contributions, in particular on 6G, SA1 will use more frequent calls.</a:t>
            </a:r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3414" y="1149848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20 SA1 timeline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327" y="4912668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SA1#109 (Feb)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provided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6DFE840-1951-63FB-D812-4989FA3820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05402" y="1057804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2">
            <a:extLst>
              <a:ext uri="{FF2B5EF4-FFF2-40B4-BE49-F238E27FC236}">
                <a16:creationId xmlns:a16="http://schemas.microsoft.com/office/drawing/2014/main" id="{53EE0BC4-6253-4F21-64EC-D7D98BC1E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36" y="4793464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SA#107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3414" y="1149848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21 initial date? 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894" y="4851901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SA1#109 Feb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provided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71C959D0-C727-E294-333F-E5DAB4678DF5}"/>
              </a:ext>
            </a:extLst>
          </p:cNvPr>
          <p:cNvSpPr/>
          <p:nvPr/>
        </p:nvSpPr>
        <p:spPr bwMode="auto">
          <a:xfrm>
            <a:off x="5213350" y="2041976"/>
            <a:ext cx="1971221" cy="627453"/>
          </a:xfrm>
          <a:prstGeom prst="wedgeRectCallout">
            <a:avLst>
              <a:gd name="adj1" fmla="val -53730"/>
              <a:gd name="adj2" fmla="val -641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3A3FA60-630C-FD89-8596-358D8D2CC8F8}"/>
              </a:ext>
            </a:extLst>
          </p:cNvPr>
          <p:cNvSpPr/>
          <p:nvPr/>
        </p:nvSpPr>
        <p:spPr bwMode="auto">
          <a:xfrm>
            <a:off x="4516214" y="3527517"/>
            <a:ext cx="1971221" cy="733184"/>
          </a:xfrm>
          <a:prstGeom prst="wedgeRectCallout">
            <a:avLst>
              <a:gd name="adj1" fmla="val 71942"/>
              <a:gd name="adj2" fmla="val 962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41CE18-85E2-F507-20AC-8DC03D7BCE9D}"/>
              </a:ext>
            </a:extLst>
          </p:cNvPr>
          <p:cNvSpPr txBox="1"/>
          <p:nvPr/>
        </p:nvSpPr>
        <p:spPr>
          <a:xfrm>
            <a:off x="5352508" y="2157639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200"/>
            </a:lvl1pPr>
          </a:lstStyle>
          <a:p>
            <a:r>
              <a:rPr lang="nl-NL" dirty="0"/>
              <a:t>Is Rel-21 5GA starting here?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FD1B95-D0C0-BB05-F6AE-F91B4FF9297C}"/>
              </a:ext>
            </a:extLst>
          </p:cNvPr>
          <p:cNvSpPr txBox="1"/>
          <p:nvPr/>
        </p:nvSpPr>
        <p:spPr>
          <a:xfrm>
            <a:off x="4621089" y="3649127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Or, is Rel-21 5GA starting here?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/>
              <a:t> Meeting Secretary</a:t>
            </a:r>
            <a:r>
              <a:rPr lang="en-GB" altLang="nl-NL" sz="2400" dirty="0"/>
              <a:t>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1520673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074986"/>
              </p:ext>
            </p:extLst>
          </p:nvPr>
        </p:nvGraphicFramePr>
        <p:xfrm>
          <a:off x="576390" y="1105662"/>
          <a:ext cx="7818437" cy="1699196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SA1#110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May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Fukuoka, Japan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SA1#111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25-29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Goteborg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, SW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SA1#112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Nov 2025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Dallas, USA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9-13 Feb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TBD, India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15978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47639</TotalTime>
  <Words>2469</Words>
  <Application>Microsoft Office PowerPoint</Application>
  <PresentationFormat>On-screen Show (16:9)</PresentationFormat>
  <Paragraphs>771</Paragraphs>
  <Slides>27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</vt:lpstr>
      <vt:lpstr>PowerPoint Presentation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Rel-20</vt:lpstr>
      <vt:lpstr>PowerPoint Presentation</vt:lpstr>
      <vt:lpstr>PowerPoint Presentation</vt:lpstr>
      <vt:lpstr>Rel-20  5G Advanced</vt:lpstr>
      <vt:lpstr>FRMCS Phase 6 (1/2)</vt:lpstr>
      <vt:lpstr>FRMCS Phase 6 (2/2)</vt:lpstr>
      <vt:lpstr>Energy as Service Criteria - Phase2</vt:lpstr>
      <vt:lpstr>Satellite access - Phase 4 (1/2)</vt:lpstr>
      <vt:lpstr>Satellite access - Phase 4 (2/2) </vt:lpstr>
      <vt:lpstr>Rel-20 5G Advanced – Mini WIDs</vt:lpstr>
      <vt:lpstr>Mini WID: SMS2EC_Ph2-REQ</vt:lpstr>
      <vt:lpstr>Mini WID: ALPR-REQ </vt:lpstr>
      <vt:lpstr>Rel-20 6G</vt:lpstr>
      <vt:lpstr>FS_6G_REQ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2239</cp:revision>
  <cp:lastPrinted>2017-02-24T12:37:51Z</cp:lastPrinted>
  <dcterms:created xsi:type="dcterms:W3CDTF">2008-08-30T09:32:10Z</dcterms:created>
  <dcterms:modified xsi:type="dcterms:W3CDTF">2025-03-10T06:20:22Z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