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3"/>
  </p:notesMasterIdLst>
  <p:handoutMasterIdLst>
    <p:handoutMasterId r:id="rId34"/>
  </p:handoutMasterIdLst>
  <p:sldIdLst>
    <p:sldId id="303" r:id="rId5"/>
    <p:sldId id="706" r:id="rId6"/>
    <p:sldId id="967" r:id="rId7"/>
    <p:sldId id="1158" r:id="rId8"/>
    <p:sldId id="1201" r:id="rId9"/>
    <p:sldId id="1252" r:id="rId10"/>
    <p:sldId id="548" r:id="rId11"/>
    <p:sldId id="549" r:id="rId12"/>
    <p:sldId id="1244" r:id="rId13"/>
    <p:sldId id="1246" r:id="rId14"/>
    <p:sldId id="1247" r:id="rId15"/>
    <p:sldId id="1245" r:id="rId16"/>
    <p:sldId id="1248" r:id="rId17"/>
    <p:sldId id="1227" r:id="rId18"/>
    <p:sldId id="1231" r:id="rId19"/>
    <p:sldId id="1253" r:id="rId20"/>
    <p:sldId id="1221" r:id="rId21"/>
    <p:sldId id="1224" r:id="rId22"/>
    <p:sldId id="1216" r:id="rId23"/>
    <p:sldId id="536" r:id="rId24"/>
    <p:sldId id="1238" r:id="rId25"/>
    <p:sldId id="368" r:id="rId26"/>
    <p:sldId id="1254" r:id="rId27"/>
    <p:sldId id="1237" r:id="rId28"/>
    <p:sldId id="1176" r:id="rId29"/>
    <p:sldId id="538" r:id="rId30"/>
    <p:sldId id="555" r:id="rId31"/>
    <p:sldId id="545" r:id="rId32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5E3E3"/>
    <a:srgbClr val="E6B9B8"/>
    <a:srgbClr val="0000FF"/>
    <a:srgbClr val="CC00FF"/>
    <a:srgbClr val="00CC00"/>
    <a:srgbClr val="33CC33"/>
    <a:srgbClr val="72AF2F"/>
    <a:srgbClr val="00CC66"/>
    <a:srgbClr val="008000"/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74" d="100"/>
          <a:sy n="74" d="100"/>
        </p:scale>
        <p:origin x="86" y="14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3/4/2025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3/4/2025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217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20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3GPP TSG SA Meeting #107</a:t>
            </a:r>
          </a:p>
          <a:p>
            <a:pPr>
              <a:spcBef>
                <a:spcPts val="600"/>
              </a:spcBef>
              <a:tabLst>
                <a:tab pos="6120130" algn="r"/>
              </a:tabLst>
            </a:pP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12 - 14 March 2025, Incheon, South Korea</a:t>
            </a:r>
            <a:endParaRPr lang="en-US" sz="14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SP-250182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SA#107, 12 -14 March 2025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SA#107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1/2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409783"/>
              </p:ext>
            </p:extLst>
          </p:nvPr>
        </p:nvGraphicFramePr>
        <p:xfrm>
          <a:off x="467931" y="1290791"/>
          <a:ext cx="11464552" cy="48167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500217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1000039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SP-241691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770337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1000036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MCShAC</a:t>
                      </a: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SP-230692</a:t>
                      </a:r>
                      <a:endParaRPr lang="en-US" alt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1000038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SP-230780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44356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1000037</a:t>
                      </a:r>
                      <a:endParaRPr lang="en-GB" altLang="zh-CN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MSGin5G Service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SP-230781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443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1010007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SP-231160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116590"/>
                  </a:ext>
                </a:extLst>
              </a:tr>
              <a:tr h="54189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1010008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SP-240741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966542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1010009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CAPIF_EXT </a:t>
                      </a:r>
                      <a:r>
                        <a:rPr lang="en-GB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SP-241692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059185"/>
                  </a:ext>
                </a:extLst>
              </a:tr>
              <a:tr h="5418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1010006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72000" marR="72000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SP-230989</a:t>
                      </a: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0713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076D3-A11C-4536-0AE9-C64E788A8EFB}"/>
              </a:ext>
            </a:extLst>
          </p:cNvPr>
          <p:cNvSpPr txBox="1">
            <a:spLocks/>
          </p:cNvSpPr>
          <p:nvPr/>
        </p:nvSpPr>
        <p:spPr>
          <a:xfrm>
            <a:off x="699655" y="6087848"/>
            <a:ext cx="962890" cy="44245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b-NO" sz="1600" kern="0" dirty="0">
                <a:solidFill>
                  <a:srgbClr val="FF0000"/>
                </a:solidFill>
              </a:rPr>
              <a:t>*</a:t>
            </a:r>
            <a:r>
              <a:rPr lang="nb-NO" sz="1600" kern="0" dirty="0"/>
              <a:t> Rel-18</a:t>
            </a:r>
            <a:endParaRPr lang="en-GB" sz="1600" kern="0" dirty="0"/>
          </a:p>
        </p:txBody>
      </p:sp>
    </p:spTree>
    <p:extLst>
      <p:ext uri="{BB962C8B-B14F-4D97-AF65-F5344CB8AC3E}">
        <p14:creationId xmlns:p14="http://schemas.microsoft.com/office/powerpoint/2010/main" val="137167586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75209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Work Items 2/2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462882"/>
              </p:ext>
            </p:extLst>
          </p:nvPr>
        </p:nvGraphicFramePr>
        <p:xfrm>
          <a:off x="455164" y="1404505"/>
          <a:ext cx="11464552" cy="460995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6616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1040072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eLSAPP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SP-241005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6616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Service aspects for supporting the </a:t>
                      </a:r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SP-241019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1040075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AI/ML services</a:t>
                      </a: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AIML_App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SP-241008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Localized Mobile Metaverse Services</a:t>
                      </a: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latin typeface="+mn-lt"/>
                        </a:rPr>
                        <a:t>SP-241390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enabler for XR Services</a:t>
                      </a: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S6-241207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enabled 5G Services</a:t>
                      </a: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latin typeface="+mn-lt"/>
                        </a:rPr>
                        <a:t>SP-241590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1050036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SP-241382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093833"/>
                  </a:ext>
                </a:extLst>
              </a:tr>
              <a:tr h="466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1050036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36000" marR="121931" marT="60853" marB="60853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latin typeface="+mn-lt"/>
                        </a:rPr>
                        <a:t>SP-241694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283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637063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215361"/>
              </p:ext>
            </p:extLst>
          </p:nvPr>
        </p:nvGraphicFramePr>
        <p:xfrm>
          <a:off x="455164" y="1404505"/>
          <a:ext cx="11464552" cy="13567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684073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18456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8927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1060682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Enabler Architecture Layer (SEAL) Phase 4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*</a:t>
                      </a:r>
                      <a:endParaRPr lang="en-IN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FS_SEAL_Ph4</a:t>
                      </a:r>
                    </a:p>
                  </a:txBody>
                  <a:tcPr marL="91446" marR="91446" marT="45691" marB="45691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360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0" marR="91446" marT="45691" marB="45691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dirty="0">
                          <a:latin typeface="+mn-lt"/>
                        </a:rPr>
                        <a:t>SP-241375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*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 anchor="ctr"/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8411C-2DE0-988E-9EBC-0B1C49F7FF64}"/>
              </a:ext>
            </a:extLst>
          </p:cNvPr>
          <p:cNvSpPr txBox="1">
            <a:spLocks/>
          </p:cNvSpPr>
          <p:nvPr/>
        </p:nvSpPr>
        <p:spPr>
          <a:xfrm>
            <a:off x="647700" y="3057831"/>
            <a:ext cx="11272016" cy="5014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b-NO" sz="1600" kern="0" dirty="0">
                <a:solidFill>
                  <a:srgbClr val="FF0000"/>
                </a:solidFill>
              </a:rPr>
              <a:t>*</a:t>
            </a:r>
            <a:r>
              <a:rPr lang="nb-NO" sz="1600" kern="0" dirty="0"/>
              <a:t> </a:t>
            </a:r>
            <a:r>
              <a:rPr lang="en-US" sz="1800" dirty="0">
                <a:effectLst/>
                <a:ea typeface="Times New Roman" panose="02020603050405020304" pitchFamily="18" charset="0"/>
                <a:cs typeface="Aptos" panose="020B0004020202020204" pitchFamily="34" charset="0"/>
              </a:rPr>
              <a:t>Study moved from Rel-19 to Rel-20, revised SID in SP-250183</a:t>
            </a:r>
            <a:r>
              <a:rPr lang="nb-NO" sz="1800" kern="0" dirty="0"/>
              <a:t>.</a:t>
            </a: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203597207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1C70-846F-43D3-34E3-D187A11D6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674489"/>
              </p:ext>
            </p:extLst>
          </p:nvPr>
        </p:nvGraphicFramePr>
        <p:xfrm>
          <a:off x="949349" y="1642268"/>
          <a:ext cx="8237176" cy="3996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102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F3E2A47-6F13-AF19-51A9-FB20A252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Metaverse_App</a:t>
            </a:r>
            <a:endParaRPr lang="en-GB" altLang="en-US" b="1" dirty="0"/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363724" y="2404136"/>
            <a:ext cx="6599784" cy="39898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Progress since SA#106: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</a:rPr>
              <a:t>TS 23.437 – Spatial anchors and Spatial map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  <a:cs typeface="Arial" panose="020B0604020202020204" pitchFamily="34" charset="0"/>
              </a:rPr>
              <a:t>Total 8 CRs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Mostly worked on resolving ENs and fixing the existing procedures.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prstClr val="black"/>
                </a:solidFill>
              </a:rPr>
              <a:t>TS 23.438 – Digital assets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  <a:cs typeface="Arial" panose="020B0604020202020204" pitchFamily="34" charset="0"/>
              </a:rPr>
              <a:t>Total 9 </a:t>
            </a:r>
            <a:r>
              <a:rPr lang="en-US" altLang="zh-CN" sz="1400" kern="0" dirty="0" err="1">
                <a:solidFill>
                  <a:prstClr val="black"/>
                </a:solidFill>
                <a:cs typeface="Arial" panose="020B0604020202020204" pitchFamily="34" charset="0"/>
              </a:rPr>
              <a:t>pCRs</a:t>
            </a:r>
            <a:r>
              <a:rPr lang="en-US" altLang="zh-CN" sz="1400" kern="0" dirty="0">
                <a:solidFill>
                  <a:prstClr val="black"/>
                </a:solidFill>
                <a:cs typeface="Arial" panose="020B0604020202020204" pitchFamily="34" charset="0"/>
              </a:rPr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TS is sent for approval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  <a:cs typeface="Arial" panose="020B0604020202020204" pitchFamily="34" charset="0"/>
              </a:rPr>
              <a:t>Worked on generic sections of the TS and also media management aspects of the digital assets.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9A4B2A-E786-CEE4-0250-F1D83705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707811"/>
              </p:ext>
            </p:extLst>
          </p:nvPr>
        </p:nvGraphicFramePr>
        <p:xfrm>
          <a:off x="363724" y="1481667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mobile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SP-241390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256DB-7696-64D7-EB9B-385EF166BC9A}"/>
              </a:ext>
            </a:extLst>
          </p:cNvPr>
          <p:cNvSpPr txBox="1">
            <a:spLocks/>
          </p:cNvSpPr>
          <p:nvPr/>
        </p:nvSpPr>
        <p:spPr bwMode="auto">
          <a:xfrm>
            <a:off x="6963508" y="2404136"/>
            <a:ext cx="4864768" cy="375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</a:t>
            </a:r>
            <a:r>
              <a:rPr lang="en-US" sz="2000" kern="0" dirty="0">
                <a:sym typeface="+mn-ea"/>
              </a:rPr>
              <a:t>and other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dirty="0">
                <a:solidFill>
                  <a:prstClr val="black"/>
                </a:solidFill>
                <a:latin typeface="+mn-lt"/>
              </a:rPr>
              <a:t>None, Work Item completed</a:t>
            </a:r>
            <a:endParaRPr lang="en-GB" altLang="zh-CN" sz="16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1265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506" y="152398"/>
            <a:ext cx="9103784" cy="1143000"/>
          </a:xfrm>
        </p:spPr>
        <p:txBody>
          <a:bodyPr/>
          <a:lstStyle/>
          <a:p>
            <a:r>
              <a:rPr lang="en-IN" b="1" dirty="0"/>
              <a:t>5GSAT_Ph3_App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5" y="2330669"/>
            <a:ext cx="6545076" cy="371634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+mn-lt"/>
                <a:sym typeface="+mn-ea"/>
              </a:rPr>
              <a:t>Exception period to complete remaining aspects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Total 8 CRs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1 CR to Mission Critical TS 23.289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4 CRs to SEAL TS 23.434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1 CR to SEALDD TS 23.433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400" dirty="0"/>
              <a:t>2 CRs to 3GPP TS 23.558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 </a:t>
            </a:r>
            <a:r>
              <a:rPr lang="en-US" sz="2000" kern="0" dirty="0"/>
              <a:t>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</a:t>
            </a:r>
            <a:endParaRPr lang="en-US" sz="1600" kern="0" dirty="0"/>
          </a:p>
          <a:p>
            <a:endParaRPr lang="en-I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942668" y="2330669"/>
            <a:ext cx="4885608" cy="323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de-DE" sz="2000" kern="0" dirty="0"/>
              <a:t>Next steps: 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dirty="0">
                <a:solidFill>
                  <a:prstClr val="black"/>
                </a:solidFill>
                <a:latin typeface="+mn-lt"/>
              </a:rPr>
              <a:t>None, Work Item completed</a:t>
            </a:r>
            <a:endParaRPr lang="en-GB" altLang="zh-CN" sz="1600" dirty="0"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41C4A-0D1D-92FB-8629-782DB0E78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950251"/>
              </p:ext>
            </p:extLst>
          </p:nvPr>
        </p:nvGraphicFramePr>
        <p:xfrm>
          <a:off x="363724" y="1391859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193975662"/>
                    </a:ext>
                  </a:extLst>
                </a:gridCol>
                <a:gridCol w="5761164">
                  <a:extLst>
                    <a:ext uri="{9D8B030D-6E8A-4147-A177-3AD203B41FA5}">
                      <a16:colId xmlns:a16="http://schemas.microsoft.com/office/drawing/2014/main" val="227265534"/>
                    </a:ext>
                  </a:extLst>
                </a:gridCol>
                <a:gridCol w="1749778">
                  <a:extLst>
                    <a:ext uri="{9D8B030D-6E8A-4147-A177-3AD203B41FA5}">
                      <a16:colId xmlns:a16="http://schemas.microsoft.com/office/drawing/2014/main" val="993128599"/>
                    </a:ext>
                  </a:extLst>
                </a:gridCol>
                <a:gridCol w="1075432">
                  <a:extLst>
                    <a:ext uri="{9D8B030D-6E8A-4147-A177-3AD203B41FA5}">
                      <a16:colId xmlns:a16="http://schemas.microsoft.com/office/drawing/2014/main" val="1377638285"/>
                    </a:ext>
                  </a:extLst>
                </a:gridCol>
                <a:gridCol w="471145">
                  <a:extLst>
                    <a:ext uri="{9D8B030D-6E8A-4147-A177-3AD203B41FA5}">
                      <a16:colId xmlns:a16="http://schemas.microsoft.com/office/drawing/2014/main" val="917035672"/>
                    </a:ext>
                  </a:extLst>
                </a:gridCol>
                <a:gridCol w="925689">
                  <a:extLst>
                    <a:ext uri="{9D8B030D-6E8A-4147-A177-3AD203B41FA5}">
                      <a16:colId xmlns:a16="http://schemas.microsoft.com/office/drawing/2014/main" val="29001831"/>
                    </a:ext>
                  </a:extLst>
                </a:gridCol>
                <a:gridCol w="674854">
                  <a:extLst>
                    <a:ext uri="{9D8B030D-6E8A-4147-A177-3AD203B41FA5}">
                      <a16:colId xmlns:a16="http://schemas.microsoft.com/office/drawing/2014/main" val="32153777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59592763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dirty="0">
                          <a:latin typeface="+mn-lt"/>
                        </a:rPr>
                        <a:t>SP-241690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17158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05955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5AFE8DA-715E-FED8-2551-65F2C71F1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61498"/>
            <a:ext cx="9103784" cy="982133"/>
          </a:xfrm>
        </p:spPr>
        <p:txBody>
          <a:bodyPr/>
          <a:lstStyle/>
          <a:p>
            <a:r>
              <a:rPr lang="en-GB" altLang="en-US" b="1" dirty="0"/>
              <a:t>CAPIF_Ph3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C15C96C-9911-FE3D-195B-035E077C2A5C}"/>
              </a:ext>
            </a:extLst>
          </p:cNvPr>
          <p:cNvSpPr txBox="1">
            <a:spLocks/>
          </p:cNvSpPr>
          <p:nvPr/>
        </p:nvSpPr>
        <p:spPr>
          <a:xfrm>
            <a:off x="383118" y="2523066"/>
            <a:ext cx="6617122" cy="380890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SA#106:</a:t>
            </a:r>
          </a:p>
          <a:p>
            <a:pPr lvl="1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0" dirty="0">
                <a:solidFill>
                  <a:prstClr val="black"/>
                </a:solidFill>
                <a:cs typeface="Arial" panose="020B0604020202020204" pitchFamily="34" charset="0"/>
              </a:rPr>
              <a:t>SA6#65: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18 CRs agreed</a:t>
            </a:r>
            <a:endParaRPr kumimoji="0" lang="en-US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Normative work completed on the following: </a:t>
            </a:r>
          </a:p>
          <a:p>
            <a:pPr lvl="2">
              <a:defRPr/>
            </a:pPr>
            <a:r>
              <a:rPr lang="en-US" sz="1400" dirty="0">
                <a:ea typeface="Malgun Gothic" panose="020B0503020000020004" pitchFamily="34" charset="-127"/>
              </a:rPr>
              <a:t>Enhancements to CAPIF interconnection</a:t>
            </a:r>
            <a:endParaRPr lang="en-US" altLang="zh-CN" sz="1400" kern="0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Enhancements related to finer granularity of access control of Service APIs &amp; API invoker Authorization with the Purpose of Data Processing &amp; Bulk authorization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Enhancements to API invoker onboarding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Support for resource owner auth upon service API invocation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Support for API invoker accessing other UEs’ resources of a group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Support for API invokers on the UE to access resource of another UE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Support for AEF instantiation</a:t>
            </a:r>
          </a:p>
          <a:p>
            <a:pPr lvl="2">
              <a:defRPr/>
            </a:pPr>
            <a:r>
              <a:rPr lang="en-US" altLang="zh-CN" sz="1400" kern="0" dirty="0">
                <a:ea typeface="Malgun Gothic" panose="020B0503020000020004" pitchFamily="34" charset="-127"/>
              </a:rPr>
              <a:t>Open service API discovery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6527C7-0B50-07CC-0A1C-960E01B1D7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289108"/>
              </p:ext>
            </p:extLst>
          </p:nvPr>
        </p:nvGraphicFramePr>
        <p:xfrm>
          <a:off x="363724" y="1488920"/>
          <a:ext cx="11464552" cy="8613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976085575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1125199448"/>
                    </a:ext>
                  </a:extLst>
                </a:gridCol>
                <a:gridCol w="1312985">
                  <a:extLst>
                    <a:ext uri="{9D8B030D-6E8A-4147-A177-3AD203B41FA5}">
                      <a16:colId xmlns:a16="http://schemas.microsoft.com/office/drawing/2014/main" val="2992379277"/>
                    </a:ext>
                  </a:extLst>
                </a:gridCol>
                <a:gridCol w="1254369">
                  <a:extLst>
                    <a:ext uri="{9D8B030D-6E8A-4147-A177-3AD203B41FA5}">
                      <a16:colId xmlns:a16="http://schemas.microsoft.com/office/drawing/2014/main" val="201921259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2998331131"/>
                    </a:ext>
                  </a:extLst>
                </a:gridCol>
                <a:gridCol w="1017200">
                  <a:extLst>
                    <a:ext uri="{9D8B030D-6E8A-4147-A177-3AD203B41FA5}">
                      <a16:colId xmlns:a16="http://schemas.microsoft.com/office/drawing/2014/main" val="3474281839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1369548945"/>
                    </a:ext>
                  </a:extLst>
                </a:gridCol>
              </a:tblGrid>
              <a:tr h="58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615322168"/>
                  </a:ext>
                </a:extLst>
              </a:tr>
              <a:tr h="27525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1050035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 Phase 3</a:t>
                      </a:r>
                      <a:endParaRPr lang="en-IN" altLang="ko-KR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SP-241694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5419721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7551-4A6B-774F-9927-F10DB7FF7ACA}"/>
              </a:ext>
            </a:extLst>
          </p:cNvPr>
          <p:cNvSpPr txBox="1">
            <a:spLocks/>
          </p:cNvSpPr>
          <p:nvPr/>
        </p:nvSpPr>
        <p:spPr bwMode="auto">
          <a:xfrm>
            <a:off x="7000240" y="2526056"/>
            <a:ext cx="4828036" cy="268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RAN </a:t>
            </a:r>
            <a:r>
              <a:rPr lang="en-US" sz="2000" kern="0" dirty="0">
                <a:sym typeface="+mn-ea"/>
              </a:rPr>
              <a:t>and other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impacts and dependencies: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</a:endParaRP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marL="741363" marR="0" lvl="1" indent="-28416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</a:rPr>
              <a:t>Contentious Issues</a:t>
            </a:r>
            <a:r>
              <a:rPr lang="en-US" sz="2000" kern="0" dirty="0"/>
              <a:t>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dirty="0">
                <a:solidFill>
                  <a:prstClr val="black"/>
                </a:solidFill>
                <a:latin typeface="+mn-lt"/>
              </a:rPr>
              <a:t>None, Work Item completed</a:t>
            </a:r>
            <a:endParaRPr lang="en-GB" altLang="zh-CN" sz="16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01749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163" y="130627"/>
            <a:ext cx="9103784" cy="1143000"/>
          </a:xfrm>
        </p:spPr>
        <p:txBody>
          <a:bodyPr/>
          <a:lstStyle/>
          <a:p>
            <a:r>
              <a:rPr lang="en-IN" b="1" dirty="0"/>
              <a:t>XRM_Ph2_App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204065"/>
              </p:ext>
            </p:extLst>
          </p:nvPr>
        </p:nvGraphicFramePr>
        <p:xfrm>
          <a:off x="363724" y="1470478"/>
          <a:ext cx="11464552" cy="1038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1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0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0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3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IN" sz="1400" b="0" dirty="0">
                          <a:sym typeface="+mn-ea"/>
                        </a:rPr>
                        <a:t>XRM_Ph2_App</a:t>
                      </a:r>
                      <a:endParaRPr lang="en-GB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SP-241207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00%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93285" y="2584266"/>
            <a:ext cx="3987800" cy="371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75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  <a:endParaRPr lang="de-DE" sz="2000" kern="0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600" dirty="0">
                <a:solidFill>
                  <a:prstClr val="black"/>
                </a:solidFill>
                <a:latin typeface="+mn-lt"/>
              </a:rPr>
              <a:t>None, Work Item completed</a:t>
            </a:r>
            <a:endParaRPr lang="en-GB" altLang="zh-CN" sz="16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/>
        </p:nvSpPr>
        <p:spPr>
          <a:xfrm>
            <a:off x="335280" y="2509520"/>
            <a:ext cx="6533606" cy="38893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kern="0" dirty="0"/>
              <a:t>6</a:t>
            </a:r>
            <a:r>
              <a:rPr lang="de-DE" altLang="de-DE" sz="2000" kern="0" dirty="0"/>
              <a:t>: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600" dirty="0">
                <a:sym typeface="+mn-ea"/>
              </a:rPr>
              <a:t>7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Complete SEALDD-enabled flow Alignment procedure，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Complete update and delete service operation of SEALDD client policy configuration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Complete Crossflow measurement and delay difference measurement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Solving Editor’s Notes on PDU set, and Crossflow measurement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Solving Editor’s Notes on multi-modal flow synchronization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Solving Editor’s Notes on UE-to-UE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Multi-Modal traffic indication in SEALDD layer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/>
          </a:p>
          <a:p>
            <a:pPr lvl="0" algn="l" defTabSz="914400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lang="en-US" altLang="de-DE" sz="2000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sym typeface="+mn-ea"/>
              </a:rPr>
              <a:t>RAN </a:t>
            </a:r>
            <a:r>
              <a:rPr lang="en-US" sz="2000" kern="0" dirty="0">
                <a:sym typeface="+mn-ea"/>
              </a:rPr>
              <a:t>and other </a:t>
            </a:r>
            <a:r>
              <a:rPr lang="en-US" altLang="de-DE" sz="2000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sym typeface="+mn-ea"/>
              </a:rPr>
              <a:t>impacts and dependencies: </a:t>
            </a:r>
            <a:endParaRPr lang="en-US" altLang="de-DE" sz="2000" kern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</a:endParaRPr>
          </a:p>
          <a:p>
            <a:pPr marL="685800" lvl="1" indent="-22860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sz="1600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ea"/>
              </a:rPr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IN" b="1" dirty="0" err="1">
                <a:sym typeface="+mn-ea"/>
              </a:rPr>
              <a:t>MMTel_APP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72" y="2046192"/>
            <a:ext cx="6579688" cy="43647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</a:t>
            </a:r>
            <a:r>
              <a:rPr lang="en-US" altLang="de-DE" sz="2000" dirty="0"/>
              <a:t>6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ym typeface="+mn-ea"/>
              </a:rPr>
              <a:t>SA6#65: 19 </a:t>
            </a:r>
            <a:r>
              <a:rPr lang="en-US" altLang="zh-CN" sz="1600" dirty="0" err="1">
                <a:sym typeface="+mn-ea"/>
              </a:rPr>
              <a:t>pCRs</a:t>
            </a:r>
            <a:r>
              <a:rPr lang="en-US" altLang="zh-CN" sz="1600" dirty="0">
                <a:sym typeface="+mn-ea"/>
              </a:rPr>
              <a:t> agreed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Progress made for</a:t>
            </a:r>
            <a:endParaRPr lang="en-US" altLang="en-IN" sz="16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finishing the work listed in Rel-19 MMTel_APP WI Exception (SP-241687), including: 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the information elements used in the call between application without IMS and DCMTSI client; and 3PCC;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the procedure and information elements providing capabilities to application providers/Vertical service provider to used P2A /A2P Application Data Channel;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multiple call control handling coordination among different Application Servers etc;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the Architectural requirements;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the identities; and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400" dirty="0">
                <a:sym typeface="+mn-ea"/>
              </a:rPr>
              <a:t>the deployment guideline.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altLang="en-IN" sz="1600" dirty="0">
              <a:sym typeface="+mn-ea"/>
            </a:endParaRP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217930"/>
          <a:ext cx="11464552" cy="75121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MMTel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-2024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SP-241019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6868160" y="2042284"/>
            <a:ext cx="4960116" cy="259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>
                <a:sym typeface="+mn-ea"/>
              </a:rPr>
              <a:t>RAN and other impacts and dependencies:</a:t>
            </a:r>
            <a:endParaRPr lang="en-US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ym typeface="+mn-ea"/>
              </a:rPr>
              <a:t>None</a:t>
            </a:r>
            <a:endParaRPr lang="en-US" sz="1600" kern="0" dirty="0"/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endParaRPr kumimoji="0" lang="en-US" alt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 </a:t>
            </a:r>
          </a:p>
          <a:p>
            <a:pPr marR="0" lvl="1" algn="l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0" cap="none" spc="0" normalizeH="0" baseline="0" dirty="0">
                <a:cs typeface="Arial" panose="020B0604020202020204" pitchFamily="34" charset="0"/>
              </a:rPr>
              <a:t>None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Next steps: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sz="1600" kern="0" dirty="0">
                <a:sym typeface="+mn-ea"/>
              </a:rPr>
              <a:t>None, Work Item completed</a:t>
            </a: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FS_SEAL_Ph4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599784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The release version of SID is changed from Rel-19 to Rel-20.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5 new Solutions are adopted, 2 existing solutions are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/>
              <a:t>2 new Gaps are adopted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C6EA45-D854-8657-6101-B39B2B470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32590"/>
              </p:ext>
            </p:extLst>
          </p:nvPr>
        </p:nvGraphicFramePr>
        <p:xfrm>
          <a:off x="363724" y="1381471"/>
          <a:ext cx="11464552" cy="7815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2846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30923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Enabler Architecture Layer (SEAL) Phase 4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FS_SEAL_Ph4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400" dirty="0">
                          <a:latin typeface="+mn-lt"/>
                        </a:rPr>
                        <a:t>SP-241375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9FE521EB-D266-F6FB-1F93-44ED76D8D41C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>
                <a:latin typeface="+mn-lt"/>
              </a:rPr>
              <a:t>Continuing the work for both new Gaps and solutions, starting solution evaluation.</a:t>
            </a:r>
          </a:p>
        </p:txBody>
      </p:sp>
    </p:spTree>
    <p:extLst>
      <p:ext uri="{BB962C8B-B14F-4D97-AF65-F5344CB8AC3E}">
        <p14:creationId xmlns:p14="http://schemas.microsoft.com/office/powerpoint/2010/main" val="85954907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363173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 </a:t>
            </a:r>
            <a:r>
              <a:rPr lang="en-GB" baseline="30000" dirty="0"/>
              <a:t>1</a:t>
            </a:r>
            <a:r>
              <a:rPr lang="en-GB" dirty="0"/>
              <a:t>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endParaRPr lang="en-GB" baseline="30000" dirty="0"/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 </a:t>
            </a:r>
            <a:r>
              <a:rPr lang="en-GB" baseline="30000" dirty="0"/>
              <a:t>2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*</a:t>
            </a:r>
            <a:r>
              <a:rPr lang="en-GB" dirty="0"/>
              <a:t>		Airbus DS SLC / ETSI</a:t>
            </a:r>
            <a:endParaRPr lang="en-GB" baseline="30000" dirty="0"/>
          </a:p>
          <a:p>
            <a:pPr lvl="1">
              <a:defRPr/>
            </a:pPr>
            <a:r>
              <a:rPr lang="en-GB" dirty="0"/>
              <a:t>Mr. Basavaraj (Basu) Pattan </a:t>
            </a:r>
            <a:r>
              <a:rPr lang="en-GB" baseline="30000" dirty="0"/>
              <a:t>3</a:t>
            </a:r>
            <a:r>
              <a:rPr lang="en-GB" dirty="0"/>
              <a:t>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6EDC8B9A-3B7F-8CE7-D403-FD58033F595B}"/>
              </a:ext>
            </a:extLst>
          </p:cNvPr>
          <p:cNvSpPr txBox="1">
            <a:spLocks/>
          </p:cNvSpPr>
          <p:nvPr/>
        </p:nvSpPr>
        <p:spPr bwMode="auto">
          <a:xfrm>
            <a:off x="1120680" y="4609114"/>
            <a:ext cx="5087645" cy="165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400" kern="0" baseline="30000" dirty="0">
                <a:solidFill>
                  <a:srgbClr val="FF0000"/>
                </a:solidFill>
              </a:rPr>
              <a:t>*</a:t>
            </a:r>
            <a:r>
              <a:rPr lang="en-GB" sz="1800" kern="0" dirty="0">
                <a:solidFill>
                  <a:srgbClr val="FF0000"/>
                </a:solidFill>
              </a:rPr>
              <a:t> Position up for election at SA6#66 in April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1</a:t>
            </a:r>
            <a:r>
              <a:rPr lang="en-GB" sz="1800" kern="0" dirty="0"/>
              <a:t> Elected in February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2</a:t>
            </a:r>
            <a:r>
              <a:rPr lang="en-GB" sz="1800" kern="0" dirty="0"/>
              <a:t> Re-elected for third term in April 2023</a:t>
            </a:r>
            <a:endParaRPr lang="fr-FR" sz="1800" kern="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3</a:t>
            </a:r>
            <a:r>
              <a:rPr lang="en-GB" sz="1800" kern="0" dirty="0"/>
              <a:t> Re-</a:t>
            </a:r>
            <a:r>
              <a:rPr lang="en-US" altLang="en-US" sz="1800" kern="0" dirty="0"/>
              <a:t>elected for second term in August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731904" y="2911969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175658" y="332085"/>
            <a:ext cx="9699171" cy="654972"/>
          </a:xfrm>
        </p:spPr>
        <p:txBody>
          <a:bodyPr/>
          <a:lstStyle/>
          <a:p>
            <a:r>
              <a:rPr lang="en-IN" b="1" dirty="0"/>
              <a:t>Rel-20 TUs Capacity Estimation </a:t>
            </a:r>
            <a:r>
              <a:rPr lang="en-GB" altLang="fr-FR" b="1" dirty="0"/>
              <a:t>(1/7)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514050" y="1211306"/>
            <a:ext cx="11223625" cy="5111842"/>
          </a:xfrm>
        </p:spPr>
        <p:txBody>
          <a:bodyPr/>
          <a:lstStyle/>
          <a:p>
            <a:r>
              <a:rPr lang="en-US" altLang="en-US" b="1" dirty="0"/>
              <a:t> For Information: Request for Rel-20 planning from SA Chair</a:t>
            </a:r>
          </a:p>
          <a:p>
            <a:pPr lvl="1"/>
            <a:r>
              <a:rPr lang="en-US" altLang="en-US" b="1" dirty="0">
                <a:solidFill>
                  <a:srgbClr val="FF0000"/>
                </a:solidFill>
              </a:rPr>
              <a:t>SA WGs inputs on WG capacity for Rel-20 (e.g. TU Budget, Max# of SIDs/WIDs, Max size per SID/WID)</a:t>
            </a:r>
          </a:p>
          <a:p>
            <a:pPr lvl="1"/>
            <a:r>
              <a:rPr lang="en-US" altLang="en-US" dirty="0"/>
              <a:t>The following aspects are relevant:</a:t>
            </a:r>
          </a:p>
          <a:p>
            <a:pPr lvl="2"/>
            <a:r>
              <a:rPr lang="en-US" altLang="en-US" dirty="0"/>
              <a:t>Rel-20 Timeline</a:t>
            </a:r>
          </a:p>
          <a:p>
            <a:pPr lvl="2"/>
            <a:r>
              <a:rPr lang="en-US" altLang="en-US" dirty="0"/>
              <a:t>3GPP SA6 Meeting Schedule</a:t>
            </a:r>
          </a:p>
          <a:p>
            <a:pPr lvl="2"/>
            <a:r>
              <a:rPr lang="en-US" altLang="en-US" dirty="0"/>
              <a:t>Typical SA6 Session Planning</a:t>
            </a:r>
          </a:p>
          <a:p>
            <a:pPr lvl="2"/>
            <a:r>
              <a:rPr lang="en-US" altLang="en-US" dirty="0"/>
              <a:t>Rel-20 TUs Capacity Estimation</a:t>
            </a:r>
          </a:p>
          <a:p>
            <a:pPr lvl="2"/>
            <a:r>
              <a:rPr lang="en-US" altLang="en-US" dirty="0"/>
              <a:t>Rel-20 5G-Adv v/s 6G Study Split</a:t>
            </a:r>
          </a:p>
          <a:p>
            <a:pPr lvl="2"/>
            <a:r>
              <a:rPr lang="en-IN" dirty="0"/>
              <a:t>Potential SA6 Rel-20 TUs Work Plan</a:t>
            </a:r>
          </a:p>
        </p:txBody>
      </p:sp>
    </p:spTree>
    <p:extLst>
      <p:ext uri="{BB962C8B-B14F-4D97-AF65-F5344CB8AC3E}">
        <p14:creationId xmlns:p14="http://schemas.microsoft.com/office/powerpoint/2010/main" val="182852360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262" y="254000"/>
            <a:ext cx="9103784" cy="774700"/>
          </a:xfrm>
        </p:spPr>
        <p:txBody>
          <a:bodyPr/>
          <a:lstStyle/>
          <a:p>
            <a:r>
              <a:rPr lang="en-IN" b="1" dirty="0"/>
              <a:t>Rel-20 TUs Capacity Estimation</a:t>
            </a:r>
            <a:r>
              <a:rPr lang="en-GB" altLang="fr-FR" b="1" dirty="0"/>
              <a:t> (2/7)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758" y="1455883"/>
            <a:ext cx="11198942" cy="4913744"/>
          </a:xfrm>
        </p:spPr>
        <p:txBody>
          <a:bodyPr/>
          <a:lstStyle/>
          <a:p>
            <a:r>
              <a:rPr lang="en-IN" dirty="0"/>
              <a:t> </a:t>
            </a:r>
            <a:r>
              <a:rPr lang="en-US" altLang="en-US" b="1" dirty="0"/>
              <a:t>For Information: Relevant numbers for Rel-20 planning</a:t>
            </a:r>
          </a:p>
          <a:p>
            <a:pPr lvl="1"/>
            <a:r>
              <a:rPr lang="en-IN" dirty="0"/>
              <a:t>Total number of TUs per SA6 meeting: 20 TUs</a:t>
            </a:r>
          </a:p>
          <a:p>
            <a:pPr lvl="1"/>
            <a:r>
              <a:rPr lang="en-IN" dirty="0"/>
              <a:t>Total number of SA6 meetings during the full “Rel-20 timeline”: 11 meetings</a:t>
            </a:r>
          </a:p>
          <a:p>
            <a:pPr lvl="1"/>
            <a:r>
              <a:rPr lang="en-IN" dirty="0"/>
              <a:t>Timeline and total TUs available for Rel-20 (5GA and 6G Study): </a:t>
            </a:r>
          </a:p>
          <a:p>
            <a:pPr lvl="2"/>
            <a:r>
              <a:rPr lang="en-IN" dirty="0"/>
              <a:t>5G-Adv, 9 meetings (Apr-25 to Aug-26)</a:t>
            </a:r>
          </a:p>
          <a:p>
            <a:pPr lvl="2"/>
            <a:r>
              <a:rPr lang="en-IN" dirty="0"/>
              <a:t>6G-Study, 8 meetings (Oct-25 to Dec-26)</a:t>
            </a:r>
          </a:p>
          <a:p>
            <a:pPr lvl="1"/>
            <a:r>
              <a:rPr lang="en-IN" dirty="0"/>
              <a:t>Current estimate is an initial proposed timeline split between 5GA and 6G-study of 50/50 for all WG-meetings between Oct-25 and Aug-26</a:t>
            </a:r>
          </a:p>
          <a:p>
            <a:pPr lvl="1"/>
            <a:r>
              <a:rPr lang="en-IN" dirty="0"/>
              <a:t>The estimate will be revisited as work and progress in both SA6 and other WGs becomes more clear </a:t>
            </a:r>
          </a:p>
          <a:p>
            <a:pPr lvl="1"/>
            <a:r>
              <a:rPr lang="en-IN" dirty="0"/>
              <a:t>Split between mission critical and application enablement is not considered</a:t>
            </a:r>
          </a:p>
        </p:txBody>
      </p:sp>
    </p:spTree>
    <p:extLst>
      <p:ext uri="{BB962C8B-B14F-4D97-AF65-F5344CB8AC3E}">
        <p14:creationId xmlns:p14="http://schemas.microsoft.com/office/powerpoint/2010/main" val="311038862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2" y="124690"/>
            <a:ext cx="10127370" cy="1143000"/>
          </a:xfrm>
        </p:spPr>
        <p:txBody>
          <a:bodyPr/>
          <a:lstStyle/>
          <a:p>
            <a:r>
              <a:rPr lang="en-IN" b="1" dirty="0"/>
              <a:t>Proposed Rel-20 Timeline Split between 5GA and 6G</a:t>
            </a:r>
            <a:r>
              <a:rPr lang="en-GB" altLang="fr-FR" b="1" kern="0" dirty="0"/>
              <a:t> (3/7)</a:t>
            </a:r>
            <a:endParaRPr lang="en-IN" dirty="0"/>
          </a:p>
        </p:txBody>
      </p:sp>
      <p:cxnSp>
        <p:nvCxnSpPr>
          <p:cNvPr id="4" name="직선 화살표 연결선 38"/>
          <p:cNvCxnSpPr/>
          <p:nvPr/>
        </p:nvCxnSpPr>
        <p:spPr>
          <a:xfrm flipV="1">
            <a:off x="10304015" y="261450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6" name="직사각형 50"/>
          <p:cNvSpPr/>
          <p:nvPr/>
        </p:nvSpPr>
        <p:spPr>
          <a:xfrm>
            <a:off x="5636400" y="3907953"/>
            <a:ext cx="3884175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 700" panose="020B0803030303020204" pitchFamily="34" charset="0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amsungOneKoreanOTF 400"/>
            </a:endParaRPr>
          </a:p>
        </p:txBody>
      </p:sp>
      <p:cxnSp>
        <p:nvCxnSpPr>
          <p:cNvPr id="7" name="직선 화살표 연결선 38"/>
          <p:cNvCxnSpPr>
            <a:stCxn id="23" idx="0"/>
          </p:cNvCxnSpPr>
          <p:nvPr/>
        </p:nvCxnSpPr>
        <p:spPr>
          <a:xfrm flipV="1">
            <a:off x="5636400" y="261495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8" name="직사각형 23"/>
          <p:cNvSpPr/>
          <p:nvPr/>
        </p:nvSpPr>
        <p:spPr>
          <a:xfrm>
            <a:off x="3305895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9" name="직사각형 24"/>
          <p:cNvSpPr/>
          <p:nvPr/>
        </p:nvSpPr>
        <p:spPr>
          <a:xfrm>
            <a:off x="4082730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0" name="직사각형 25"/>
          <p:cNvSpPr/>
          <p:nvPr/>
        </p:nvSpPr>
        <p:spPr>
          <a:xfrm>
            <a:off x="4859565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1" name="직사각형 26"/>
          <p:cNvSpPr/>
          <p:nvPr/>
        </p:nvSpPr>
        <p:spPr>
          <a:xfrm>
            <a:off x="5636400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2" name="직사각형 27"/>
          <p:cNvSpPr/>
          <p:nvPr/>
        </p:nvSpPr>
        <p:spPr>
          <a:xfrm>
            <a:off x="3305895" y="200323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 700" panose="020B0803030303020204" pitchFamily="34" charset="0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3" name="직사각형 28"/>
          <p:cNvSpPr/>
          <p:nvPr/>
        </p:nvSpPr>
        <p:spPr>
          <a:xfrm>
            <a:off x="6413235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4" name="직사각형 29"/>
          <p:cNvSpPr/>
          <p:nvPr/>
        </p:nvSpPr>
        <p:spPr>
          <a:xfrm>
            <a:off x="7190070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5" name="직사각형 30"/>
          <p:cNvSpPr/>
          <p:nvPr/>
        </p:nvSpPr>
        <p:spPr>
          <a:xfrm>
            <a:off x="7966905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6" name="직사각형 31"/>
          <p:cNvSpPr/>
          <p:nvPr/>
        </p:nvSpPr>
        <p:spPr>
          <a:xfrm>
            <a:off x="8743740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7" name="직사각형 32"/>
          <p:cNvSpPr/>
          <p:nvPr/>
        </p:nvSpPr>
        <p:spPr>
          <a:xfrm>
            <a:off x="6413235" y="200323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 700" panose="020B0803030303020204" pitchFamily="34" charset="0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0523" y="3441702"/>
            <a:ext cx="9044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5GA Study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Approvals</a:t>
            </a:r>
            <a:endParaRPr lang="ko-KR" altLang="en-US" sz="1100" dirty="0">
              <a:solidFill>
                <a:srgbClr val="FF0000"/>
              </a:solidFill>
              <a:ea typeface="SamsungOneKoreanOTF 400"/>
            </a:endParaRPr>
          </a:p>
        </p:txBody>
      </p:sp>
      <p:sp>
        <p:nvSpPr>
          <p:cNvPr id="19" name="직사각형 40"/>
          <p:cNvSpPr/>
          <p:nvPr/>
        </p:nvSpPr>
        <p:spPr>
          <a:xfrm>
            <a:off x="9520575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20" name="직사각형 41"/>
          <p:cNvSpPr/>
          <p:nvPr/>
        </p:nvSpPr>
        <p:spPr>
          <a:xfrm>
            <a:off x="10297410" y="230770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KoreanOTF 400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21" name="직사각형 44"/>
          <p:cNvSpPr/>
          <p:nvPr/>
        </p:nvSpPr>
        <p:spPr>
          <a:xfrm>
            <a:off x="9520575" y="200323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SamsungOne 700" panose="020B0803030303020204" pitchFamily="34" charset="0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22" name="직사각형 49"/>
          <p:cNvSpPr/>
          <p:nvPr/>
        </p:nvSpPr>
        <p:spPr>
          <a:xfrm>
            <a:off x="4082728" y="297697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 700" panose="020B0803030303020204" pitchFamily="34" charset="0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29878" y="4458932"/>
            <a:ext cx="8130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6G Study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Approvals</a:t>
            </a:r>
            <a:endParaRPr lang="ko-KR" altLang="en-US" sz="1100" dirty="0">
              <a:solidFill>
                <a:srgbClr val="FF0000"/>
              </a:solidFill>
              <a:ea typeface="SamsungOneKoreanOTF 400"/>
            </a:endParaRPr>
          </a:p>
        </p:txBody>
      </p:sp>
      <p:cxnSp>
        <p:nvCxnSpPr>
          <p:cNvPr id="24" name="직선 화살표 연결선 38"/>
          <p:cNvCxnSpPr/>
          <p:nvPr/>
        </p:nvCxnSpPr>
        <p:spPr>
          <a:xfrm flipV="1">
            <a:off x="4082729" y="261495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5" name="직사각형 49"/>
          <p:cNvSpPr/>
          <p:nvPr/>
        </p:nvSpPr>
        <p:spPr>
          <a:xfrm>
            <a:off x="8743740" y="297697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 700" panose="020B0803030303020204" pitchFamily="34" charset="0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82708" y="3444271"/>
            <a:ext cx="1144865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(100%)</a:t>
            </a:r>
            <a:endParaRPr lang="ko-KR" altLang="en-US" sz="1092" dirty="0">
              <a:solidFill>
                <a:srgbClr val="000000"/>
              </a:solidFill>
              <a:ea typeface="SamsungOneKoreanOTF 400"/>
            </a:endParaRPr>
          </a:p>
        </p:txBody>
      </p:sp>
      <p:cxnSp>
        <p:nvCxnSpPr>
          <p:cNvPr id="27" name="직선 화살표 연결선 38"/>
          <p:cNvCxnSpPr/>
          <p:nvPr/>
        </p:nvCxnSpPr>
        <p:spPr>
          <a:xfrm flipV="1">
            <a:off x="8743738" y="261973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9713854" y="3412725"/>
            <a:ext cx="1106393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Stage-3 freeze</a:t>
            </a:r>
            <a:endParaRPr lang="ko-KR" altLang="en-US" sz="1092" dirty="0">
              <a:solidFill>
                <a:srgbClr val="000000"/>
              </a:solidFill>
              <a:ea typeface="SamsungOneKoreanOTF 400"/>
            </a:endParaRPr>
          </a:p>
        </p:txBody>
      </p:sp>
      <p:cxnSp>
        <p:nvCxnSpPr>
          <p:cNvPr id="29" name="직선 화살표 연결선 38"/>
          <p:cNvCxnSpPr/>
          <p:nvPr/>
        </p:nvCxnSpPr>
        <p:spPr>
          <a:xfrm flipV="1">
            <a:off x="10297408" y="260812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30" name="Rounded Rectangle 29"/>
          <p:cNvSpPr/>
          <p:nvPr/>
        </p:nvSpPr>
        <p:spPr>
          <a:xfrm>
            <a:off x="339418" y="286264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Rel-20 5G-Adv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39418" y="387272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dirty="0">
                <a:latin typeface="Arial" panose="020B0604020202020204" pitchFamily="34" charset="0"/>
                <a:cs typeface="Arial" panose="020B0604020202020204" pitchFamily="34" charset="0"/>
              </a:rPr>
              <a:t>Rel-20 6G</a:t>
            </a:r>
          </a:p>
        </p:txBody>
      </p:sp>
      <p:cxnSp>
        <p:nvCxnSpPr>
          <p:cNvPr id="32" name="직선 화살표 연결선 38"/>
          <p:cNvCxnSpPr/>
          <p:nvPr/>
        </p:nvCxnSpPr>
        <p:spPr>
          <a:xfrm flipV="1">
            <a:off x="9520575" y="261495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9254807" y="4544411"/>
            <a:ext cx="1308371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6G Study freeze</a:t>
            </a:r>
            <a:r>
              <a:rPr lang="en-US" altLang="ko-KR" sz="1092" dirty="0">
                <a:solidFill>
                  <a:srgbClr val="FF0000"/>
                </a:solidFill>
                <a:ea typeface="SamsungOneKoreanOTF 400"/>
              </a:rPr>
              <a:t>**</a:t>
            </a:r>
            <a:endParaRPr lang="ko-KR" altLang="en-US" sz="1092" dirty="0">
              <a:solidFill>
                <a:srgbClr val="FF0000"/>
              </a:solidFill>
              <a:ea typeface="SamsungOneKoreanOTF 400"/>
            </a:endParaRPr>
          </a:p>
        </p:txBody>
      </p:sp>
      <p:sp>
        <p:nvSpPr>
          <p:cNvPr id="34" name="Left Brace 33"/>
          <p:cNvSpPr/>
          <p:nvPr/>
        </p:nvSpPr>
        <p:spPr>
          <a:xfrm>
            <a:off x="2741847" y="262133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Left Brace 34"/>
          <p:cNvSpPr/>
          <p:nvPr/>
        </p:nvSpPr>
        <p:spPr>
          <a:xfrm>
            <a:off x="2767114" y="368408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직사각형 49"/>
          <p:cNvSpPr/>
          <p:nvPr/>
        </p:nvSpPr>
        <p:spPr>
          <a:xfrm>
            <a:off x="3056498" y="298265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 700" panose="020B0803030303020204" pitchFamily="34" charset="0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amsungOneKoreanOTF 400"/>
            </a:endParaRPr>
          </a:p>
        </p:txBody>
      </p:sp>
      <p:sp>
        <p:nvSpPr>
          <p:cNvPr id="39" name="직사각형 49"/>
          <p:cNvSpPr/>
          <p:nvPr/>
        </p:nvSpPr>
        <p:spPr>
          <a:xfrm>
            <a:off x="4082728" y="391032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SamsungOne 700" panose="020B0803030303020204" pitchFamily="34" charset="0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SamsungOneKoreanOTF 400"/>
            </a:endParaRPr>
          </a:p>
        </p:txBody>
      </p:sp>
      <p:cxnSp>
        <p:nvCxnSpPr>
          <p:cNvPr id="40" name="직선 화살표 연결선 38"/>
          <p:cNvCxnSpPr/>
          <p:nvPr/>
        </p:nvCxnSpPr>
        <p:spPr>
          <a:xfrm flipV="1">
            <a:off x="7953396" y="262133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7335483" y="3444270"/>
            <a:ext cx="1144865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ea typeface="SamsungOneKoreanOTF 400"/>
              </a:rPr>
              <a:t>(80%)</a:t>
            </a:r>
            <a:endParaRPr lang="ko-KR" altLang="en-US" sz="1092" dirty="0">
              <a:solidFill>
                <a:srgbClr val="000000"/>
              </a:solidFill>
              <a:ea typeface="SamsungOneKoreanOTF 40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9520575" y="3907953"/>
            <a:ext cx="776833" cy="303452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97755" y="3441129"/>
            <a:ext cx="9044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5GA Study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srgbClr val="000000"/>
                </a:solidFill>
                <a:ea typeface="SamsungOneKoreanOTF 400"/>
              </a:rPr>
              <a:t>Approvals</a:t>
            </a:r>
            <a:endParaRPr lang="ko-KR" altLang="en-US" sz="1100" dirty="0">
              <a:solidFill>
                <a:srgbClr val="FF0000"/>
              </a:solidFill>
              <a:ea typeface="SamsungOneKoreanOTF 400"/>
            </a:endParaRPr>
          </a:p>
        </p:txBody>
      </p:sp>
      <p:cxnSp>
        <p:nvCxnSpPr>
          <p:cNvPr id="46" name="직선 화살표 연결선 38"/>
          <p:cNvCxnSpPr/>
          <p:nvPr/>
        </p:nvCxnSpPr>
        <p:spPr>
          <a:xfrm flipV="1">
            <a:off x="4859563" y="2608487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8" name="Right Brace 47"/>
          <p:cNvSpPr/>
          <p:nvPr/>
        </p:nvSpPr>
        <p:spPr bwMode="auto">
          <a:xfrm rot="5400000">
            <a:off x="7025538" y="3932463"/>
            <a:ext cx="329064" cy="3107340"/>
          </a:xfrm>
          <a:prstGeom prst="rightBrac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32609" y="5726063"/>
            <a:ext cx="28308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>
                <a:solidFill>
                  <a:srgbClr val="000000"/>
                </a:solidFill>
                <a:ea typeface="SamsungOneKoreanOTF 400"/>
              </a:rPr>
              <a:t>50/50</a:t>
            </a:r>
            <a:r>
              <a:rPr lang="en-IN" sz="1100" b="1" dirty="0">
                <a:solidFill>
                  <a:srgbClr val="FF0000"/>
                </a:solidFill>
                <a:ea typeface="SamsungOneKoreanOTF 400"/>
              </a:rPr>
              <a:t>*</a:t>
            </a:r>
            <a:r>
              <a:rPr lang="en-IN" sz="1100" dirty="0">
                <a:solidFill>
                  <a:srgbClr val="000000"/>
                </a:solidFill>
                <a:ea typeface="SamsungOneKoreanOTF 400"/>
              </a:rPr>
              <a:t> split between 5GA &amp; 6G-Study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36288" y="5946155"/>
            <a:ext cx="54597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b="1" dirty="0">
                <a:solidFill>
                  <a:srgbClr val="FF0000"/>
                </a:solidFill>
              </a:rPr>
              <a:t>*   </a:t>
            </a:r>
            <a:r>
              <a:rPr lang="en-IN" sz="1100" dirty="0">
                <a:solidFill>
                  <a:srgbClr val="0070C0"/>
                </a:solidFill>
                <a:cs typeface="Times New Roman" panose="02020603050405020304" pitchFamily="18" charset="0"/>
              </a:rPr>
              <a:t>A</a:t>
            </a:r>
            <a:r>
              <a:rPr lang="en-IN" sz="11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 initial estimate, subject to Rel-20 content and dependencies in other SA-WGs</a:t>
            </a:r>
          </a:p>
          <a:p>
            <a:r>
              <a:rPr lang="en-US" altLang="ko-KR" sz="1100" dirty="0">
                <a:solidFill>
                  <a:srgbClr val="FF0000"/>
                </a:solidFill>
                <a:latin typeface="SamsungOne 400"/>
                <a:ea typeface="SamsungOneKoreanOTF 400"/>
              </a:rPr>
              <a:t>** </a:t>
            </a:r>
            <a:r>
              <a:rPr lang="en-US" altLang="ko-KR" sz="1100" dirty="0">
                <a:solidFill>
                  <a:srgbClr val="0070C0"/>
                </a:solidFill>
                <a:latin typeface="SamsungOne 400"/>
                <a:ea typeface="SamsungOneKoreanOTF 400"/>
                <a:cs typeface="Times New Roman" panose="02020603050405020304" pitchFamily="18" charset="0"/>
              </a:rPr>
              <a:t>Date t</a:t>
            </a:r>
            <a:r>
              <a:rPr lang="en-US" altLang="en-US" sz="11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 be confirmed at future TSG meeting</a:t>
            </a:r>
            <a:endParaRPr lang="en-IN" sz="1100" dirty="0"/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5636399" y="4840906"/>
            <a:ext cx="0" cy="4342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>
            <a:off x="8743738" y="4887383"/>
            <a:ext cx="0" cy="39938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3264413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CR packs for approval (4/7)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2400" b="1" dirty="0"/>
              <a:t>For Action: CR packs for Approval</a:t>
            </a:r>
            <a:endParaRPr lang="en-US" sz="2400" b="1" dirty="0"/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SP-250196  Rel-15 CRs to TS 23.283 for MCCI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SP-250197  Rel-17 CRs to TS 23.558 for EDGEAPP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SP-250198  Rel-18 CRs to TS 23.558 for EDGEAPP_Ph2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SP-250199  Rel-18 CRs to TS 23.280, TS 23.282, TS 23.283 and TS 23.379 for enh4MCPTT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SP-250200  Rel-18 CRs to TS 23.946 for CAPIF_EXT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SP-250201  Rel-18 CRs to TS 23.434 for SEAL_Ph3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SP-250202  Rel-18 CRs to TS 23.433 for SEALDD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SP-250203  Rel-18 CRs to TS 23.283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IRail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SP-250204  Rel-19 CRs to TS 23.554 for 5GMARCH_Ph3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SP-250205  Rel-19 CRs to TS 23.289, TS 23.433, TS 23.434, and 23.558 for 5GSAT_Ph3_App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SP-250206  Rel-19 CRs to TS 23.482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AIML_App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781768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281285"/>
            <a:ext cx="10515600" cy="654972"/>
          </a:xfrm>
        </p:spPr>
        <p:txBody>
          <a:bodyPr/>
          <a:lstStyle/>
          <a:p>
            <a:r>
              <a:rPr lang="en-GB" altLang="fr-FR" b="1" dirty="0"/>
              <a:t>CR packs for approval (5/7)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2400" b="1" dirty="0"/>
              <a:t>For Action: CR packs for Approval</a:t>
            </a:r>
            <a:endParaRPr lang="en-US" sz="1800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SP-250207  Rel-19 CRs to TS 23.222 for CAPIF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SP-250208  Rel-19 CRs to TS 23.222 for CAPIF_Ph3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SP-250209  Rel-19 CRs to TS 23.558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eCAPIF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, TEI19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SP-250210  Rel-19 CRs to TS 23.434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eLSAPP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SP-250211  Rel-19 CRs to TS 23.280, TS 23.282, TS 23.289 and TS 23.379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enhMC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SP-250212  Rel-19 CRs to TS 23.280 and TS 23.281 for FRMCS_Ph5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SP-250213  Rel-19 CRs to TR 23.700-23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FS_XRApp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SP-250214  Rel-19 CRs to TS 23.437 and TS 23.558 for </a:t>
            </a:r>
            <a:r>
              <a:rPr lang="en-GB" sz="1800" b="1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Metaverse_App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SP-250215  Rel-19 CRs to TS 23.433 for SEALDD_Ph2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SP-250216  Rel-19 CRs to TS 23.434 for SEAL_Ph3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SP-250217  Rel-19 CRs to TS 23.433 for XRM_Ph2_App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60214" y="152398"/>
            <a:ext cx="10515600" cy="986357"/>
          </a:xfrm>
        </p:spPr>
        <p:txBody>
          <a:bodyPr/>
          <a:lstStyle/>
          <a:p>
            <a:r>
              <a:rPr lang="en-GB" altLang="fr-FR" b="1" dirty="0"/>
              <a:t>Specifications for information  and approval (6/7)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274246"/>
            <a:ext cx="11690157" cy="5024954"/>
          </a:xfrm>
        </p:spPr>
        <p:txBody>
          <a:bodyPr/>
          <a:lstStyle/>
          <a:p>
            <a:r>
              <a:rPr lang="en-GB" altLang="fr-FR" sz="2400" b="1" dirty="0"/>
              <a:t>For Information: Technical Reports/Specifications</a:t>
            </a:r>
          </a:p>
          <a:p>
            <a:pPr lvl="1"/>
            <a:r>
              <a:rPr lang="en-GB" sz="1800" b="1" dirty="0">
                <a:ea typeface="Aptos" panose="020B0004020202020204" pitchFamily="34" charset="0"/>
                <a:cs typeface="Aptos" panose="020B0004020202020204" pitchFamily="34" charset="0"/>
              </a:rPr>
              <a:t>None</a:t>
            </a:r>
          </a:p>
          <a:p>
            <a:pPr lvl="1"/>
            <a:endParaRPr lang="en-IN" altLang="fr-FR" sz="1200" b="1" dirty="0">
              <a:solidFill>
                <a:srgbClr val="0000FF"/>
              </a:solidFill>
            </a:endParaRPr>
          </a:p>
          <a:p>
            <a:r>
              <a:rPr lang="en-GB" altLang="fr-FR" sz="2400" b="1" dirty="0"/>
              <a:t>For Action: Technical Reports/Specifications for Approval</a:t>
            </a: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SP-250194  Presentation of TS 23.392 v2.0.0 “</a:t>
            </a:r>
            <a:r>
              <a:rPr lang="en-US" sz="1800" b="1" i="0" dirty="0">
                <a:solidFill>
                  <a:srgbClr val="000000"/>
                </a:solidFill>
                <a:effectLst/>
              </a:rPr>
              <a:t>Application enablement aspects for MMTel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SP-250195  Presentation of TS 23.438 v2.0.0 “</a:t>
            </a:r>
            <a:r>
              <a:rPr lang="en-US" sz="1800" b="1" i="0" dirty="0">
                <a:solidFill>
                  <a:srgbClr val="212529"/>
                </a:solidFill>
                <a:effectLst/>
              </a:rPr>
              <a:t>Service Enabler Architecture Layer for Verticals (SEAL); Digital 			assets</a:t>
            </a:r>
            <a:r>
              <a:rPr lang="en-GB" sz="18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” for approval</a:t>
            </a:r>
            <a:endParaRPr lang="en-US" sz="18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174165"/>
            <a:ext cx="10515600" cy="923221"/>
          </a:xfrm>
        </p:spPr>
        <p:txBody>
          <a:bodyPr/>
          <a:lstStyle/>
          <a:p>
            <a:r>
              <a:rPr lang="en-GB" altLang="fr-FR" b="1" dirty="0"/>
              <a:t>New and revised work &amp; study items (7/7)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fr-FR" sz="2400" b="1" dirty="0"/>
              <a:t>For Action: Revised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SP-250183  Revised SID on Service Enabler Architecture Layer (SEAL) Phase 4</a:t>
            </a:r>
            <a:endParaRPr lang="en-US" altLang="fr-FR" sz="1600" b="1" dirty="0"/>
          </a:p>
          <a:p>
            <a:r>
              <a:rPr lang="en-GB" altLang="fr-FR" sz="2400" b="1" dirty="0"/>
              <a:t>For Action: New</a:t>
            </a:r>
            <a:r>
              <a:rPr lang="en-US" altLang="en-US" sz="2400" b="1" dirty="0"/>
              <a:t> SIDs/WIDs for Approval</a:t>
            </a: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SP-250184  New SID on Discreet listening and monitoring of mission critical services Phase 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SP-250185  New SID on Logging and recording of mission critical services Phase 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SP-250186  New SID on Application enabler for XR Services Phase 3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SP-250187  New SID on SEALDD phase 3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SP-250188  New SID on Study on application enablement aspects for MMTel phase 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SP-250189  New SID on Application enablement for AI/ML service; Phase 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SP-250190  New WID on Mission Critical Services for UE-to-UE and UE-to-network over multi-hop relay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SP-250191  New WID on Railways specific Enhancements to Mission Critical Services Phase 6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SP-250192  New WID on Enhanced Mission Critical Services Architecture Phase 2</a:t>
            </a:r>
            <a:endParaRPr lang="en-US" sz="1600" b="1" dirty="0">
              <a:effectLst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/>
            <a:r>
              <a:rPr lang="en-GB" sz="1600" b="1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SP-250193  New WID on Application enablement for mobile metaverse services Phase 2</a:t>
            </a:r>
            <a:endParaRPr lang="en-GB" altLang="fr-FR" sz="1600" b="1" dirty="0"/>
          </a:p>
          <a:p>
            <a:r>
              <a:rPr lang="en-GB" altLang="fr-FR" sz="2400" b="1" dirty="0"/>
              <a:t>For Potential Action: Endorsed</a:t>
            </a:r>
            <a:r>
              <a:rPr lang="en-US" altLang="en-US" sz="2400" b="1" dirty="0"/>
              <a:t> SIDs/WIDs</a:t>
            </a:r>
          </a:p>
          <a:p>
            <a:pPr lvl="1"/>
            <a:r>
              <a:rPr lang="en-US" altLang="fr-FR" sz="16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04426"/>
            <a:ext cx="11544300" cy="5053163"/>
          </a:xfrm>
        </p:spPr>
        <p:txBody>
          <a:bodyPr/>
          <a:lstStyle/>
          <a:p>
            <a:r>
              <a:rPr lang="en-US" altLang="en-US" sz="2000" dirty="0"/>
              <a:t>Two meetings held in Q1 2025</a:t>
            </a:r>
          </a:p>
          <a:p>
            <a:pPr lvl="1"/>
            <a:r>
              <a:rPr lang="en-US" altLang="en-US" sz="1800" dirty="0"/>
              <a:t>Virtual workshop on Rel-20 5GA content</a:t>
            </a:r>
          </a:p>
          <a:p>
            <a:pPr lvl="1"/>
            <a:r>
              <a:rPr lang="en-US" altLang="en-US" sz="1800" dirty="0"/>
              <a:t>SA6#65, 17 – 21 February  2025</a:t>
            </a:r>
          </a:p>
          <a:p>
            <a:r>
              <a:rPr lang="en-US" altLang="en-US" sz="2000" dirty="0"/>
              <a:t>Rel-15/Rel-16/Rel-17/Rel-18 activities</a:t>
            </a:r>
          </a:p>
          <a:p>
            <a:pPr lvl="1"/>
            <a:r>
              <a:rPr lang="en-GB" sz="1800" dirty="0"/>
              <a:t>45 CRs Agreed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000" dirty="0"/>
              <a:t>Rel-19 activities</a:t>
            </a:r>
            <a:endParaRPr lang="en-GB" sz="2000" dirty="0"/>
          </a:p>
          <a:p>
            <a:pPr lvl="1"/>
            <a:r>
              <a:rPr lang="en-GB" sz="1800" dirty="0"/>
              <a:t>All exceptions completed</a:t>
            </a:r>
          </a:p>
          <a:p>
            <a:pPr lvl="2"/>
            <a:r>
              <a:rPr lang="en-GB" sz="1600" dirty="0"/>
              <a:t>Remaining 5 Work Items completed</a:t>
            </a:r>
          </a:p>
          <a:p>
            <a:pPr lvl="2"/>
            <a:r>
              <a:rPr lang="en-GB" sz="1600" dirty="0"/>
              <a:t>Remaining two specifications submitted for Approval</a:t>
            </a:r>
          </a:p>
          <a:p>
            <a:pPr lvl="1"/>
            <a:r>
              <a:rPr lang="en-GB" sz="1800" dirty="0"/>
              <a:t>87 CRs Agreed and 37 </a:t>
            </a:r>
            <a:r>
              <a:rPr lang="en-GB" sz="1800" dirty="0" err="1"/>
              <a:t>pCRs</a:t>
            </a:r>
            <a:r>
              <a:rPr lang="en-GB" sz="1800" dirty="0"/>
              <a:t> Approved</a:t>
            </a:r>
          </a:p>
          <a:p>
            <a:r>
              <a:rPr lang="en-US" altLang="en-US" sz="2000" dirty="0"/>
              <a:t>Rel-20 5GA activities</a:t>
            </a:r>
            <a:endParaRPr lang="en-GB" sz="2000" dirty="0"/>
          </a:p>
          <a:p>
            <a:pPr lvl="1"/>
            <a:r>
              <a:rPr lang="en-GB" sz="1800" dirty="0"/>
              <a:t>1 revised SIDs Agreed (moved from Rel-19)</a:t>
            </a:r>
          </a:p>
          <a:p>
            <a:pPr lvl="1"/>
            <a:r>
              <a:rPr lang="en-GB" sz="1800" dirty="0"/>
              <a:t>6 new SIDS &amp; 4 new WIDs agreed</a:t>
            </a:r>
          </a:p>
          <a:p>
            <a:pPr lvl="2"/>
            <a:r>
              <a:rPr lang="en-GB" sz="1600" dirty="0"/>
              <a:t>2 SIDs &amp; 3 WIDs on mission critical related features</a:t>
            </a:r>
          </a:p>
          <a:p>
            <a:pPr lvl="2"/>
            <a:r>
              <a:rPr lang="en-GB" sz="1600" dirty="0"/>
              <a:t>4 SIDs &amp; 1 WID on application enablement related features</a:t>
            </a:r>
          </a:p>
          <a:p>
            <a:pPr marL="457200" lvl="1" indent="0">
              <a:buNone/>
            </a:pPr>
            <a:endParaRPr lang="en-GB" sz="1800" dirty="0"/>
          </a:p>
          <a:p>
            <a:pPr marL="457200" lvl="1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190500"/>
            <a:ext cx="9103784" cy="850528"/>
          </a:xfrm>
        </p:spPr>
        <p:txBody>
          <a:bodyPr/>
          <a:lstStyle/>
          <a:p>
            <a:r>
              <a:rPr lang="en-US" b="1" dirty="0"/>
              <a:t>Ongoing and upcoming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895555"/>
            <a:ext cx="11544300" cy="5474072"/>
          </a:xfrm>
        </p:spPr>
        <p:txBody>
          <a:bodyPr/>
          <a:lstStyle/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GB" sz="2000" dirty="0"/>
              <a:t>All approved exceptions from SA#106 completed.</a:t>
            </a:r>
          </a:p>
          <a:p>
            <a:pPr lvl="1"/>
            <a:r>
              <a:rPr lang="en-GB" sz="2000" dirty="0"/>
              <a:t>The two remaining specifications completed and submitted for Approval.</a:t>
            </a:r>
          </a:p>
          <a:p>
            <a:pPr lvl="1"/>
            <a:r>
              <a:rPr lang="en-GB" sz="2000" dirty="0"/>
              <a:t>Further work on Release 19 expected to be alignments and clarifications.</a:t>
            </a:r>
          </a:p>
          <a:p>
            <a:pPr lvl="1"/>
            <a:r>
              <a:rPr lang="en-GB" sz="2000" dirty="0"/>
              <a:t>Still a number of Editor’s Notes not resolved.</a:t>
            </a:r>
          </a:p>
          <a:p>
            <a:pPr lvl="1"/>
            <a:r>
              <a:rPr lang="en-GB" sz="2000" dirty="0"/>
              <a:t>The group has not decided whether to lift the external TRs on EGDE and CAPIF to Rel-19.</a:t>
            </a:r>
          </a:p>
          <a:p>
            <a:r>
              <a:rPr lang="en-US" altLang="en-US" sz="2400" dirty="0"/>
              <a:t>Release 20</a:t>
            </a:r>
          </a:p>
          <a:p>
            <a:pPr lvl="1"/>
            <a:r>
              <a:rPr lang="nb-NO" sz="1800" dirty="0"/>
              <a:t>The vi</a:t>
            </a:r>
            <a:r>
              <a:rPr lang="en-US" sz="1800" dirty="0" err="1"/>
              <a:t>rtual</a:t>
            </a:r>
            <a:r>
              <a:rPr lang="en-US" sz="1800" dirty="0"/>
              <a:t> workshop on Rel-20 5GA content held in January was useful to understand companies’ position prior to SA6#65.</a:t>
            </a:r>
          </a:p>
          <a:p>
            <a:pPr lvl="1"/>
            <a:r>
              <a:rPr lang="en-US" sz="1800" dirty="0"/>
              <a:t>Several sessions held at SA6#65 to seek agreement of SIDs / WIDs for 5GA and be able to start actual work in Q2.</a:t>
            </a:r>
          </a:p>
          <a:p>
            <a:r>
              <a:rPr lang="en-US" altLang="en-US" sz="2400" dirty="0"/>
              <a:t>Other topics</a:t>
            </a:r>
          </a:p>
          <a:p>
            <a:pPr lvl="1"/>
            <a:r>
              <a:rPr lang="en-US" altLang="en-US" sz="1800" dirty="0"/>
              <a:t>The work to remove Editor’s Notes in release-18 progress.</a:t>
            </a:r>
          </a:p>
          <a:p>
            <a:pPr lvl="1"/>
            <a:r>
              <a:rPr lang="en-US" altLang="en-US" sz="1800" dirty="0"/>
              <a:t>No time is planned given in Q2 to start preparing for the 6G-Study.</a:t>
            </a:r>
          </a:p>
          <a:p>
            <a:r>
              <a:rPr lang="en-US" altLang="en-US" sz="2400" dirty="0"/>
              <a:t>Meeting Schedule for next quarter</a:t>
            </a:r>
          </a:p>
          <a:p>
            <a:pPr lvl="1"/>
            <a:r>
              <a:rPr lang="en-US" altLang="en-US" sz="1800" dirty="0"/>
              <a:t>Two meetings will be held; April – SA6#66 Gothenburg, Sweden, May – SA6#67 Fukuoka, Japan.</a:t>
            </a:r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b="1" dirty="0"/>
              <a:t>V</a:t>
            </a:r>
            <a:r>
              <a:rPr lang="en-US" b="1" dirty="0" err="1"/>
              <a:t>irtual</a:t>
            </a:r>
            <a:r>
              <a:rPr lang="en-US" b="1" dirty="0"/>
              <a:t> workshop on Rel-20 5GA content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21 – 22 January 2025</a:t>
            </a:r>
          </a:p>
          <a:p>
            <a:pPr lvl="1"/>
            <a:r>
              <a:rPr lang="en-GB" altLang="fr-FR" sz="2000" dirty="0"/>
              <a:t>3 + 3 hours of online meetings</a:t>
            </a:r>
          </a:p>
          <a:p>
            <a:pPr lvl="1"/>
            <a:endParaRPr lang="en-GB" altLang="fr-FR" sz="2000" dirty="0"/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20 papers from 16 companies presented</a:t>
            </a:r>
          </a:p>
          <a:p>
            <a:pPr lvl="1"/>
            <a:r>
              <a:rPr lang="en-GB" altLang="fr-FR" sz="2000" dirty="0"/>
              <a:t>Exchange of company views and thoughts on content of Rel-20 for 5GA</a:t>
            </a:r>
          </a:p>
          <a:p>
            <a:pPr lvl="1"/>
            <a:r>
              <a:rPr lang="en-GB" altLang="fr-FR" sz="2000"/>
              <a:t>Preparation to </a:t>
            </a:r>
            <a:r>
              <a:rPr lang="en-GB" altLang="fr-FR" sz="2000" dirty="0"/>
              <a:t>aim for agreements of SIDs &amp; </a:t>
            </a:r>
            <a:r>
              <a:rPr lang="en-GB" altLang="fr-FR" sz="2000"/>
              <a:t>WIDs on 5GA at </a:t>
            </a:r>
            <a:r>
              <a:rPr lang="en-GB" altLang="fr-FR" sz="2000" dirty="0"/>
              <a:t>SA6#65</a:t>
            </a:r>
          </a:p>
        </p:txBody>
      </p:sp>
    </p:spTree>
    <p:extLst>
      <p:ext uri="{BB962C8B-B14F-4D97-AF65-F5344CB8AC3E}">
        <p14:creationId xmlns:p14="http://schemas.microsoft.com/office/powerpoint/2010/main" val="32116011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38F39-D6C0-C87C-76FF-A3222ED17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85F10-8388-892A-6EDF-E56F6DF3A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SA6#65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C429-5ABA-3845-6173-6D708CC86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Meeting dates: 17 – 21 February 2025</a:t>
            </a:r>
          </a:p>
          <a:p>
            <a:pPr lvl="1"/>
            <a:r>
              <a:rPr lang="en-GB" altLang="fr-FR" sz="2000" dirty="0"/>
              <a:t>4 quarters on Monday, 5 quarters on Tuesday, 4 quarters on Wednesday –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2000" dirty="0"/>
              <a:t>286 Tdoc numbers initially reserved, 559 Tdoc numbers used by end-of-meeting</a:t>
            </a:r>
          </a:p>
          <a:p>
            <a:pPr lvl="1"/>
            <a:r>
              <a:rPr lang="en-GB" altLang="fr-FR" sz="2000" dirty="0"/>
              <a:t>132 Agreed CRs - </a:t>
            </a:r>
            <a:r>
              <a:rPr lang="en-GB" altLang="fr-FR" sz="1800" dirty="0"/>
              <a:t>8 for pre Rel-18, 37 for Rel-18, 87 for Rel-19</a:t>
            </a:r>
          </a:p>
          <a:p>
            <a:pPr lvl="1"/>
            <a:r>
              <a:rPr lang="en-GB" altLang="fr-FR" sz="2000" dirty="0"/>
              <a:t>37 Approved </a:t>
            </a:r>
            <a:r>
              <a:rPr lang="en-GB" altLang="fr-FR" sz="2000" dirty="0" err="1"/>
              <a:t>pCRs</a:t>
            </a:r>
            <a:r>
              <a:rPr lang="en-GB" altLang="fr-FR" sz="2000" dirty="0"/>
              <a:t> for Rel-19</a:t>
            </a:r>
            <a:endParaRPr lang="en-GB" altLang="fr-FR" sz="1800" dirty="0"/>
          </a:p>
          <a:p>
            <a:pPr lvl="1"/>
            <a:r>
              <a:rPr lang="en-GB" altLang="fr-FR" sz="2000" dirty="0"/>
              <a:t>6 incoming LSs, 4 Approved outgoing LSs</a:t>
            </a:r>
          </a:p>
          <a:p>
            <a:pPr lvl="1"/>
            <a:r>
              <a:rPr lang="en-GB" altLang="fr-FR" sz="2000" dirty="0"/>
              <a:t>18 SIDs / WIDs on Rel-20 - 5GA discussed –  11 Agreed / 7 postponed</a:t>
            </a:r>
          </a:p>
          <a:p>
            <a:pPr lvl="1"/>
            <a:r>
              <a:rPr lang="en-GB" altLang="fr-FR" sz="2000" dirty="0"/>
              <a:t>Time allocation: Pre-Rel-19: ~10%; Rel-19: ~60%; Rel-20 5GA: 30%</a:t>
            </a:r>
          </a:p>
          <a:p>
            <a:r>
              <a:rPr lang="en-GB" altLang="fr-FR" sz="2400" b="1" dirty="0"/>
              <a:t>Conference calls (pre-SA6#65)</a:t>
            </a:r>
          </a:p>
          <a:p>
            <a:pPr lvl="1"/>
            <a:r>
              <a:rPr lang="en-GB" altLang="fr-FR" sz="2000" dirty="0"/>
              <a:t>0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8773892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5135517"/>
              </p:ext>
            </p:extLst>
          </p:nvPr>
        </p:nvGraphicFramePr>
        <p:xfrm>
          <a:off x="833438" y="1712913"/>
          <a:ext cx="10523537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07053" imgH="3726227" progId="Excel.Sheet.8">
                  <p:embed/>
                </p:oleObj>
              </mc:Choice>
              <mc:Fallback>
                <p:oleObj name="Worksheet" r:id="rId2" imgW="9007053" imgH="3726227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1712913"/>
                        <a:ext cx="10523537" cy="435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637617"/>
              </p:ext>
            </p:extLst>
          </p:nvPr>
        </p:nvGraphicFramePr>
        <p:xfrm>
          <a:off x="947057" y="1676400"/>
          <a:ext cx="9862457" cy="437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98493" imgH="6172200" progId="Excel.Sheet.8">
                  <p:embed/>
                </p:oleObj>
              </mc:Choice>
              <mc:Fallback>
                <p:oleObj name="Worksheet" r:id="rId2" imgW="9098493" imgH="617220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057" y="1676400"/>
                        <a:ext cx="9862457" cy="437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19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773201"/>
              </p:ext>
            </p:extLst>
          </p:nvPr>
        </p:nvGraphicFramePr>
        <p:xfrm>
          <a:off x="455164" y="1404505"/>
          <a:ext cx="11464552" cy="46902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1000035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>
                          <a:solidFill>
                            <a:schemeClr val="tx1"/>
                          </a:solidFill>
                        </a:rPr>
                        <a:t>FS_eLSAPP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SP-230778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1000034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 err="1">
                          <a:solidFill>
                            <a:schemeClr val="tx1"/>
                          </a:solidFill>
                        </a:rPr>
                        <a:t>FS_eMMTelAPP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SP-230779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1010005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FS_AIMLAPP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SP-231182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1020052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SP-231806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1020051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S6-233295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1020053</a:t>
                      </a:r>
                    </a:p>
                  </a:txBody>
                  <a:tcPr marL="72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SP-240296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1020062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SP-231741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1040071</a:t>
                      </a:r>
                    </a:p>
                  </a:txBody>
                  <a:tcPr marL="72000" marR="12700" marT="12708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Dec-2024</a:t>
                      </a:r>
                    </a:p>
                  </a:txBody>
                  <a:tcPr marL="36000" marR="48003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SP-241017</a:t>
                      </a:r>
                    </a:p>
                  </a:txBody>
                  <a:tcPr marL="36000" marR="720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186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57332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118904</TotalTime>
  <Words>2743</Words>
  <Application>Microsoft Office PowerPoint</Application>
  <PresentationFormat>Widescreen</PresentationFormat>
  <Paragraphs>621</Paragraphs>
  <Slides>28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Malgun Gothic</vt:lpstr>
      <vt:lpstr>MS PGothic</vt:lpstr>
      <vt:lpstr>Algerian</vt:lpstr>
      <vt:lpstr>Aptos</vt:lpstr>
      <vt:lpstr>Arial</vt:lpstr>
      <vt:lpstr>Calibri</vt:lpstr>
      <vt:lpstr>SamsungOne 400</vt:lpstr>
      <vt:lpstr>SamsungOne 700</vt:lpstr>
      <vt:lpstr>SamsungOneKoreanOTF 400</vt:lpstr>
      <vt:lpstr>Times New Roman</vt:lpstr>
      <vt:lpstr>Office Theme</vt:lpstr>
      <vt:lpstr>Worksheet</vt:lpstr>
      <vt:lpstr>     SA WG6 status report to TSG SA#107    </vt:lpstr>
      <vt:lpstr>SA6 Leadership</vt:lpstr>
      <vt:lpstr>Executive Summary</vt:lpstr>
      <vt:lpstr>Ongoing and upcoming topics</vt:lpstr>
      <vt:lpstr>Virtual workshop on Rel-20 5GA content </vt:lpstr>
      <vt:lpstr>SA6#65 Statistics</vt:lpstr>
      <vt:lpstr>Number of Tdocs in SA6</vt:lpstr>
      <vt:lpstr>PowerPoint Presentation</vt:lpstr>
      <vt:lpstr>Progress of approved Release 19 Study Items</vt:lpstr>
      <vt:lpstr>Progress of approved Release 19 Work Items 1/2</vt:lpstr>
      <vt:lpstr>Progress of approved Release 19 Work Items 2/2</vt:lpstr>
      <vt:lpstr>Progress of approved Release 20 Study Items</vt:lpstr>
      <vt:lpstr>PowerPoint Presentation</vt:lpstr>
      <vt:lpstr>Metaverse_App</vt:lpstr>
      <vt:lpstr>5GSAT_Ph3_App</vt:lpstr>
      <vt:lpstr>CAPIF_Ph3</vt:lpstr>
      <vt:lpstr>XRM_Ph2_App</vt:lpstr>
      <vt:lpstr>MMTel_APP</vt:lpstr>
      <vt:lpstr>FS_SEAL_Ph4</vt:lpstr>
      <vt:lpstr>For TSG SA information and action</vt:lpstr>
      <vt:lpstr>Rel-20 TUs Capacity Estimation (1/7)</vt:lpstr>
      <vt:lpstr>Rel-20 TUs Capacity Estimation (2/7)</vt:lpstr>
      <vt:lpstr>Proposed Rel-20 Timeline Split between 5GA and 6G (3/7)</vt:lpstr>
      <vt:lpstr>CR packs for approval (4/7)</vt:lpstr>
      <vt:lpstr>CR packs for approval (5/7)</vt:lpstr>
      <vt:lpstr>Specifications for information  and approval (6/7)</vt:lpstr>
      <vt:lpstr>New and revised work &amp; study items (7/7)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</cp:lastModifiedBy>
  <cp:revision>2827</cp:revision>
  <cp:lastPrinted>2016-09-13T11:31:59Z</cp:lastPrinted>
  <dcterms:created xsi:type="dcterms:W3CDTF">2008-08-30T09:32:10Z</dcterms:created>
  <dcterms:modified xsi:type="dcterms:W3CDTF">2025-03-04T13:14:02Z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