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60" r:id="rId2"/>
    <p:sldId id="544" r:id="rId3"/>
    <p:sldId id="553" r:id="rId4"/>
    <p:sldId id="554" r:id="rId5"/>
    <p:sldId id="296" r:id="rId6"/>
  </p:sldIdLst>
  <p:sldSz cx="9144000" cy="6858000" type="screen4x3"/>
  <p:notesSz cx="7102475" cy="1023302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65" autoAdjust="0"/>
    <p:restoredTop sz="94462" autoAdjust="0"/>
  </p:normalViewPr>
  <p:slideViewPr>
    <p:cSldViewPr>
      <p:cViewPr varScale="1">
        <p:scale>
          <a:sx n="65" d="100"/>
          <a:sy n="65" d="100"/>
        </p:scale>
        <p:origin x="1448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A72E7382-F9DB-4673-92FF-EBF543CAFED3}" type="datetimeFigureOut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3250" cy="4605338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8163" cy="511175"/>
          </a:xfrm>
          <a:prstGeom prst="rect">
            <a:avLst/>
          </a:prstGeom>
        </p:spPr>
        <p:txBody>
          <a:bodyPr vert="horz" wrap="square" lIns="99057" tIns="49528" rIns="99057" bIns="4952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743243C5-46B1-4C12-B7C7-28C2CA24088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96F87-A54E-4564-8CB4-6E104A6B18E5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D36C2-508E-446B-BAF6-793109181C09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96584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AFB11-17EE-4B26-B0B8-BB33DBB59E52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C58CA-7FC1-49DD-9F8A-9EF65759BF3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73207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D11FD-96DD-4C25-A95F-A0E3955ACE55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98B99-9FFB-423A-9E91-E42D0B9A190E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8726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E445B-651C-4E01-8948-8151BBB8FD0F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1E95F-FECD-4C2D-8C24-59DC5E454A0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10199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B41E3-218A-4876-867B-B456A8E26AE5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BF4DD-4814-411A-9A5B-6823F7E9410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3166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61F74-C6C4-4832-9B06-EB8056C6C1D3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0D364-1D85-47BD-98C1-C8F96656E5D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25417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200CA-54DD-4039-8638-FEFD87EBD880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8920A-CEE8-4CBD-A0BD-1B749F2ACCE7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712787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3B54D-A9BD-4699-8D1D-329B847C38E7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4CC53-54BA-4FA8-B7B7-5D93E123BD3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42506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B97E5-7552-4594-A8FB-76437676BB15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F3172-B1EC-426E-85D3-A85C82E7E78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78378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0C7B8-3883-44F7-92C6-E7DF45ACE0B5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5F6D9-B65E-4FBD-A344-078FFBF4605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96115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8640F-6EA8-4527-A957-C645CCCD2901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BEDB8-1032-433B-B3B0-50F30ADAB1E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166847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59C534-533A-47EE-A5E9-619A52D9760F}" type="datetime1">
              <a:rPr lang="fr-FR"/>
              <a:pPr>
                <a:defRPr/>
              </a:pPr>
              <a:t>03/03/2025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54C0D9-E5FA-466F-816B-D64B43A2388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/>
          <a:lstStyle/>
          <a:p>
            <a:r>
              <a:rPr lang="en-US" altLang="fr-FR" dirty="0"/>
              <a:t>3GPP NTN roll-out status</a:t>
            </a:r>
            <a:endParaRPr lang="fr-FR" altLang="fr-FR" dirty="0"/>
          </a:p>
        </p:txBody>
      </p:sp>
      <p:sp>
        <p:nvSpPr>
          <p:cNvPr id="3075" name="Sous-titre 2"/>
          <p:cNvSpPr>
            <a:spLocks noGrp="1"/>
          </p:cNvSpPr>
          <p:nvPr>
            <p:ph type="subTitle" idx="1"/>
          </p:nvPr>
        </p:nvSpPr>
        <p:spPr>
          <a:xfrm>
            <a:off x="684213" y="4150817"/>
            <a:ext cx="7775575" cy="1752600"/>
          </a:xfrm>
        </p:spPr>
        <p:txBody>
          <a:bodyPr/>
          <a:lstStyle/>
          <a:p>
            <a:pPr algn="l"/>
            <a:r>
              <a:rPr lang="fr-FR" altLang="fr-FR" sz="2000" b="1" dirty="0">
                <a:solidFill>
                  <a:schemeClr val="tx1"/>
                </a:solidFill>
              </a:rPr>
              <a:t>Sources: Thales, Hispasat, Iridium, Sateliot, EchoStar, </a:t>
            </a:r>
            <a:r>
              <a:rPr lang="fr-FR" altLang="fr-FR" sz="2000" b="1" dirty="0" err="1">
                <a:solidFill>
                  <a:schemeClr val="tx1"/>
                </a:solidFill>
              </a:rPr>
              <a:t>Omnispace</a:t>
            </a:r>
            <a:r>
              <a:rPr lang="fr-FR" altLang="fr-FR" sz="2000" b="1" dirty="0">
                <a:solidFill>
                  <a:schemeClr val="tx1"/>
                </a:solidFill>
              </a:rPr>
              <a:t>, Eutelsat Group, </a:t>
            </a:r>
            <a:r>
              <a:rPr lang="fr-FR" altLang="fr-FR" sz="2000" b="1" dirty="0" err="1">
                <a:solidFill>
                  <a:schemeClr val="tx1"/>
                </a:solidFill>
              </a:rPr>
              <a:t>Thuraya</a:t>
            </a:r>
            <a:r>
              <a:rPr lang="fr-FR" altLang="fr-FR" sz="2000" b="1" dirty="0">
                <a:solidFill>
                  <a:schemeClr val="tx1"/>
                </a:solidFill>
              </a:rPr>
              <a:t>, SES, Viasat, </a:t>
            </a:r>
            <a:r>
              <a:rPr lang="fr-FR" altLang="fr-FR" sz="2000" b="1" dirty="0" err="1">
                <a:solidFill>
                  <a:schemeClr val="tx1"/>
                </a:solidFill>
              </a:rPr>
              <a:t>Terrestar</a:t>
            </a:r>
            <a:r>
              <a:rPr lang="fr-FR" altLang="fr-FR" sz="2000" b="1" dirty="0">
                <a:solidFill>
                  <a:schemeClr val="tx1"/>
                </a:solidFill>
              </a:rPr>
              <a:t>, Ligado, Intelsat, </a:t>
            </a:r>
            <a:r>
              <a:rPr lang="fr-FR" altLang="fr-FR" sz="2000" b="1" dirty="0" err="1">
                <a:solidFill>
                  <a:schemeClr val="tx1"/>
                </a:solidFill>
              </a:rPr>
              <a:t>Skylo</a:t>
            </a:r>
            <a:r>
              <a:rPr lang="fr-FR" altLang="fr-FR" sz="2000" b="1" dirty="0">
                <a:solidFill>
                  <a:schemeClr val="tx1"/>
                </a:solidFill>
              </a:rPr>
              <a:t>, JSAT, Novamint</a:t>
            </a:r>
            <a:endParaRPr lang="fr-FR" altLang="fr-FR" sz="2000" b="1" dirty="0">
              <a:solidFill>
                <a:srgbClr val="FF0000"/>
              </a:solidFill>
            </a:endParaRPr>
          </a:p>
        </p:txBody>
      </p:sp>
      <p:sp>
        <p:nvSpPr>
          <p:cNvPr id="3077" name="ZoneTexte 4"/>
          <p:cNvSpPr txBox="1">
            <a:spLocks noChangeArrowheads="1"/>
          </p:cNvSpPr>
          <p:nvPr/>
        </p:nvSpPr>
        <p:spPr bwMode="auto">
          <a:xfrm>
            <a:off x="179512" y="404664"/>
            <a:ext cx="8908208" cy="173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en-US" sz="2400" b="1" dirty="0"/>
              <a:t>3GPP TSG </a:t>
            </a:r>
            <a:r>
              <a:rPr lang="en-US" sz="2400" b="1" dirty="0" smtClean="0"/>
              <a:t>SA </a:t>
            </a:r>
            <a:r>
              <a:rPr lang="en-US" sz="2400" b="1" dirty="0"/>
              <a:t>Meeting #107			</a:t>
            </a:r>
            <a:r>
              <a:rPr lang="en-US" sz="2400" b="1" dirty="0" smtClean="0"/>
              <a:t>		SP-25</a:t>
            </a:r>
            <a:r>
              <a:rPr lang="fr-FR" sz="2400" b="1" dirty="0"/>
              <a:t>0142</a:t>
            </a:r>
          </a:p>
          <a:p>
            <a:pPr>
              <a:spcBef>
                <a:spcPts val="0"/>
              </a:spcBef>
              <a:buNone/>
            </a:pPr>
            <a:r>
              <a:rPr lang="en-US" sz="2400" b="1" dirty="0"/>
              <a:t>Incheon, Korea, March 12-14</a:t>
            </a:r>
            <a:r>
              <a:rPr lang="en-US" sz="2400" b="1" baseline="30000" dirty="0"/>
              <a:t>th</a:t>
            </a:r>
            <a:r>
              <a:rPr lang="en-US" sz="2400" b="1" dirty="0"/>
              <a:t>, 2025</a:t>
            </a:r>
            <a:endParaRPr lang="fr-FR" sz="2400" dirty="0"/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fr-FR" altLang="fr-FR" sz="1800" b="1" dirty="0"/>
              <a:t>Agenda:	</a:t>
            </a:r>
            <a:r>
              <a:rPr lang="en-US" altLang="fr-FR" sz="1800" b="1" dirty="0"/>
              <a:t>5.4 - Release 20 and later Planning (including 6G </a:t>
            </a:r>
            <a:r>
              <a:rPr lang="en-US" altLang="fr-FR" sz="1800" b="1" dirty="0" err="1"/>
              <a:t>workplan</a:t>
            </a:r>
            <a:r>
              <a:rPr lang="en-US" altLang="fr-FR" sz="1800" b="1" dirty="0"/>
              <a:t>/timeline discussion</a:t>
            </a:r>
            <a:r>
              <a:rPr lang="en-US" altLang="fr-FR" sz="1800" b="1" dirty="0" smtClean="0"/>
              <a:t>)</a:t>
            </a:r>
            <a:endParaRPr lang="en-US" altLang="fr-FR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 smtClean="0"/>
              <a:t>Type:</a:t>
            </a:r>
            <a:r>
              <a:rPr lang="fr-FR" altLang="fr-FR" sz="1800" b="1" dirty="0"/>
              <a:t>	</a:t>
            </a:r>
            <a:r>
              <a:rPr lang="fr-FR" altLang="fr-FR" sz="1800" b="1" dirty="0" smtClean="0"/>
              <a:t>Discussion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 smtClean="0"/>
              <a:t>For:	</a:t>
            </a:r>
            <a:r>
              <a:rPr lang="fr-FR" altLang="fr-FR" sz="1800" b="1" dirty="0" smtClean="0"/>
              <a:t>Discussion</a:t>
            </a:r>
            <a:endParaRPr lang="fr-FR" altLang="fr-FR" sz="1800" b="1" dirty="0"/>
          </a:p>
        </p:txBody>
      </p:sp>
      <p:sp>
        <p:nvSpPr>
          <p:cNvPr id="2" name="Espace réservé du numéro de diapositive 3">
            <a:extLst>
              <a:ext uri="{FF2B5EF4-FFF2-40B4-BE49-F238E27FC236}">
                <a16:creationId xmlns:a16="http://schemas.microsoft.com/office/drawing/2014/main" id="{7ACCBBC6-82D0-FF9D-5671-76805BBA1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71" y="6400799"/>
            <a:ext cx="2133600" cy="365125"/>
          </a:xfrm>
        </p:spPr>
        <p:txBody>
          <a:bodyPr/>
          <a:lstStyle/>
          <a:p>
            <a:pPr>
              <a:defRPr/>
            </a:pPr>
            <a:fld id="{A981E95F-FECD-4C2D-8C24-59DC5E454A04}" type="slidenum">
              <a:rPr lang="fr-FR" altLang="fr-FR" smtClean="0"/>
              <a:pPr>
                <a:defRPr/>
              </a:pPr>
              <a:t>1</a:t>
            </a:fld>
            <a:endParaRPr lang="fr-FR" alt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NTN targeted market segments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804271" y="6400799"/>
            <a:ext cx="2133600" cy="365125"/>
          </a:xfrm>
        </p:spPr>
        <p:txBody>
          <a:bodyPr/>
          <a:lstStyle/>
          <a:p>
            <a:pPr>
              <a:defRPr/>
            </a:pPr>
            <a:fld id="{A981E95F-FECD-4C2D-8C24-59DC5E454A04}" type="slidenum">
              <a:rPr lang="fr-FR" altLang="fr-FR" smtClean="0"/>
              <a:pPr>
                <a:defRPr/>
              </a:pPr>
              <a:t>2</a:t>
            </a:fld>
            <a:endParaRPr lang="fr-FR" altLang="fr-FR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4657061" y="1425119"/>
            <a:ext cx="4302641" cy="301199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600" b="1" kern="0" dirty="0"/>
              <a:t>Enterprise </a:t>
            </a:r>
            <a:r>
              <a:rPr lang="en-GB" sz="1600" b="1" kern="0" dirty="0"/>
              <a:t>market</a:t>
            </a:r>
            <a:r>
              <a:rPr lang="fr-FR" sz="1600" b="1" kern="0" dirty="0"/>
              <a:t>:</a:t>
            </a:r>
          </a:p>
          <a:p>
            <a:pPr lvl="1"/>
            <a:r>
              <a:rPr lang="en-GB" sz="1600" kern="0" dirty="0"/>
              <a:t>Need for services in rural areas or less developed areas and moving platforms;</a:t>
            </a:r>
          </a:p>
          <a:p>
            <a:pPr lvl="1"/>
            <a:r>
              <a:rPr lang="en-GB" sz="1600" kern="0" dirty="0"/>
              <a:t>Unique UE for both NTN/TN;</a:t>
            </a:r>
          </a:p>
          <a:p>
            <a:pPr lvl="1"/>
            <a:r>
              <a:rPr lang="en-GB" sz="1600" kern="0" dirty="0"/>
              <a:t>Similar use cases to today (e.g. office, media &amp; entertainment);</a:t>
            </a:r>
          </a:p>
          <a:p>
            <a:pPr lvl="1"/>
            <a:r>
              <a:rPr lang="en-GB" sz="1600" kern="0" dirty="0"/>
              <a:t>As the technology becomes cheaper and compact and easier to access, the adoption is expected to rise.</a:t>
            </a:r>
            <a:endParaRPr lang="fr-FR" sz="1600" kern="0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 bwMode="auto">
          <a:xfrm>
            <a:off x="264082" y="4509120"/>
            <a:ext cx="8695620" cy="172819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600" b="1" kern="0" dirty="0"/>
              <a:t>Vertical </a:t>
            </a:r>
            <a:r>
              <a:rPr lang="en-GB" sz="1600" b="1" kern="0" dirty="0"/>
              <a:t>markets</a:t>
            </a:r>
            <a:r>
              <a:rPr lang="fr-FR" sz="1600" b="1" kern="0" dirty="0"/>
              <a:t>:</a:t>
            </a:r>
          </a:p>
          <a:p>
            <a:pPr lvl="1"/>
            <a:r>
              <a:rPr lang="en-GB" sz="1600" kern="0" dirty="0"/>
              <a:t>Transportation (aeronautic, maritime, railway, land), Utilities, agriculture (e.g. sensors), governmental users (e.g. broadband communication);</a:t>
            </a:r>
          </a:p>
          <a:p>
            <a:pPr lvl="1"/>
            <a:r>
              <a:rPr lang="en-GB" sz="1600" kern="0" dirty="0"/>
              <a:t>Specific requirements: e.g. sensor data collection over a wide area, autonomy, security, resilience and mobility;</a:t>
            </a:r>
          </a:p>
          <a:p>
            <a:pPr lvl="1"/>
            <a:r>
              <a:rPr lang="en-GB" sz="1600" kern="0" dirty="0"/>
              <a:t>Several millions of users are expected to require satellite connectivity.</a:t>
            </a:r>
            <a:endParaRPr lang="fr-FR" sz="1600" kern="0" dirty="0"/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 bwMode="auto">
          <a:xfrm>
            <a:off x="264082" y="1425118"/>
            <a:ext cx="4251211" cy="301199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600" b="1" dirty="0"/>
              <a:t>Consumer </a:t>
            </a:r>
            <a:r>
              <a:rPr lang="en-GB" sz="1600" b="1" dirty="0"/>
              <a:t>market</a:t>
            </a:r>
            <a:r>
              <a:rPr lang="fr-FR" sz="1600" b="1" dirty="0"/>
              <a:t>:</a:t>
            </a:r>
          </a:p>
          <a:p>
            <a:pPr lvl="1"/>
            <a:r>
              <a:rPr lang="en-GB" sz="1600" dirty="0"/>
              <a:t>Includes connectivity to smartphones or wearable devices &amp; cars;</a:t>
            </a:r>
          </a:p>
          <a:p>
            <a:pPr lvl="1"/>
            <a:r>
              <a:rPr lang="en-GB" sz="1600" dirty="0"/>
              <a:t>Need for guaranteed coverage; </a:t>
            </a:r>
            <a:endParaRPr lang="fr-FR" sz="1600" dirty="0"/>
          </a:p>
          <a:p>
            <a:pPr lvl="1"/>
            <a:r>
              <a:rPr lang="en-GB" sz="1600" dirty="0"/>
              <a:t>By 2030, at least:</a:t>
            </a:r>
          </a:p>
          <a:p>
            <a:pPr lvl="2"/>
            <a:r>
              <a:rPr lang="en-GB" sz="1600" dirty="0"/>
              <a:t>7.5% of the total number of mobile subscribers (5.2Bn) expected to be NTN;</a:t>
            </a:r>
            <a:endParaRPr lang="fr-FR" sz="1600" dirty="0"/>
          </a:p>
          <a:p>
            <a:pPr lvl="2"/>
            <a:r>
              <a:rPr lang="en-GB" sz="1600" dirty="0"/>
              <a:t>5% of the new cars (~75 million per year) are expected to be NTN capable.</a:t>
            </a:r>
          </a:p>
        </p:txBody>
      </p:sp>
    </p:spTree>
    <p:extLst>
      <p:ext uri="{BB962C8B-B14F-4D97-AF65-F5344CB8AC3E}">
        <p14:creationId xmlns:p14="http://schemas.microsoft.com/office/powerpoint/2010/main" val="1749905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>
                <a:latin typeface="Arial"/>
                <a:ea typeface="ＭＳ Ｐゴシック"/>
              </a:rPr>
              <a:t>3GPP NTN technology roll-out</a:t>
            </a:r>
            <a:endParaRPr lang="en-GB" noProof="0" dirty="0"/>
          </a:p>
        </p:txBody>
      </p:sp>
      <p:sp>
        <p:nvSpPr>
          <p:cNvPr id="36" name="Triangle isocèle 35"/>
          <p:cNvSpPr/>
          <p:nvPr/>
        </p:nvSpPr>
        <p:spPr>
          <a:xfrm>
            <a:off x="1790628" y="6096635"/>
            <a:ext cx="136979" cy="146597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3200" noProof="0" dirty="0"/>
          </a:p>
        </p:txBody>
      </p:sp>
      <p:sp>
        <p:nvSpPr>
          <p:cNvPr id="37" name="ZoneTexte 36"/>
          <p:cNvSpPr txBox="1"/>
          <p:nvPr/>
        </p:nvSpPr>
        <p:spPr>
          <a:xfrm>
            <a:off x="1876423" y="6031434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noProof="0" dirty="0"/>
              <a:t>A</a:t>
            </a:r>
          </a:p>
        </p:txBody>
      </p:sp>
      <p:grpSp>
        <p:nvGrpSpPr>
          <p:cNvPr id="38" name="Group 2">
            <a:extLst>
              <a:ext uri="{FF2B5EF4-FFF2-40B4-BE49-F238E27FC236}">
                <a16:creationId xmlns:a16="http://schemas.microsoft.com/office/drawing/2014/main" id="{D13768EB-DB55-3A38-B43E-504FAF50B5AD}"/>
              </a:ext>
            </a:extLst>
          </p:cNvPr>
          <p:cNvGrpSpPr/>
          <p:nvPr/>
        </p:nvGrpSpPr>
        <p:grpSpPr>
          <a:xfrm>
            <a:off x="1737081" y="5495450"/>
            <a:ext cx="5921019" cy="597846"/>
            <a:chOff x="1737081" y="5239910"/>
            <a:chExt cx="5921019" cy="597846"/>
          </a:xfrm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7392161" y="5239910"/>
              <a:ext cx="265939" cy="597846"/>
            </a:xfrm>
            <a:prstGeom prst="rightArrow">
              <a:avLst>
                <a:gd name="adj1" fmla="val 48702"/>
                <a:gd name="adj2" fmla="val 39528"/>
              </a:avLst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2" tIns="45710" rIns="91422" bIns="45710" anchor="ctr"/>
            <a:lstStyle/>
            <a:p>
              <a:pPr algn="ctr" defTabSz="457189">
                <a:defRPr/>
              </a:pPr>
              <a:endParaRPr lang="en-GB" sz="1200" b="1" noProof="0" dirty="0">
                <a:solidFill>
                  <a:srgbClr val="242A75"/>
                </a:solidFill>
                <a:latin typeface="Century Gothic"/>
              </a:endParaRPr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1737081" y="5403833"/>
              <a:ext cx="810000" cy="27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2" tIns="45710" rIns="91422" bIns="45710" anchor="ctr"/>
            <a:lstStyle/>
            <a:p>
              <a:pPr algn="ctr" defTabSz="457189">
                <a:defRPr/>
              </a:pPr>
              <a:r>
                <a:rPr lang="en-GB" sz="1200" b="1" noProof="0" dirty="0">
                  <a:solidFill>
                    <a:srgbClr val="242A75"/>
                  </a:solidFill>
                  <a:latin typeface="Century Gothic"/>
                </a:rPr>
                <a:t>2024</a:t>
              </a:r>
              <a:endParaRPr lang="en-GB" sz="1200" noProof="0" dirty="0">
                <a:solidFill>
                  <a:srgbClr val="242A75"/>
                </a:solidFill>
                <a:latin typeface="Century Gothic"/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2544091" y="5403833"/>
              <a:ext cx="810000" cy="27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2" tIns="45710" rIns="91422" bIns="45710" anchor="ctr"/>
            <a:lstStyle/>
            <a:p>
              <a:pPr algn="ctr" defTabSz="457189">
                <a:defRPr/>
              </a:pPr>
              <a:r>
                <a:rPr lang="en-GB" sz="1200" b="1" noProof="0" dirty="0">
                  <a:solidFill>
                    <a:srgbClr val="242A75"/>
                  </a:solidFill>
                  <a:latin typeface="Century Gothic"/>
                </a:rPr>
                <a:t>2025</a:t>
              </a:r>
              <a:endParaRPr lang="en-GB" sz="1200" noProof="0" dirty="0">
                <a:solidFill>
                  <a:srgbClr val="242A75"/>
                </a:solidFill>
                <a:latin typeface="Century Gothic"/>
              </a:endParaRPr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3354091" y="5403833"/>
              <a:ext cx="810000" cy="27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2" tIns="45710" rIns="91422" bIns="45710" anchor="ctr"/>
            <a:lstStyle/>
            <a:p>
              <a:pPr algn="ctr" defTabSz="457189">
                <a:defRPr/>
              </a:pPr>
              <a:r>
                <a:rPr lang="en-GB" sz="1200" b="1" noProof="0" dirty="0">
                  <a:solidFill>
                    <a:srgbClr val="242A75"/>
                  </a:solidFill>
                  <a:latin typeface="Century Gothic"/>
                </a:rPr>
                <a:t>2026</a:t>
              </a:r>
              <a:endParaRPr lang="en-GB" sz="1200" noProof="0" dirty="0">
                <a:solidFill>
                  <a:srgbClr val="242A75"/>
                </a:solidFill>
                <a:latin typeface="Century Gothic"/>
              </a:endParaRPr>
            </a:p>
          </p:txBody>
        </p:sp>
        <p:sp>
          <p:nvSpPr>
            <p:cNvPr id="43" name="Rectangle 40"/>
            <p:cNvSpPr>
              <a:spLocks noChangeArrowheads="1"/>
            </p:cNvSpPr>
            <p:nvPr/>
          </p:nvSpPr>
          <p:spPr bwMode="auto">
            <a:xfrm>
              <a:off x="4162108" y="5403833"/>
              <a:ext cx="810000" cy="27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2" tIns="45710" rIns="91422" bIns="45710" anchor="ctr"/>
            <a:lstStyle/>
            <a:p>
              <a:pPr algn="ctr" defTabSz="457189">
                <a:defRPr/>
              </a:pPr>
              <a:r>
                <a:rPr lang="en-GB" sz="1200" b="1" noProof="0" dirty="0">
                  <a:solidFill>
                    <a:srgbClr val="242A75"/>
                  </a:solidFill>
                  <a:latin typeface="Century Gothic"/>
                </a:rPr>
                <a:t>2027</a:t>
              </a:r>
              <a:endParaRPr lang="en-GB" sz="1200" noProof="0" dirty="0">
                <a:solidFill>
                  <a:srgbClr val="242A75"/>
                </a:solidFill>
                <a:latin typeface="Century Gothic"/>
              </a:endParaRPr>
            </a:p>
          </p:txBody>
        </p:sp>
        <p:sp>
          <p:nvSpPr>
            <p:cNvPr id="44" name="Rectangle 40"/>
            <p:cNvSpPr>
              <a:spLocks noChangeArrowheads="1"/>
            </p:cNvSpPr>
            <p:nvPr/>
          </p:nvSpPr>
          <p:spPr bwMode="auto">
            <a:xfrm>
              <a:off x="4970125" y="5403833"/>
              <a:ext cx="810000" cy="27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2" tIns="45710" rIns="91422" bIns="45710" anchor="ctr"/>
            <a:lstStyle/>
            <a:p>
              <a:pPr algn="ctr" defTabSz="457189">
                <a:defRPr/>
              </a:pPr>
              <a:r>
                <a:rPr lang="en-GB" sz="1200" b="1" noProof="0" dirty="0">
                  <a:solidFill>
                    <a:srgbClr val="242A75"/>
                  </a:solidFill>
                  <a:latin typeface="Century Gothic"/>
                </a:rPr>
                <a:t>2028</a:t>
              </a:r>
              <a:endParaRPr lang="en-GB" sz="1200" noProof="0" dirty="0">
                <a:solidFill>
                  <a:srgbClr val="242A75"/>
                </a:solidFill>
                <a:latin typeface="Century Gothic"/>
              </a:endParaRPr>
            </a:p>
          </p:txBody>
        </p:sp>
        <p:sp>
          <p:nvSpPr>
            <p:cNvPr id="45" name="Rectangle 40"/>
            <p:cNvSpPr>
              <a:spLocks noChangeArrowheads="1"/>
            </p:cNvSpPr>
            <p:nvPr/>
          </p:nvSpPr>
          <p:spPr bwMode="auto">
            <a:xfrm>
              <a:off x="5777135" y="5403833"/>
              <a:ext cx="810000" cy="27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2" tIns="45710" rIns="91422" bIns="45710" anchor="ctr"/>
            <a:lstStyle/>
            <a:p>
              <a:pPr algn="ctr" defTabSz="457189">
                <a:defRPr/>
              </a:pPr>
              <a:r>
                <a:rPr lang="en-GB" sz="1200" b="1" noProof="0" dirty="0">
                  <a:solidFill>
                    <a:srgbClr val="242A75"/>
                  </a:solidFill>
                  <a:latin typeface="Century Gothic"/>
                </a:rPr>
                <a:t>2029</a:t>
              </a:r>
              <a:endParaRPr lang="en-GB" sz="1200" noProof="0" dirty="0">
                <a:solidFill>
                  <a:srgbClr val="242A75"/>
                </a:solidFill>
                <a:latin typeface="Century Gothic"/>
              </a:endParaRPr>
            </a:p>
          </p:txBody>
        </p:sp>
        <p:sp>
          <p:nvSpPr>
            <p:cNvPr id="46" name="Rectangle 40"/>
            <p:cNvSpPr>
              <a:spLocks noChangeArrowheads="1"/>
            </p:cNvSpPr>
            <p:nvPr/>
          </p:nvSpPr>
          <p:spPr bwMode="auto">
            <a:xfrm>
              <a:off x="6585152" y="5403833"/>
              <a:ext cx="810000" cy="270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2" tIns="45710" rIns="91422" bIns="45710" anchor="ctr"/>
            <a:lstStyle/>
            <a:p>
              <a:pPr algn="ctr" defTabSz="457189">
                <a:defRPr/>
              </a:pPr>
              <a:r>
                <a:rPr lang="en-GB" sz="1200" b="1" noProof="0" dirty="0">
                  <a:solidFill>
                    <a:srgbClr val="242A75"/>
                  </a:solidFill>
                  <a:latin typeface="Century Gothic"/>
                </a:rPr>
                <a:t>2030</a:t>
              </a:r>
              <a:endParaRPr lang="en-GB" sz="1200" noProof="0" dirty="0">
                <a:solidFill>
                  <a:srgbClr val="242A75"/>
                </a:solidFill>
                <a:latin typeface="Century Gothic"/>
              </a:endParaRPr>
            </a:p>
          </p:txBody>
        </p:sp>
      </p:grpSp>
      <p:sp>
        <p:nvSpPr>
          <p:cNvPr id="47" name="Triangle isocèle 46"/>
          <p:cNvSpPr/>
          <p:nvPr/>
        </p:nvSpPr>
        <p:spPr>
          <a:xfrm>
            <a:off x="5724921" y="6096635"/>
            <a:ext cx="136979" cy="146597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3200" noProof="0" dirty="0"/>
          </a:p>
        </p:txBody>
      </p:sp>
      <p:sp>
        <p:nvSpPr>
          <p:cNvPr id="48" name="ZoneTexte 47"/>
          <p:cNvSpPr txBox="1"/>
          <p:nvPr/>
        </p:nvSpPr>
        <p:spPr>
          <a:xfrm>
            <a:off x="5803631" y="6031434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noProof="0" dirty="0"/>
              <a:t>D</a:t>
            </a:r>
          </a:p>
        </p:txBody>
      </p:sp>
      <p:sp>
        <p:nvSpPr>
          <p:cNvPr id="49" name="Triangle isocèle 48"/>
          <p:cNvSpPr/>
          <p:nvPr/>
        </p:nvSpPr>
        <p:spPr>
          <a:xfrm>
            <a:off x="2642526" y="6096635"/>
            <a:ext cx="136979" cy="146597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3200" noProof="0" dirty="0"/>
          </a:p>
        </p:txBody>
      </p:sp>
      <p:sp>
        <p:nvSpPr>
          <p:cNvPr id="50" name="ZoneTexte 49"/>
          <p:cNvSpPr txBox="1"/>
          <p:nvPr/>
        </p:nvSpPr>
        <p:spPr>
          <a:xfrm>
            <a:off x="2728321" y="6031434"/>
            <a:ext cx="268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noProof="0" dirty="0"/>
              <a:t>B</a:t>
            </a:r>
          </a:p>
        </p:txBody>
      </p:sp>
      <p:sp>
        <p:nvSpPr>
          <p:cNvPr id="51" name="Triangle isocèle 50"/>
          <p:cNvSpPr/>
          <p:nvPr/>
        </p:nvSpPr>
        <p:spPr>
          <a:xfrm>
            <a:off x="4195964" y="6096635"/>
            <a:ext cx="136979" cy="146597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3200" noProof="0" dirty="0"/>
          </a:p>
        </p:txBody>
      </p:sp>
      <p:sp>
        <p:nvSpPr>
          <p:cNvPr id="52" name="ZoneTexte 51"/>
          <p:cNvSpPr txBox="1"/>
          <p:nvPr/>
        </p:nvSpPr>
        <p:spPr>
          <a:xfrm>
            <a:off x="4281760" y="6031434"/>
            <a:ext cx="2600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noProof="0" dirty="0"/>
              <a:t>E</a:t>
            </a:r>
          </a:p>
        </p:txBody>
      </p:sp>
      <p:sp>
        <p:nvSpPr>
          <p:cNvPr id="53" name="Triangle isocèle 52"/>
          <p:cNvSpPr/>
          <p:nvPr/>
        </p:nvSpPr>
        <p:spPr>
          <a:xfrm>
            <a:off x="3474357" y="6096635"/>
            <a:ext cx="136979" cy="146597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3200" noProof="0" dirty="0"/>
          </a:p>
        </p:txBody>
      </p:sp>
      <p:sp>
        <p:nvSpPr>
          <p:cNvPr id="54" name="ZoneTexte 53"/>
          <p:cNvSpPr txBox="1"/>
          <p:nvPr/>
        </p:nvSpPr>
        <p:spPr>
          <a:xfrm>
            <a:off x="3560153" y="6031434"/>
            <a:ext cx="2664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noProof="0" dirty="0"/>
              <a:t>C</a:t>
            </a:r>
          </a:p>
        </p:txBody>
      </p:sp>
      <p:graphicFrame>
        <p:nvGraphicFramePr>
          <p:cNvPr id="55" name="Tableau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731314"/>
              </p:ext>
            </p:extLst>
          </p:nvPr>
        </p:nvGraphicFramePr>
        <p:xfrm>
          <a:off x="279055" y="1650696"/>
          <a:ext cx="8576106" cy="3389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158">
                  <a:extLst>
                    <a:ext uri="{9D8B030D-6E8A-4147-A177-3AD203B41FA5}">
                      <a16:colId xmlns:a16="http://schemas.microsoft.com/office/drawing/2014/main" val="4134214979"/>
                    </a:ext>
                  </a:extLst>
                </a:gridCol>
                <a:gridCol w="1225158">
                  <a:extLst>
                    <a:ext uri="{9D8B030D-6E8A-4147-A177-3AD203B41FA5}">
                      <a16:colId xmlns:a16="http://schemas.microsoft.com/office/drawing/2014/main" val="677521912"/>
                    </a:ext>
                  </a:extLst>
                </a:gridCol>
                <a:gridCol w="1225158">
                  <a:extLst>
                    <a:ext uri="{9D8B030D-6E8A-4147-A177-3AD203B41FA5}">
                      <a16:colId xmlns:a16="http://schemas.microsoft.com/office/drawing/2014/main" val="3369263666"/>
                    </a:ext>
                  </a:extLst>
                </a:gridCol>
                <a:gridCol w="1225158">
                  <a:extLst>
                    <a:ext uri="{9D8B030D-6E8A-4147-A177-3AD203B41FA5}">
                      <a16:colId xmlns:a16="http://schemas.microsoft.com/office/drawing/2014/main" val="2935045038"/>
                    </a:ext>
                  </a:extLst>
                </a:gridCol>
                <a:gridCol w="1225158">
                  <a:extLst>
                    <a:ext uri="{9D8B030D-6E8A-4147-A177-3AD203B41FA5}">
                      <a16:colId xmlns:a16="http://schemas.microsoft.com/office/drawing/2014/main" val="2114216990"/>
                    </a:ext>
                  </a:extLst>
                </a:gridCol>
                <a:gridCol w="1225158">
                  <a:extLst>
                    <a:ext uri="{9D8B030D-6E8A-4147-A177-3AD203B41FA5}">
                      <a16:colId xmlns:a16="http://schemas.microsoft.com/office/drawing/2014/main" val="3096826747"/>
                    </a:ext>
                  </a:extLst>
                </a:gridCol>
                <a:gridCol w="1225158">
                  <a:extLst>
                    <a:ext uri="{9D8B030D-6E8A-4147-A177-3AD203B41FA5}">
                      <a16:colId xmlns:a16="http://schemas.microsoft.com/office/drawing/2014/main" val="2938378034"/>
                    </a:ext>
                  </a:extLst>
                </a:gridCol>
              </a:tblGrid>
              <a:tr h="188595">
                <a:tc>
                  <a:txBody>
                    <a:bodyPr/>
                    <a:lstStyle/>
                    <a:p>
                      <a:r>
                        <a:rPr lang="en-GB" sz="1200" noProof="0" dirty="0"/>
                        <a:t>Scenarios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bg1"/>
                          </a:solidFill>
                        </a:rPr>
                        <a:t>A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>
                          <a:solidFill>
                            <a:schemeClr val="bg1"/>
                          </a:solidFill>
                        </a:rPr>
                        <a:t>B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bg1"/>
                          </a:solidFill>
                        </a:rPr>
                        <a:t>C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bg1"/>
                          </a:solidFill>
                        </a:rPr>
                        <a:t>D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>
                          <a:solidFill>
                            <a:schemeClr val="bg1"/>
                          </a:solidFill>
                        </a:rPr>
                        <a:t>E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>
                          <a:solidFill>
                            <a:schemeClr val="bg1"/>
                          </a:solidFill>
                        </a:rPr>
                        <a:t>F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3093882082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r>
                        <a:rPr lang="en-GB" sz="1200" noProof="0" dirty="0"/>
                        <a:t>Service</a:t>
                      </a:r>
                    </a:p>
                  </a:txBody>
                  <a:tcPr marL="51435" marR="51435" marT="25718" marB="25718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1200" noProof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-NTN, Messaging &amp; voice</a:t>
                      </a:r>
                    </a:p>
                  </a:txBody>
                  <a:tcPr marL="51435" marR="51435" marT="25718" marB="25718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Broadband</a:t>
                      </a:r>
                    </a:p>
                  </a:txBody>
                  <a:tcPr marL="51435" marR="51435" marT="25718" marB="25718"/>
                </a:tc>
                <a:tc hMerge="1"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46233847"/>
                  </a:ext>
                </a:extLst>
              </a:tr>
              <a:tr h="208598">
                <a:tc>
                  <a:txBody>
                    <a:bodyPr/>
                    <a:lstStyle/>
                    <a:p>
                      <a:r>
                        <a:rPr lang="en-GB" sz="1200" noProof="0" dirty="0"/>
                        <a:t>3GPP NTN RAT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-NTN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-NTN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-NTN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NR-NTN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NR-NTN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NR-NTN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4025795829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r>
                        <a:rPr lang="en-GB" sz="1200" noProof="0" dirty="0"/>
                        <a:t>Orbit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GSO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NGSO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NGSO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NGSO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GSO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NGSO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3052013820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r>
                        <a:rPr lang="en-GB" sz="1200" noProof="0" dirty="0"/>
                        <a:t>Duplex</a:t>
                      </a:r>
                      <a:r>
                        <a:rPr lang="en-GB" sz="1200" baseline="0" noProof="0" dirty="0"/>
                        <a:t> mode</a:t>
                      </a:r>
                      <a:endParaRPr lang="en-GB" sz="1200" noProof="0" dirty="0"/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FDD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FDD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TDD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FDD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FDD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FDD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2263474298"/>
                  </a:ext>
                </a:extLst>
              </a:tr>
              <a:tr h="208598">
                <a:tc>
                  <a:txBody>
                    <a:bodyPr/>
                    <a:lstStyle/>
                    <a:p>
                      <a:r>
                        <a:rPr lang="en-GB" sz="1200" noProof="0" dirty="0"/>
                        <a:t>Payload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Transparent</a:t>
                      </a:r>
                    </a:p>
                  </a:txBody>
                  <a:tcPr marL="51435" marR="51435" marT="25718" marB="25718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Transparent/Regenerative</a:t>
                      </a:r>
                    </a:p>
                  </a:txBody>
                  <a:tcPr marL="51435" marR="51435" marT="25718" marB="25718"/>
                </a:tc>
                <a:tc hMerge="1"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>
                          <a:solidFill>
                            <a:schemeClr val="tx1"/>
                          </a:solidFill>
                        </a:rPr>
                        <a:t>Transparent/Regenerative</a:t>
                      </a:r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Transparent/Regenerative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99342139"/>
                  </a:ext>
                </a:extLst>
              </a:tr>
              <a:tr h="208598">
                <a:tc>
                  <a:txBody>
                    <a:bodyPr/>
                    <a:lstStyle/>
                    <a:p>
                      <a:r>
                        <a:rPr lang="en-GB" sz="1200" baseline="0" noProof="0" dirty="0"/>
                        <a:t>B</a:t>
                      </a:r>
                      <a:r>
                        <a:rPr lang="en-GB" sz="1200" noProof="0" dirty="0"/>
                        <a:t>ands</a:t>
                      </a:r>
                    </a:p>
                  </a:txBody>
                  <a:tcPr marL="51435" marR="51435" marT="25718" marB="25718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Below 7.125</a:t>
                      </a:r>
                      <a:r>
                        <a:rPr lang="en-GB" sz="1200" baseline="0" noProof="0" dirty="0">
                          <a:solidFill>
                            <a:schemeClr val="tx1"/>
                          </a:solidFill>
                        </a:rPr>
                        <a:t> GHz (e.g. L/S bands)</a:t>
                      </a:r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25718" marB="25718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Above 10 GHz (</a:t>
                      </a:r>
                      <a:r>
                        <a:rPr lang="en-GB" sz="1200" baseline="0" noProof="0" dirty="0">
                          <a:solidFill>
                            <a:schemeClr val="tx1"/>
                          </a:solidFill>
                        </a:rPr>
                        <a:t>e.g. </a:t>
                      </a:r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Ku/</a:t>
                      </a:r>
                      <a:r>
                        <a:rPr lang="en-GB" sz="1200" noProof="0" dirty="0" err="1">
                          <a:solidFill>
                            <a:schemeClr val="tx1"/>
                          </a:solidFill>
                        </a:rPr>
                        <a:t>Ka</a:t>
                      </a:r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 band)</a:t>
                      </a:r>
                    </a:p>
                  </a:txBody>
                  <a:tcPr marL="51435" marR="51435" marT="25718" marB="25718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41189062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r>
                        <a:rPr lang="en-GB" sz="1200" noProof="0" dirty="0"/>
                        <a:t>Targeted devices</a:t>
                      </a:r>
                    </a:p>
                  </a:txBody>
                  <a:tcPr marL="51435" marR="51435" marT="25718" marB="25718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IoT &amp; Smartphones (D2D)</a:t>
                      </a:r>
                    </a:p>
                  </a:txBody>
                  <a:tcPr marL="51435" marR="51435" marT="25718" marB="25718"/>
                </a:tc>
                <a:tc hMerge="1"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Smartphones</a:t>
                      </a:r>
                    </a:p>
                  </a:txBody>
                  <a:tcPr marL="51435" marR="51435" marT="25718" marB="25718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noProof="0" dirty="0">
                          <a:solidFill>
                            <a:schemeClr val="tx1"/>
                          </a:solidFill>
                        </a:rPr>
                        <a:t>Fixed and Mobile VSAT</a:t>
                      </a:r>
                    </a:p>
                  </a:txBody>
                  <a:tcPr marL="51435" marR="51435" marT="25718" marB="25718"/>
                </a:tc>
                <a:tc hMerge="1">
                  <a:txBody>
                    <a:bodyPr/>
                    <a:lstStyle/>
                    <a:p>
                      <a:endParaRPr lang="en-GB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99518295"/>
                  </a:ext>
                </a:extLst>
              </a:tr>
              <a:tr h="600075">
                <a:tc>
                  <a:txBody>
                    <a:bodyPr/>
                    <a:lstStyle/>
                    <a:p>
                      <a:r>
                        <a:rPr lang="en-GB" sz="1200" noProof="0" dirty="0"/>
                        <a:t>Potential SNOs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FR" sz="1200" i="1" dirty="0">
                          <a:solidFill>
                            <a:schemeClr val="tx1"/>
                          </a:solidFill>
                          <a:latin typeface="+mn-lt"/>
                        </a:rPr>
                        <a:t>EchoStar</a:t>
                      </a:r>
                    </a:p>
                    <a:p>
                      <a:pPr algn="ctr"/>
                      <a:r>
                        <a:rPr lang="en-FR" sz="1200" i="1" dirty="0">
                          <a:solidFill>
                            <a:schemeClr val="tx1"/>
                          </a:solidFill>
                          <a:latin typeface="+mn-lt"/>
                        </a:rPr>
                        <a:t>Viasat/Inmarsat</a:t>
                      </a:r>
                    </a:p>
                    <a:p>
                      <a:pPr algn="ctr"/>
                      <a:r>
                        <a:rPr lang="en-FR" sz="1200" i="1" dirty="0">
                          <a:solidFill>
                            <a:schemeClr val="tx1"/>
                          </a:solidFill>
                          <a:latin typeface="+mn-lt"/>
                        </a:rPr>
                        <a:t>Ligado</a:t>
                      </a:r>
                    </a:p>
                    <a:p>
                      <a:pPr algn="ctr"/>
                      <a:r>
                        <a:rPr lang="fr-FR" sz="1200" i="1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  <a:r>
                        <a:rPr lang="en-FR" sz="1200" i="1" dirty="0">
                          <a:solidFill>
                            <a:schemeClr val="tx1"/>
                          </a:solidFill>
                          <a:latin typeface="+mn-lt"/>
                        </a:rPr>
                        <a:t>erreStar Solutions</a:t>
                      </a:r>
                      <a:endParaRPr lang="fr-FR" sz="1200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ctr"/>
                      <a:r>
                        <a:rPr lang="fr-FR" sz="1200" i="1" dirty="0" err="1">
                          <a:solidFill>
                            <a:schemeClr val="tx1"/>
                          </a:solidFill>
                          <a:latin typeface="+mn-lt"/>
                        </a:rPr>
                        <a:t>Thuraya</a:t>
                      </a:r>
                      <a:endParaRPr lang="fr-FR" sz="1200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ctr"/>
                      <a:r>
                        <a:rPr lang="fr-FR" sz="1200" i="1" dirty="0" err="1">
                          <a:solidFill>
                            <a:schemeClr val="tx1"/>
                          </a:solidFill>
                          <a:latin typeface="+mn-lt"/>
                        </a:rPr>
                        <a:t>Skylo</a:t>
                      </a:r>
                      <a:endParaRPr lang="en-FR" sz="1200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Sateliot</a:t>
                      </a:r>
                    </a:p>
                    <a:p>
                      <a:pPr algn="ctr"/>
                      <a:r>
                        <a:rPr lang="en-GB" sz="1200" i="1" dirty="0">
                          <a:solidFill>
                            <a:schemeClr val="tx1"/>
                          </a:solidFill>
                          <a:latin typeface="+mn-lt"/>
                        </a:rPr>
                        <a:t>EchoStar</a:t>
                      </a:r>
                    </a:p>
                    <a:p>
                      <a:pPr algn="ctr"/>
                      <a:r>
                        <a:rPr lang="en-GB" sz="1200" i="1" dirty="0" err="1">
                          <a:solidFill>
                            <a:schemeClr val="tx1"/>
                          </a:solidFill>
                          <a:latin typeface="+mn-lt"/>
                        </a:rPr>
                        <a:t>OmniSpace</a:t>
                      </a:r>
                      <a:endParaRPr lang="en-GB" sz="1200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i="1" noProof="0" dirty="0">
                          <a:solidFill>
                            <a:schemeClr val="tx1"/>
                          </a:solidFill>
                        </a:rPr>
                        <a:t>Iridium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200" i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EchoStar, </a:t>
                      </a:r>
                    </a:p>
                    <a:p>
                      <a:pPr marL="0" algn="ctr" defTabSz="914400" rtl="0" eaLnBrk="1" latinLnBrk="0" hangingPunct="1"/>
                      <a:r>
                        <a:rPr lang="en-GB" sz="1200" i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Viasat, </a:t>
                      </a:r>
                      <a:r>
                        <a:rPr lang="en-GB" sz="1200" i="1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Ligado</a:t>
                      </a:r>
                      <a:r>
                        <a:rPr lang="en-GB" sz="1200" i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200" i="1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Thuraya</a:t>
                      </a:r>
                      <a:endParaRPr lang="en-GB" sz="1200" i="1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i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Eutelsat Group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i="1" noProof="0" dirty="0" err="1">
                          <a:solidFill>
                            <a:schemeClr val="tx1"/>
                          </a:solidFill>
                        </a:rPr>
                        <a:t>Hispasat</a:t>
                      </a:r>
                      <a:endParaRPr lang="en-GB" sz="1200" i="1" noProof="0" dirty="0">
                        <a:solidFill>
                          <a:schemeClr val="tx1"/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GB" sz="1200" i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Intelsat, </a:t>
                      </a:r>
                      <a:r>
                        <a:rPr lang="en-GB" sz="1200" i="1" kern="1200" noProof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Ovzon</a:t>
                      </a:r>
                      <a:r>
                        <a:rPr lang="en-GB" sz="1200" i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SES, Intelsat, JSAT</a:t>
                      </a: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i="1" noProof="0" dirty="0" err="1">
                          <a:solidFill>
                            <a:schemeClr val="tx1"/>
                          </a:solidFill>
                        </a:rPr>
                        <a:t>SpaceRISE</a:t>
                      </a:r>
                      <a:endParaRPr lang="en-GB" sz="1200" i="1" noProof="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sz="1200" i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Eutelsat Group, Intelsat</a:t>
                      </a:r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224478052"/>
                  </a:ext>
                </a:extLst>
              </a:tr>
            </a:tbl>
          </a:graphicData>
        </a:graphic>
      </p:graphicFrame>
      <p:sp>
        <p:nvSpPr>
          <p:cNvPr id="56" name="Triangle isocèle 55"/>
          <p:cNvSpPr/>
          <p:nvPr/>
        </p:nvSpPr>
        <p:spPr>
          <a:xfrm>
            <a:off x="6733387" y="6096635"/>
            <a:ext cx="136979" cy="146597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3200" noProof="0" dirty="0"/>
          </a:p>
        </p:txBody>
      </p:sp>
      <p:sp>
        <p:nvSpPr>
          <p:cNvPr id="57" name="ZoneTexte 56"/>
          <p:cNvSpPr txBox="1"/>
          <p:nvPr/>
        </p:nvSpPr>
        <p:spPr>
          <a:xfrm>
            <a:off x="6819182" y="6031434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noProof="0" dirty="0"/>
              <a:t>F</a:t>
            </a:r>
          </a:p>
        </p:txBody>
      </p:sp>
      <p:sp>
        <p:nvSpPr>
          <p:cNvPr id="58" name="ZoneTexte 57"/>
          <p:cNvSpPr txBox="1"/>
          <p:nvPr/>
        </p:nvSpPr>
        <p:spPr>
          <a:xfrm>
            <a:off x="193213" y="5204872"/>
            <a:ext cx="74274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noProof="0" dirty="0"/>
              <a:t>Earliest service opening for each scenario (and related 3GPP releases)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193213" y="1268760"/>
            <a:ext cx="25036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noProof="0" dirty="0"/>
              <a:t>Deployment scenarios</a:t>
            </a:r>
          </a:p>
        </p:txBody>
      </p:sp>
      <p:sp>
        <p:nvSpPr>
          <p:cNvPr id="60" name="ZoneTexte 59"/>
          <p:cNvSpPr txBox="1"/>
          <p:nvPr/>
        </p:nvSpPr>
        <p:spPr>
          <a:xfrm>
            <a:off x="1655416" y="6271428"/>
            <a:ext cx="5325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i="1" noProof="0" dirty="0"/>
              <a:t>Rel-17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3968092" y="6271428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i="1" noProof="0" dirty="0"/>
              <a:t>Rel-18/19</a:t>
            </a:r>
          </a:p>
        </p:txBody>
      </p:sp>
      <p:sp>
        <p:nvSpPr>
          <p:cNvPr id="62" name="ZoneTexte 61"/>
          <p:cNvSpPr txBox="1"/>
          <p:nvPr/>
        </p:nvSpPr>
        <p:spPr>
          <a:xfrm>
            <a:off x="3326221" y="6271428"/>
            <a:ext cx="5325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i="1" noProof="0" dirty="0"/>
              <a:t>Rel-19</a:t>
            </a:r>
          </a:p>
        </p:txBody>
      </p:sp>
      <p:sp>
        <p:nvSpPr>
          <p:cNvPr id="63" name="ZoneTexte 62"/>
          <p:cNvSpPr txBox="1"/>
          <p:nvPr/>
        </p:nvSpPr>
        <p:spPr>
          <a:xfrm>
            <a:off x="2484992" y="6271428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i="1" noProof="0" dirty="0"/>
              <a:t>Rel-17/18</a:t>
            </a:r>
          </a:p>
        </p:txBody>
      </p:sp>
      <p:sp>
        <p:nvSpPr>
          <p:cNvPr id="64" name="ZoneTexte 63"/>
          <p:cNvSpPr txBox="1"/>
          <p:nvPr/>
        </p:nvSpPr>
        <p:spPr>
          <a:xfrm>
            <a:off x="5576917" y="6271428"/>
            <a:ext cx="9140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i="1" noProof="0" dirty="0"/>
              <a:t>Rel-17/18/19</a:t>
            </a:r>
          </a:p>
        </p:txBody>
      </p:sp>
      <p:sp>
        <p:nvSpPr>
          <p:cNvPr id="65" name="ZoneTexte 64"/>
          <p:cNvSpPr txBox="1"/>
          <p:nvPr/>
        </p:nvSpPr>
        <p:spPr>
          <a:xfrm>
            <a:off x="6522429" y="6271428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i="1" noProof="0" dirty="0"/>
              <a:t>Rel-18/19</a:t>
            </a:r>
          </a:p>
        </p:txBody>
      </p:sp>
      <p:sp>
        <p:nvSpPr>
          <p:cNvPr id="66" name="Espace réservé du numéro de diapositive 3">
            <a:extLst>
              <a:ext uri="{FF2B5EF4-FFF2-40B4-BE49-F238E27FC236}">
                <a16:creationId xmlns:a16="http://schemas.microsoft.com/office/drawing/2014/main" id="{D4F207FC-487F-8363-2A09-3CDEDF315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71" y="6400799"/>
            <a:ext cx="2133600" cy="365125"/>
          </a:xfrm>
        </p:spPr>
        <p:txBody>
          <a:bodyPr/>
          <a:lstStyle/>
          <a:p>
            <a:pPr>
              <a:defRPr/>
            </a:pPr>
            <a:fld id="{A981E95F-FECD-4C2D-8C24-59DC5E454A04}" type="slidenum">
              <a:rPr lang="fr-FR" altLang="fr-FR" smtClean="0"/>
              <a:pPr>
                <a:defRPr/>
              </a:pPr>
              <a:t>3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840355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Proposed way forward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noProof="0" dirty="0"/>
              <a:t>Observation:</a:t>
            </a:r>
          </a:p>
          <a:p>
            <a:pPr lvl="1"/>
            <a:r>
              <a:rPr lang="en-GB" noProof="0" dirty="0"/>
              <a:t>3GPP NTN technology is being rolled out for all the targeted deployment scenarios</a:t>
            </a:r>
          </a:p>
          <a:p>
            <a:pPr lvl="1"/>
            <a:endParaRPr lang="en-GB" noProof="0" dirty="0"/>
          </a:p>
          <a:p>
            <a:r>
              <a:rPr lang="en-GB" noProof="0" dirty="0"/>
              <a:t>Proposal:</a:t>
            </a:r>
          </a:p>
          <a:p>
            <a:pPr lvl="1"/>
            <a:r>
              <a:rPr lang="en-GB" noProof="0" dirty="0" smtClean="0"/>
              <a:t>TSG-SA </a:t>
            </a:r>
            <a:r>
              <a:rPr lang="en-GB" noProof="0" dirty="0"/>
              <a:t>to consider enhancements for both IoT-NTN and NR-NTN as part of the </a:t>
            </a:r>
            <a:r>
              <a:rPr lang="en-GB" noProof="0"/>
              <a:t>Rel-20 </a:t>
            </a:r>
            <a:r>
              <a:rPr lang="en-GB" noProof="0" smtClean="0"/>
              <a:t>5G advanced </a:t>
            </a:r>
            <a:r>
              <a:rPr lang="en-GB" noProof="0" dirty="0"/>
              <a:t>track</a:t>
            </a:r>
          </a:p>
        </p:txBody>
      </p:sp>
      <p:sp>
        <p:nvSpPr>
          <p:cNvPr id="5" name="Espace réservé du numéro de diapositive 3">
            <a:extLst>
              <a:ext uri="{FF2B5EF4-FFF2-40B4-BE49-F238E27FC236}">
                <a16:creationId xmlns:a16="http://schemas.microsoft.com/office/drawing/2014/main" id="{082CD77D-2D47-EACA-D0D8-E79C35405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71" y="6400799"/>
            <a:ext cx="2133600" cy="365125"/>
          </a:xfrm>
        </p:spPr>
        <p:txBody>
          <a:bodyPr/>
          <a:lstStyle/>
          <a:p>
            <a:pPr>
              <a:defRPr/>
            </a:pPr>
            <a:fld id="{A981E95F-FECD-4C2D-8C24-59DC5E454A04}" type="slidenum">
              <a:rPr lang="fr-FR" altLang="fr-FR" smtClean="0"/>
              <a:pPr>
                <a:defRPr/>
              </a:pPr>
              <a:t>4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98837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fr-FR"/>
              <a:t>Questions ?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11268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67BBC0-D652-4798-8BCF-7315F1FD4785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fr-FR" altLang="fr-FR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3976fa30-1907-4356-8241-62ea5e1c0256}" enabled="1" method="Standard" siteId="{9a5cacd0-2bef-4dd7-ac5c-7ebe1f54f495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5291</TotalTime>
  <Words>419</Words>
  <Application>Microsoft Office PowerPoint</Application>
  <PresentationFormat>Affichage à l'écran (4:3)</PresentationFormat>
  <Paragraphs>118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ＭＳ Ｐゴシック</vt:lpstr>
      <vt:lpstr>ＭＳ Ｐゴシック</vt:lpstr>
      <vt:lpstr>Arial</vt:lpstr>
      <vt:lpstr>Calibri</vt:lpstr>
      <vt:lpstr>Century Gothic</vt:lpstr>
      <vt:lpstr>Thème Office</vt:lpstr>
      <vt:lpstr>3GPP NTN roll-out status</vt:lpstr>
      <vt:lpstr>NTN targeted market segments</vt:lpstr>
      <vt:lpstr>3GPP NTN technology roll-out</vt:lpstr>
      <vt:lpstr>Proposed way forward</vt:lpstr>
      <vt:lpstr>Questions ?</vt:lpstr>
    </vt:vector>
  </TitlesOfParts>
  <Company>Thales SPACE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NR-NTN normative activity</dc:title>
  <dc:creator>Nicolas</dc:creator>
  <cp:lastModifiedBy>Thales</cp:lastModifiedBy>
  <cp:revision>683</cp:revision>
  <cp:lastPrinted>2023-04-27T08:14:57Z</cp:lastPrinted>
  <dcterms:created xsi:type="dcterms:W3CDTF">2019-11-22T07:43:51Z</dcterms:created>
  <dcterms:modified xsi:type="dcterms:W3CDTF">2025-03-03T17:10:18Z</dcterms:modified>
</cp:coreProperties>
</file>