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3" r:id="rId17"/>
    <p:sldId id="1164" r:id="rId18"/>
    <p:sldId id="1147" r:id="rId19"/>
    <p:sldId id="1146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0FB4E4-5A1F-4DCE-9558-DDDD82409F78}" v="2" dt="2024-12-13T12:07:15.23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12/13/2024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12/13/2024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#106</a:t>
            </a:r>
          </a:p>
          <a:p>
            <a:pPr algn="ctr">
              <a:defRPr/>
            </a:pP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End-of-meeting 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TSG#106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TSG#106, 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SP-241991-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TSG#106, 9 -13 December 2024, Madrid, Spain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12289" y="257762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617" y="294656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20294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237241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2A9532-DDD0-5994-8415-B0E62F5E6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997325"/>
              </p:ext>
            </p:extLst>
          </p:nvPr>
        </p:nvGraphicFramePr>
        <p:xfrm>
          <a:off x="1645304" y="1716041"/>
          <a:ext cx="5720376" cy="2014738"/>
        </p:xfrm>
        <a:graphic>
          <a:graphicData uri="http://schemas.openxmlformats.org/drawingml/2006/table">
            <a:tbl>
              <a:tblPr/>
              <a:tblGrid>
                <a:gridCol w="426529">
                  <a:extLst>
                    <a:ext uri="{9D8B030D-6E8A-4147-A177-3AD203B41FA5}">
                      <a16:colId xmlns:a16="http://schemas.microsoft.com/office/drawing/2014/main" val="884869394"/>
                    </a:ext>
                  </a:extLst>
                </a:gridCol>
                <a:gridCol w="3528420">
                  <a:extLst>
                    <a:ext uri="{9D8B030D-6E8A-4147-A177-3AD203B41FA5}">
                      <a16:colId xmlns:a16="http://schemas.microsoft.com/office/drawing/2014/main" val="996744240"/>
                    </a:ext>
                  </a:extLst>
                </a:gridCol>
                <a:gridCol w="1036621">
                  <a:extLst>
                    <a:ext uri="{9D8B030D-6E8A-4147-A177-3AD203B41FA5}">
                      <a16:colId xmlns:a16="http://schemas.microsoft.com/office/drawing/2014/main" val="2036030533"/>
                    </a:ext>
                  </a:extLst>
                </a:gridCol>
                <a:gridCol w="303292">
                  <a:extLst>
                    <a:ext uri="{9D8B030D-6E8A-4147-A177-3AD203B41FA5}">
                      <a16:colId xmlns:a16="http://schemas.microsoft.com/office/drawing/2014/main" val="3927411489"/>
                    </a:ext>
                  </a:extLst>
                </a:gridCol>
                <a:gridCol w="425514">
                  <a:extLst>
                    <a:ext uri="{9D8B030D-6E8A-4147-A177-3AD203B41FA5}">
                      <a16:colId xmlns:a16="http://schemas.microsoft.com/office/drawing/2014/main" val="1644405210"/>
                    </a:ext>
                  </a:extLst>
                </a:gridCol>
              </a:tblGrid>
              <a:tr h="208703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8771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83868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062592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24890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5813670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25219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07528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98185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41692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7897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87736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565468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909529" y="2422212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889913" y="3733455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04717" y="2687303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370511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129457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1585635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2708076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739775" lvl="1" indent="-341313">
              <a:defRPr/>
            </a:pPr>
            <a:r>
              <a:rPr lang="en-US" altLang="en-US" sz="1600" dirty="0"/>
              <a:t>Only Stage 1 (SA1) started so far</a:t>
            </a:r>
          </a:p>
          <a:p>
            <a:pPr marL="739775" lvl="1" indent="-341313">
              <a:defRPr/>
            </a:pPr>
            <a:r>
              <a:rPr lang="en-US" altLang="en-US" sz="1600" dirty="0"/>
              <a:t>SA1 has chosen to use only one SID to cover all the 6G aspects: FS_6G-REQ</a:t>
            </a:r>
          </a:p>
          <a:p>
            <a:pPr marL="739775" lvl="1" indent="-341313">
              <a:defRPr/>
            </a:pPr>
            <a:r>
              <a:rPr lang="en-US" altLang="en-US" sz="1600" dirty="0"/>
              <a:t>FS_6G-REQ started at last SA1 meeting, about 5% complete.</a:t>
            </a:r>
          </a:p>
          <a:p>
            <a:pPr marL="341273" indent="-341313">
              <a:defRPr/>
            </a:pPr>
            <a:r>
              <a:rPr lang="en-US" altLang="en-US" sz="2000" dirty="0"/>
              <a:t>Other Stages:</a:t>
            </a:r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 dirty="0"/>
              <a:t>First draft proposal of RAN 6G SID from RAN chair in RP-243324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completed after TSG#106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60065" y="114402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304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50F2569F-11FF-2075-95E2-18A7A1603721}"/>
              </a:ext>
            </a:extLst>
          </p:cNvPr>
          <p:cNvSpPr/>
          <p:nvPr/>
        </p:nvSpPr>
        <p:spPr bwMode="auto">
          <a:xfrm>
            <a:off x="1221593" y="106842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270" y="483088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F4A00BAA-FCFE-9B6B-0EC0-5212422C2BDE}"/>
              </a:ext>
            </a:extLst>
          </p:cNvPr>
          <p:cNvSpPr/>
          <p:nvPr/>
        </p:nvSpPr>
        <p:spPr bwMode="auto">
          <a:xfrm>
            <a:off x="4535482" y="2806434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1050" y="1534628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766" y="1082861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Studies: 24 in total, all completed except </a:t>
            </a:r>
            <a:r>
              <a:rPr lang="en-US" altLang="en-US" sz="1100" b="1" dirty="0" err="1"/>
              <a:t>FS_AmbientIoT</a:t>
            </a:r>
            <a:r>
              <a:rPr lang="en-US" altLang="en-US" sz="1100" b="1" dirty="0"/>
              <a:t> (SA2), 90% complete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Normative: 72 items in total. Target is NOW (December 2024). 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Status: all completed except: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365209"/>
              </p:ext>
            </p:extLst>
          </p:nvPr>
        </p:nvGraphicFramePr>
        <p:xfrm>
          <a:off x="878021" y="2376556"/>
          <a:ext cx="6634699" cy="2247900"/>
        </p:xfrm>
        <a:graphic>
          <a:graphicData uri="http://schemas.openxmlformats.org/drawingml/2006/table">
            <a:tbl>
              <a:tblPr/>
              <a:tblGrid>
                <a:gridCol w="576707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229192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1040037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(Stage 2 of) UAS, UAV and UAM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UAS_Ph3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92600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Application enablement for XRM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XRM_Ph2_App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47776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Application enablement for satellite access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5GSAT_Ph3_App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/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08895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Core Network Enhanced Support for Artificial Intelligence (AI)/Machine Learning (ML)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AIML_CN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47238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Application enablement for mobile metaverse services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Metaverse_App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2050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1050112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(WA) Energy Efficiency and Energy Saving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chemeClr val="tx1"/>
                          </a:solidFill>
                        </a:rPr>
                        <a:t>EnergySys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System architecture for Next Generation Real time Communication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NG_RTC_Ph2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eEDGE_5GC_Ph3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Integration of satellite components in the 5G architecture Phase 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5GSAT_Ph3-ARC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Extended Reality and Media service (XRM)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XRM_Ph2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Application enablement aspects for MMTel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MMTel_App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1060040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Common API Framework (CAPIF)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CAPIF_Ph3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</a:tbl>
          </a:graphicData>
        </a:graphic>
      </p:graphicFrame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4ECCF00C-142B-1595-2C35-A6456C6B5681}"/>
              </a:ext>
            </a:extLst>
          </p:cNvPr>
          <p:cNvSpPr txBox="1">
            <a:spLocks/>
          </p:cNvSpPr>
          <p:nvPr/>
        </p:nvSpPr>
        <p:spPr bwMode="auto">
          <a:xfrm>
            <a:off x="1776195" y="4695532"/>
            <a:ext cx="4001150" cy="3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In red: SA2/SA6 exceptions identified</a:t>
            </a:r>
            <a:endParaRPr lang="en-GB" altLang="en-US" sz="1600" b="1" kern="0" dirty="0"/>
          </a:p>
          <a:p>
            <a:pPr marL="739775" lvl="1" indent="-341313">
              <a:defRPr/>
            </a:pPr>
            <a:endParaRPr lang="en-US" altLang="en-US" sz="1200" b="1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studies (against 10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74 % </a:t>
            </a:r>
            <a:r>
              <a:rPr lang="en-US" altLang="en-US" sz="1200" dirty="0"/>
              <a:t>(against 51%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50 items </a:t>
            </a:r>
            <a:r>
              <a:rPr lang="en-US" altLang="en-US" sz="1200" b="1" u="sng" dirty="0"/>
              <a:t>(against 41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/>
              <a:t>OCI = 49 % </a:t>
            </a:r>
            <a:r>
              <a:rPr lang="en-US" altLang="en-US" sz="1200" u="sng" dirty="0"/>
              <a:t>(against 25%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Completion date now Sept. 2025 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Perf:  </a:t>
            </a:r>
            <a:r>
              <a:rPr lang="en-GB" altLang="en-US" sz="1200" b="1" dirty="0"/>
              <a:t>32 items </a:t>
            </a:r>
            <a:r>
              <a:rPr lang="en-US" altLang="en-US" sz="1200" b="1" dirty="0"/>
              <a:t>(against 26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17 % </a:t>
            </a:r>
            <a:r>
              <a:rPr lang="en-US" altLang="en-US" sz="1200" dirty="0"/>
              <a:t>(against 6%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18 of 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(against 51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82 % </a:t>
            </a:r>
            <a:r>
              <a:rPr lang="en-US" altLang="en-US" sz="1200" dirty="0"/>
              <a:t>(against 64 %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55 items (against 26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30 % (against 36 %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studies (against 2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7%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99 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44% (against 13%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32334</TotalTime>
  <Words>2671</Words>
  <Application>Microsoft Office PowerPoint</Application>
  <PresentationFormat>On-screen Show (16:9)</PresentationFormat>
  <Paragraphs>517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CR0806r4</cp:lastModifiedBy>
  <cp:revision>2017</cp:revision>
  <cp:lastPrinted>2017-02-24T12:37:51Z</cp:lastPrinted>
  <dcterms:created xsi:type="dcterms:W3CDTF">2008-08-30T09:32:10Z</dcterms:created>
  <dcterms:modified xsi:type="dcterms:W3CDTF">2024-12-13T12:07:50Z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