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28"/>
  </p:notesMasterIdLst>
  <p:handoutMasterIdLst>
    <p:handoutMasterId r:id="rId29"/>
  </p:handoutMasterIdLst>
  <p:sldIdLst>
    <p:sldId id="417" r:id="rId2"/>
    <p:sldId id="954" r:id="rId3"/>
    <p:sldId id="577" r:id="rId4"/>
    <p:sldId id="903" r:id="rId5"/>
    <p:sldId id="907" r:id="rId6"/>
    <p:sldId id="908" r:id="rId7"/>
    <p:sldId id="689" r:id="rId8"/>
    <p:sldId id="456" r:id="rId9"/>
    <p:sldId id="739" r:id="rId10"/>
    <p:sldId id="957" r:id="rId11"/>
    <p:sldId id="950" r:id="rId12"/>
    <p:sldId id="940" r:id="rId13"/>
    <p:sldId id="927" r:id="rId14"/>
    <p:sldId id="958" r:id="rId15"/>
    <p:sldId id="938" r:id="rId16"/>
    <p:sldId id="926" r:id="rId17"/>
    <p:sldId id="941" r:id="rId18"/>
    <p:sldId id="583" r:id="rId19"/>
    <p:sldId id="582" r:id="rId20"/>
    <p:sldId id="951" r:id="rId21"/>
    <p:sldId id="935" r:id="rId22"/>
    <p:sldId id="952" r:id="rId23"/>
    <p:sldId id="740" r:id="rId24"/>
    <p:sldId id="586" r:id="rId25"/>
    <p:sldId id="587" r:id="rId26"/>
    <p:sldId id="626" r:id="rId2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8B6AD35-62E1-A6E9-BB7F-F1049FC58BEC}" name="MCC" initials="MCC" userId="MCC"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18128"/>
    <a:srgbClr val="BA565E"/>
    <a:srgbClr val="0B8487"/>
    <a:srgbClr val="0D6D96"/>
    <a:srgbClr val="00962A"/>
    <a:srgbClr val="C9061E"/>
    <a:srgbClr val="808080"/>
    <a:srgbClr val="B87000"/>
    <a:srgbClr val="FFFFFF"/>
    <a:srgbClr val="F922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341" autoAdjust="0"/>
    <p:restoredTop sz="97440" autoAdjust="0"/>
  </p:normalViewPr>
  <p:slideViewPr>
    <p:cSldViewPr snapToGrid="0">
      <p:cViewPr varScale="1">
        <p:scale>
          <a:sx n="59" d="100"/>
          <a:sy n="59" d="100"/>
        </p:scale>
        <p:origin x="96" y="46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68" d="100"/>
          <a:sy n="68" d="100"/>
        </p:scale>
        <p:origin x="2910" y="5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35"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ain Sultan" userId="2b0808dc-3530-4760-ae57-56aa48186e32" providerId="ADAL" clId="{060B969B-8C22-439C-80F4-A953875666A6}"/>
    <pc:docChg chg="undo custSel modSld">
      <pc:chgData name="Alain Sultan" userId="2b0808dc-3530-4760-ae57-56aa48186e32" providerId="ADAL" clId="{060B969B-8C22-439C-80F4-A953875666A6}" dt="2024-12-06T13:47:03.894" v="11" actId="20577"/>
      <pc:docMkLst>
        <pc:docMk/>
      </pc:docMkLst>
      <pc:sldChg chg="modSp mod">
        <pc:chgData name="Alain Sultan" userId="2b0808dc-3530-4760-ae57-56aa48186e32" providerId="ADAL" clId="{060B969B-8C22-439C-80F4-A953875666A6}" dt="2024-12-06T13:47:03.894" v="11" actId="20577"/>
        <pc:sldMkLst>
          <pc:docMk/>
          <pc:sldMk cId="551622165" sldId="417"/>
        </pc:sldMkLst>
        <pc:spChg chg="mod">
          <ac:chgData name="Alain Sultan" userId="2b0808dc-3530-4760-ae57-56aa48186e32" providerId="ADAL" clId="{060B969B-8C22-439C-80F4-A953875666A6}" dt="2024-12-06T13:47:03.894" v="11" actId="20577"/>
          <ac:spMkLst>
            <pc:docMk/>
            <pc:sldMk cId="551622165" sldId="417"/>
            <ac:spMk id="3" creationId="{C6AA1C70-BB77-00FD-21FF-A143E181550D}"/>
          </ac:spMkLst>
        </pc:spChg>
      </pc:sldChg>
    </pc:docChg>
  </pc:docChgLst>
</pc:chgInfo>
</file>

<file path=ppt/charts/_rels/chart1.xml.rels><?xml version="1.0" encoding="UTF-8" standalone="yes"?>
<Relationships xmlns="http://schemas.openxmlformats.org/package/2006/relationships"><Relationship Id="rId1" Type="http://schemas.openxmlformats.org/officeDocument/2006/relationships/oleObject" Target="file:///C:\Users\Toufik\AppData\Local\Microsoft\Windows\INetCache\Content.Outlook\C9YGBC2B\stats101_forAndrijana.xlsx" TargetMode="External"/></Relationships>
</file>

<file path=ppt/charts/_rels/chart2.xml.rels><?xml version="1.0" encoding="UTF-8" standalone="yes"?>
<Relationships xmlns="http://schemas.openxmlformats.org/package/2006/relationships"><Relationship Id="rId3" Type="http://schemas.openxmlformats.org/officeDocument/2006/relationships/oleObject" Target="file:///C:\Users\Toufik\OneDrive%20-%20ETSI%20365\Documents\MCC2\MCC_01_06_2021\MCC_report\TSG_101\generate%20stats_March2023.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sz="1100" dirty="0"/>
              <a:t>Number of specifications (frozen Releases)</a:t>
            </a:r>
          </a:p>
        </c:rich>
      </c:tx>
      <c:overlay val="0"/>
    </c:title>
    <c:autoTitleDeleted val="0"/>
    <c:plotArea>
      <c:layout/>
      <c:lineChart>
        <c:grouping val="standard"/>
        <c:varyColors val="0"/>
        <c:ser>
          <c:idx val="0"/>
          <c:order val="0"/>
          <c:tx>
            <c:strRef>
              <c:f>'general info'!$L$59</c:f>
              <c:strCache>
                <c:ptCount val="1"/>
                <c:pt idx="0">
                  <c:v>Nbr of specs</c:v>
                </c:pt>
              </c:strCache>
            </c:strRef>
          </c:tx>
          <c:cat>
            <c:strRef>
              <c:f>'general info'!$K$60:$K$75</c:f>
              <c:strCache>
                <c:ptCount val="16"/>
                <c:pt idx="0">
                  <c:v>R99</c:v>
                </c:pt>
                <c:pt idx="1">
                  <c:v>Rel-4</c:v>
                </c:pt>
                <c:pt idx="2">
                  <c:v>Rel-5</c:v>
                </c:pt>
                <c:pt idx="3">
                  <c:v>Rel-6</c:v>
                </c:pt>
                <c:pt idx="4">
                  <c:v>Rel-7</c:v>
                </c:pt>
                <c:pt idx="5">
                  <c:v>Rel-8</c:v>
                </c:pt>
                <c:pt idx="6">
                  <c:v>Rel-9</c:v>
                </c:pt>
                <c:pt idx="7">
                  <c:v>Rel-10</c:v>
                </c:pt>
                <c:pt idx="8">
                  <c:v>Rel-11</c:v>
                </c:pt>
                <c:pt idx="9">
                  <c:v>Rel-12</c:v>
                </c:pt>
                <c:pt idx="10">
                  <c:v>Rel-13</c:v>
                </c:pt>
                <c:pt idx="11">
                  <c:v>Rel-14</c:v>
                </c:pt>
                <c:pt idx="12">
                  <c:v>Rel-15</c:v>
                </c:pt>
                <c:pt idx="13">
                  <c:v>Rel-16</c:v>
                </c:pt>
                <c:pt idx="14">
                  <c:v>Rel-17</c:v>
                </c:pt>
                <c:pt idx="15">
                  <c:v>Rel-18</c:v>
                </c:pt>
              </c:strCache>
            </c:strRef>
          </c:cat>
          <c:val>
            <c:numRef>
              <c:f>'general info'!$L$60:$L$75</c:f>
              <c:numCache>
                <c:formatCode>General</c:formatCode>
                <c:ptCount val="16"/>
                <c:pt idx="0">
                  <c:v>446</c:v>
                </c:pt>
                <c:pt idx="1">
                  <c:v>516</c:v>
                </c:pt>
                <c:pt idx="2">
                  <c:v>582</c:v>
                </c:pt>
                <c:pt idx="3">
                  <c:v>760</c:v>
                </c:pt>
                <c:pt idx="4">
                  <c:v>875</c:v>
                </c:pt>
                <c:pt idx="5">
                  <c:v>1079</c:v>
                </c:pt>
                <c:pt idx="6">
                  <c:v>1117</c:v>
                </c:pt>
                <c:pt idx="7">
                  <c:v>1063</c:v>
                </c:pt>
                <c:pt idx="8">
                  <c:v>1184</c:v>
                </c:pt>
                <c:pt idx="9">
                  <c:v>1245</c:v>
                </c:pt>
                <c:pt idx="10">
                  <c:v>1284</c:v>
                </c:pt>
                <c:pt idx="11">
                  <c:v>1322</c:v>
                </c:pt>
                <c:pt idx="12">
                  <c:v>1500</c:v>
                </c:pt>
                <c:pt idx="13">
                  <c:v>1637</c:v>
                </c:pt>
                <c:pt idx="14">
                  <c:v>1721</c:v>
                </c:pt>
                <c:pt idx="15" formatCode="_(* #,##0_);_(* \(#,##0\);_(* &quot;-&quot;??_);_(@_)">
                  <c:v>1817</c:v>
                </c:pt>
              </c:numCache>
            </c:numRef>
          </c:val>
          <c:smooth val="0"/>
          <c:extLst>
            <c:ext xmlns:c16="http://schemas.microsoft.com/office/drawing/2014/chart" uri="{C3380CC4-5D6E-409C-BE32-E72D297353CC}">
              <c16:uniqueId val="{00000000-1708-48A1-843F-F568F4954E68}"/>
            </c:ext>
          </c:extLst>
        </c:ser>
        <c:dLbls>
          <c:showLegendKey val="0"/>
          <c:showVal val="0"/>
          <c:showCatName val="0"/>
          <c:showSerName val="0"/>
          <c:showPercent val="0"/>
          <c:showBubbleSize val="0"/>
        </c:dLbls>
        <c:marker val="1"/>
        <c:smooth val="0"/>
        <c:axId val="94708096"/>
        <c:axId val="94709632"/>
      </c:lineChart>
      <c:catAx>
        <c:axId val="94708096"/>
        <c:scaling>
          <c:orientation val="minMax"/>
        </c:scaling>
        <c:delete val="0"/>
        <c:axPos val="b"/>
        <c:numFmt formatCode="General" sourceLinked="0"/>
        <c:majorTickMark val="out"/>
        <c:minorTickMark val="none"/>
        <c:tickLblPos val="nextTo"/>
        <c:crossAx val="94709632"/>
        <c:crosses val="autoZero"/>
        <c:auto val="1"/>
        <c:lblAlgn val="ctr"/>
        <c:lblOffset val="100"/>
        <c:noMultiLvlLbl val="0"/>
      </c:catAx>
      <c:valAx>
        <c:axId val="94709632"/>
        <c:scaling>
          <c:orientation val="minMax"/>
        </c:scaling>
        <c:delete val="0"/>
        <c:axPos val="l"/>
        <c:majorGridlines/>
        <c:numFmt formatCode="General" sourceLinked="1"/>
        <c:majorTickMark val="out"/>
        <c:minorTickMark val="none"/>
        <c:tickLblPos val="nextTo"/>
        <c:crossAx val="94708096"/>
        <c:crosses val="autoZero"/>
        <c:crossBetween val="between"/>
      </c:valAx>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0" i="0" u="none" strike="noStrike" kern="1200" cap="all" spc="0" baseline="0">
                <a:gradFill>
                  <a:gsLst>
                    <a:gs pos="0">
                      <a:schemeClr val="dk1">
                        <a:lumMod val="50000"/>
                        <a:lumOff val="50000"/>
                      </a:schemeClr>
                    </a:gs>
                    <a:gs pos="100000">
                      <a:schemeClr val="dk1">
                        <a:lumMod val="85000"/>
                        <a:lumOff val="15000"/>
                      </a:schemeClr>
                    </a:gs>
                  </a:gsLst>
                  <a:lin ang="5400000" scaled="0"/>
                </a:gradFill>
                <a:latin typeface="+mn-lt"/>
                <a:ea typeface="+mn-ea"/>
                <a:cs typeface="+mn-cs"/>
              </a:defRPr>
            </a:pPr>
            <a:r>
              <a:rPr lang="en-US" dirty="0">
                <a:solidFill>
                  <a:schemeClr val="tx1"/>
                </a:solidFill>
              </a:rPr>
              <a:t>Approved CRs per year</a:t>
            </a:r>
          </a:p>
        </c:rich>
      </c:tx>
      <c:overlay val="0"/>
      <c:spPr>
        <a:noFill/>
        <a:ln>
          <a:noFill/>
        </a:ln>
        <a:effectLst/>
      </c:spPr>
      <c:txPr>
        <a:bodyPr rot="0" spcFirstLastPara="1" vertOverflow="ellipsis" vert="horz" wrap="square" anchor="ctr" anchorCtr="1"/>
        <a:lstStyle/>
        <a:p>
          <a:pPr>
            <a:defRPr sz="1440" b="0" i="0" u="none" strike="noStrike" kern="1200" cap="all" spc="0" baseline="0">
              <a:gradFill>
                <a:gsLst>
                  <a:gs pos="0">
                    <a:schemeClr val="dk1">
                      <a:lumMod val="50000"/>
                      <a:lumOff val="50000"/>
                    </a:schemeClr>
                  </a:gs>
                  <a:gs pos="100000">
                    <a:schemeClr val="dk1">
                      <a:lumMod val="85000"/>
                      <a:lumOff val="15000"/>
                    </a:schemeClr>
                  </a:gs>
                </a:gsLst>
                <a:lin ang="5400000" scaled="0"/>
              </a:gradFill>
              <a:latin typeface="+mn-lt"/>
              <a:ea typeface="+mn-ea"/>
              <a:cs typeface="+mn-cs"/>
            </a:defRPr>
          </a:pPr>
          <a:endParaRPr lang="en-US"/>
        </a:p>
      </c:txPr>
    </c:title>
    <c:autoTitleDeleted val="0"/>
    <c:plotArea>
      <c:layout>
        <c:manualLayout>
          <c:layoutTarget val="inner"/>
          <c:xMode val="edge"/>
          <c:yMode val="edge"/>
          <c:x val="2.9116601882053793E-2"/>
          <c:y val="0.23449317422705546"/>
          <c:w val="0.94176679623589243"/>
          <c:h val="0.5487410135805304"/>
        </c:manualLayout>
      </c:layout>
      <c:lineChart>
        <c:grouping val="standard"/>
        <c:varyColors val="0"/>
        <c:ser>
          <c:idx val="0"/>
          <c:order val="0"/>
          <c:spPr>
            <a:ln w="22225" cap="rnd" cmpd="sng" algn="ctr">
              <a:solidFill>
                <a:schemeClr val="accent1">
                  <a:shade val="95000"/>
                  <a:satMod val="105000"/>
                </a:schemeClr>
              </a:solidFill>
              <a:round/>
            </a:ln>
            <a:effectLst/>
          </c:spPr>
          <c:marker>
            <c:symbol val="circle"/>
            <c:size val="17"/>
            <c:spPr>
              <a:solidFill>
                <a:schemeClr val="lt1"/>
              </a:solidFill>
              <a:ln>
                <a:noFill/>
              </a:ln>
              <a:effectLst/>
            </c:spPr>
          </c:marker>
          <c:dLbls>
            <c:spPr>
              <a:solidFill>
                <a:srgbClr val="92D050"/>
              </a:solidFill>
              <a:ln>
                <a:solidFill>
                  <a:srgbClr val="92D050"/>
                </a:solid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trendline>
            <c:spPr>
              <a:ln w="9525" cap="rnd">
                <a:solidFill>
                  <a:schemeClr val="accent1"/>
                </a:solidFill>
              </a:ln>
              <a:effectLst/>
            </c:spPr>
            <c:trendlineType val="linear"/>
            <c:dispRSqr val="0"/>
            <c:dispEq val="0"/>
          </c:trendline>
          <c:trendline>
            <c:spPr>
              <a:ln w="19050" cap="rnd">
                <a:solidFill>
                  <a:srgbClr val="FF0000"/>
                </a:solidFill>
              </a:ln>
              <a:effectLst/>
            </c:spPr>
            <c:trendlineType val="linear"/>
            <c:dispRSqr val="0"/>
            <c:dispEq val="0"/>
          </c:trendline>
          <c:cat>
            <c:strRef>
              <c:f>CRs!$B$2:$M$2</c:f>
              <c:strCache>
                <c:ptCount val="12"/>
                <c:pt idx="0">
                  <c:v>2013</c:v>
                </c:pt>
                <c:pt idx="1">
                  <c:v>2014</c:v>
                </c:pt>
                <c:pt idx="2">
                  <c:v>2015</c:v>
                </c:pt>
                <c:pt idx="3">
                  <c:v>2016</c:v>
                </c:pt>
                <c:pt idx="4">
                  <c:v>2017</c:v>
                </c:pt>
                <c:pt idx="5">
                  <c:v>2018</c:v>
                </c:pt>
                <c:pt idx="6">
                  <c:v>2019</c:v>
                </c:pt>
                <c:pt idx="7">
                  <c:v>2020</c:v>
                </c:pt>
                <c:pt idx="8">
                  <c:v>2021</c:v>
                </c:pt>
                <c:pt idx="9">
                  <c:v>2022</c:v>
                </c:pt>
                <c:pt idx="10">
                  <c:v>2023</c:v>
                </c:pt>
                <c:pt idx="11">
                  <c:v>2024*</c:v>
                </c:pt>
              </c:strCache>
            </c:strRef>
          </c:cat>
          <c:val>
            <c:numRef>
              <c:f>CRs!$B$20:$M$20</c:f>
              <c:numCache>
                <c:formatCode>0</c:formatCode>
                <c:ptCount val="12"/>
                <c:pt idx="0">
                  <c:v>8022</c:v>
                </c:pt>
                <c:pt idx="1">
                  <c:v>8430</c:v>
                </c:pt>
                <c:pt idx="2">
                  <c:v>7964</c:v>
                </c:pt>
                <c:pt idx="3">
                  <c:v>9683</c:v>
                </c:pt>
                <c:pt idx="4">
                  <c:v>9121</c:v>
                </c:pt>
                <c:pt idx="5">
                  <c:v>11887</c:v>
                </c:pt>
                <c:pt idx="6">
                  <c:v>14467</c:v>
                </c:pt>
                <c:pt idx="7">
                  <c:v>14907.333333333334</c:v>
                </c:pt>
                <c:pt idx="8">
                  <c:v>15649</c:v>
                </c:pt>
                <c:pt idx="9">
                  <c:v>14712.333333333334</c:v>
                </c:pt>
                <c:pt idx="10" formatCode="_(* #,##0_);_(* \(#,##0\);_(* &quot;-&quot;??_);_(@_)">
                  <c:v>17759</c:v>
                </c:pt>
                <c:pt idx="11" formatCode="_(* #,##0_);_(* \(#,##0\);_(* &quot;-&quot;??_);_(@_)">
                  <c:v>18204</c:v>
                </c:pt>
              </c:numCache>
            </c:numRef>
          </c:val>
          <c:smooth val="0"/>
          <c:extLst>
            <c:ext xmlns:c16="http://schemas.microsoft.com/office/drawing/2014/chart" uri="{C3380CC4-5D6E-409C-BE32-E72D297353CC}">
              <c16:uniqueId val="{00000002-2D10-4228-B56D-06A389560255}"/>
            </c:ext>
          </c:extLst>
        </c:ser>
        <c:dLbls>
          <c:dLblPos val="ctr"/>
          <c:showLegendKey val="0"/>
          <c:showVal val="1"/>
          <c:showCatName val="0"/>
          <c:showSerName val="0"/>
          <c:showPercent val="0"/>
          <c:showBubbleSize val="0"/>
        </c:dLbls>
        <c:upDownBars>
          <c:gapWidth val="150"/>
          <c:upBars>
            <c:spPr>
              <a:solidFill>
                <a:schemeClr val="lt1"/>
              </a:solidFill>
              <a:ln w="9525">
                <a:solidFill>
                  <a:schemeClr val="dk1">
                    <a:lumMod val="50000"/>
                    <a:lumOff val="50000"/>
                  </a:schemeClr>
                </a:solidFill>
              </a:ln>
              <a:effectLst/>
            </c:spPr>
          </c:upBars>
          <c:downBars>
            <c:spPr>
              <a:solidFill>
                <a:schemeClr val="dk1">
                  <a:lumMod val="75000"/>
                  <a:lumOff val="25000"/>
                </a:schemeClr>
              </a:solidFill>
              <a:ln w="9525">
                <a:solidFill>
                  <a:schemeClr val="dk1">
                    <a:lumMod val="50000"/>
                    <a:lumOff val="50000"/>
                  </a:schemeClr>
                </a:solidFill>
              </a:ln>
              <a:effectLst/>
            </c:spPr>
          </c:downBars>
        </c:upDownBars>
        <c:marker val="1"/>
        <c:smooth val="0"/>
        <c:axId val="646001040"/>
        <c:axId val="646002024"/>
      </c:lineChart>
      <c:catAx>
        <c:axId val="646001040"/>
        <c:scaling>
          <c:orientation val="minMax"/>
        </c:scaling>
        <c:delete val="0"/>
        <c:axPos val="b"/>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dk1">
                    <a:lumMod val="65000"/>
                    <a:lumOff val="35000"/>
                  </a:schemeClr>
                </a:solidFill>
                <a:latin typeface="+mn-lt"/>
                <a:ea typeface="+mn-ea"/>
                <a:cs typeface="+mn-cs"/>
              </a:defRPr>
            </a:pPr>
            <a:endParaRPr lang="en-US"/>
          </a:p>
        </c:txPr>
        <c:crossAx val="646002024"/>
        <c:crosses val="autoZero"/>
        <c:auto val="1"/>
        <c:lblAlgn val="ctr"/>
        <c:lblOffset val="100"/>
        <c:noMultiLvlLbl val="0"/>
      </c:catAx>
      <c:valAx>
        <c:axId val="646002024"/>
        <c:scaling>
          <c:orientation val="minMax"/>
        </c:scaling>
        <c:delete val="1"/>
        <c:axPos val="l"/>
        <c:majorGridlines>
          <c:spPr>
            <a:ln>
              <a:solidFill>
                <a:schemeClr val="dk1">
                  <a:lumMod val="15000"/>
                  <a:lumOff val="85000"/>
                </a:schemeClr>
              </a:solidFill>
            </a:ln>
            <a:effectLst/>
          </c:spPr>
        </c:majorGridlines>
        <c:numFmt formatCode="0" sourceLinked="1"/>
        <c:majorTickMark val="none"/>
        <c:minorTickMark val="none"/>
        <c:tickLblPos val="nextTo"/>
        <c:crossAx val="6460010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lt1"/>
    </a:solidFill>
    <a:ln w="9525" cap="flat" cmpd="sng" algn="ctr">
      <a:no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34">
  <cs:axisTitle>
    <cs:lnRef idx="0"/>
    <cs:fillRef idx="0"/>
    <cs:effectRef idx="0"/>
    <cs:fontRef idx="minor">
      <a:schemeClr val="dk1">
        <a:lumMod val="65000"/>
        <a:lumOff val="35000"/>
      </a:schemeClr>
    </cs:fontRef>
    <cs:defRPr sz="900"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00" kern="120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cs:styleClr val="auto"/>
    </cs:fontRef>
    <cs:spPr/>
    <cs:defRPr sz="900" b="1" i="0" u="none" strike="noStrike" kern="1200" baseline="0"/>
  </cs:dataLabel>
  <cs:dataLabelCallout>
    <cs:lnRef idx="0"/>
    <cs:fillRef idx="0"/>
    <cs:effectRef idx="0"/>
    <cs:fontRef idx="minor">
      <a:schemeClr val="dk1">
        <a:lumMod val="65000"/>
        <a:lumOff val="35000"/>
      </a:schemeClr>
    </cs:fontRef>
    <cs:spPr>
      <a:solidFill>
        <a:schemeClr val="lt1"/>
      </a:solidFill>
      <a:ln w="9575">
        <a:solidFill>
          <a:schemeClr val="lt1">
            <a:lumMod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19050" cap="rnd" cmpd="sng" algn="ctr">
        <a:solidFill>
          <a:schemeClr val="phClr">
            <a:shade val="95000"/>
            <a:satMod val="105000"/>
          </a:schemeClr>
        </a:solidFill>
        <a:round/>
      </a:ln>
    </cs:spPr>
  </cs:dataPointLine>
  <cs:dataPointMarker>
    <cs:lnRef idx="0"/>
    <cs:fillRef idx="0"/>
    <cs:effectRef idx="0"/>
    <cs:fontRef idx="minor">
      <a:schemeClr val="dk1"/>
    </cs:fontRef>
    <cs:spPr>
      <a:solidFill>
        <a:schemeClr val="lt1"/>
      </a:solidFill>
    </cs:spPr>
  </cs:dataPointMarker>
  <cs:dataPointMarkerLayout symbol="circle" size="17"/>
  <cs:dataPointWireframe>
    <cs:lnRef idx="0">
      <cs:styleClr val="auto"/>
    </cs:lnRef>
    <cs:fillRef idx="1"/>
    <cs:effectRef idx="0"/>
    <cs:fontRef idx="minor">
      <a:schemeClr val="dk1"/>
    </cs:fontRef>
    <cs:spPr>
      <a:ln w="9525">
        <a:solidFill>
          <a:schemeClr val="phClr"/>
        </a:solidFill>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35000"/>
            <a:lumOff val="65000"/>
          </a:schemeClr>
        </a:solidFill>
      </a:ln>
    </cs:spPr>
  </cs:dropLine>
  <cs:errorBar>
    <cs:lnRef idx="0"/>
    <cs:fillRef idx="0"/>
    <cs:effectRef idx="0"/>
    <cs:fontRef idx="minor">
      <a:schemeClr val="dk1"/>
    </cs:fontRef>
    <cs:spPr>
      <a:ln w="9525">
        <a:solidFill>
          <a:schemeClr val="dk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a:solidFill>
          <a:schemeClr val="dk1">
            <a:lumMod val="15000"/>
            <a:lumOff val="85000"/>
          </a:schemeClr>
        </a:solidFill>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35000"/>
            <a:lumOff val="65000"/>
          </a:schemeClr>
        </a:solidFill>
      </a:ln>
    </cs:spPr>
  </cs:hiLoLine>
  <cs:leaderLine>
    <cs:lnRef idx="0"/>
    <cs:fillRef idx="0"/>
    <cs:effectRef idx="0"/>
    <cs:fontRef idx="minor">
      <a:schemeClr val="dk1"/>
    </cs:fontRef>
    <cs:spPr>
      <a:ln w="9525">
        <a:solidFill>
          <a:schemeClr val="dk1">
            <a:lumMod val="35000"/>
            <a:lumOff val="65000"/>
          </a:schemeClr>
        </a:solidFill>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s:seriesAxis>
  <cs:seriesLine>
    <cs:lnRef idx="0"/>
    <cs:fillRef idx="0"/>
    <cs:effectRef idx="0"/>
    <cs:fontRef idx="minor">
      <a:schemeClr val="dk1"/>
    </cs:fontRef>
    <cs:spPr>
      <a:ln w="9525">
        <a:solidFill>
          <a:schemeClr val="dk1">
            <a:lumMod val="35000"/>
            <a:lumOff val="65000"/>
          </a:schemeClr>
        </a:solidFill>
      </a:ln>
    </cs:spPr>
  </cs:seriesLine>
  <cs:title>
    <cs:lnRef idx="0"/>
    <cs:fillRef idx="0"/>
    <cs:effectRef idx="0"/>
    <cs:fontRef idx="minor">
      <a:schemeClr val="dk1"/>
    </cs:fontRef>
    <cs:defRPr sz="1440" b="0" kern="1200" cap="all" spc="0" baseline="0">
      <a:gradFill>
        <a:gsLst>
          <a:gs pos="0">
            <a:schemeClr val="dk1">
              <a:lumMod val="50000"/>
              <a:lumOff val="50000"/>
            </a:schemeClr>
          </a:gs>
          <a:gs pos="100000">
            <a:schemeClr val="dk1">
              <a:lumMod val="85000"/>
              <a:lumOff val="15000"/>
            </a:schemeClr>
          </a:gs>
        </a:gsLst>
        <a:lin ang="5400000" scaled="0"/>
      </a:gradFill>
    </cs:defRPr>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dk1">
            <a:lumMod val="50000"/>
            <a:lumOff val="50000"/>
          </a:schemeClr>
        </a:solidFill>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BAD0620-CC16-404B-B551-3DC42B4DBA8B}"/>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9219" name="Rectangle 3">
            <a:extLst>
              <a:ext uri="{FF2B5EF4-FFF2-40B4-BE49-F238E27FC236}">
                <a16:creationId xmlns:a16="http://schemas.microsoft.com/office/drawing/2014/main" id="{794F7581-54C3-4F11-819F-7542C862562C}"/>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defRPr>
            </a:lvl1pPr>
          </a:lstStyle>
          <a:p>
            <a:endParaRPr lang="en-US"/>
          </a:p>
        </p:txBody>
      </p:sp>
      <p:sp>
        <p:nvSpPr>
          <p:cNvPr id="9220" name="Rectangle 4">
            <a:extLst>
              <a:ext uri="{FF2B5EF4-FFF2-40B4-BE49-F238E27FC236}">
                <a16:creationId xmlns:a16="http://schemas.microsoft.com/office/drawing/2014/main" id="{445D02ED-03E7-49A7-A7AE-8A98E9AFBCBE}"/>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9221" name="Rectangle 5">
            <a:extLst>
              <a:ext uri="{FF2B5EF4-FFF2-40B4-BE49-F238E27FC236}">
                <a16:creationId xmlns:a16="http://schemas.microsoft.com/office/drawing/2014/main" id="{2A0D5A3C-9F2C-4C2B-8318-6391BD15B230}"/>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fld id="{EA672AD7-4F91-4639-AD5F-142F8E8A9C9F}" type="slidenum">
              <a:rPr lang="en-GB" altLang="en-US"/>
              <a:pPr/>
              <a:t>‹#›</a:t>
            </a:fld>
            <a:endParaRPr lang="en-GB" altLang="en-US"/>
          </a:p>
        </p:txBody>
      </p:sp>
    </p:spTree>
    <p:extLst>
      <p:ext uri="{BB962C8B-B14F-4D97-AF65-F5344CB8AC3E}">
        <p14:creationId xmlns:p14="http://schemas.microsoft.com/office/powerpoint/2010/main" val="1654800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4F93CDD-5094-4F34-88D0-9B32B053B5D1}"/>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4099" name="Rectangle 3">
            <a:extLst>
              <a:ext uri="{FF2B5EF4-FFF2-40B4-BE49-F238E27FC236}">
                <a16:creationId xmlns:a16="http://schemas.microsoft.com/office/drawing/2014/main" id="{93CA9B43-0864-4DC0-AAEA-5B3E9F9CDF88}"/>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defRPr>
            </a:lvl1pPr>
          </a:lstStyle>
          <a:p>
            <a:endParaRPr lang="en-US"/>
          </a:p>
        </p:txBody>
      </p:sp>
      <p:sp>
        <p:nvSpPr>
          <p:cNvPr id="410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C3E52F82-4A81-45F7-B443-767910818E35}"/>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9B3CF682-F8D6-40BA-8C98-ECA21B4098D3}"/>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4103" name="Rectangle 7">
            <a:extLst>
              <a:ext uri="{FF2B5EF4-FFF2-40B4-BE49-F238E27FC236}">
                <a16:creationId xmlns:a16="http://schemas.microsoft.com/office/drawing/2014/main" id="{AF639953-01D8-4E03-B84A-59753C345969}"/>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fld id="{23C404FC-0B72-4E53-9EFD-7932D4F7A709}" type="slidenum">
              <a:rPr lang="en-GB" altLang="en-US"/>
              <a:pPr/>
              <a:t>‹#›</a:t>
            </a:fld>
            <a:endParaRPr lang="en-GB" altLang="en-US"/>
          </a:p>
        </p:txBody>
      </p:sp>
    </p:spTree>
    <p:extLst>
      <p:ext uri="{BB962C8B-B14F-4D97-AF65-F5344CB8AC3E}">
        <p14:creationId xmlns:p14="http://schemas.microsoft.com/office/powerpoint/2010/main" val="3333581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3C404FC-0B72-4E53-9EFD-7932D4F7A709}" type="slidenum">
              <a:rPr lang="en-GB" altLang="en-US" smtClean="0"/>
              <a:pPr/>
              <a:t>2</a:t>
            </a:fld>
            <a:endParaRPr lang="en-GB" altLang="en-US"/>
          </a:p>
        </p:txBody>
      </p:sp>
    </p:spTree>
    <p:extLst>
      <p:ext uri="{BB962C8B-B14F-4D97-AF65-F5344CB8AC3E}">
        <p14:creationId xmlns:p14="http://schemas.microsoft.com/office/powerpoint/2010/main" val="5456499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3C404FC-0B72-4E53-9EFD-7932D4F7A709}" type="slidenum">
              <a:rPr lang="en-GB" altLang="en-US" smtClean="0"/>
              <a:pPr/>
              <a:t>13</a:t>
            </a:fld>
            <a:endParaRPr lang="en-GB" altLang="en-US"/>
          </a:p>
        </p:txBody>
      </p:sp>
    </p:spTree>
    <p:extLst>
      <p:ext uri="{BB962C8B-B14F-4D97-AF65-F5344CB8AC3E}">
        <p14:creationId xmlns:p14="http://schemas.microsoft.com/office/powerpoint/2010/main" val="2008285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3C404FC-0B72-4E53-9EFD-7932D4F7A709}" type="slidenum">
              <a:rPr lang="en-GB" altLang="en-US" smtClean="0"/>
              <a:pPr/>
              <a:t>14</a:t>
            </a:fld>
            <a:endParaRPr lang="en-GB" altLang="en-US"/>
          </a:p>
        </p:txBody>
      </p:sp>
    </p:spTree>
    <p:extLst>
      <p:ext uri="{BB962C8B-B14F-4D97-AF65-F5344CB8AC3E}">
        <p14:creationId xmlns:p14="http://schemas.microsoft.com/office/powerpoint/2010/main" val="28844893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3C404FC-0B72-4E53-9EFD-7932D4F7A709}" type="slidenum">
              <a:rPr lang="en-GB" altLang="en-US" smtClean="0"/>
              <a:pPr/>
              <a:t>15</a:t>
            </a:fld>
            <a:endParaRPr lang="en-GB" altLang="en-US"/>
          </a:p>
        </p:txBody>
      </p:sp>
    </p:spTree>
    <p:extLst>
      <p:ext uri="{BB962C8B-B14F-4D97-AF65-F5344CB8AC3E}">
        <p14:creationId xmlns:p14="http://schemas.microsoft.com/office/powerpoint/2010/main" val="18461965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3C404FC-0B72-4E53-9EFD-7932D4F7A709}" type="slidenum">
              <a:rPr lang="en-GB" altLang="en-US" smtClean="0"/>
              <a:pPr/>
              <a:t>16</a:t>
            </a:fld>
            <a:endParaRPr lang="en-GB" altLang="en-US"/>
          </a:p>
        </p:txBody>
      </p:sp>
    </p:spTree>
    <p:extLst>
      <p:ext uri="{BB962C8B-B14F-4D97-AF65-F5344CB8AC3E}">
        <p14:creationId xmlns:p14="http://schemas.microsoft.com/office/powerpoint/2010/main" val="8684563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3C404FC-0B72-4E53-9EFD-7932D4F7A709}" type="slidenum">
              <a:rPr lang="en-GB" altLang="en-US" smtClean="0"/>
              <a:pPr/>
              <a:t>17</a:t>
            </a:fld>
            <a:endParaRPr lang="en-GB" altLang="en-US"/>
          </a:p>
        </p:txBody>
      </p:sp>
    </p:spTree>
    <p:extLst>
      <p:ext uri="{BB962C8B-B14F-4D97-AF65-F5344CB8AC3E}">
        <p14:creationId xmlns:p14="http://schemas.microsoft.com/office/powerpoint/2010/main" val="40306747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ln/>
        </p:spPr>
      </p:sp>
      <p:sp>
        <p:nvSpPr>
          <p:cNvPr id="245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45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9423549-A5DC-41C8-9CC5-3427E654E52F}" type="slidenum">
              <a:rPr lang="en-GB" altLang="en-US" smtClean="0">
                <a:latin typeface="Times New Roman" panose="02020603050405020304" pitchFamily="18" charset="0"/>
              </a:rPr>
              <a:pPr/>
              <a:t>3</a:t>
            </a:fld>
            <a:endParaRPr lang="en-GB" altLang="en-US">
              <a:latin typeface="Times New Roman" panose="02020603050405020304" pitchFamily="18" charset="0"/>
            </a:endParaRPr>
          </a:p>
        </p:txBody>
      </p:sp>
    </p:spTree>
    <p:extLst>
      <p:ext uri="{BB962C8B-B14F-4D97-AF65-F5344CB8AC3E}">
        <p14:creationId xmlns:p14="http://schemas.microsoft.com/office/powerpoint/2010/main" val="5584140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5</a:t>
            </a:fld>
            <a:endParaRPr lang="en-GB" altLang="en-US"/>
          </a:p>
        </p:txBody>
      </p:sp>
    </p:spTree>
    <p:extLst>
      <p:ext uri="{BB962C8B-B14F-4D97-AF65-F5344CB8AC3E}">
        <p14:creationId xmlns:p14="http://schemas.microsoft.com/office/powerpoint/2010/main" val="37406939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a:ln/>
        </p:spPr>
      </p:sp>
      <p:sp>
        <p:nvSpPr>
          <p:cNvPr id="81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81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6308B4A-7CC2-43AA-9943-E0B867A52459}" type="slidenum">
              <a:rPr lang="en-GB" altLang="en-US" smtClean="0">
                <a:latin typeface="Times New Roman" panose="02020603050405020304" pitchFamily="18" charset="0"/>
              </a:rPr>
              <a:pPr/>
              <a:t>6</a:t>
            </a:fld>
            <a:endParaRPr lang="en-GB" altLang="en-US">
              <a:latin typeface="Times New Roman" panose="02020603050405020304" pitchFamily="18" charset="0"/>
            </a:endParaRPr>
          </a:p>
        </p:txBody>
      </p:sp>
    </p:spTree>
    <p:extLst>
      <p:ext uri="{BB962C8B-B14F-4D97-AF65-F5344CB8AC3E}">
        <p14:creationId xmlns:p14="http://schemas.microsoft.com/office/powerpoint/2010/main" val="35281246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C433F0F8-DE55-4ED8-9392-5D4F990BF7C2}"/>
              </a:ext>
            </a:extLst>
          </p:cNvPr>
          <p:cNvSpPr>
            <a:spLocks noGrp="1" noRot="1" noChangeAspect="1" noChangeArrowheads="1" noTextEdit="1"/>
          </p:cNvSpPr>
          <p:nvPr>
            <p:ph type="sldImg"/>
          </p:nvPr>
        </p:nvSpPr>
        <p:spPr>
          <a:ln/>
        </p:spPr>
      </p:sp>
      <p:sp>
        <p:nvSpPr>
          <p:cNvPr id="35843" name="Notes Placeholder 2">
            <a:extLst>
              <a:ext uri="{FF2B5EF4-FFF2-40B4-BE49-F238E27FC236}">
                <a16:creationId xmlns:a16="http://schemas.microsoft.com/office/drawing/2014/main" id="{E49B0D2B-C1D4-43F8-8D16-E8A5FAEBB3B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5844" name="Slide Number Placeholder 3">
            <a:extLst>
              <a:ext uri="{FF2B5EF4-FFF2-40B4-BE49-F238E27FC236}">
                <a16:creationId xmlns:a16="http://schemas.microsoft.com/office/drawing/2014/main" id="{432F8037-1BE2-47C3-8130-88BBD57E488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30250" indent="-280988">
              <a:spcBef>
                <a:spcPct val="30000"/>
              </a:spcBef>
              <a:defRPr sz="1200">
                <a:solidFill>
                  <a:schemeClr val="tx1"/>
                </a:solidFill>
                <a:latin typeface="Times New Roman" panose="02020603050405020304" pitchFamily="18" charset="0"/>
              </a:defRPr>
            </a:lvl2pPr>
            <a:lvl3pPr marL="1123950" indent="-223838">
              <a:spcBef>
                <a:spcPct val="30000"/>
              </a:spcBef>
              <a:defRPr sz="1200">
                <a:solidFill>
                  <a:schemeClr val="tx1"/>
                </a:solidFill>
                <a:latin typeface="Times New Roman" panose="02020603050405020304" pitchFamily="18" charset="0"/>
              </a:defRPr>
            </a:lvl3pPr>
            <a:lvl4pPr marL="1573213" indent="-223838">
              <a:spcBef>
                <a:spcPct val="30000"/>
              </a:spcBef>
              <a:defRPr sz="1200">
                <a:solidFill>
                  <a:schemeClr val="tx1"/>
                </a:solidFill>
                <a:latin typeface="Times New Roman" panose="02020603050405020304" pitchFamily="18" charset="0"/>
              </a:defRPr>
            </a:lvl4pPr>
            <a:lvl5pPr marL="2022475" indent="-223838">
              <a:spcBef>
                <a:spcPct val="30000"/>
              </a:spcBef>
              <a:defRPr sz="1200">
                <a:solidFill>
                  <a:schemeClr val="tx1"/>
                </a:solidFill>
                <a:latin typeface="Times New Roman" panose="02020603050405020304" pitchFamily="18" charset="0"/>
              </a:defRPr>
            </a:lvl5pPr>
            <a:lvl6pPr marL="2479675" indent="-223838" eaLnBrk="0" fontAlgn="base" hangingPunct="0">
              <a:spcBef>
                <a:spcPct val="30000"/>
              </a:spcBef>
              <a:spcAft>
                <a:spcPct val="0"/>
              </a:spcAft>
              <a:defRPr sz="1200">
                <a:solidFill>
                  <a:schemeClr val="tx1"/>
                </a:solidFill>
                <a:latin typeface="Times New Roman" panose="02020603050405020304" pitchFamily="18" charset="0"/>
              </a:defRPr>
            </a:lvl6pPr>
            <a:lvl7pPr marL="2936875" indent="-223838" eaLnBrk="0" fontAlgn="base" hangingPunct="0">
              <a:spcBef>
                <a:spcPct val="30000"/>
              </a:spcBef>
              <a:spcAft>
                <a:spcPct val="0"/>
              </a:spcAft>
              <a:defRPr sz="1200">
                <a:solidFill>
                  <a:schemeClr val="tx1"/>
                </a:solidFill>
                <a:latin typeface="Times New Roman" panose="02020603050405020304" pitchFamily="18" charset="0"/>
              </a:defRPr>
            </a:lvl7pPr>
            <a:lvl8pPr marL="3394075" indent="-223838" eaLnBrk="0" fontAlgn="base" hangingPunct="0">
              <a:spcBef>
                <a:spcPct val="30000"/>
              </a:spcBef>
              <a:spcAft>
                <a:spcPct val="0"/>
              </a:spcAft>
              <a:defRPr sz="1200">
                <a:solidFill>
                  <a:schemeClr val="tx1"/>
                </a:solidFill>
                <a:latin typeface="Times New Roman" panose="02020603050405020304" pitchFamily="18" charset="0"/>
              </a:defRPr>
            </a:lvl8pPr>
            <a:lvl9pPr marL="3851275" indent="-223838" eaLnBrk="0" fontAlgn="base" hangingPunct="0">
              <a:spcBef>
                <a:spcPct val="30000"/>
              </a:spcBef>
              <a:spcAft>
                <a:spcPct val="0"/>
              </a:spcAft>
              <a:defRPr sz="1200">
                <a:solidFill>
                  <a:schemeClr val="tx1"/>
                </a:solidFill>
                <a:latin typeface="Times New Roman" panose="02020603050405020304" pitchFamily="18" charset="0"/>
              </a:defRPr>
            </a:lvl9pPr>
          </a:lstStyle>
          <a:p>
            <a:pPr defTabSz="914400">
              <a:spcBef>
                <a:spcPct val="0"/>
              </a:spcBef>
            </a:pPr>
            <a:fld id="{8493E6B9-C6BD-4998-9CCD-746566B36356}" type="slidenum">
              <a:rPr lang="en-GB" altLang="en-US" smtClean="0"/>
              <a:pPr defTabSz="914400">
                <a:spcBef>
                  <a:spcPct val="0"/>
                </a:spcBef>
              </a:pPr>
              <a:t>7</a:t>
            </a:fld>
            <a:endParaRPr lang="en-GB"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F1AFC3BC-4525-4238-AD5C-1FF58328CD60}"/>
              </a:ext>
            </a:extLst>
          </p:cNvPr>
          <p:cNvSpPr>
            <a:spLocks noGrp="1" noRot="1" noChangeAspect="1" noChangeArrowheads="1" noTextEdit="1"/>
          </p:cNvSpPr>
          <p:nvPr>
            <p:ph type="sldImg"/>
          </p:nvPr>
        </p:nvSpPr>
        <p:spPr>
          <a:ln/>
        </p:spPr>
      </p:sp>
      <p:sp>
        <p:nvSpPr>
          <p:cNvPr id="33795" name="Notes Placeholder 2">
            <a:extLst>
              <a:ext uri="{FF2B5EF4-FFF2-40B4-BE49-F238E27FC236}">
                <a16:creationId xmlns:a16="http://schemas.microsoft.com/office/drawing/2014/main" id="{5E46B656-8E4E-4EA9-B141-125197B0FB3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a:extLst>
              <a:ext uri="{FF2B5EF4-FFF2-40B4-BE49-F238E27FC236}">
                <a16:creationId xmlns:a16="http://schemas.microsoft.com/office/drawing/2014/main" id="{B29A1F2E-3B7E-40D9-9885-13BCCFD2F79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a:solidFill>
                  <a:schemeClr val="tx1"/>
                </a:solidFill>
                <a:latin typeface="Arial" panose="020B0604020202020204" pitchFamily="34" charset="0"/>
                <a:cs typeface="Arial" panose="020B0604020202020204" pitchFamily="34" charset="0"/>
              </a:defRPr>
            </a:lvl1pPr>
            <a:lvl2pPr marL="730250" indent="-280988" defTabSz="928688">
              <a:defRPr>
                <a:solidFill>
                  <a:schemeClr val="tx1"/>
                </a:solidFill>
                <a:latin typeface="Arial" panose="020B0604020202020204" pitchFamily="34" charset="0"/>
                <a:cs typeface="Arial" panose="020B0604020202020204" pitchFamily="34" charset="0"/>
              </a:defRPr>
            </a:lvl2pPr>
            <a:lvl3pPr marL="1123950" indent="-223838" defTabSz="928688">
              <a:defRPr>
                <a:solidFill>
                  <a:schemeClr val="tx1"/>
                </a:solidFill>
                <a:latin typeface="Arial" panose="020B0604020202020204" pitchFamily="34" charset="0"/>
                <a:cs typeface="Arial" panose="020B0604020202020204" pitchFamily="34" charset="0"/>
              </a:defRPr>
            </a:lvl3pPr>
            <a:lvl4pPr marL="1573213" indent="-223838" defTabSz="928688">
              <a:defRPr>
                <a:solidFill>
                  <a:schemeClr val="tx1"/>
                </a:solidFill>
                <a:latin typeface="Arial" panose="020B0604020202020204" pitchFamily="34" charset="0"/>
                <a:cs typeface="Arial" panose="020B0604020202020204" pitchFamily="34" charset="0"/>
              </a:defRPr>
            </a:lvl4pPr>
            <a:lvl5pPr marL="2022475" indent="-223838" defTabSz="928688">
              <a:defRPr>
                <a:solidFill>
                  <a:schemeClr val="tx1"/>
                </a:solidFill>
                <a:latin typeface="Arial" panose="020B0604020202020204" pitchFamily="34" charset="0"/>
                <a:cs typeface="Arial" panose="020B0604020202020204" pitchFamily="34" charset="0"/>
              </a:defRPr>
            </a:lvl5pPr>
            <a:lvl6pPr marL="24796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368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3940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512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9C172012-2F84-4EB5-8B11-7A1EB75A5760}" type="slidenum">
              <a:rPr lang="en-GB" altLang="en-US" smtClean="0">
                <a:latin typeface="Times New Roman" panose="02020603050405020304" pitchFamily="18" charset="0"/>
              </a:rPr>
              <a:pPr/>
              <a:t>8</a:t>
            </a:fld>
            <a:endParaRPr lang="en-GB" altLang="en-US">
              <a:latin typeface="Times New Roman" panose="02020603050405020304"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a:extLst>
              <a:ext uri="{FF2B5EF4-FFF2-40B4-BE49-F238E27FC236}">
                <a16:creationId xmlns:a16="http://schemas.microsoft.com/office/drawing/2014/main" id="{35E04714-6161-07AD-D729-B87845435E64}"/>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a:defRPr sz="2400">
                <a:solidFill>
                  <a:schemeClr val="tx1"/>
                </a:solidFill>
                <a:latin typeface="Times New Roman" panose="02020603050405020304" pitchFamily="18" charset="0"/>
              </a:defRPr>
            </a:lvl1pPr>
            <a:lvl2pPr marL="739775" indent="-282575" defTabSz="982663">
              <a:defRPr sz="2400">
                <a:solidFill>
                  <a:schemeClr val="tx1"/>
                </a:solidFill>
                <a:latin typeface="Times New Roman" panose="02020603050405020304" pitchFamily="18" charset="0"/>
              </a:defRPr>
            </a:lvl2pPr>
            <a:lvl3pPr marL="1139825" indent="-225425" defTabSz="982663">
              <a:defRPr sz="2400">
                <a:solidFill>
                  <a:schemeClr val="tx1"/>
                </a:solidFill>
                <a:latin typeface="Times New Roman" panose="02020603050405020304" pitchFamily="18" charset="0"/>
              </a:defRPr>
            </a:lvl3pPr>
            <a:lvl4pPr marL="1597025" indent="-225425" defTabSz="982663">
              <a:defRPr sz="2400">
                <a:solidFill>
                  <a:schemeClr val="tx1"/>
                </a:solidFill>
                <a:latin typeface="Times New Roman" panose="02020603050405020304" pitchFamily="18" charset="0"/>
              </a:defRPr>
            </a:lvl4pPr>
            <a:lvl5pPr marL="2054225" indent="-225425" defTabSz="982663">
              <a:defRPr sz="2400">
                <a:solidFill>
                  <a:schemeClr val="tx1"/>
                </a:solidFill>
                <a:latin typeface="Times New Roman" panose="02020603050405020304" pitchFamily="18" charset="0"/>
              </a:defRPr>
            </a:lvl5pPr>
            <a:lvl6pPr marL="2511425" indent="-225425" defTabSz="982663" eaLnBrk="0" fontAlgn="base" hangingPunct="0">
              <a:spcBef>
                <a:spcPct val="0"/>
              </a:spcBef>
              <a:spcAft>
                <a:spcPct val="0"/>
              </a:spcAft>
              <a:defRPr sz="2400">
                <a:solidFill>
                  <a:schemeClr val="tx1"/>
                </a:solidFill>
                <a:latin typeface="Times New Roman" panose="02020603050405020304" pitchFamily="18" charset="0"/>
              </a:defRPr>
            </a:lvl6pPr>
            <a:lvl7pPr marL="2968625" indent="-225425" defTabSz="982663" eaLnBrk="0" fontAlgn="base" hangingPunct="0">
              <a:spcBef>
                <a:spcPct val="0"/>
              </a:spcBef>
              <a:spcAft>
                <a:spcPct val="0"/>
              </a:spcAft>
              <a:defRPr sz="2400">
                <a:solidFill>
                  <a:schemeClr val="tx1"/>
                </a:solidFill>
                <a:latin typeface="Times New Roman" panose="02020603050405020304" pitchFamily="18" charset="0"/>
              </a:defRPr>
            </a:lvl7pPr>
            <a:lvl8pPr marL="3425825" indent="-225425" defTabSz="982663" eaLnBrk="0" fontAlgn="base" hangingPunct="0">
              <a:spcBef>
                <a:spcPct val="0"/>
              </a:spcBef>
              <a:spcAft>
                <a:spcPct val="0"/>
              </a:spcAft>
              <a:defRPr sz="2400">
                <a:solidFill>
                  <a:schemeClr val="tx1"/>
                </a:solidFill>
                <a:latin typeface="Times New Roman" panose="02020603050405020304" pitchFamily="18" charset="0"/>
              </a:defRPr>
            </a:lvl8pPr>
            <a:lvl9pPr marL="3883025" indent="-225425" defTabSz="982663" eaLnBrk="0" fontAlgn="base" hangingPunct="0">
              <a:spcBef>
                <a:spcPct val="0"/>
              </a:spcBef>
              <a:spcAft>
                <a:spcPct val="0"/>
              </a:spcAft>
              <a:defRPr sz="2400">
                <a:solidFill>
                  <a:schemeClr val="tx1"/>
                </a:solidFill>
                <a:latin typeface="Times New Roman" panose="02020603050405020304" pitchFamily="18" charset="0"/>
              </a:defRPr>
            </a:lvl9pPr>
          </a:lstStyle>
          <a:p>
            <a:fld id="{98A8722A-6073-4F74-ABD1-3697CE8BEE33}" type="slidenum">
              <a:rPr lang="en-GB" altLang="en-US" sz="1400" smtClean="0"/>
              <a:pPr/>
              <a:t>9</a:t>
            </a:fld>
            <a:endParaRPr lang="en-GB" altLang="en-US" sz="1400"/>
          </a:p>
        </p:txBody>
      </p:sp>
      <p:sp>
        <p:nvSpPr>
          <p:cNvPr id="32771" name="Rectangle 2">
            <a:extLst>
              <a:ext uri="{FF2B5EF4-FFF2-40B4-BE49-F238E27FC236}">
                <a16:creationId xmlns:a16="http://schemas.microsoft.com/office/drawing/2014/main" id="{937486BF-9097-68BB-34B6-BA89BEF54031}"/>
              </a:ext>
            </a:extLst>
          </p:cNvPr>
          <p:cNvSpPr>
            <a:spLocks noGrp="1" noRot="1" noChangeAspect="1" noChangeArrowheads="1" noTextEdit="1"/>
          </p:cNvSpPr>
          <p:nvPr>
            <p:ph type="sldImg"/>
          </p:nvPr>
        </p:nvSpPr>
        <p:spPr>
          <a:ln/>
        </p:spPr>
      </p:sp>
      <p:sp>
        <p:nvSpPr>
          <p:cNvPr id="32772" name="Rectangle 3">
            <a:extLst>
              <a:ext uri="{FF2B5EF4-FFF2-40B4-BE49-F238E27FC236}">
                <a16:creationId xmlns:a16="http://schemas.microsoft.com/office/drawing/2014/main" id="{DDA2E616-2101-F5C8-62E0-C66C24D192A8}"/>
              </a:ext>
            </a:extLst>
          </p:cNvPr>
          <p:cNvSpPr>
            <a:spLocks noGrp="1" noChangeArrowheads="1"/>
          </p:cNvSpPr>
          <p:nvPr>
            <p:ph type="body" idx="1"/>
          </p:nvPr>
        </p:nvSpPr>
        <p:spPr>
          <a:xfrm>
            <a:off x="1363663" y="3370263"/>
            <a:ext cx="7507287" cy="31940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17045466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438AFDB6-D358-4472-A5C4-73EF1E123FC6}"/>
              </a:ext>
            </a:extLst>
          </p:cNvPr>
          <p:cNvSpPr>
            <a:spLocks noGrp="1" noRot="1" noChangeAspect="1" noChangeArrowheads="1" noTextEdit="1"/>
          </p:cNvSpPr>
          <p:nvPr>
            <p:ph type="sldImg"/>
          </p:nvPr>
        </p:nvSpPr>
        <p:spPr>
          <a:ln/>
        </p:spPr>
      </p:sp>
      <p:sp>
        <p:nvSpPr>
          <p:cNvPr id="37891" name="Notes Placeholder 2">
            <a:extLst>
              <a:ext uri="{FF2B5EF4-FFF2-40B4-BE49-F238E27FC236}">
                <a16:creationId xmlns:a16="http://schemas.microsoft.com/office/drawing/2014/main" id="{169075D3-0893-4EF7-B8C5-D0D8ADCCE71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37892" name="Slide Number Placeholder 3">
            <a:extLst>
              <a:ext uri="{FF2B5EF4-FFF2-40B4-BE49-F238E27FC236}">
                <a16:creationId xmlns:a16="http://schemas.microsoft.com/office/drawing/2014/main" id="{4B890284-B1BF-43C4-AF3A-95D2C6110AB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30250" indent="-280988">
              <a:spcBef>
                <a:spcPct val="30000"/>
              </a:spcBef>
              <a:defRPr sz="1200">
                <a:solidFill>
                  <a:schemeClr val="tx1"/>
                </a:solidFill>
                <a:latin typeface="Times New Roman" panose="02020603050405020304" pitchFamily="18" charset="0"/>
              </a:defRPr>
            </a:lvl2pPr>
            <a:lvl3pPr marL="1123950" indent="-223838">
              <a:spcBef>
                <a:spcPct val="30000"/>
              </a:spcBef>
              <a:defRPr sz="1200">
                <a:solidFill>
                  <a:schemeClr val="tx1"/>
                </a:solidFill>
                <a:latin typeface="Times New Roman" panose="02020603050405020304" pitchFamily="18" charset="0"/>
              </a:defRPr>
            </a:lvl3pPr>
            <a:lvl4pPr marL="1573213" indent="-223838">
              <a:spcBef>
                <a:spcPct val="30000"/>
              </a:spcBef>
              <a:defRPr sz="1200">
                <a:solidFill>
                  <a:schemeClr val="tx1"/>
                </a:solidFill>
                <a:latin typeface="Times New Roman" panose="02020603050405020304" pitchFamily="18" charset="0"/>
              </a:defRPr>
            </a:lvl4pPr>
            <a:lvl5pPr marL="2022475" indent="-223838">
              <a:spcBef>
                <a:spcPct val="30000"/>
              </a:spcBef>
              <a:defRPr sz="1200">
                <a:solidFill>
                  <a:schemeClr val="tx1"/>
                </a:solidFill>
                <a:latin typeface="Times New Roman" panose="02020603050405020304" pitchFamily="18" charset="0"/>
              </a:defRPr>
            </a:lvl5pPr>
            <a:lvl6pPr marL="2479675" indent="-223838" eaLnBrk="0" fontAlgn="base" hangingPunct="0">
              <a:spcBef>
                <a:spcPct val="30000"/>
              </a:spcBef>
              <a:spcAft>
                <a:spcPct val="0"/>
              </a:spcAft>
              <a:defRPr sz="1200">
                <a:solidFill>
                  <a:schemeClr val="tx1"/>
                </a:solidFill>
                <a:latin typeface="Times New Roman" panose="02020603050405020304" pitchFamily="18" charset="0"/>
              </a:defRPr>
            </a:lvl6pPr>
            <a:lvl7pPr marL="2936875" indent="-223838" eaLnBrk="0" fontAlgn="base" hangingPunct="0">
              <a:spcBef>
                <a:spcPct val="30000"/>
              </a:spcBef>
              <a:spcAft>
                <a:spcPct val="0"/>
              </a:spcAft>
              <a:defRPr sz="1200">
                <a:solidFill>
                  <a:schemeClr val="tx1"/>
                </a:solidFill>
                <a:latin typeface="Times New Roman" panose="02020603050405020304" pitchFamily="18" charset="0"/>
              </a:defRPr>
            </a:lvl7pPr>
            <a:lvl8pPr marL="3394075" indent="-223838" eaLnBrk="0" fontAlgn="base" hangingPunct="0">
              <a:spcBef>
                <a:spcPct val="30000"/>
              </a:spcBef>
              <a:spcAft>
                <a:spcPct val="0"/>
              </a:spcAft>
              <a:defRPr sz="1200">
                <a:solidFill>
                  <a:schemeClr val="tx1"/>
                </a:solidFill>
                <a:latin typeface="Times New Roman" panose="02020603050405020304" pitchFamily="18" charset="0"/>
              </a:defRPr>
            </a:lvl8pPr>
            <a:lvl9pPr marL="3851275" indent="-223838" eaLnBrk="0" fontAlgn="base" hangingPunct="0">
              <a:spcBef>
                <a:spcPct val="30000"/>
              </a:spcBef>
              <a:spcAft>
                <a:spcPct val="0"/>
              </a:spcAft>
              <a:defRPr sz="1200">
                <a:solidFill>
                  <a:schemeClr val="tx1"/>
                </a:solidFill>
                <a:latin typeface="Times New Roman" panose="02020603050405020304" pitchFamily="18" charset="0"/>
              </a:defRPr>
            </a:lvl9pPr>
          </a:lstStyle>
          <a:p>
            <a:pPr defTabSz="914400">
              <a:spcBef>
                <a:spcPct val="0"/>
              </a:spcBef>
            </a:pPr>
            <a:fld id="{C43D59B8-0A41-4233-BE21-11E13983CD9C}" type="slidenum">
              <a:rPr lang="en-GB" altLang="en-US" smtClean="0"/>
              <a:pPr defTabSz="914400">
                <a:spcBef>
                  <a:spcPct val="0"/>
                </a:spcBef>
              </a:pPr>
              <a:t>10</a:t>
            </a:fld>
            <a:endParaRPr lang="en-GB" altLang="en-US"/>
          </a:p>
        </p:txBody>
      </p:sp>
    </p:spTree>
    <p:extLst>
      <p:ext uri="{BB962C8B-B14F-4D97-AF65-F5344CB8AC3E}">
        <p14:creationId xmlns:p14="http://schemas.microsoft.com/office/powerpoint/2010/main" val="30787373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3C404FC-0B72-4E53-9EFD-7932D4F7A709}" type="slidenum">
              <a:rPr lang="en-GB" altLang="en-US" smtClean="0"/>
              <a:pPr/>
              <a:t>12</a:t>
            </a:fld>
            <a:endParaRPr lang="en-GB" altLang="en-US"/>
          </a:p>
        </p:txBody>
      </p:sp>
    </p:spTree>
    <p:extLst>
      <p:ext uri="{BB962C8B-B14F-4D97-AF65-F5344CB8AC3E}">
        <p14:creationId xmlns:p14="http://schemas.microsoft.com/office/powerpoint/2010/main" val="41202321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7092183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44003315"/>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4428102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p:cNvSpPr>
            <a:spLocks noGrp="1"/>
          </p:cNvSpPr>
          <p:nvPr>
            <p:ph type="ftr" sz="quarter" idx="10"/>
          </p:nvPr>
        </p:nvSpPr>
        <p:spPr>
          <a:xfrm>
            <a:off x="4038600" y="5843588"/>
            <a:ext cx="4114800" cy="365125"/>
          </a:xfrm>
          <a:prstGeom prst="rect">
            <a:avLst/>
          </a:prstGeom>
        </p:spPr>
        <p:txBody>
          <a:bodyPr/>
          <a:lstStyle>
            <a:lvl1pPr>
              <a:defRPr/>
            </a:lvl1pPr>
          </a:lstStyle>
          <a:p>
            <a:pPr>
              <a:defRPr/>
            </a:pPr>
            <a:endParaRPr lang="en-US"/>
          </a:p>
        </p:txBody>
      </p:sp>
      <p:sp>
        <p:nvSpPr>
          <p:cNvPr id="5" name="Slide Number Placeholder 5"/>
          <p:cNvSpPr>
            <a:spLocks noGrp="1"/>
          </p:cNvSpPr>
          <p:nvPr>
            <p:ph type="sldNum" sz="quarter" idx="11"/>
          </p:nvPr>
        </p:nvSpPr>
        <p:spPr>
          <a:xfrm>
            <a:off x="8610600" y="6356350"/>
            <a:ext cx="1876425" cy="365125"/>
          </a:xfrm>
          <a:prstGeom prst="rect">
            <a:avLst/>
          </a:prstGeom>
        </p:spPr>
        <p:txBody>
          <a:bodyPr/>
          <a:lstStyle>
            <a:lvl1pPr>
              <a:defRPr/>
            </a:lvl1pPr>
          </a:lstStyle>
          <a:p>
            <a:pPr>
              <a:defRPr/>
            </a:pPr>
            <a:fld id="{AEC7E380-9C9B-4AFC-B89D-4006B9B7F39B}" type="slidenum">
              <a:rPr lang="en-GB" altLang="en-US"/>
              <a:pPr>
                <a:defRPr/>
              </a:pPr>
              <a:t>‹#›</a:t>
            </a:fld>
            <a:endParaRPr lang="en-GB" altLang="en-US" dirty="0"/>
          </a:p>
        </p:txBody>
      </p:sp>
    </p:spTree>
    <p:extLst>
      <p:ext uri="{BB962C8B-B14F-4D97-AF65-F5344CB8AC3E}">
        <p14:creationId xmlns:p14="http://schemas.microsoft.com/office/powerpoint/2010/main" val="2673860385"/>
      </p:ext>
    </p:extLst>
  </p:cSld>
  <p:clrMapOvr>
    <a:masterClrMapping/>
  </p:clrMapOvr>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878817261"/>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782215" y="122530"/>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39981097-E200-47AA-85D8-567D688D6073}"/>
              </a:ext>
            </a:extLst>
          </p:cNvPr>
          <p:cNvSpPr/>
          <p:nvPr userDrawn="1"/>
        </p:nvSpPr>
        <p:spPr>
          <a:xfrm>
            <a:off x="-7938" y="1315773"/>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AA74F498-2A3A-4D48-8ADE-65A441209D9E}"/>
              </a:ext>
            </a:extLst>
          </p:cNvPr>
          <p:cNvSpPr txBox="1">
            <a:spLocks noChangeArrowheads="1"/>
          </p:cNvSpPr>
          <p:nvPr userDrawn="1"/>
        </p:nvSpPr>
        <p:spPr bwMode="auto">
          <a:xfrm>
            <a:off x="11204575" y="6643687"/>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sp>
        <p:nvSpPr>
          <p:cNvPr id="11" name="Rectangle 12">
            <a:extLst>
              <a:ext uri="{FF2B5EF4-FFF2-40B4-BE49-F238E27FC236}">
                <a16:creationId xmlns:a16="http://schemas.microsoft.com/office/drawing/2014/main" id="{6876EEF3-A0BC-4451-8AE0-5DAA69D19FFB}"/>
              </a:ext>
            </a:extLst>
          </p:cNvPr>
          <p:cNvSpPr>
            <a:spLocks noChangeArrowheads="1"/>
          </p:cNvSpPr>
          <p:nvPr userDrawn="1"/>
        </p:nvSpPr>
        <p:spPr bwMode="auto">
          <a:xfrm>
            <a:off x="117475" y="6372225"/>
            <a:ext cx="254024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b="1" dirty="0">
                <a:ln w="0"/>
                <a:latin typeface="Calibri" panose="020F0502020204030204" pitchFamily="34" charset="0"/>
              </a:rPr>
              <a:t>3GPP Newcomer Orientation Session</a:t>
            </a:r>
          </a:p>
        </p:txBody>
      </p:sp>
      <p:pic>
        <p:nvPicPr>
          <p:cNvPr id="1033" name="Picture 1"/>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9867900" y="336288"/>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F3A418-D8D0-4D4F-8FDC-361FF196C084}"/>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fld id="{D388FED7-0846-4AB7-9742-96641204F72F}" type="slidenum">
              <a:rPr lang="en-GB" altLang="en-US" sz="1400" b="1">
                <a:latin typeface="Calibri" pitchFamily="34" charset="0"/>
              </a:rPr>
              <a:pPr/>
              <a:t>‹#›</a:t>
            </a:fld>
            <a:endParaRPr lang="en-GB" altLang="en-US" sz="1400" b="1" dirty="0">
              <a:latin typeface="Calibri" pitchFamily="34" charset="0"/>
            </a:endParaRPr>
          </a:p>
        </p:txBody>
      </p:sp>
    </p:spTree>
  </p:cSld>
  <p:clrMap bg1="lt1" tx1="dk1" bg2="lt2" tx2="dk2" accent1="accent1" accent2="accent2" accent3="accent3" accent4="accent4" accent5="accent5" accent6="accent6" hlink="hlink" folHlink="folHlink"/>
  <p:sldLayoutIdLst>
    <p:sldLayoutId id="2147485233" r:id="rId1"/>
    <p:sldLayoutId id="2147485234" r:id="rId2"/>
    <p:sldLayoutId id="2147485235" r:id="rId3"/>
    <p:sldLayoutId id="2147485236" r:id="rId4"/>
    <p:sldLayoutId id="2147485238" r:id="rId5"/>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8"/>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chart" Target="../charts/chart2.xml"/><Relationship Id="rId5" Type="http://schemas.openxmlformats.org/officeDocument/2006/relationships/chart" Target="../charts/chart1.xml"/><Relationship Id="rId4" Type="http://schemas.openxmlformats.org/officeDocument/2006/relationships/hyperlink" Target="http://www.3gpp.org/Work-Plan"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jpe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hyperlink" Target="https://portal.etsi.org/createaccount#/home" TargetMode="External"/><Relationship Id="rId7" Type="http://schemas.openxmlformats.org/officeDocument/2006/relationships/hyperlink" Target="mailto:listserv@list.etsi.org"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hyperlink" Target="mailto:3GPP_TSG_SA_WG1@LIST.ETSI.ORG" TargetMode="External"/><Relationship Id="rId5" Type="http://schemas.openxmlformats.org/officeDocument/2006/relationships/hyperlink" Target="https://www.3gpp.org/3gpp-groups" TargetMode="External"/><Relationship Id="rId4" Type="http://schemas.openxmlformats.org/officeDocument/2006/relationships/hyperlink" Target="https://www.3gpp.org/about-us/introducing-3gpp" TargetMode="External"/><Relationship Id="rId9"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jpeg"/><Relationship Id="rId5" Type="http://schemas.openxmlformats.org/officeDocument/2006/relationships/image" Target="../media/image27.png"/><Relationship Id="rId4" Type="http://schemas.openxmlformats.org/officeDocument/2006/relationships/hyperlink" Target="https://portal.3gpp.org/"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s://ftp.3gpp.org/"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www.3gpp.org/ftp/tsg_sa/WG1_Serv/TSGS1_104_Chicago/Docs/S1-233007.zip" TargetMode="Externa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9.xml.rels><?xml version="1.0" encoding="UTF-8" standalone="yes"?>
<Relationships xmlns="http://schemas.openxmlformats.org/package/2006/relationships"><Relationship Id="rId3" Type="http://schemas.openxmlformats.org/officeDocument/2006/relationships/hyperlink" Target="https://ftp.3gpp.org/Information/WORK_PLAN" TargetMode="External"/><Relationship Id="rId2" Type="http://schemas.openxmlformats.org/officeDocument/2006/relationships/hyperlink" Target="https://ftp.3gpp.org/Information/All_Templates/WID_template.zip" TargetMode="Externa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https://www.3gpp.org/ftp/TSG_SA/TSG_SA/TSGS_100_Taipei_2023-06/Docs/SP-230737.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hyperlink" Target="http://www.3gpp.org/"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hyperlink" Target="https://ocgwiki.etsi.org/index.php?title=Meeting_Host_Guidelines" TargetMode="External"/><Relationship Id="rId13" Type="http://schemas.openxmlformats.org/officeDocument/2006/relationships/hyperlink" Target="https://www.3gpp.org/about-3gpp/3gpp-faqs" TargetMode="External"/><Relationship Id="rId18" Type="http://schemas.openxmlformats.org/officeDocument/2006/relationships/hyperlink" Target="https://www.3gpp.org/about-3gpp/3gpp-award-roll-of-honour" TargetMode="External"/><Relationship Id="rId3" Type="http://schemas.openxmlformats.org/officeDocument/2006/relationships/hyperlink" Target="https://ocgwiki.etsi.org/index.php?title=Chair%27s_Guide" TargetMode="External"/><Relationship Id="rId7" Type="http://schemas.openxmlformats.org/officeDocument/2006/relationships/hyperlink" Target="https://portal.etsi.org/Portals/0/TBpages/nso/Docs/NSOs_guide.pdf" TargetMode="External"/><Relationship Id="rId12" Type="http://schemas.openxmlformats.org/officeDocument/2006/relationships/hyperlink" Target="http://portal.3gpp.org/" TargetMode="External"/><Relationship Id="rId17" Type="http://schemas.openxmlformats.org/officeDocument/2006/relationships/hyperlink" Target="https://www.3gpp.org/specifications-groups/liaison-statements" TargetMode="External"/><Relationship Id="rId2" Type="http://schemas.openxmlformats.org/officeDocument/2006/relationships/hyperlink" Target="https://www.etsi.org/e-brochure/WritingWorldClassStandards/mobile/" TargetMode="External"/><Relationship Id="rId16" Type="http://schemas.openxmlformats.org/officeDocument/2006/relationships/hyperlink" Target="http://www.3gpp.org/ftp/Information/Working_Procedures/3GPP_WP.pdf" TargetMode="External"/><Relationship Id="rId1" Type="http://schemas.openxmlformats.org/officeDocument/2006/relationships/slideLayout" Target="../slideLayouts/slideLayout2.xml"/><Relationship Id="rId6" Type="http://schemas.openxmlformats.org/officeDocument/2006/relationships/hyperlink" Target="https://portal.etsi.org/guides/MemberOfficialContacts.pdf" TargetMode="External"/><Relationship Id="rId11" Type="http://schemas.openxmlformats.org/officeDocument/2006/relationships/hyperlink" Target="https://www.3gpp.org/about-3gpp/about-3gpp" TargetMode="External"/><Relationship Id="rId5" Type="http://schemas.openxmlformats.org/officeDocument/2006/relationships/hyperlink" Target="https://portal.etsi.org/Portals/0/delegate_guide.pdf" TargetMode="External"/><Relationship Id="rId15" Type="http://schemas.openxmlformats.org/officeDocument/2006/relationships/hyperlink" Target="http://www.3gpp.org/specifications-groups/sa-plenary/sa-plenary/home" TargetMode="External"/><Relationship Id="rId10" Type="http://schemas.openxmlformats.org/officeDocument/2006/relationships/image" Target="../media/image2.jpeg"/><Relationship Id="rId4" Type="http://schemas.openxmlformats.org/officeDocument/2006/relationships/hyperlink" Target="https://portal.etsi.org/Services/editHelp/How-to-start/User-guides/Rapporteurs-guide" TargetMode="External"/><Relationship Id="rId9" Type="http://schemas.openxmlformats.org/officeDocument/2006/relationships/hyperlink" Target="https://portal.etsi.org/Portals/0/TBpages/edithelp/Docs/Guides/Use_gender_inclusive_language.pdf" TargetMode="External"/><Relationship Id="rId14" Type="http://schemas.openxmlformats.org/officeDocument/2006/relationships/hyperlink" Target="http://www.3gpp.org/news-events" TargetMode="External"/></Relationships>
</file>

<file path=ppt/slides/_rels/slide25.xml.rels><?xml version="1.0" encoding="UTF-8" standalone="yes"?>
<Relationships xmlns="http://schemas.openxmlformats.org/package/2006/relationships"><Relationship Id="rId8" Type="http://schemas.openxmlformats.org/officeDocument/2006/relationships/hyperlink" Target="http://www.3gpp.org/DynaReport/21916.htm" TargetMode="External"/><Relationship Id="rId3" Type="http://schemas.openxmlformats.org/officeDocument/2006/relationships/hyperlink" Target="http://www.3gpp.org/DynaReport/21900.htm" TargetMode="External"/><Relationship Id="rId7" Type="http://schemas.openxmlformats.org/officeDocument/2006/relationships/hyperlink" Target="http://www.3gpp.org/DynaReport/21915.htm" TargetMode="External"/><Relationship Id="rId2" Type="http://schemas.openxmlformats.org/officeDocument/2006/relationships/hyperlink" Target="http://www.3gpp.org/ftp/Information/Working_Procedures/" TargetMode="External"/><Relationship Id="rId1" Type="http://schemas.openxmlformats.org/officeDocument/2006/relationships/slideLayout" Target="../slideLayouts/slideLayout2.xml"/><Relationship Id="rId6" Type="http://schemas.openxmlformats.org/officeDocument/2006/relationships/hyperlink" Target="http://www.3gpp.org/DynaReport/21914.htm" TargetMode="External"/><Relationship Id="rId5" Type="http://schemas.openxmlformats.org/officeDocument/2006/relationships/image" Target="../media/image2.jpeg"/><Relationship Id="rId4" Type="http://schemas.openxmlformats.org/officeDocument/2006/relationships/hyperlink" Target="http://www.3gpp.org/DynaReport/21801.htm" TargetMode="External"/><Relationship Id="rId9" Type="http://schemas.openxmlformats.org/officeDocument/2006/relationships/hyperlink" Target="http://www.3gpp.org/DynaReport/21917.htm"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mailto:alain.sultan@etsi.org"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3gpp.org/ftp/Information/WORK_PLAN"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jpeg"/><Relationship Id="rId10" Type="http://schemas.openxmlformats.org/officeDocument/2006/relationships/image" Target="../media/image10.png"/><Relationship Id="rId4" Type="http://schemas.openxmlformats.org/officeDocument/2006/relationships/image" Target="../media/image5.png"/><Relationship Id="rId9" Type="http://schemas.openxmlformats.org/officeDocument/2006/relationships/hyperlink" Target="https://www.3gpp.org/about-us/partners"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1.jpeg"/><Relationship Id="rId7"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hyperlink" Target="https://www.3gpp.org/about-3gpp/15-bodies-with-which-3gpp-has"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specifications-groups/specifications-groups"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5.xml"/><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805526" y="2429302"/>
            <a:ext cx="10453877" cy="1198302"/>
          </a:xfrm>
        </p:spPr>
        <p:txBody>
          <a:bodyPr/>
          <a:lstStyle/>
          <a:p>
            <a:pPr eaLnBrk="1" hangingPunct="1"/>
            <a:r>
              <a:rPr lang="en-US" dirty="0"/>
              <a:t>3GPP Newcomers </a:t>
            </a:r>
            <a:br>
              <a:rPr lang="en-US" dirty="0"/>
            </a:br>
            <a:r>
              <a:rPr lang="en-US" dirty="0"/>
              <a:t>"quick-start" guide</a:t>
            </a:r>
            <a:endParaRPr lang="en-GB" altLang="en-US" dirty="0"/>
          </a:p>
        </p:txBody>
      </p:sp>
      <p:sp>
        <p:nvSpPr>
          <p:cNvPr id="4099" name="Text Placeholder 2"/>
          <p:cNvSpPr>
            <a:spLocks noGrp="1"/>
          </p:cNvSpPr>
          <p:nvPr>
            <p:ph type="body" idx="1"/>
          </p:nvPr>
        </p:nvSpPr>
        <p:spPr>
          <a:xfrm>
            <a:off x="2147888" y="4589463"/>
            <a:ext cx="7886700" cy="1500187"/>
          </a:xfrm>
        </p:spPr>
        <p:txBody>
          <a:bodyPr rtlCol="0">
            <a:normAutofit fontScale="92500" lnSpcReduction="20000"/>
          </a:bodyPr>
          <a:lstStyle/>
          <a:p>
            <a:pPr eaLnBrk="1" fontAlgn="auto" hangingPunct="1">
              <a:spcAft>
                <a:spcPts val="0"/>
              </a:spcAft>
              <a:defRPr/>
            </a:pPr>
            <a:r>
              <a:rPr lang="" altLang="en-US" dirty="0"/>
              <a:t>Puneet Jain, 3GPP SA Chair</a:t>
            </a:r>
          </a:p>
          <a:p>
            <a:pPr eaLnBrk="1" fontAlgn="auto" hangingPunct="1">
              <a:spcAft>
                <a:spcPts val="0"/>
              </a:spcAft>
              <a:defRPr/>
            </a:pPr>
            <a:r>
              <a:rPr lang="" altLang="en-US" dirty="0"/>
              <a:t>Peter Schmitt, 3GPP CT Chair</a:t>
            </a:r>
          </a:p>
          <a:p>
            <a:pPr eaLnBrk="1" fontAlgn="auto" hangingPunct="1">
              <a:spcAft>
                <a:spcPts val="0"/>
              </a:spcAft>
              <a:defRPr/>
            </a:pPr>
            <a:r>
              <a:rPr lang="" altLang="en-US" dirty="0"/>
              <a:t>Wanshi Chen, 3GPP RAN Chair</a:t>
            </a:r>
          </a:p>
          <a:p>
            <a:pPr eaLnBrk="1" fontAlgn="auto" hangingPunct="1">
              <a:spcAft>
                <a:spcPts val="0"/>
              </a:spcAft>
              <a:defRPr/>
            </a:pPr>
            <a:r>
              <a:rPr lang="" altLang="en-US" dirty="0"/>
              <a:t>Alain Sultan, 3GPP Work Plan Co-ordinator</a:t>
            </a:r>
            <a:endParaRPr lang="en-GB" altLang="en-US" dirty="0"/>
          </a:p>
        </p:txBody>
      </p:sp>
      <p:sp>
        <p:nvSpPr>
          <p:cNvPr id="3" name="TextBox 2">
            <a:extLst>
              <a:ext uri="{FF2B5EF4-FFF2-40B4-BE49-F238E27FC236}">
                <a16:creationId xmlns:a16="http://schemas.microsoft.com/office/drawing/2014/main" id="{C6AA1C70-BB77-00FD-21FF-A143E181550D}"/>
              </a:ext>
            </a:extLst>
          </p:cNvPr>
          <p:cNvSpPr txBox="1"/>
          <p:nvPr/>
        </p:nvSpPr>
        <p:spPr>
          <a:xfrm>
            <a:off x="190253" y="139799"/>
            <a:ext cx="9531884" cy="646331"/>
          </a:xfrm>
          <a:prstGeom prst="rect">
            <a:avLst/>
          </a:prstGeom>
          <a:noFill/>
        </p:spPr>
        <p:txBody>
          <a:bodyPr wrap="square">
            <a:spAutoFit/>
          </a:bodyPr>
          <a:lstStyle/>
          <a:p>
            <a:r>
              <a:rPr lang="en-GB" dirty="0"/>
              <a:t>3GPP TSG Meeting #106			</a:t>
            </a:r>
            <a:r>
              <a:rPr lang="en-GB"/>
              <a:t>	SP-241883 / RP-243207 </a:t>
            </a:r>
            <a:r>
              <a:rPr lang="en-GB" dirty="0"/>
              <a:t>/ CP-243302</a:t>
            </a:r>
          </a:p>
          <a:p>
            <a:r>
              <a:rPr lang="en-GB" dirty="0"/>
              <a:t>Madrid, Spain, 9 – 13 December 2024</a:t>
            </a:r>
          </a:p>
        </p:txBody>
      </p:sp>
    </p:spTree>
    <p:extLst>
      <p:ext uri="{BB962C8B-B14F-4D97-AF65-F5344CB8AC3E}">
        <p14:creationId xmlns:p14="http://schemas.microsoft.com/office/powerpoint/2010/main" val="551622165"/>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FA61A54E-80A4-4CA8-841F-A39A585BCF15}"/>
              </a:ext>
            </a:extLst>
          </p:cNvPr>
          <p:cNvSpPr>
            <a:spLocks noGrp="1"/>
          </p:cNvSpPr>
          <p:nvPr>
            <p:ph type="title"/>
          </p:nvPr>
        </p:nvSpPr>
        <p:spPr>
          <a:xfrm>
            <a:off x="868680" y="83041"/>
            <a:ext cx="9939528" cy="1325563"/>
          </a:xfrm>
        </p:spPr>
        <p:txBody>
          <a:bodyPr>
            <a:normAutofit/>
          </a:bodyPr>
          <a:lstStyle/>
          <a:p>
            <a:pPr algn="ctr"/>
            <a:r>
              <a:rPr lang="en-GB" altLang="en-US" sz="3400" b="1" dirty="0">
                <a:solidFill>
                  <a:srgbClr val="C00000"/>
                </a:solidFill>
                <a:latin typeface="Montserrat" panose="00000500000000000000" pitchFamily="50" charset="0"/>
              </a:rPr>
              <a:t>3GPP Work Planning</a:t>
            </a:r>
          </a:p>
        </p:txBody>
      </p:sp>
      <p:sp>
        <p:nvSpPr>
          <p:cNvPr id="29699" name="Content Placeholder 2">
            <a:extLst>
              <a:ext uri="{FF2B5EF4-FFF2-40B4-BE49-F238E27FC236}">
                <a16:creationId xmlns:a16="http://schemas.microsoft.com/office/drawing/2014/main" id="{B37D8E3A-0AC0-433D-A4EB-A572BDC03C37}"/>
              </a:ext>
            </a:extLst>
          </p:cNvPr>
          <p:cNvSpPr>
            <a:spLocks noGrp="1"/>
          </p:cNvSpPr>
          <p:nvPr>
            <p:ph idx="1"/>
          </p:nvPr>
        </p:nvSpPr>
        <p:spPr>
          <a:xfrm>
            <a:off x="218853" y="1875677"/>
            <a:ext cx="5047380" cy="4351338"/>
          </a:xfrm>
        </p:spPr>
        <p:txBody>
          <a:bodyPr/>
          <a:lstStyle/>
          <a:p>
            <a:pPr>
              <a:defRPr/>
            </a:pPr>
            <a:r>
              <a:rPr lang="en-GB" altLang="en-US" sz="2000" dirty="0">
                <a:latin typeface="Montserrat" panose="00000500000000000000" pitchFamily="50" charset="0"/>
              </a:rPr>
              <a:t> </a:t>
            </a:r>
            <a:r>
              <a:rPr lang="en-GB" altLang="en-US" sz="1600" dirty="0">
                <a:latin typeface="Montserrat" panose="00000500000000000000" pitchFamily="50" charset="0"/>
              </a:rPr>
              <a:t>Release-based work</a:t>
            </a:r>
          </a:p>
          <a:p>
            <a:pPr lvl="1">
              <a:defRPr/>
            </a:pPr>
            <a:r>
              <a:rPr lang="en-GB" altLang="en-US" sz="1400" dirty="0">
                <a:latin typeface="Montserrat" panose="00000500000000000000" pitchFamily="50" charset="0"/>
              </a:rPr>
              <a:t>Releases are major packages of Features (There is a new 3GPP Release ~ every 15 – 24 months)</a:t>
            </a:r>
          </a:p>
          <a:p>
            <a:pPr lvl="1">
              <a:defRPr/>
            </a:pPr>
            <a:r>
              <a:rPr lang="" altLang="en-US" sz="1400" dirty="0">
                <a:latin typeface="Montserrat" panose="00000500000000000000" pitchFamily="50" charset="0"/>
              </a:rPr>
              <a:t>A s</a:t>
            </a:r>
            <a:r>
              <a:rPr lang="en-US" altLang="en-US" sz="1400" dirty="0">
                <a:latin typeface="Montserrat" panose="00000500000000000000" pitchFamily="50" charset="0"/>
              </a:rPr>
              <a:t>t</a:t>
            </a:r>
            <a:r>
              <a:rPr lang="" altLang="en-US" sz="1400" dirty="0">
                <a:latin typeface="Montserrat" panose="00000500000000000000" pitchFamily="50" charset="0"/>
              </a:rPr>
              <a:t>rong commitment to time-lines guarantees reliable planning and time-to-market</a:t>
            </a:r>
          </a:p>
          <a:p>
            <a:pPr lvl="1">
              <a:defRPr/>
            </a:pPr>
            <a:r>
              <a:rPr lang="en-GB" altLang="en-US" sz="1400" dirty="0">
                <a:latin typeface="Montserrat" panose="00000500000000000000" pitchFamily="50" charset="0"/>
              </a:rPr>
              <a:t>The Work plan is built-up of Work Items that deliver the Features</a:t>
            </a:r>
          </a:p>
          <a:p>
            <a:pPr lvl="1">
              <a:defRPr/>
            </a:pPr>
            <a:r>
              <a:rPr lang="en-GB" altLang="en-US" sz="1400" dirty="0">
                <a:latin typeface="Montserrat" panose="00000500000000000000" pitchFamily="50" charset="0"/>
              </a:rPr>
              <a:t>Work Items: </a:t>
            </a:r>
          </a:p>
          <a:p>
            <a:pPr lvl="2">
              <a:spcBef>
                <a:spcPts val="0"/>
              </a:spcBef>
              <a:defRPr/>
            </a:pPr>
            <a:r>
              <a:rPr lang="en-GB" altLang="en-US" sz="1200" dirty="0">
                <a:latin typeface="Montserrat" panose="00000500000000000000" pitchFamily="50" charset="0"/>
              </a:rPr>
              <a:t>WI may cover more than one specification</a:t>
            </a:r>
          </a:p>
          <a:p>
            <a:pPr lvl="2">
              <a:spcBef>
                <a:spcPts val="0"/>
              </a:spcBef>
              <a:defRPr/>
            </a:pPr>
            <a:r>
              <a:rPr lang="en-GB" altLang="en-US" sz="1200" dirty="0">
                <a:latin typeface="Montserrat" panose="00000500000000000000" pitchFamily="50" charset="0"/>
              </a:rPr>
              <a:t>WI may cover more than one TSG or WG</a:t>
            </a:r>
          </a:p>
          <a:p>
            <a:pPr lvl="2">
              <a:spcBef>
                <a:spcPts val="0"/>
              </a:spcBef>
              <a:defRPr/>
            </a:pPr>
            <a:r>
              <a:rPr lang="en-GB" altLang="en-US" sz="1200" dirty="0">
                <a:latin typeface="Montserrat" panose="00000500000000000000" pitchFamily="50" charset="0"/>
              </a:rPr>
              <a:t>WI Description document exists for each WI</a:t>
            </a:r>
          </a:p>
          <a:p>
            <a:pPr marL="265113" lvl="1" indent="-265113">
              <a:buClrTx/>
              <a:buFont typeface="Arial" panose="020B0604020202020204" pitchFamily="34" charset="0"/>
              <a:buBlip>
                <a:blip r:embed="rId3"/>
              </a:buBlip>
              <a:defRPr/>
            </a:pPr>
            <a:r>
              <a:rPr lang="en-GB" altLang="en-US" sz="1600" dirty="0">
                <a:latin typeface="Montserrat" panose="00000500000000000000" pitchFamily="50" charset="0"/>
              </a:rPr>
              <a:t>Multiple releases are maintained in parallel </a:t>
            </a:r>
            <a:r>
              <a:rPr lang="en-GB" altLang="en-US" sz="1400" dirty="0">
                <a:latin typeface="Montserrat" panose="00000500000000000000" pitchFamily="50" charset="0"/>
              </a:rPr>
              <a:t>(see slide 38)</a:t>
            </a:r>
            <a:endParaRPr lang="en-GB" altLang="en-US" sz="1600" dirty="0">
              <a:latin typeface="Montserrat" panose="00000500000000000000" pitchFamily="50" charset="0"/>
            </a:endParaRPr>
          </a:p>
          <a:p>
            <a:pPr>
              <a:defRPr/>
            </a:pPr>
            <a:r>
              <a:rPr lang="en-GB" altLang="en-US" sz="1600" dirty="0">
                <a:latin typeface="Montserrat" panose="00000500000000000000" pitchFamily="50" charset="0"/>
              </a:rPr>
              <a:t> See the 3GPP Work Plan for details of features:</a:t>
            </a:r>
          </a:p>
          <a:p>
            <a:pPr lvl="2">
              <a:defRPr/>
            </a:pPr>
            <a:r>
              <a:rPr lang="en-GB" altLang="en-US" sz="1200" dirty="0">
                <a:latin typeface="Montserrat" panose="00000500000000000000" pitchFamily="50" charset="0"/>
                <a:hlinkClick r:id="rId4"/>
              </a:rPr>
              <a:t>http://www.3gpp.org/Work-Plan</a:t>
            </a:r>
            <a:endParaRPr lang="en-GB" altLang="en-US" sz="1400" dirty="0">
              <a:latin typeface="Montserrat" panose="00000500000000000000" pitchFamily="50" charset="0"/>
            </a:endParaRPr>
          </a:p>
        </p:txBody>
      </p:sp>
      <p:graphicFrame>
        <p:nvGraphicFramePr>
          <p:cNvPr id="7" name="Chart 6">
            <a:extLst>
              <a:ext uri="{FF2B5EF4-FFF2-40B4-BE49-F238E27FC236}">
                <a16:creationId xmlns:a16="http://schemas.microsoft.com/office/drawing/2014/main" id="{A0B3265C-B775-9FF9-3D58-0292576C4DB8}"/>
              </a:ext>
            </a:extLst>
          </p:cNvPr>
          <p:cNvGraphicFramePr>
            <a:graphicFrameLocks noChangeAspect="1"/>
          </p:cNvGraphicFramePr>
          <p:nvPr/>
        </p:nvGraphicFramePr>
        <p:xfrm>
          <a:off x="6243145" y="1252940"/>
          <a:ext cx="5446154" cy="2984566"/>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8" name="Chart 7">
            <a:extLst>
              <a:ext uri="{FF2B5EF4-FFF2-40B4-BE49-F238E27FC236}">
                <a16:creationId xmlns:a16="http://schemas.microsoft.com/office/drawing/2014/main" id="{DF553340-D449-3E3A-B9E0-9E2EBB9F0B66}"/>
              </a:ext>
            </a:extLst>
          </p:cNvPr>
          <p:cNvGraphicFramePr>
            <a:graphicFrameLocks noChangeAspect="1"/>
          </p:cNvGraphicFramePr>
          <p:nvPr/>
        </p:nvGraphicFramePr>
        <p:xfrm>
          <a:off x="6668825" y="4303696"/>
          <a:ext cx="4797950" cy="2112215"/>
        </p:xfrm>
        <a:graphic>
          <a:graphicData uri="http://schemas.openxmlformats.org/drawingml/2006/chart">
            <c:chart xmlns:c="http://schemas.openxmlformats.org/drawingml/2006/chart" xmlns:r="http://schemas.openxmlformats.org/officeDocument/2006/relationships" r:id="rId6"/>
          </a:graphicData>
        </a:graphic>
      </p:graphicFrame>
      <p:sp>
        <p:nvSpPr>
          <p:cNvPr id="12" name="Rectangle 11">
            <a:extLst>
              <a:ext uri="{FF2B5EF4-FFF2-40B4-BE49-F238E27FC236}">
                <a16:creationId xmlns:a16="http://schemas.microsoft.com/office/drawing/2014/main" id="{3BEA4688-5D79-FF60-5D88-2C0DDFC0AC39}"/>
              </a:ext>
            </a:extLst>
          </p:cNvPr>
          <p:cNvSpPr>
            <a:spLocks noChangeArrowheads="1"/>
          </p:cNvSpPr>
          <p:nvPr/>
        </p:nvSpPr>
        <p:spPr bwMode="auto">
          <a:xfrm>
            <a:off x="9702615" y="6196917"/>
            <a:ext cx="2211186"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defPPr>
              <a:defRPr lang="en-GB"/>
            </a:defPPr>
            <a:lvl1pPr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a:lstStyle>
          <a:p>
            <a:pPr algn="r"/>
            <a:r>
              <a:rPr lang="en-GB" sz="800" dirty="0"/>
              <a:t>* Current year extrapolated estimate</a:t>
            </a:r>
          </a:p>
        </p:txBody>
      </p:sp>
    </p:spTree>
    <p:extLst>
      <p:ext uri="{BB962C8B-B14F-4D97-AF65-F5344CB8AC3E}">
        <p14:creationId xmlns:p14="http://schemas.microsoft.com/office/powerpoint/2010/main" val="3459886724"/>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altLang="en-US" dirty="0"/>
              <a:t>Content</a:t>
            </a:r>
          </a:p>
        </p:txBody>
      </p:sp>
      <p:sp>
        <p:nvSpPr>
          <p:cNvPr id="13315" name="Content Placeholder 2"/>
          <p:cNvSpPr>
            <a:spLocks noGrp="1"/>
          </p:cNvSpPr>
          <p:nvPr>
            <p:ph idx="1"/>
          </p:nvPr>
        </p:nvSpPr>
        <p:spPr>
          <a:xfrm>
            <a:off x="776785" y="1675500"/>
            <a:ext cx="10515600" cy="4351338"/>
          </a:xfrm>
        </p:spPr>
        <p:txBody>
          <a:bodyPr/>
          <a:lstStyle/>
          <a:p>
            <a:pPr marL="447675" indent="-447675">
              <a:tabLst>
                <a:tab pos="628650" algn="l"/>
              </a:tabLst>
              <a:defRPr/>
            </a:pPr>
            <a:r>
              <a:rPr lang="en-GB" dirty="0"/>
              <a:t>The 3GPP project</a:t>
            </a:r>
          </a:p>
          <a:p>
            <a:pPr marL="447675" indent="-447675">
              <a:tabLst>
                <a:tab pos="628650" algn="l"/>
              </a:tabLst>
              <a:defRPr/>
            </a:pPr>
            <a:r>
              <a:rPr lang="en-GB" dirty="0"/>
              <a:t>3GPP Outputs</a:t>
            </a:r>
          </a:p>
          <a:p>
            <a:pPr marL="447675" indent="-447675">
              <a:tabLst>
                <a:tab pos="628650" algn="l"/>
              </a:tabLst>
              <a:defRPr/>
            </a:pPr>
            <a:r>
              <a:rPr lang="en-GB" dirty="0"/>
              <a:t>3GPP Structure</a:t>
            </a:r>
          </a:p>
          <a:p>
            <a:pPr marL="447675" indent="-447675">
              <a:tabLst>
                <a:tab pos="628650" algn="l"/>
              </a:tabLst>
              <a:defRPr/>
            </a:pPr>
            <a:r>
              <a:rPr lang="en-GB" b="1" i="1" dirty="0"/>
              <a:t>Practical guide to contribute</a:t>
            </a:r>
          </a:p>
          <a:p>
            <a:pPr marL="904875" lvl="1" indent="-447675">
              <a:tabLst>
                <a:tab pos="628650" algn="l"/>
              </a:tabLst>
              <a:defRPr/>
            </a:pPr>
            <a:r>
              <a:rPr lang="en-GB" i="1" dirty="0"/>
              <a:t>The process</a:t>
            </a:r>
          </a:p>
          <a:p>
            <a:pPr marL="904875" lvl="1" indent="-447675">
              <a:tabLst>
                <a:tab pos="628650" algn="l"/>
              </a:tabLst>
              <a:defRPr/>
            </a:pPr>
            <a:r>
              <a:rPr lang="en-GB" i="1" dirty="0"/>
              <a:t>The outputs</a:t>
            </a:r>
          </a:p>
          <a:p>
            <a:pPr marL="904875" lvl="1" indent="-447675">
              <a:tabLst>
                <a:tab pos="628650" algn="l"/>
              </a:tabLst>
              <a:defRPr/>
            </a:pPr>
            <a:r>
              <a:rPr lang="en-GB" i="1" dirty="0"/>
              <a:t>The inputs</a:t>
            </a:r>
          </a:p>
          <a:p>
            <a:pPr marL="447675" indent="-447675">
              <a:tabLst>
                <a:tab pos="628650" algn="l"/>
              </a:tabLst>
              <a:defRPr/>
            </a:pPr>
            <a:r>
              <a:rPr lang="en-GB" dirty="0"/>
              <a:t>Supporting information</a:t>
            </a:r>
          </a:p>
          <a:p>
            <a:pPr marL="447675" indent="-447675">
              <a:tabLst>
                <a:tab pos="628650" algn="l"/>
              </a:tabLst>
              <a:defRPr/>
            </a:pPr>
            <a:r>
              <a:rPr lang="en-GB" dirty="0"/>
              <a:t>Annexes</a:t>
            </a:r>
          </a:p>
          <a:p>
            <a:pPr marL="447675" indent="-447675">
              <a:tabLst>
                <a:tab pos="628650" algn="l"/>
              </a:tabLst>
              <a:defRPr/>
            </a:pPr>
            <a:endParaRPr lang="en-GB" dirty="0"/>
          </a:p>
          <a:p>
            <a:pPr marL="447675" indent="-447675">
              <a:tabLst>
                <a:tab pos="628650" algn="l"/>
              </a:tabLst>
              <a:defRPr/>
            </a:pPr>
            <a:endParaRPr lang="en-GB" dirty="0"/>
          </a:p>
          <a:p>
            <a:pPr marL="457200" lvl="1" indent="0">
              <a:buFont typeface="Arial" panose="020B0604020202020204" pitchFamily="34" charset="0"/>
              <a:buNone/>
              <a:defRPr/>
            </a:pPr>
            <a:endParaRPr lang="en-US" altLang="en-US" sz="1800" dirty="0"/>
          </a:p>
          <a:p>
            <a:pPr marL="539750" indent="-539750">
              <a:spcBef>
                <a:spcPts val="0"/>
              </a:spcBef>
              <a:spcAft>
                <a:spcPts val="600"/>
              </a:spcAft>
              <a:defRPr/>
            </a:pPr>
            <a:endParaRPr lang="en-US" altLang="en-US" sz="2000" dirty="0"/>
          </a:p>
          <a:p>
            <a:pPr marL="804863" lvl="1" indent="-265113">
              <a:spcBef>
                <a:spcPts val="0"/>
              </a:spcBef>
              <a:spcAft>
                <a:spcPts val="600"/>
              </a:spcAft>
              <a:defRPr/>
            </a:pPr>
            <a:endParaRPr lang="en-US" altLang="en-US" sz="2000" dirty="0"/>
          </a:p>
        </p:txBody>
      </p:sp>
    </p:spTree>
    <p:extLst>
      <p:ext uri="{BB962C8B-B14F-4D97-AF65-F5344CB8AC3E}">
        <p14:creationId xmlns:p14="http://schemas.microsoft.com/office/powerpoint/2010/main" val="1432539347"/>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75633" y="91358"/>
            <a:ext cx="10515600" cy="1325563"/>
          </a:xfrm>
        </p:spPr>
        <p:txBody>
          <a:bodyPr/>
          <a:lstStyle/>
          <a:p>
            <a:pPr marL="447675" indent="-447675">
              <a:tabLst>
                <a:tab pos="628650" algn="l"/>
              </a:tabLst>
              <a:defRPr/>
            </a:pPr>
            <a:r>
              <a:rPr lang="en-GB" dirty="0"/>
              <a:t>Overview: Inputs and outputs of 3GPP</a:t>
            </a:r>
          </a:p>
        </p:txBody>
      </p:sp>
      <p:sp>
        <p:nvSpPr>
          <p:cNvPr id="13315" name="Content Placeholder 2"/>
          <p:cNvSpPr>
            <a:spLocks noGrp="1"/>
          </p:cNvSpPr>
          <p:nvPr>
            <p:ph idx="1"/>
          </p:nvPr>
        </p:nvSpPr>
        <p:spPr>
          <a:xfrm>
            <a:off x="200070" y="1588821"/>
            <a:ext cx="11775839" cy="5091757"/>
          </a:xfrm>
        </p:spPr>
        <p:txBody>
          <a:bodyPr/>
          <a:lstStyle/>
          <a:p>
            <a:pPr marL="447675" indent="-447675">
              <a:tabLst>
                <a:tab pos="628650" algn="l"/>
              </a:tabLst>
              <a:defRPr/>
            </a:pPr>
            <a:r>
              <a:rPr lang="en-GB" sz="2400" dirty="0"/>
              <a:t>Inputs: The set of “contributions” or “</a:t>
            </a:r>
            <a:r>
              <a:rPr lang="en-GB" sz="2400" dirty="0" err="1"/>
              <a:t>tdocs</a:t>
            </a:r>
            <a:r>
              <a:rPr lang="en-GB" sz="2400" dirty="0"/>
              <a:t>”</a:t>
            </a:r>
            <a:endParaRPr lang="en-GB" sz="2400" strike="sngStrike" dirty="0">
              <a:solidFill>
                <a:srgbClr val="FF0000"/>
              </a:solidFill>
            </a:endParaRPr>
          </a:p>
          <a:p>
            <a:pPr marL="447675" indent="-447675">
              <a:tabLst>
                <a:tab pos="628650" algn="l"/>
              </a:tabLst>
              <a:defRPr/>
            </a:pPr>
            <a:r>
              <a:rPr lang="en-GB" sz="2400" dirty="0"/>
              <a:t>Outputs: The set of TS/TR, describing the system for a given Release</a:t>
            </a:r>
            <a:endParaRPr lang="en-GB" sz="2000" dirty="0"/>
          </a:p>
          <a:p>
            <a:pPr marL="447675" indent="-447675">
              <a:tabLst>
                <a:tab pos="628650" algn="l"/>
              </a:tabLst>
              <a:defRPr/>
            </a:pPr>
            <a:r>
              <a:rPr lang="en-GB" sz="2400" dirty="0"/>
              <a:t>The 3GPP Process: the meetings &amp; online tools, decision process</a:t>
            </a:r>
          </a:p>
          <a:p>
            <a:pPr marL="457200" lvl="1" indent="0">
              <a:buNone/>
              <a:tabLst>
                <a:tab pos="628650" algn="l"/>
              </a:tabLst>
              <a:defRPr/>
            </a:pPr>
            <a:endParaRPr lang="en-GB" sz="2000" dirty="0"/>
          </a:p>
        </p:txBody>
      </p:sp>
      <p:pic>
        <p:nvPicPr>
          <p:cNvPr id="4" name="Picture 3">
            <a:extLst>
              <a:ext uri="{FF2B5EF4-FFF2-40B4-BE49-F238E27FC236}">
                <a16:creationId xmlns:a16="http://schemas.microsoft.com/office/drawing/2014/main" id="{2C156794-2D25-B1BD-8B56-69910EE85CF5}"/>
              </a:ext>
            </a:extLst>
          </p:cNvPr>
          <p:cNvPicPr>
            <a:picLocks noChangeAspect="1"/>
          </p:cNvPicPr>
          <p:nvPr/>
        </p:nvPicPr>
        <p:blipFill>
          <a:blip r:embed="rId3"/>
          <a:stretch>
            <a:fillRect/>
          </a:stretch>
        </p:blipFill>
        <p:spPr>
          <a:xfrm>
            <a:off x="480514" y="3019720"/>
            <a:ext cx="4350793" cy="2566479"/>
          </a:xfrm>
          <a:prstGeom prst="rect">
            <a:avLst/>
          </a:prstGeom>
        </p:spPr>
      </p:pic>
      <p:pic>
        <p:nvPicPr>
          <p:cNvPr id="3" name="Picture 2">
            <a:extLst>
              <a:ext uri="{FF2B5EF4-FFF2-40B4-BE49-F238E27FC236}">
                <a16:creationId xmlns:a16="http://schemas.microsoft.com/office/drawing/2014/main" id="{E229130C-EE20-459E-EF3F-52164E5672D8}"/>
              </a:ext>
            </a:extLst>
          </p:cNvPr>
          <p:cNvPicPr>
            <a:picLocks noChangeAspect="1"/>
          </p:cNvPicPr>
          <p:nvPr/>
        </p:nvPicPr>
        <p:blipFill>
          <a:blip r:embed="rId4"/>
          <a:stretch>
            <a:fillRect/>
          </a:stretch>
        </p:blipFill>
        <p:spPr>
          <a:xfrm>
            <a:off x="4599936" y="3458366"/>
            <a:ext cx="2865390" cy="1600829"/>
          </a:xfrm>
          <a:prstGeom prst="rect">
            <a:avLst/>
          </a:prstGeom>
        </p:spPr>
      </p:pic>
      <p:sp>
        <p:nvSpPr>
          <p:cNvPr id="5" name="Content Placeholder 2">
            <a:extLst>
              <a:ext uri="{FF2B5EF4-FFF2-40B4-BE49-F238E27FC236}">
                <a16:creationId xmlns:a16="http://schemas.microsoft.com/office/drawing/2014/main" id="{09A16E38-C486-62B2-787E-69D35A3D9DA2}"/>
              </a:ext>
            </a:extLst>
          </p:cNvPr>
          <p:cNvSpPr txBox="1">
            <a:spLocks/>
          </p:cNvSpPr>
          <p:nvPr/>
        </p:nvSpPr>
        <p:spPr bwMode="auto">
          <a:xfrm>
            <a:off x="4883527" y="5787783"/>
            <a:ext cx="2649882" cy="394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tabLst>
                <a:tab pos="628650" algn="l"/>
              </a:tabLst>
              <a:defRPr/>
            </a:pPr>
            <a:r>
              <a:rPr lang="en-GB" sz="2400" dirty="0"/>
              <a:t>The 3GPP Process</a:t>
            </a:r>
          </a:p>
          <a:p>
            <a:pPr marL="0" indent="0">
              <a:spcBef>
                <a:spcPts val="0"/>
              </a:spcBef>
              <a:buNone/>
              <a:tabLst>
                <a:tab pos="628650" algn="l"/>
              </a:tabLst>
              <a:defRPr/>
            </a:pPr>
            <a:r>
              <a:rPr lang="en-GB" sz="1800" dirty="0"/>
              <a:t>(meetings, online tools,…)</a:t>
            </a:r>
            <a:endParaRPr lang="en-GB" sz="2000" dirty="0"/>
          </a:p>
          <a:p>
            <a:pPr marL="457200" lvl="1" indent="0">
              <a:spcBef>
                <a:spcPts val="0"/>
              </a:spcBef>
              <a:buFont typeface="Arial" pitchFamily="34" charset="0"/>
              <a:buNone/>
              <a:tabLst>
                <a:tab pos="628650" algn="l"/>
              </a:tabLst>
              <a:defRPr/>
            </a:pPr>
            <a:endParaRPr lang="en-GB" sz="2000" dirty="0"/>
          </a:p>
        </p:txBody>
      </p:sp>
      <p:pic>
        <p:nvPicPr>
          <p:cNvPr id="9" name="Picture 6">
            <a:extLst>
              <a:ext uri="{FF2B5EF4-FFF2-40B4-BE49-F238E27FC236}">
                <a16:creationId xmlns:a16="http://schemas.microsoft.com/office/drawing/2014/main" id="{FD1AEECB-6043-575F-437D-E796A79664E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62030" y="2673919"/>
            <a:ext cx="1879600" cy="263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7">
            <a:extLst>
              <a:ext uri="{FF2B5EF4-FFF2-40B4-BE49-F238E27FC236}">
                <a16:creationId xmlns:a16="http://schemas.microsoft.com/office/drawing/2014/main" id="{EBD81F27-3FE4-822D-9B5E-724A0E57833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14430" y="2826319"/>
            <a:ext cx="1879600" cy="263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8">
            <a:extLst>
              <a:ext uri="{FF2B5EF4-FFF2-40B4-BE49-F238E27FC236}">
                <a16:creationId xmlns:a16="http://schemas.microsoft.com/office/drawing/2014/main" id="{F1CA5154-8EFB-E921-D310-28E196879F9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266830" y="2978719"/>
            <a:ext cx="1879600" cy="263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9">
            <a:extLst>
              <a:ext uri="{FF2B5EF4-FFF2-40B4-BE49-F238E27FC236}">
                <a16:creationId xmlns:a16="http://schemas.microsoft.com/office/drawing/2014/main" id="{5E3E9350-B46E-9094-6EB9-E41B8583CC5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419230" y="3131119"/>
            <a:ext cx="1879600" cy="263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 name="Straight Arrow Connector 13">
            <a:extLst>
              <a:ext uri="{FF2B5EF4-FFF2-40B4-BE49-F238E27FC236}">
                <a16:creationId xmlns:a16="http://schemas.microsoft.com/office/drawing/2014/main" id="{C6FBFA54-193C-15EA-8128-E5EC8FADE84C}"/>
              </a:ext>
            </a:extLst>
          </p:cNvPr>
          <p:cNvCxnSpPr/>
          <p:nvPr/>
        </p:nvCxnSpPr>
        <p:spPr>
          <a:xfrm flipV="1">
            <a:off x="7554036" y="3514298"/>
            <a:ext cx="709683" cy="272955"/>
          </a:xfrm>
          <a:prstGeom prst="straightConnector1">
            <a:avLst/>
          </a:prstGeom>
          <a:ln w="53975">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7ACB2FDC-1F11-B135-291D-E0D90F085AA6}"/>
              </a:ext>
            </a:extLst>
          </p:cNvPr>
          <p:cNvCxnSpPr>
            <a:cxnSpLocks/>
          </p:cNvCxnSpPr>
          <p:nvPr/>
        </p:nvCxnSpPr>
        <p:spPr>
          <a:xfrm>
            <a:off x="7597254" y="3980596"/>
            <a:ext cx="734704" cy="0"/>
          </a:xfrm>
          <a:prstGeom prst="straightConnector1">
            <a:avLst/>
          </a:prstGeom>
          <a:ln w="53975">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70FA8DE3-F36C-C7F1-88E3-78ACC874B609}"/>
              </a:ext>
            </a:extLst>
          </p:cNvPr>
          <p:cNvCxnSpPr>
            <a:cxnSpLocks/>
          </p:cNvCxnSpPr>
          <p:nvPr/>
        </p:nvCxnSpPr>
        <p:spPr>
          <a:xfrm>
            <a:off x="7599529" y="4249002"/>
            <a:ext cx="787020" cy="309350"/>
          </a:xfrm>
          <a:prstGeom prst="straightConnector1">
            <a:avLst/>
          </a:prstGeom>
          <a:ln w="53975">
            <a:tailEnd type="triangle"/>
          </a:ln>
        </p:spPr>
        <p:style>
          <a:lnRef idx="1">
            <a:schemeClr val="accent1"/>
          </a:lnRef>
          <a:fillRef idx="0">
            <a:schemeClr val="accent1"/>
          </a:fillRef>
          <a:effectRef idx="0">
            <a:schemeClr val="accent1"/>
          </a:effectRef>
          <a:fontRef idx="minor">
            <a:schemeClr val="tx1"/>
          </a:fontRef>
        </p:style>
      </p:cxnSp>
      <p:sp>
        <p:nvSpPr>
          <p:cNvPr id="19" name="Content Placeholder 2">
            <a:extLst>
              <a:ext uri="{FF2B5EF4-FFF2-40B4-BE49-F238E27FC236}">
                <a16:creationId xmlns:a16="http://schemas.microsoft.com/office/drawing/2014/main" id="{154806C3-9874-16DB-DCF9-022DD48F2913}"/>
              </a:ext>
            </a:extLst>
          </p:cNvPr>
          <p:cNvSpPr txBox="1">
            <a:spLocks/>
          </p:cNvSpPr>
          <p:nvPr/>
        </p:nvSpPr>
        <p:spPr bwMode="auto">
          <a:xfrm>
            <a:off x="1166011" y="5767001"/>
            <a:ext cx="2124598" cy="394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tabLst>
                <a:tab pos="628650" algn="l"/>
              </a:tabLst>
              <a:defRPr/>
            </a:pPr>
            <a:r>
              <a:rPr lang="en-GB" sz="2400" dirty="0"/>
              <a:t>Input = </a:t>
            </a:r>
            <a:r>
              <a:rPr lang="en-GB" sz="2400" dirty="0" err="1"/>
              <a:t>Tdocs</a:t>
            </a:r>
            <a:endParaRPr lang="en-GB" sz="2000" dirty="0"/>
          </a:p>
          <a:p>
            <a:pPr marL="457200" lvl="1" indent="0">
              <a:buFont typeface="Arial" pitchFamily="34" charset="0"/>
              <a:buNone/>
              <a:tabLst>
                <a:tab pos="628650" algn="l"/>
              </a:tabLst>
              <a:defRPr/>
            </a:pPr>
            <a:endParaRPr lang="en-GB" sz="2000" dirty="0"/>
          </a:p>
        </p:txBody>
      </p:sp>
      <p:sp>
        <p:nvSpPr>
          <p:cNvPr id="20" name="Content Placeholder 2">
            <a:extLst>
              <a:ext uri="{FF2B5EF4-FFF2-40B4-BE49-F238E27FC236}">
                <a16:creationId xmlns:a16="http://schemas.microsoft.com/office/drawing/2014/main" id="{B002D2C3-0356-72ED-E1EA-895F887AD67A}"/>
              </a:ext>
            </a:extLst>
          </p:cNvPr>
          <p:cNvSpPr txBox="1">
            <a:spLocks/>
          </p:cNvSpPr>
          <p:nvPr/>
        </p:nvSpPr>
        <p:spPr bwMode="auto">
          <a:xfrm>
            <a:off x="8716273" y="5787783"/>
            <a:ext cx="2986681" cy="394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tabLst>
                <a:tab pos="628650" algn="l"/>
              </a:tabLst>
              <a:defRPr/>
            </a:pPr>
            <a:r>
              <a:rPr lang="en-GB" sz="2400" dirty="0"/>
              <a:t>Output = Set of TS/TRs</a:t>
            </a:r>
            <a:endParaRPr lang="en-GB" sz="2000" dirty="0"/>
          </a:p>
          <a:p>
            <a:pPr marL="457200" lvl="1" indent="0">
              <a:buFont typeface="Arial" pitchFamily="34" charset="0"/>
              <a:buNone/>
              <a:tabLst>
                <a:tab pos="628650" algn="l"/>
              </a:tabLst>
              <a:defRPr/>
            </a:pPr>
            <a:endParaRPr lang="en-GB" sz="2000" dirty="0"/>
          </a:p>
        </p:txBody>
      </p:sp>
      <p:sp>
        <p:nvSpPr>
          <p:cNvPr id="7" name="Rectangle 6">
            <a:extLst>
              <a:ext uri="{FF2B5EF4-FFF2-40B4-BE49-F238E27FC236}">
                <a16:creationId xmlns:a16="http://schemas.microsoft.com/office/drawing/2014/main" id="{773B8BBD-A448-E56B-632D-6345DBA54782}"/>
              </a:ext>
            </a:extLst>
          </p:cNvPr>
          <p:cNvSpPr/>
          <p:nvPr/>
        </p:nvSpPr>
        <p:spPr>
          <a:xfrm>
            <a:off x="4509656" y="3117273"/>
            <a:ext cx="3096490" cy="2597727"/>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93272400-54C8-4420-2962-E218EAF68736}"/>
              </a:ext>
            </a:extLst>
          </p:cNvPr>
          <p:cNvSpPr/>
          <p:nvPr/>
        </p:nvSpPr>
        <p:spPr>
          <a:xfrm>
            <a:off x="8704120" y="2573482"/>
            <a:ext cx="3096490" cy="3681845"/>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EF27A65B-9039-6301-4CF7-68897BF5881C}"/>
              </a:ext>
            </a:extLst>
          </p:cNvPr>
          <p:cNvSpPr/>
          <p:nvPr/>
        </p:nvSpPr>
        <p:spPr>
          <a:xfrm>
            <a:off x="623455" y="2871356"/>
            <a:ext cx="3169227" cy="3352800"/>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35884029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9"/>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499"/>
                                          </p:stCondLst>
                                        </p:cTn>
                                        <p:tgtEl>
                                          <p:spTgt spid="10"/>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499"/>
                                          </p:stCondLst>
                                        </p:cTn>
                                        <p:tgtEl>
                                          <p:spTgt spid="11"/>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nodeType="afterEffect">
                                  <p:stCondLst>
                                    <p:cond delay="0"/>
                                  </p:stCondLst>
                                  <p:childTnLst>
                                    <p:set>
                                      <p:cBhvr>
                                        <p:cTn id="15" dur="1" fill="hold">
                                          <p:stCondLst>
                                            <p:cond delay="499"/>
                                          </p:stCondLst>
                                        </p:cTn>
                                        <p:tgtEl>
                                          <p:spTgt spid="12"/>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6" grpId="0" animBg="1"/>
      <p:bldP spid="1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5552AA8-4826-A393-4152-5FBB7593F17B}"/>
              </a:ext>
            </a:extLst>
          </p:cNvPr>
          <p:cNvSpPr>
            <a:spLocks noGrp="1"/>
          </p:cNvSpPr>
          <p:nvPr>
            <p:ph idx="1"/>
          </p:nvPr>
        </p:nvSpPr>
        <p:spPr>
          <a:xfrm>
            <a:off x="505691" y="1908751"/>
            <a:ext cx="7214754" cy="4637521"/>
          </a:xfrm>
        </p:spPr>
        <p:txBody>
          <a:bodyPr/>
          <a:lstStyle/>
          <a:p>
            <a:pPr marL="457200" indent="-457200">
              <a:buFont typeface="+mj-lt"/>
              <a:buAutoNum type="arabicPeriod"/>
              <a:tabLst>
                <a:tab pos="628650" algn="l"/>
              </a:tabLst>
              <a:defRPr/>
            </a:pPr>
            <a:r>
              <a:rPr lang="en-GB" sz="2400" dirty="0"/>
              <a:t>Get an EOL (ETSI </a:t>
            </a:r>
            <a:r>
              <a:rPr lang="en-GB" sz="2400" dirty="0" err="1"/>
              <a:t>OnLine</a:t>
            </a:r>
            <a:r>
              <a:rPr lang="en-GB" sz="2400" dirty="0"/>
              <a:t>) account</a:t>
            </a:r>
          </a:p>
          <a:p>
            <a:pPr marL="904875" lvl="1" indent="-447675">
              <a:tabLst>
                <a:tab pos="628650" algn="l"/>
              </a:tabLst>
              <a:defRPr/>
            </a:pPr>
            <a:r>
              <a:rPr lang="en-GB" sz="2000" dirty="0"/>
              <a:t>This is needed for most of these tools - See </a:t>
            </a:r>
            <a:r>
              <a:rPr lang="en-GB" sz="2000" dirty="0">
                <a:hlinkClick r:id="rId3"/>
              </a:rPr>
              <a:t>https://portal.etsi.org/createaccount#/home</a:t>
            </a:r>
            <a:r>
              <a:rPr lang="en-GB" sz="2000" dirty="0"/>
              <a:t> </a:t>
            </a:r>
          </a:p>
          <a:p>
            <a:pPr marL="457200" indent="-457200">
              <a:buFont typeface="+mj-lt"/>
              <a:buAutoNum type="arabicPeriod"/>
              <a:tabLst>
                <a:tab pos="628650" algn="l"/>
              </a:tabLst>
              <a:defRPr/>
            </a:pPr>
            <a:r>
              <a:rPr lang="en-GB" sz="2400" dirty="0"/>
              <a:t>Check which group(s) you like to follow</a:t>
            </a:r>
          </a:p>
          <a:p>
            <a:pPr marL="904875" lvl="1" indent="-447675">
              <a:tabLst>
                <a:tab pos="628650" algn="l"/>
              </a:tabLst>
              <a:defRPr/>
            </a:pPr>
            <a:r>
              <a:rPr lang="en-GB" sz="2000" dirty="0"/>
              <a:t>E.g. as described on slide 4 or at either: </a:t>
            </a:r>
            <a:r>
              <a:rPr lang="en-GB" sz="2000" dirty="0">
                <a:hlinkClick r:id="rId4"/>
              </a:rPr>
              <a:t>https://www.3gpp.org/about-us/introducing-3gpp</a:t>
            </a:r>
            <a:r>
              <a:rPr lang="en-GB" sz="2000" dirty="0"/>
              <a:t> </a:t>
            </a:r>
            <a:br>
              <a:rPr lang="en-GB" sz="2000" dirty="0"/>
            </a:br>
            <a:r>
              <a:rPr lang="en-GB" sz="2000" dirty="0">
                <a:hlinkClick r:id="rId5"/>
              </a:rPr>
              <a:t>https://www.3gpp.org/3gpp-groups</a:t>
            </a:r>
            <a:r>
              <a:rPr lang="en-GB" sz="2000" dirty="0"/>
              <a:t> </a:t>
            </a:r>
          </a:p>
          <a:p>
            <a:pPr marL="457200" indent="-457200">
              <a:buFont typeface="+mj-lt"/>
              <a:buAutoNum type="arabicPeriod"/>
              <a:tabLst>
                <a:tab pos="628650" algn="l"/>
              </a:tabLst>
              <a:defRPr/>
            </a:pPr>
            <a:r>
              <a:rPr lang="en-GB" sz="2400" dirty="0"/>
              <a:t>Register to the e-mail reflector of the group(s) you want to follow</a:t>
            </a:r>
          </a:p>
          <a:p>
            <a:pPr marL="904875" lvl="1" indent="-447675">
              <a:tabLst>
                <a:tab pos="628650" algn="l"/>
              </a:tabLst>
              <a:defRPr/>
            </a:pPr>
            <a:r>
              <a:rPr lang="en-GB" sz="2000" dirty="0"/>
              <a:t>E.g. to register to the SA1 list, send: </a:t>
            </a:r>
            <a:r>
              <a:rPr lang="en-GB" sz="2000" i="1" dirty="0"/>
              <a:t>Subscribe </a:t>
            </a:r>
            <a:r>
              <a:rPr lang="en-GB" sz="2000" i="1" dirty="0">
                <a:hlinkClick r:id="rId6"/>
              </a:rPr>
              <a:t>3GPP_TSG_SA_WG1@LIST.ETSI.ORG</a:t>
            </a:r>
            <a:r>
              <a:rPr lang="en-GB" sz="2000" i="1" dirty="0"/>
              <a:t>  </a:t>
            </a:r>
            <a:r>
              <a:rPr lang="en-GB" sz="2000" dirty="0"/>
              <a:t>To: </a:t>
            </a:r>
            <a:r>
              <a:rPr lang="en-GB" sz="2000" i="1" dirty="0">
                <a:hlinkClick r:id="rId7"/>
              </a:rPr>
              <a:t>listserv@list.etsi.org</a:t>
            </a:r>
            <a:endParaRPr lang="en-GB" sz="2000" dirty="0"/>
          </a:p>
          <a:p>
            <a:pPr marL="904875" lvl="1" indent="-447675">
              <a:tabLst>
                <a:tab pos="628650" algn="l"/>
              </a:tabLst>
              <a:defRPr/>
            </a:pPr>
            <a:endParaRPr lang="en-GB" sz="2000" dirty="0"/>
          </a:p>
        </p:txBody>
      </p:sp>
      <p:pic>
        <p:nvPicPr>
          <p:cNvPr id="7" name="Picture 6">
            <a:extLst>
              <a:ext uri="{FF2B5EF4-FFF2-40B4-BE49-F238E27FC236}">
                <a16:creationId xmlns:a16="http://schemas.microsoft.com/office/drawing/2014/main" id="{3729226D-C123-CFFA-C5D4-E0AB9C6B80F9}"/>
              </a:ext>
            </a:extLst>
          </p:cNvPr>
          <p:cNvPicPr>
            <a:picLocks noChangeAspect="1"/>
          </p:cNvPicPr>
          <p:nvPr/>
        </p:nvPicPr>
        <p:blipFill>
          <a:blip r:embed="rId8"/>
          <a:stretch>
            <a:fillRect/>
          </a:stretch>
        </p:blipFill>
        <p:spPr>
          <a:xfrm>
            <a:off x="7408717" y="1815812"/>
            <a:ext cx="4152034" cy="4258156"/>
          </a:xfrm>
          <a:prstGeom prst="rect">
            <a:avLst/>
          </a:prstGeom>
        </p:spPr>
      </p:pic>
      <p:sp>
        <p:nvSpPr>
          <p:cNvPr id="8" name="Title 1">
            <a:extLst>
              <a:ext uri="{FF2B5EF4-FFF2-40B4-BE49-F238E27FC236}">
                <a16:creationId xmlns:a16="http://schemas.microsoft.com/office/drawing/2014/main" id="{9C499478-EFC1-AB0D-6646-7E58769E1678}"/>
              </a:ext>
            </a:extLst>
          </p:cNvPr>
          <p:cNvSpPr txBox="1">
            <a:spLocks/>
          </p:cNvSpPr>
          <p:nvPr/>
        </p:nvSpPr>
        <p:spPr bwMode="auto">
          <a:xfrm>
            <a:off x="2242640" y="47198"/>
            <a:ext cx="7650577"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marL="447675" indent="-447675">
              <a:tabLst>
                <a:tab pos="628650" algn="l"/>
              </a:tabLst>
              <a:defRPr/>
            </a:pPr>
            <a:r>
              <a:rPr lang="en-GB" dirty="0"/>
              <a:t>Process (1/3): First steps in 3GPP</a:t>
            </a:r>
          </a:p>
        </p:txBody>
      </p:sp>
      <p:pic>
        <p:nvPicPr>
          <p:cNvPr id="14" name="Picture 13">
            <a:extLst>
              <a:ext uri="{FF2B5EF4-FFF2-40B4-BE49-F238E27FC236}">
                <a16:creationId xmlns:a16="http://schemas.microsoft.com/office/drawing/2014/main" id="{4636885B-9DF3-9077-D7C6-B36E2BA37892}"/>
              </a:ext>
            </a:extLst>
          </p:cNvPr>
          <p:cNvPicPr>
            <a:picLocks noChangeAspect="1"/>
          </p:cNvPicPr>
          <p:nvPr/>
        </p:nvPicPr>
        <p:blipFill>
          <a:blip r:embed="rId9"/>
          <a:stretch>
            <a:fillRect/>
          </a:stretch>
        </p:blipFill>
        <p:spPr>
          <a:xfrm>
            <a:off x="93945" y="51686"/>
            <a:ext cx="2194695" cy="1226127"/>
          </a:xfrm>
          <a:prstGeom prst="rect">
            <a:avLst/>
          </a:prstGeom>
        </p:spPr>
      </p:pic>
    </p:spTree>
    <p:extLst>
      <p:ext uri="{BB962C8B-B14F-4D97-AF65-F5344CB8AC3E}">
        <p14:creationId xmlns:p14="http://schemas.microsoft.com/office/powerpoint/2010/main" val="3901556731"/>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E2FC12B8-EDF3-42F7-D90D-C46D39F0F359}"/>
              </a:ext>
            </a:extLst>
          </p:cNvPr>
          <p:cNvPicPr>
            <a:picLocks noChangeAspect="1"/>
          </p:cNvPicPr>
          <p:nvPr/>
        </p:nvPicPr>
        <p:blipFill>
          <a:blip r:embed="rId3"/>
          <a:stretch>
            <a:fillRect/>
          </a:stretch>
        </p:blipFill>
        <p:spPr>
          <a:xfrm>
            <a:off x="402609" y="3380019"/>
            <a:ext cx="6585045" cy="2956633"/>
          </a:xfrm>
          <a:prstGeom prst="rect">
            <a:avLst/>
          </a:prstGeom>
        </p:spPr>
      </p:pic>
      <p:sp>
        <p:nvSpPr>
          <p:cNvPr id="2" name="Content Placeholder 1">
            <a:extLst>
              <a:ext uri="{FF2B5EF4-FFF2-40B4-BE49-F238E27FC236}">
                <a16:creationId xmlns:a16="http://schemas.microsoft.com/office/drawing/2014/main" id="{05552AA8-4826-A393-4152-5FBB7593F17B}"/>
              </a:ext>
            </a:extLst>
          </p:cNvPr>
          <p:cNvSpPr>
            <a:spLocks noGrp="1"/>
          </p:cNvSpPr>
          <p:nvPr>
            <p:ph idx="1"/>
          </p:nvPr>
        </p:nvSpPr>
        <p:spPr>
          <a:xfrm>
            <a:off x="838200" y="1825625"/>
            <a:ext cx="11457562" cy="1444349"/>
          </a:xfrm>
        </p:spPr>
        <p:txBody>
          <a:bodyPr/>
          <a:lstStyle/>
          <a:p>
            <a:pPr marL="447675" indent="-447675">
              <a:tabLst>
                <a:tab pos="628650" algn="l"/>
              </a:tabLst>
              <a:defRPr/>
            </a:pPr>
            <a:r>
              <a:rPr lang="en-GB" sz="2400" dirty="0"/>
              <a:t>Most 3GPP operations are made via </a:t>
            </a:r>
            <a:r>
              <a:rPr lang="en-GB" sz="2400" dirty="0">
                <a:hlinkClick r:id="rId4"/>
              </a:rPr>
              <a:t>https://portal.3gpp.org/</a:t>
            </a:r>
            <a:r>
              <a:rPr lang="en-GB" sz="2400" dirty="0"/>
              <a:t> . </a:t>
            </a:r>
            <a:endParaRPr lang="en-GB" sz="2400" dirty="0">
              <a:solidFill>
                <a:srgbClr val="FF0000"/>
              </a:solidFill>
            </a:endParaRPr>
          </a:p>
          <a:p>
            <a:pPr marL="904875" lvl="1" indent="-447675">
              <a:tabLst>
                <a:tab pos="628650" algn="l"/>
              </a:tabLst>
              <a:defRPr/>
            </a:pPr>
            <a:r>
              <a:rPr lang="en-GB" sz="2000" dirty="0"/>
              <a:t>Including: registering/contributing to a meeting, getting the 3GPP Specifications, etc.</a:t>
            </a:r>
          </a:p>
          <a:p>
            <a:pPr marL="447675" indent="-447675">
              <a:tabLst>
                <a:tab pos="628650" algn="l"/>
              </a:tabLst>
              <a:defRPr/>
            </a:pPr>
            <a:r>
              <a:rPr lang="en-GB" sz="2400" dirty="0"/>
              <a:t>To use the 3GPP portal, you must log in</a:t>
            </a:r>
          </a:p>
          <a:p>
            <a:pPr marL="904875" lvl="1" indent="-447675">
              <a:tabLst>
                <a:tab pos="628650" algn="l"/>
              </a:tabLst>
              <a:defRPr/>
            </a:pPr>
            <a:r>
              <a:rPr lang="en-GB" sz="2000" dirty="0"/>
              <a:t>When logged in, your name will appear in the upper-right corner</a:t>
            </a:r>
          </a:p>
          <a:p>
            <a:pPr marL="904875" lvl="1" indent="-447675">
              <a:tabLst>
                <a:tab pos="628650" algn="l"/>
              </a:tabLst>
              <a:defRPr/>
            </a:pPr>
            <a:endParaRPr lang="en-GB" sz="2000" dirty="0"/>
          </a:p>
        </p:txBody>
      </p:sp>
      <p:pic>
        <p:nvPicPr>
          <p:cNvPr id="9" name="Picture 8">
            <a:extLst>
              <a:ext uri="{FF2B5EF4-FFF2-40B4-BE49-F238E27FC236}">
                <a16:creationId xmlns:a16="http://schemas.microsoft.com/office/drawing/2014/main" id="{4F73BE43-F293-9AB8-3161-AD168DD87384}"/>
              </a:ext>
            </a:extLst>
          </p:cNvPr>
          <p:cNvPicPr>
            <a:picLocks noChangeAspect="1"/>
          </p:cNvPicPr>
          <p:nvPr/>
        </p:nvPicPr>
        <p:blipFill>
          <a:blip r:embed="rId5"/>
          <a:stretch>
            <a:fillRect/>
          </a:stretch>
        </p:blipFill>
        <p:spPr>
          <a:xfrm>
            <a:off x="7228938" y="4988049"/>
            <a:ext cx="4829175" cy="952500"/>
          </a:xfrm>
          <a:prstGeom prst="rect">
            <a:avLst/>
          </a:prstGeom>
        </p:spPr>
      </p:pic>
      <p:cxnSp>
        <p:nvCxnSpPr>
          <p:cNvPr id="11" name="Straight Arrow Connector 10">
            <a:extLst>
              <a:ext uri="{FF2B5EF4-FFF2-40B4-BE49-F238E27FC236}">
                <a16:creationId xmlns:a16="http://schemas.microsoft.com/office/drawing/2014/main" id="{FC0DC116-0271-6C47-F6E4-289D83D11846}"/>
              </a:ext>
            </a:extLst>
          </p:cNvPr>
          <p:cNvCxnSpPr>
            <a:cxnSpLocks/>
          </p:cNvCxnSpPr>
          <p:nvPr/>
        </p:nvCxnSpPr>
        <p:spPr>
          <a:xfrm>
            <a:off x="4913194" y="3336877"/>
            <a:ext cx="511791" cy="31389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 name="Content Placeholder 1">
            <a:extLst>
              <a:ext uri="{FF2B5EF4-FFF2-40B4-BE49-F238E27FC236}">
                <a16:creationId xmlns:a16="http://schemas.microsoft.com/office/drawing/2014/main" id="{782BCBD8-BCA8-6BB0-9497-6A378E2813E8}"/>
              </a:ext>
            </a:extLst>
          </p:cNvPr>
          <p:cNvSpPr txBox="1">
            <a:spLocks/>
          </p:cNvSpPr>
          <p:nvPr/>
        </p:nvSpPr>
        <p:spPr bwMode="auto">
          <a:xfrm>
            <a:off x="6943004" y="4169988"/>
            <a:ext cx="4882782" cy="83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None/>
              <a:tabLst>
                <a:tab pos="628650" algn="l"/>
              </a:tabLst>
              <a:defRPr/>
            </a:pPr>
            <a:r>
              <a:rPr lang="en-GB" sz="1600" i="1" dirty="0"/>
              <a:t>If you see only very limited functionality, you are most probably not logged in. When not logged in, the upper-right corner shows as:</a:t>
            </a:r>
          </a:p>
          <a:p>
            <a:pPr marL="904875" lvl="1" indent="-447675">
              <a:tabLst>
                <a:tab pos="628650" algn="l"/>
              </a:tabLst>
              <a:defRPr/>
            </a:pPr>
            <a:endParaRPr lang="en-GB" sz="1600" i="1" dirty="0"/>
          </a:p>
        </p:txBody>
      </p:sp>
      <p:sp>
        <p:nvSpPr>
          <p:cNvPr id="6" name="Rectangle 5">
            <a:extLst>
              <a:ext uri="{FF2B5EF4-FFF2-40B4-BE49-F238E27FC236}">
                <a16:creationId xmlns:a16="http://schemas.microsoft.com/office/drawing/2014/main" id="{FD944A21-D53D-5C8C-E400-0B739D10B5E6}"/>
              </a:ext>
            </a:extLst>
          </p:cNvPr>
          <p:cNvSpPr/>
          <p:nvPr/>
        </p:nvSpPr>
        <p:spPr>
          <a:xfrm>
            <a:off x="7151428" y="4039737"/>
            <a:ext cx="4899546" cy="2047163"/>
          </a:xfrm>
          <a:prstGeom prst="rect">
            <a:avLst/>
          </a:prstGeom>
          <a:noFill/>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32400332-FDEF-2A0D-D6A1-B91DDF86D2EB}"/>
              </a:ext>
            </a:extLst>
          </p:cNvPr>
          <p:cNvSpPr txBox="1">
            <a:spLocks/>
          </p:cNvSpPr>
          <p:nvPr/>
        </p:nvSpPr>
        <p:spPr bwMode="auto">
          <a:xfrm>
            <a:off x="2242640" y="47198"/>
            <a:ext cx="7650577"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marL="447675" indent="-447675">
              <a:tabLst>
                <a:tab pos="628650" algn="l"/>
              </a:tabLst>
              <a:defRPr/>
            </a:pPr>
            <a:r>
              <a:rPr lang="en-GB" dirty="0"/>
              <a:t>Process (2/3): The 3GPP Portal</a:t>
            </a:r>
          </a:p>
        </p:txBody>
      </p:sp>
      <p:pic>
        <p:nvPicPr>
          <p:cNvPr id="14" name="Picture 13">
            <a:extLst>
              <a:ext uri="{FF2B5EF4-FFF2-40B4-BE49-F238E27FC236}">
                <a16:creationId xmlns:a16="http://schemas.microsoft.com/office/drawing/2014/main" id="{C62F8C6F-3D7C-92E3-677B-03F4B1A601C9}"/>
              </a:ext>
            </a:extLst>
          </p:cNvPr>
          <p:cNvPicPr>
            <a:picLocks noChangeAspect="1"/>
          </p:cNvPicPr>
          <p:nvPr/>
        </p:nvPicPr>
        <p:blipFill>
          <a:blip r:embed="rId7"/>
          <a:stretch>
            <a:fillRect/>
          </a:stretch>
        </p:blipFill>
        <p:spPr>
          <a:xfrm>
            <a:off x="93945" y="51686"/>
            <a:ext cx="2194695" cy="1226127"/>
          </a:xfrm>
          <a:prstGeom prst="rect">
            <a:avLst/>
          </a:prstGeom>
        </p:spPr>
      </p:pic>
    </p:spTree>
    <p:extLst>
      <p:ext uri="{BB962C8B-B14F-4D97-AF65-F5344CB8AC3E}">
        <p14:creationId xmlns:p14="http://schemas.microsoft.com/office/powerpoint/2010/main" val="2424295445"/>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Content Placeholder 2"/>
          <p:cNvSpPr>
            <a:spLocks noGrp="1"/>
          </p:cNvSpPr>
          <p:nvPr>
            <p:ph idx="1"/>
          </p:nvPr>
        </p:nvSpPr>
        <p:spPr>
          <a:xfrm>
            <a:off x="89027" y="1572226"/>
            <a:ext cx="11278627" cy="4351338"/>
          </a:xfrm>
        </p:spPr>
        <p:txBody>
          <a:bodyPr/>
          <a:lstStyle/>
          <a:p>
            <a:pPr marL="447675" indent="-447675">
              <a:tabLst>
                <a:tab pos="628650" algn="l"/>
              </a:tabLst>
              <a:defRPr/>
            </a:pPr>
            <a:r>
              <a:rPr lang="en-GB" sz="2000" dirty="0"/>
              <a:t>An FTP repository: </a:t>
            </a:r>
            <a:r>
              <a:rPr lang="en-GB" sz="2000" dirty="0">
                <a:hlinkClick r:id="rId3"/>
              </a:rPr>
              <a:t>https://ftp.3gpp.org</a:t>
            </a:r>
            <a:r>
              <a:rPr lang="en-GB" sz="2000" dirty="0"/>
              <a:t> </a:t>
            </a:r>
          </a:p>
          <a:p>
            <a:pPr marL="904875" lvl="1" indent="-447675">
              <a:tabLst>
                <a:tab pos="628650" algn="l"/>
              </a:tabLst>
              <a:defRPr/>
            </a:pPr>
            <a:r>
              <a:rPr lang="en-GB" sz="1800" dirty="0"/>
              <a:t>It mostly provides: permanent information </a:t>
            </a:r>
            <a:br>
              <a:rPr lang="en-GB" sz="1800" dirty="0"/>
            </a:br>
            <a:r>
              <a:rPr lang="en-GB" sz="1800" dirty="0"/>
              <a:t>(e.g. all templates), all the 3GPP Specs, </a:t>
            </a:r>
            <a:br>
              <a:rPr lang="en-GB" sz="1800" dirty="0"/>
            </a:br>
            <a:r>
              <a:rPr lang="en-GB" sz="1800" dirty="0"/>
              <a:t>some dynamic information </a:t>
            </a:r>
            <a:br>
              <a:rPr lang="en-GB" sz="1800" dirty="0"/>
            </a:br>
            <a:r>
              <a:rPr lang="en-GB" sz="1800" dirty="0"/>
              <a:t>(e.g. the Work Plan) and a dedicated </a:t>
            </a:r>
            <a:br>
              <a:rPr lang="en-GB" sz="1800" dirty="0"/>
            </a:br>
            <a:r>
              <a:rPr lang="en-GB" sz="1800" dirty="0"/>
              <a:t>structure per group (WG and TSG).</a:t>
            </a:r>
          </a:p>
          <a:p>
            <a:pPr marL="904875" lvl="1" indent="-447675">
              <a:tabLst>
                <a:tab pos="628650" algn="l"/>
              </a:tabLst>
              <a:defRPr/>
            </a:pPr>
            <a:r>
              <a:rPr lang="en-GB" sz="1800" dirty="0"/>
              <a:t>In the group-dedicated structure, </a:t>
            </a:r>
            <a:br>
              <a:rPr lang="en-GB" sz="1800" dirty="0"/>
            </a:br>
            <a:r>
              <a:rPr lang="en-GB" sz="1800" dirty="0"/>
              <a:t>one folder is made per meeting, </a:t>
            </a:r>
            <a:br>
              <a:rPr lang="en-GB" sz="1800" dirty="0"/>
            </a:br>
            <a:r>
              <a:rPr lang="en-GB" sz="1800" dirty="0"/>
              <a:t>allowing to retrieve all info related </a:t>
            </a:r>
            <a:br>
              <a:rPr lang="en-GB" sz="1800" dirty="0"/>
            </a:br>
            <a:r>
              <a:rPr lang="en-GB" sz="1800" dirty="0"/>
              <a:t>to that meeting, mostly: the minutes, </a:t>
            </a:r>
            <a:br>
              <a:rPr lang="en-GB" sz="1800" dirty="0"/>
            </a:br>
            <a:r>
              <a:rPr lang="en-GB" sz="1800" dirty="0"/>
              <a:t>all </a:t>
            </a:r>
            <a:r>
              <a:rPr lang="en-GB" sz="1800" dirty="0" err="1"/>
              <a:t>tdocs</a:t>
            </a:r>
            <a:r>
              <a:rPr lang="en-GB" sz="1800" dirty="0"/>
              <a:t>, </a:t>
            </a:r>
            <a:r>
              <a:rPr lang="en-GB" sz="1800" b="1" u="sng" dirty="0"/>
              <a:t>the invitation to a meeting</a:t>
            </a:r>
            <a:r>
              <a:rPr lang="en-GB" sz="1800" dirty="0"/>
              <a:t>.</a:t>
            </a:r>
          </a:p>
          <a:p>
            <a:pPr marL="447675" indent="-447675">
              <a:tabLst>
                <a:tab pos="628650" algn="l"/>
              </a:tabLst>
              <a:defRPr/>
            </a:pPr>
            <a:r>
              <a:rPr lang="en-GB" sz="2000" dirty="0"/>
              <a:t>Specific tools, used in certain context and/or only by certain WGs (e.g. Forge, etc.). </a:t>
            </a:r>
          </a:p>
          <a:p>
            <a:pPr marL="904875" lvl="1" indent="-447675">
              <a:tabLst>
                <a:tab pos="628650" algn="l"/>
              </a:tabLst>
              <a:defRPr/>
            </a:pPr>
            <a:r>
              <a:rPr lang="en-GB" sz="1800" dirty="0"/>
              <a:t>Typically, the online conference calls tools (e.g. </a:t>
            </a:r>
            <a:r>
              <a:rPr lang="en-GB" sz="1800" dirty="0" err="1"/>
              <a:t>GoToMeeting</a:t>
            </a:r>
            <a:r>
              <a:rPr lang="en-GB" sz="1800" baseline="30000" dirty="0" err="1"/>
              <a:t>TM</a:t>
            </a:r>
            <a:r>
              <a:rPr lang="en-GB" sz="1800" dirty="0"/>
              <a:t>, MS </a:t>
            </a:r>
            <a:r>
              <a:rPr lang="en-GB" sz="1800" dirty="0" err="1"/>
              <a:t>Teams</a:t>
            </a:r>
            <a:r>
              <a:rPr lang="en-GB" sz="1800" baseline="30000" dirty="0" err="1"/>
              <a:t>TM</a:t>
            </a:r>
            <a:r>
              <a:rPr lang="en-GB" sz="1800" dirty="0"/>
              <a:t>, etc.). </a:t>
            </a:r>
          </a:p>
          <a:p>
            <a:pPr marL="1362075" lvl="2" indent="-447675">
              <a:tabLst>
                <a:tab pos="628650" algn="l"/>
              </a:tabLst>
              <a:defRPr/>
            </a:pPr>
            <a:r>
              <a:rPr lang="en-GB" sz="1400" dirty="0"/>
              <a:t>The officials will inform all delegates on the e-mail reflector about any online conference: tool, agenda, registration if needed, etc.</a:t>
            </a:r>
            <a:endParaRPr lang="en-GB" dirty="0"/>
          </a:p>
          <a:p>
            <a:pPr marL="904875" lvl="1" indent="-447675">
              <a:tabLst>
                <a:tab pos="628650" algn="l"/>
              </a:tabLst>
              <a:defRPr/>
            </a:pPr>
            <a:r>
              <a:rPr lang="en-GB" sz="1800" dirty="0"/>
              <a:t>Be sure to follow the discussions on the reflector and/or contact the WG officials for these tools</a:t>
            </a:r>
          </a:p>
          <a:p>
            <a:pPr marL="1362075" lvl="2" indent="-447675">
              <a:tabLst>
                <a:tab pos="628650" algn="l"/>
              </a:tabLst>
              <a:defRPr/>
            </a:pPr>
            <a:endParaRPr lang="en-GB" sz="1400" dirty="0"/>
          </a:p>
          <a:p>
            <a:pPr marL="904875" lvl="1" indent="-447675">
              <a:tabLst>
                <a:tab pos="628650" algn="l"/>
              </a:tabLst>
              <a:defRPr/>
            </a:pPr>
            <a:endParaRPr lang="en-GB" sz="1800" dirty="0"/>
          </a:p>
        </p:txBody>
      </p:sp>
      <p:pic>
        <p:nvPicPr>
          <p:cNvPr id="3" name="Picture 2">
            <a:extLst>
              <a:ext uri="{FF2B5EF4-FFF2-40B4-BE49-F238E27FC236}">
                <a16:creationId xmlns:a16="http://schemas.microsoft.com/office/drawing/2014/main" id="{E9953436-727D-6B49-7A6F-532C9E614EFF}"/>
              </a:ext>
            </a:extLst>
          </p:cNvPr>
          <p:cNvPicPr>
            <a:picLocks noChangeAspect="1"/>
          </p:cNvPicPr>
          <p:nvPr/>
        </p:nvPicPr>
        <p:blipFill>
          <a:blip r:embed="rId4"/>
          <a:stretch>
            <a:fillRect/>
          </a:stretch>
        </p:blipFill>
        <p:spPr>
          <a:xfrm>
            <a:off x="5186795" y="1844818"/>
            <a:ext cx="6743700" cy="2295525"/>
          </a:xfrm>
          <a:prstGeom prst="rect">
            <a:avLst/>
          </a:prstGeom>
          <a:effectLst>
            <a:outerShdw blurRad="50800" dist="38100" dir="2700000" algn="tl" rotWithShape="0">
              <a:prstClr val="black">
                <a:alpha val="40000"/>
              </a:prstClr>
            </a:outerShdw>
          </a:effectLst>
        </p:spPr>
      </p:pic>
      <p:sp>
        <p:nvSpPr>
          <p:cNvPr id="9" name="Title 1">
            <a:extLst>
              <a:ext uri="{FF2B5EF4-FFF2-40B4-BE49-F238E27FC236}">
                <a16:creationId xmlns:a16="http://schemas.microsoft.com/office/drawing/2014/main" id="{3B57850E-B21E-2082-315A-475C87D65EA1}"/>
              </a:ext>
            </a:extLst>
          </p:cNvPr>
          <p:cNvSpPr txBox="1">
            <a:spLocks/>
          </p:cNvSpPr>
          <p:nvPr/>
        </p:nvSpPr>
        <p:spPr bwMode="auto">
          <a:xfrm>
            <a:off x="2242640" y="47198"/>
            <a:ext cx="7650577"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marL="447675" indent="-447675">
              <a:tabLst>
                <a:tab pos="628650" algn="l"/>
              </a:tabLst>
              <a:defRPr/>
            </a:pPr>
            <a:r>
              <a:rPr lang="en-GB" dirty="0"/>
              <a:t>Process (3/3): other online tools</a:t>
            </a:r>
          </a:p>
        </p:txBody>
      </p:sp>
      <p:pic>
        <p:nvPicPr>
          <p:cNvPr id="10" name="Picture 9">
            <a:extLst>
              <a:ext uri="{FF2B5EF4-FFF2-40B4-BE49-F238E27FC236}">
                <a16:creationId xmlns:a16="http://schemas.microsoft.com/office/drawing/2014/main" id="{0BD167B2-F3F2-7F4E-E71E-110394F7E9D9}"/>
              </a:ext>
            </a:extLst>
          </p:cNvPr>
          <p:cNvPicPr>
            <a:picLocks noChangeAspect="1"/>
          </p:cNvPicPr>
          <p:nvPr/>
        </p:nvPicPr>
        <p:blipFill>
          <a:blip r:embed="rId5"/>
          <a:stretch>
            <a:fillRect/>
          </a:stretch>
        </p:blipFill>
        <p:spPr>
          <a:xfrm>
            <a:off x="93945" y="51686"/>
            <a:ext cx="2194695" cy="1226127"/>
          </a:xfrm>
          <a:prstGeom prst="rect">
            <a:avLst/>
          </a:prstGeom>
        </p:spPr>
      </p:pic>
    </p:spTree>
    <p:extLst>
      <p:ext uri="{BB962C8B-B14F-4D97-AF65-F5344CB8AC3E}">
        <p14:creationId xmlns:p14="http://schemas.microsoft.com/office/powerpoint/2010/main" val="1093301381"/>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057745B1-8033-2095-4290-E63847A107B9}"/>
              </a:ext>
            </a:extLst>
          </p:cNvPr>
          <p:cNvPicPr>
            <a:picLocks noChangeAspect="1"/>
          </p:cNvPicPr>
          <p:nvPr/>
        </p:nvPicPr>
        <p:blipFill>
          <a:blip r:embed="rId3"/>
          <a:stretch>
            <a:fillRect/>
          </a:stretch>
        </p:blipFill>
        <p:spPr>
          <a:xfrm>
            <a:off x="87457" y="1683327"/>
            <a:ext cx="6670604" cy="4661621"/>
          </a:xfrm>
          <a:prstGeom prst="rect">
            <a:avLst/>
          </a:prstGeom>
        </p:spPr>
      </p:pic>
      <p:sp>
        <p:nvSpPr>
          <p:cNvPr id="9218" name="Title 1"/>
          <p:cNvSpPr>
            <a:spLocks noGrp="1"/>
          </p:cNvSpPr>
          <p:nvPr>
            <p:ph type="title"/>
          </p:nvPr>
        </p:nvSpPr>
        <p:spPr>
          <a:xfrm>
            <a:off x="1183840" y="51738"/>
            <a:ext cx="10515600" cy="1325563"/>
          </a:xfrm>
        </p:spPr>
        <p:txBody>
          <a:bodyPr/>
          <a:lstStyle/>
          <a:p>
            <a:pPr marL="447675" indent="-447675">
              <a:tabLst>
                <a:tab pos="628650" algn="l"/>
              </a:tabLst>
              <a:defRPr/>
            </a:pPr>
            <a:r>
              <a:rPr lang="en-GB" dirty="0"/>
              <a:t>Outputs: the TS/TR</a:t>
            </a:r>
          </a:p>
        </p:txBody>
      </p:sp>
      <p:sp>
        <p:nvSpPr>
          <p:cNvPr id="3" name="Rectangle 3">
            <a:extLst>
              <a:ext uri="{FF2B5EF4-FFF2-40B4-BE49-F238E27FC236}">
                <a16:creationId xmlns:a16="http://schemas.microsoft.com/office/drawing/2014/main" id="{98BD5242-7CED-4C36-A66A-2310545AA4ED}"/>
              </a:ext>
            </a:extLst>
          </p:cNvPr>
          <p:cNvSpPr>
            <a:spLocks noChangeArrowheads="1"/>
          </p:cNvSpPr>
          <p:nvPr/>
        </p:nvSpPr>
        <p:spPr bwMode="auto">
          <a:xfrm>
            <a:off x="6288711" y="287481"/>
            <a:ext cx="5551293" cy="969081"/>
          </a:xfrm>
          <a:prstGeom prst="rect">
            <a:avLst/>
          </a:prstGeom>
          <a:solidFill>
            <a:schemeClr val="bg1"/>
          </a:solidFill>
          <a:ln>
            <a:noFill/>
          </a:ln>
          <a:effectLst/>
        </p:spPr>
        <p:txBody>
          <a:bodyPr lIns="90488" tIns="44450" rIns="90488" bIns="44450"/>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nSpc>
                <a:spcPct val="90000"/>
              </a:lnSpc>
              <a:spcBef>
                <a:spcPts val="500"/>
              </a:spcBef>
              <a:spcAft>
                <a:spcPts val="500"/>
              </a:spcAft>
              <a:buFontTx/>
              <a:buNone/>
              <a:defRPr/>
            </a:pPr>
            <a:r>
              <a:rPr lang="en-GB" sz="2800" b="1" dirty="0">
                <a:solidFill>
                  <a:schemeClr val="accent2"/>
                </a:solidFill>
                <a:effectLst>
                  <a:outerShdw blurRad="38100" dist="38100" dir="2700000" algn="tl">
                    <a:srgbClr val="000000"/>
                  </a:outerShdw>
                </a:effectLst>
                <a:latin typeface="+mn-lt"/>
              </a:rPr>
              <a:t>	</a:t>
            </a:r>
            <a:r>
              <a:rPr lang="en-GB" dirty="0">
                <a:effectLst>
                  <a:outerShdw blurRad="38100" dist="38100" dir="2700000" algn="tl">
                    <a:srgbClr val="FFFFFF"/>
                  </a:outerShdw>
                </a:effectLst>
                <a:latin typeface="+mn-lt"/>
              </a:rPr>
              <a:t>Version </a:t>
            </a:r>
            <a:r>
              <a:rPr lang="en-GB" dirty="0" err="1">
                <a:effectLst>
                  <a:outerShdw blurRad="38100" dist="38100" dir="2700000" algn="tl">
                    <a:srgbClr val="FFFFFF"/>
                  </a:outerShdw>
                </a:effectLst>
                <a:latin typeface="+mn-lt"/>
              </a:rPr>
              <a:t>R.y.z</a:t>
            </a:r>
            <a:r>
              <a:rPr lang="en-GB" dirty="0">
                <a:effectLst>
                  <a:outerShdw blurRad="38100" dist="38100" dir="2700000" algn="tl">
                    <a:srgbClr val="FFFFFF"/>
                  </a:outerShdw>
                </a:effectLst>
                <a:latin typeface="+mn-lt"/>
              </a:rPr>
              <a:t> = Release R</a:t>
            </a:r>
          </a:p>
        </p:txBody>
      </p:sp>
      <p:sp>
        <p:nvSpPr>
          <p:cNvPr id="4" name="Oval 3">
            <a:extLst>
              <a:ext uri="{FF2B5EF4-FFF2-40B4-BE49-F238E27FC236}">
                <a16:creationId xmlns:a16="http://schemas.microsoft.com/office/drawing/2014/main" id="{927564C0-7DB9-AA62-BAB6-C8BB92102303}"/>
              </a:ext>
            </a:extLst>
          </p:cNvPr>
          <p:cNvSpPr>
            <a:spLocks noChangeArrowheads="1"/>
          </p:cNvSpPr>
          <p:nvPr/>
        </p:nvSpPr>
        <p:spPr bwMode="auto">
          <a:xfrm>
            <a:off x="4748645" y="2348347"/>
            <a:ext cx="675408" cy="558511"/>
          </a:xfrm>
          <a:prstGeom prst="ellipse">
            <a:avLst/>
          </a:prstGeom>
          <a:noFill/>
          <a:ln w="38100" algn="ctr">
            <a:solidFill>
              <a:srgbClr val="CC0000"/>
            </a:solidFill>
            <a:round/>
            <a:headEnd/>
            <a:tailEnd/>
          </a:ln>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defRPr/>
            </a:pPr>
            <a:endParaRPr lang="en-US" altLang="en-US" sz="2400">
              <a:latin typeface="+mn-lt"/>
            </a:endParaRPr>
          </a:p>
        </p:txBody>
      </p:sp>
      <p:cxnSp>
        <p:nvCxnSpPr>
          <p:cNvPr id="5" name="Straight Arrow Connector 4">
            <a:extLst>
              <a:ext uri="{FF2B5EF4-FFF2-40B4-BE49-F238E27FC236}">
                <a16:creationId xmlns:a16="http://schemas.microsoft.com/office/drawing/2014/main" id="{1AEEB2C2-2865-6A1B-3EB5-77A81383C5DF}"/>
              </a:ext>
            </a:extLst>
          </p:cNvPr>
          <p:cNvCxnSpPr>
            <a:cxnSpLocks noChangeShapeType="1"/>
          </p:cNvCxnSpPr>
          <p:nvPr/>
        </p:nvCxnSpPr>
        <p:spPr bwMode="auto">
          <a:xfrm flipH="1">
            <a:off x="5299364" y="779318"/>
            <a:ext cx="1548245" cy="1569027"/>
          </a:xfrm>
          <a:prstGeom prst="straightConnector1">
            <a:avLst/>
          </a:prstGeom>
          <a:noFill/>
          <a:ln w="38100" algn="ctr">
            <a:solidFill>
              <a:srgbClr val="CC0000"/>
            </a:solidFill>
            <a:round/>
            <a:headEnd/>
            <a:tailEnd type="arrow" w="med" len="med"/>
          </a:ln>
          <a:extLst>
            <a:ext uri="{909E8E84-426E-40DD-AFC4-6F175D3DCCD1}">
              <a14:hiddenFill xmlns:a14="http://schemas.microsoft.com/office/drawing/2010/main">
                <a:noFill/>
              </a14:hiddenFill>
            </a:ext>
          </a:extLst>
        </p:spPr>
      </p:cxnSp>
      <p:sp>
        <p:nvSpPr>
          <p:cNvPr id="8" name="Oval 7">
            <a:extLst>
              <a:ext uri="{FF2B5EF4-FFF2-40B4-BE49-F238E27FC236}">
                <a16:creationId xmlns:a16="http://schemas.microsoft.com/office/drawing/2014/main" id="{BA2DA6B9-AEC4-4B42-DAF4-62CF4FEE01F2}"/>
              </a:ext>
            </a:extLst>
          </p:cNvPr>
          <p:cNvSpPr>
            <a:spLocks noChangeArrowheads="1"/>
          </p:cNvSpPr>
          <p:nvPr/>
        </p:nvSpPr>
        <p:spPr bwMode="auto">
          <a:xfrm>
            <a:off x="3417599" y="2348345"/>
            <a:ext cx="520556" cy="470911"/>
          </a:xfrm>
          <a:prstGeom prst="ellipse">
            <a:avLst/>
          </a:prstGeom>
          <a:noFill/>
          <a:ln w="38100" algn="ctr">
            <a:solidFill>
              <a:srgbClr val="CC0000"/>
            </a:solidFill>
            <a:round/>
            <a:headEnd/>
            <a:tailEnd/>
          </a:ln>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defRPr/>
            </a:pPr>
            <a:endParaRPr lang="en-US" altLang="en-US" sz="2400">
              <a:latin typeface="+mn-lt"/>
            </a:endParaRPr>
          </a:p>
        </p:txBody>
      </p:sp>
      <p:cxnSp>
        <p:nvCxnSpPr>
          <p:cNvPr id="9" name="Straight Arrow Connector 8">
            <a:extLst>
              <a:ext uri="{FF2B5EF4-FFF2-40B4-BE49-F238E27FC236}">
                <a16:creationId xmlns:a16="http://schemas.microsoft.com/office/drawing/2014/main" id="{1CEA17D4-AAEE-59CE-3E85-E991F3292EE7}"/>
              </a:ext>
            </a:extLst>
          </p:cNvPr>
          <p:cNvCxnSpPr>
            <a:cxnSpLocks noChangeShapeType="1"/>
          </p:cNvCxnSpPr>
          <p:nvPr/>
        </p:nvCxnSpPr>
        <p:spPr bwMode="auto">
          <a:xfrm flipH="1" flipV="1">
            <a:off x="4000500" y="2784764"/>
            <a:ext cx="3340245" cy="1389928"/>
          </a:xfrm>
          <a:prstGeom prst="straightConnector1">
            <a:avLst/>
          </a:prstGeom>
          <a:noFill/>
          <a:ln w="38100" algn="ctr">
            <a:solidFill>
              <a:srgbClr val="CC0000"/>
            </a:solidFill>
            <a:round/>
            <a:headEnd/>
            <a:tailEnd type="arrow" w="med" len="med"/>
          </a:ln>
          <a:extLst>
            <a:ext uri="{909E8E84-426E-40DD-AFC4-6F175D3DCCD1}">
              <a14:hiddenFill xmlns:a14="http://schemas.microsoft.com/office/drawing/2010/main">
                <a:noFill/>
              </a14:hiddenFill>
            </a:ext>
          </a:extLst>
        </p:spPr>
      </p:cxnSp>
      <p:graphicFrame>
        <p:nvGraphicFramePr>
          <p:cNvPr id="14" name="Table 13">
            <a:extLst>
              <a:ext uri="{FF2B5EF4-FFF2-40B4-BE49-F238E27FC236}">
                <a16:creationId xmlns:a16="http://schemas.microsoft.com/office/drawing/2014/main" id="{FF81A96E-F8E2-B12B-EC37-41F5DA0DB8D6}"/>
              </a:ext>
            </a:extLst>
          </p:cNvPr>
          <p:cNvGraphicFramePr>
            <a:graphicFrameLocks noGrp="1"/>
          </p:cNvGraphicFramePr>
          <p:nvPr>
            <p:extLst>
              <p:ext uri="{D42A27DB-BD31-4B8C-83A1-F6EECF244321}">
                <p14:modId xmlns:p14="http://schemas.microsoft.com/office/powerpoint/2010/main" val="3116555069"/>
              </p:ext>
            </p:extLst>
          </p:nvPr>
        </p:nvGraphicFramePr>
        <p:xfrm>
          <a:off x="6828559" y="1426153"/>
          <a:ext cx="5249141" cy="5289626"/>
        </p:xfrm>
        <a:graphic>
          <a:graphicData uri="http://schemas.openxmlformats.org/drawingml/2006/table">
            <a:tbl>
              <a:tblPr firstRow="1" bandRow="1">
                <a:tableStyleId>{5C22544A-7EE6-4342-B048-85BDC9FD1C3A}</a:tableStyleId>
              </a:tblPr>
              <a:tblGrid>
                <a:gridCol w="1713663">
                  <a:extLst>
                    <a:ext uri="{9D8B030D-6E8A-4147-A177-3AD203B41FA5}">
                      <a16:colId xmlns:a16="http://schemas.microsoft.com/office/drawing/2014/main" val="20000"/>
                    </a:ext>
                  </a:extLst>
                </a:gridCol>
                <a:gridCol w="3535478">
                  <a:extLst>
                    <a:ext uri="{9D8B030D-6E8A-4147-A177-3AD203B41FA5}">
                      <a16:colId xmlns:a16="http://schemas.microsoft.com/office/drawing/2014/main" val="20001"/>
                    </a:ext>
                  </a:extLst>
                </a:gridCol>
              </a:tblGrid>
              <a:tr h="417942">
                <a:tc>
                  <a:txBody>
                    <a:bodyPr/>
                    <a:lstStyle/>
                    <a:p>
                      <a:r>
                        <a:rPr lang="en-GB" sz="2500" b="1" dirty="0"/>
                        <a:t>Series</a:t>
                      </a:r>
                      <a:endParaRPr lang="en-US" sz="2500" b="1" dirty="0"/>
                    </a:p>
                  </a:txBody>
                  <a:tcPr marT="47518" marB="47518"/>
                </a:tc>
                <a:tc>
                  <a:txBody>
                    <a:bodyPr/>
                    <a:lstStyle/>
                    <a:p>
                      <a:r>
                        <a:rPr lang="en-GB" sz="2500" b="1" dirty="0"/>
                        <a:t>Topic</a:t>
                      </a:r>
                      <a:endParaRPr lang="en-US" sz="2500" b="1" dirty="0"/>
                    </a:p>
                  </a:txBody>
                  <a:tcPr marT="47518" marB="47518"/>
                </a:tc>
                <a:extLst>
                  <a:ext uri="{0D108BD9-81ED-4DB2-BD59-A6C34878D82A}">
                    <a16:rowId xmlns:a16="http://schemas.microsoft.com/office/drawing/2014/main" val="10000"/>
                  </a:ext>
                </a:extLst>
              </a:tr>
              <a:tr h="205219">
                <a:tc>
                  <a:txBody>
                    <a:bodyPr/>
                    <a:lstStyle/>
                    <a:p>
                      <a:pPr>
                        <a:lnSpc>
                          <a:spcPct val="107000"/>
                        </a:lnSpc>
                        <a:spcAft>
                          <a:spcPts val="0"/>
                        </a:spcAft>
                      </a:pPr>
                      <a:r>
                        <a:rPr lang="en-GB" sz="1500" b="1" dirty="0">
                          <a:latin typeface="Calibri"/>
                          <a:ea typeface="Calibri"/>
                          <a:cs typeface="Times New Roman"/>
                        </a:rPr>
                        <a:t>21 series</a:t>
                      </a:r>
                      <a:endParaRPr lang="en-US" sz="1500" b="1" dirty="0">
                        <a:latin typeface="Calibri"/>
                        <a:ea typeface="Calibri"/>
                        <a:cs typeface="Times New Roman"/>
                      </a:endParaRPr>
                    </a:p>
                  </a:txBody>
                  <a:tcPr marL="68580" marR="68580" marT="0" marB="0"/>
                </a:tc>
                <a:tc>
                  <a:txBody>
                    <a:bodyPr/>
                    <a:lstStyle/>
                    <a:p>
                      <a:pPr>
                        <a:lnSpc>
                          <a:spcPct val="107000"/>
                        </a:lnSpc>
                        <a:spcAft>
                          <a:spcPts val="0"/>
                        </a:spcAft>
                      </a:pPr>
                      <a:r>
                        <a:rPr lang="en-GB" sz="1500" b="1" dirty="0">
                          <a:latin typeface="Calibri"/>
                          <a:ea typeface="Calibri"/>
                          <a:cs typeface="Times New Roman"/>
                        </a:rPr>
                        <a:t>Stage 1: Requirements</a:t>
                      </a:r>
                      <a:endParaRPr lang="en-US" sz="1500" b="1" dirty="0">
                        <a:latin typeface="Calibri"/>
                        <a:ea typeface="Calibri"/>
                        <a:cs typeface="Times New Roman"/>
                      </a:endParaRPr>
                    </a:p>
                  </a:txBody>
                  <a:tcPr marL="68580" marR="68580" marT="0" marB="0"/>
                </a:tc>
                <a:extLst>
                  <a:ext uri="{0D108BD9-81ED-4DB2-BD59-A6C34878D82A}">
                    <a16:rowId xmlns:a16="http://schemas.microsoft.com/office/drawing/2014/main" val="10001"/>
                  </a:ext>
                </a:extLst>
              </a:tr>
              <a:tr h="205219">
                <a:tc>
                  <a:txBody>
                    <a:bodyPr/>
                    <a:lstStyle/>
                    <a:p>
                      <a:pPr>
                        <a:lnSpc>
                          <a:spcPct val="107000"/>
                        </a:lnSpc>
                        <a:spcAft>
                          <a:spcPts val="0"/>
                        </a:spcAft>
                      </a:pPr>
                      <a:r>
                        <a:rPr lang="en-GB" sz="1500" b="1" dirty="0">
                          <a:latin typeface="Calibri"/>
                          <a:ea typeface="Calibri"/>
                          <a:cs typeface="Times New Roman"/>
                        </a:rPr>
                        <a:t>22 series</a:t>
                      </a:r>
                      <a:endParaRPr lang="en-US" sz="1500" b="1" dirty="0">
                        <a:latin typeface="Calibri"/>
                        <a:ea typeface="Calibri"/>
                        <a:cs typeface="Times New Roman"/>
                      </a:endParaRPr>
                    </a:p>
                  </a:txBody>
                  <a:tcPr marL="68580" marR="68580" marT="0" marB="0"/>
                </a:tc>
                <a:tc>
                  <a:txBody>
                    <a:bodyPr/>
                    <a:lstStyle/>
                    <a:p>
                      <a:pPr>
                        <a:lnSpc>
                          <a:spcPct val="107000"/>
                        </a:lnSpc>
                        <a:spcAft>
                          <a:spcPts val="0"/>
                        </a:spcAft>
                      </a:pPr>
                      <a:r>
                        <a:rPr lang="en-GB" sz="1500" b="1">
                          <a:latin typeface="Calibri"/>
                          <a:ea typeface="Calibri"/>
                          <a:cs typeface="Times New Roman"/>
                        </a:rPr>
                        <a:t>Stage 1: Service aspects</a:t>
                      </a:r>
                      <a:endParaRPr lang="en-US" sz="1500" b="1">
                        <a:latin typeface="Calibri"/>
                        <a:ea typeface="Calibri"/>
                        <a:cs typeface="Times New Roman"/>
                      </a:endParaRPr>
                    </a:p>
                  </a:txBody>
                  <a:tcPr marL="68580" marR="68580" marT="0" marB="0"/>
                </a:tc>
                <a:extLst>
                  <a:ext uri="{0D108BD9-81ED-4DB2-BD59-A6C34878D82A}">
                    <a16:rowId xmlns:a16="http://schemas.microsoft.com/office/drawing/2014/main" val="10002"/>
                  </a:ext>
                </a:extLst>
              </a:tr>
              <a:tr h="205219">
                <a:tc>
                  <a:txBody>
                    <a:bodyPr/>
                    <a:lstStyle/>
                    <a:p>
                      <a:pPr>
                        <a:lnSpc>
                          <a:spcPct val="107000"/>
                        </a:lnSpc>
                        <a:spcAft>
                          <a:spcPts val="0"/>
                        </a:spcAft>
                      </a:pPr>
                      <a:r>
                        <a:rPr lang="en-GB" sz="1500" b="1">
                          <a:latin typeface="Calibri"/>
                          <a:ea typeface="Calibri"/>
                          <a:cs typeface="Times New Roman"/>
                        </a:rPr>
                        <a:t>23 series</a:t>
                      </a:r>
                      <a:endParaRPr lang="en-US" sz="1500" b="1">
                        <a:latin typeface="Calibri"/>
                        <a:ea typeface="Calibri"/>
                        <a:cs typeface="Times New Roman"/>
                      </a:endParaRPr>
                    </a:p>
                  </a:txBody>
                  <a:tcPr marL="68580" marR="68580" marT="0" marB="0"/>
                </a:tc>
                <a:tc>
                  <a:txBody>
                    <a:bodyPr/>
                    <a:lstStyle/>
                    <a:p>
                      <a:pPr>
                        <a:lnSpc>
                          <a:spcPct val="107000"/>
                        </a:lnSpc>
                        <a:spcAft>
                          <a:spcPts val="0"/>
                        </a:spcAft>
                      </a:pPr>
                      <a:r>
                        <a:rPr lang="en-GB" sz="1500" b="1">
                          <a:latin typeface="Calibri"/>
                          <a:ea typeface="Calibri"/>
                          <a:cs typeface="Times New Roman"/>
                        </a:rPr>
                        <a:t>Stage 2 (Technical realization)</a:t>
                      </a:r>
                      <a:endParaRPr lang="en-US" sz="1500" b="1">
                        <a:latin typeface="Calibri"/>
                        <a:ea typeface="Calibri"/>
                        <a:cs typeface="Times New Roman"/>
                      </a:endParaRPr>
                    </a:p>
                  </a:txBody>
                  <a:tcPr marL="68580" marR="68580" marT="0" marB="0"/>
                </a:tc>
                <a:extLst>
                  <a:ext uri="{0D108BD9-81ED-4DB2-BD59-A6C34878D82A}">
                    <a16:rowId xmlns:a16="http://schemas.microsoft.com/office/drawing/2014/main" val="10003"/>
                  </a:ext>
                </a:extLst>
              </a:tr>
              <a:tr h="419971">
                <a:tc>
                  <a:txBody>
                    <a:bodyPr/>
                    <a:lstStyle/>
                    <a:p>
                      <a:pPr>
                        <a:lnSpc>
                          <a:spcPct val="107000"/>
                        </a:lnSpc>
                        <a:spcAft>
                          <a:spcPts val="0"/>
                        </a:spcAft>
                      </a:pPr>
                      <a:r>
                        <a:rPr lang="en-GB" sz="1500" b="1" dirty="0">
                          <a:latin typeface="Calibri"/>
                          <a:ea typeface="Calibri"/>
                          <a:cs typeface="Times New Roman"/>
                        </a:rPr>
                        <a:t>24 and 29 series</a:t>
                      </a:r>
                      <a:endParaRPr lang="en-US" sz="1500" b="1" dirty="0">
                        <a:latin typeface="Calibri"/>
                        <a:ea typeface="Calibri"/>
                        <a:cs typeface="Times New Roman"/>
                      </a:endParaRPr>
                    </a:p>
                  </a:txBody>
                  <a:tcPr marL="68580" marR="68580" marT="0" marB="0"/>
                </a:tc>
                <a:tc>
                  <a:txBody>
                    <a:bodyPr/>
                    <a:lstStyle/>
                    <a:p>
                      <a:pPr>
                        <a:lnSpc>
                          <a:spcPct val="107000"/>
                        </a:lnSpc>
                        <a:spcAft>
                          <a:spcPts val="0"/>
                        </a:spcAft>
                      </a:pPr>
                      <a:r>
                        <a:rPr lang="en-GB" sz="1500" b="1">
                          <a:latin typeface="Calibri"/>
                          <a:ea typeface="Calibri"/>
                          <a:cs typeface="Times New Roman"/>
                        </a:rPr>
                        <a:t>Stage 3: Network signalling protocols</a:t>
                      </a:r>
                      <a:endParaRPr lang="en-US" sz="1500" b="1">
                        <a:latin typeface="Calibri"/>
                        <a:ea typeface="Calibri"/>
                        <a:cs typeface="Times New Roman"/>
                      </a:endParaRPr>
                    </a:p>
                  </a:txBody>
                  <a:tcPr marL="68580" marR="68580" marT="0" marB="0"/>
                </a:tc>
                <a:extLst>
                  <a:ext uri="{0D108BD9-81ED-4DB2-BD59-A6C34878D82A}">
                    <a16:rowId xmlns:a16="http://schemas.microsoft.com/office/drawing/2014/main" val="10004"/>
                  </a:ext>
                </a:extLst>
              </a:tr>
              <a:tr h="205219">
                <a:tc>
                  <a:txBody>
                    <a:bodyPr/>
                    <a:lstStyle/>
                    <a:p>
                      <a:pPr>
                        <a:lnSpc>
                          <a:spcPct val="107000"/>
                        </a:lnSpc>
                        <a:spcAft>
                          <a:spcPts val="0"/>
                        </a:spcAft>
                      </a:pPr>
                      <a:r>
                        <a:rPr lang="en-GB" sz="1500" b="1" dirty="0">
                          <a:latin typeface="Calibri"/>
                          <a:ea typeface="Calibri"/>
                          <a:cs typeface="Times New Roman"/>
                        </a:rPr>
                        <a:t>25 series</a:t>
                      </a:r>
                      <a:endParaRPr lang="en-US" sz="1500" b="1" dirty="0">
                        <a:latin typeface="Calibri"/>
                        <a:ea typeface="Calibri"/>
                        <a:cs typeface="Times New Roman"/>
                      </a:endParaRPr>
                    </a:p>
                  </a:txBody>
                  <a:tcPr marL="68580" marR="68580" marT="0" marB="0"/>
                </a:tc>
                <a:tc>
                  <a:txBody>
                    <a:bodyPr/>
                    <a:lstStyle/>
                    <a:p>
                      <a:pPr>
                        <a:lnSpc>
                          <a:spcPct val="107000"/>
                        </a:lnSpc>
                        <a:spcAft>
                          <a:spcPts val="0"/>
                        </a:spcAft>
                      </a:pPr>
                      <a:r>
                        <a:rPr lang="en-GB" sz="1500" b="1">
                          <a:latin typeface="Calibri"/>
                          <a:ea typeface="Calibri"/>
                          <a:cs typeface="Times New Roman"/>
                        </a:rPr>
                        <a:t>3G Radio: UTRAN; W-CDMA; HSPA</a:t>
                      </a:r>
                      <a:endParaRPr lang="en-US" sz="1500" b="1">
                        <a:latin typeface="Calibri"/>
                        <a:ea typeface="Calibri"/>
                        <a:cs typeface="Times New Roman"/>
                      </a:endParaRPr>
                    </a:p>
                  </a:txBody>
                  <a:tcPr marL="68580" marR="68580" marT="0" marB="0"/>
                </a:tc>
                <a:extLst>
                  <a:ext uri="{0D108BD9-81ED-4DB2-BD59-A6C34878D82A}">
                    <a16:rowId xmlns:a16="http://schemas.microsoft.com/office/drawing/2014/main" val="10005"/>
                  </a:ext>
                </a:extLst>
              </a:tr>
              <a:tr h="205219">
                <a:tc>
                  <a:txBody>
                    <a:bodyPr/>
                    <a:lstStyle/>
                    <a:p>
                      <a:pPr>
                        <a:lnSpc>
                          <a:spcPct val="107000"/>
                        </a:lnSpc>
                        <a:spcAft>
                          <a:spcPts val="0"/>
                        </a:spcAft>
                      </a:pPr>
                      <a:r>
                        <a:rPr lang="en-GB" sz="1500" b="1">
                          <a:latin typeface="Calibri"/>
                          <a:ea typeface="Calibri"/>
                          <a:cs typeface="Times New Roman"/>
                        </a:rPr>
                        <a:t>26 series</a:t>
                      </a:r>
                      <a:endParaRPr lang="en-US" sz="1500" b="1">
                        <a:latin typeface="Calibri"/>
                        <a:ea typeface="Calibri"/>
                        <a:cs typeface="Times New Roman"/>
                      </a:endParaRPr>
                    </a:p>
                  </a:txBody>
                  <a:tcPr marL="68580" marR="68580" marT="0" marB="0"/>
                </a:tc>
                <a:tc>
                  <a:txBody>
                    <a:bodyPr/>
                    <a:lstStyle/>
                    <a:p>
                      <a:pPr>
                        <a:lnSpc>
                          <a:spcPct val="107000"/>
                        </a:lnSpc>
                        <a:spcAft>
                          <a:spcPts val="0"/>
                        </a:spcAft>
                      </a:pPr>
                      <a:r>
                        <a:rPr lang="en-GB" sz="1500" b="1">
                          <a:latin typeface="Calibri"/>
                          <a:ea typeface="Calibri"/>
                          <a:cs typeface="Times New Roman"/>
                        </a:rPr>
                        <a:t>CODECs</a:t>
                      </a:r>
                      <a:endParaRPr lang="en-US" sz="1500" b="1">
                        <a:latin typeface="Calibri"/>
                        <a:ea typeface="Calibri"/>
                        <a:cs typeface="Times New Roman"/>
                      </a:endParaRPr>
                    </a:p>
                  </a:txBody>
                  <a:tcPr marL="68580" marR="68580" marT="0" marB="0"/>
                </a:tc>
                <a:extLst>
                  <a:ext uri="{0D108BD9-81ED-4DB2-BD59-A6C34878D82A}">
                    <a16:rowId xmlns:a16="http://schemas.microsoft.com/office/drawing/2014/main" val="10006"/>
                  </a:ext>
                </a:extLst>
              </a:tr>
              <a:tr h="205219">
                <a:tc>
                  <a:txBody>
                    <a:bodyPr/>
                    <a:lstStyle/>
                    <a:p>
                      <a:pPr>
                        <a:lnSpc>
                          <a:spcPct val="107000"/>
                        </a:lnSpc>
                        <a:spcAft>
                          <a:spcPts val="0"/>
                        </a:spcAft>
                      </a:pPr>
                      <a:r>
                        <a:rPr lang="en-GB" sz="1500" b="1" dirty="0">
                          <a:latin typeface="Calibri"/>
                          <a:ea typeface="Calibri"/>
                          <a:cs typeface="Times New Roman"/>
                        </a:rPr>
                        <a:t>27 series</a:t>
                      </a:r>
                      <a:endParaRPr lang="en-US" sz="1500" b="1" dirty="0">
                        <a:latin typeface="Calibri"/>
                        <a:ea typeface="Calibri"/>
                        <a:cs typeface="Times New Roman"/>
                      </a:endParaRPr>
                    </a:p>
                  </a:txBody>
                  <a:tcPr marL="68580" marR="68580" marT="0" marB="0"/>
                </a:tc>
                <a:tc>
                  <a:txBody>
                    <a:bodyPr/>
                    <a:lstStyle/>
                    <a:p>
                      <a:pPr>
                        <a:lnSpc>
                          <a:spcPct val="107000"/>
                        </a:lnSpc>
                        <a:spcAft>
                          <a:spcPts val="0"/>
                        </a:spcAft>
                      </a:pPr>
                      <a:r>
                        <a:rPr lang="en-GB" sz="1500" b="1" dirty="0">
                          <a:latin typeface="Calibri"/>
                          <a:ea typeface="Calibri"/>
                          <a:cs typeface="Times New Roman"/>
                        </a:rPr>
                        <a:t>Data</a:t>
                      </a:r>
                      <a:endParaRPr lang="en-US" sz="1500" b="1" dirty="0">
                        <a:latin typeface="Calibri"/>
                        <a:ea typeface="Calibri"/>
                        <a:cs typeface="Times New Roman"/>
                      </a:endParaRPr>
                    </a:p>
                  </a:txBody>
                  <a:tcPr marL="68580" marR="68580" marT="0" marB="0"/>
                </a:tc>
                <a:extLst>
                  <a:ext uri="{0D108BD9-81ED-4DB2-BD59-A6C34878D82A}">
                    <a16:rowId xmlns:a16="http://schemas.microsoft.com/office/drawing/2014/main" val="10007"/>
                  </a:ext>
                </a:extLst>
              </a:tr>
              <a:tr h="205219">
                <a:tc>
                  <a:txBody>
                    <a:bodyPr/>
                    <a:lstStyle/>
                    <a:p>
                      <a:pPr>
                        <a:lnSpc>
                          <a:spcPct val="107000"/>
                        </a:lnSpc>
                        <a:spcAft>
                          <a:spcPts val="0"/>
                        </a:spcAft>
                      </a:pPr>
                      <a:r>
                        <a:rPr lang="en-GB" sz="1500" b="1" dirty="0">
                          <a:latin typeface="Calibri"/>
                          <a:ea typeface="Calibri"/>
                          <a:cs typeface="Times New Roman"/>
                        </a:rPr>
                        <a:t>31 series</a:t>
                      </a:r>
                      <a:endParaRPr lang="en-US" sz="1500" b="1" dirty="0">
                        <a:latin typeface="Calibri"/>
                        <a:ea typeface="Calibri"/>
                        <a:cs typeface="Times New Roman"/>
                      </a:endParaRPr>
                    </a:p>
                  </a:txBody>
                  <a:tcPr marL="68580" marR="68580" marT="0" marB="0"/>
                </a:tc>
                <a:tc>
                  <a:txBody>
                    <a:bodyPr/>
                    <a:lstStyle/>
                    <a:p>
                      <a:pPr>
                        <a:lnSpc>
                          <a:spcPct val="107000"/>
                        </a:lnSpc>
                        <a:spcAft>
                          <a:spcPts val="0"/>
                        </a:spcAft>
                      </a:pPr>
                      <a:r>
                        <a:rPr lang="en-GB" sz="1500" b="1">
                          <a:latin typeface="Calibri"/>
                          <a:ea typeface="Calibri"/>
                          <a:cs typeface="Times New Roman"/>
                        </a:rPr>
                        <a:t>SIM, USIM</a:t>
                      </a:r>
                      <a:endParaRPr lang="en-US" sz="1500" b="1">
                        <a:latin typeface="Calibri"/>
                        <a:ea typeface="Calibri"/>
                        <a:cs typeface="Times New Roman"/>
                      </a:endParaRPr>
                    </a:p>
                  </a:txBody>
                  <a:tcPr marL="68580" marR="68580" marT="0" marB="0"/>
                </a:tc>
                <a:extLst>
                  <a:ext uri="{0D108BD9-81ED-4DB2-BD59-A6C34878D82A}">
                    <a16:rowId xmlns:a16="http://schemas.microsoft.com/office/drawing/2014/main" val="10008"/>
                  </a:ext>
                </a:extLst>
              </a:tr>
              <a:tr h="205219">
                <a:tc>
                  <a:txBody>
                    <a:bodyPr/>
                    <a:lstStyle/>
                    <a:p>
                      <a:pPr>
                        <a:lnSpc>
                          <a:spcPct val="107000"/>
                        </a:lnSpc>
                        <a:spcAft>
                          <a:spcPts val="0"/>
                        </a:spcAft>
                      </a:pPr>
                      <a:r>
                        <a:rPr lang="en-GB" sz="1500" b="1" dirty="0">
                          <a:latin typeface="Calibri"/>
                          <a:ea typeface="Calibri"/>
                          <a:cs typeface="Times New Roman"/>
                        </a:rPr>
                        <a:t>32 series</a:t>
                      </a:r>
                      <a:endParaRPr lang="en-US" sz="1500" b="1" dirty="0">
                        <a:latin typeface="Calibri"/>
                        <a:ea typeface="Calibri"/>
                        <a:cs typeface="Times New Roman"/>
                      </a:endParaRPr>
                    </a:p>
                  </a:txBody>
                  <a:tcPr marL="68580" marR="68580" marT="0" marB="0"/>
                </a:tc>
                <a:tc>
                  <a:txBody>
                    <a:bodyPr/>
                    <a:lstStyle/>
                    <a:p>
                      <a:pPr>
                        <a:lnSpc>
                          <a:spcPct val="107000"/>
                        </a:lnSpc>
                        <a:spcAft>
                          <a:spcPts val="0"/>
                        </a:spcAft>
                      </a:pPr>
                      <a:r>
                        <a:rPr lang="en-GB" sz="1500" b="1">
                          <a:latin typeface="Calibri"/>
                          <a:ea typeface="Calibri"/>
                          <a:cs typeface="Times New Roman"/>
                        </a:rPr>
                        <a:t>OAM&amp;P and Charging</a:t>
                      </a:r>
                      <a:endParaRPr lang="en-US" sz="1500" b="1">
                        <a:latin typeface="Calibri"/>
                        <a:ea typeface="Calibri"/>
                        <a:cs typeface="Times New Roman"/>
                      </a:endParaRPr>
                    </a:p>
                  </a:txBody>
                  <a:tcPr marL="68580" marR="68580" marT="0" marB="0"/>
                </a:tc>
                <a:extLst>
                  <a:ext uri="{0D108BD9-81ED-4DB2-BD59-A6C34878D82A}">
                    <a16:rowId xmlns:a16="http://schemas.microsoft.com/office/drawing/2014/main" val="10009"/>
                  </a:ext>
                </a:extLst>
              </a:tr>
              <a:tr h="205219">
                <a:tc>
                  <a:txBody>
                    <a:bodyPr/>
                    <a:lstStyle/>
                    <a:p>
                      <a:pPr>
                        <a:lnSpc>
                          <a:spcPct val="107000"/>
                        </a:lnSpc>
                        <a:spcAft>
                          <a:spcPts val="0"/>
                        </a:spcAft>
                      </a:pPr>
                      <a:r>
                        <a:rPr lang="en-GB" sz="1500" b="1" dirty="0">
                          <a:latin typeface="Calibri"/>
                          <a:ea typeface="Calibri"/>
                          <a:cs typeface="Times New Roman"/>
                        </a:rPr>
                        <a:t>33 series</a:t>
                      </a:r>
                      <a:endParaRPr lang="en-US" sz="1500" b="1" dirty="0">
                        <a:latin typeface="Calibri"/>
                        <a:ea typeface="Calibri"/>
                        <a:cs typeface="Times New Roman"/>
                      </a:endParaRPr>
                    </a:p>
                  </a:txBody>
                  <a:tcPr marL="68580" marR="68580" marT="0" marB="0"/>
                </a:tc>
                <a:tc>
                  <a:txBody>
                    <a:bodyPr/>
                    <a:lstStyle/>
                    <a:p>
                      <a:pPr>
                        <a:lnSpc>
                          <a:spcPct val="107000"/>
                        </a:lnSpc>
                        <a:spcAft>
                          <a:spcPts val="0"/>
                        </a:spcAft>
                      </a:pPr>
                      <a:r>
                        <a:rPr lang="en-GB" sz="1500" b="1">
                          <a:latin typeface="Calibri"/>
                          <a:ea typeface="Calibri"/>
                          <a:cs typeface="Times New Roman"/>
                        </a:rPr>
                        <a:t>Security aspects</a:t>
                      </a:r>
                      <a:endParaRPr lang="en-US" sz="1500" b="1">
                        <a:latin typeface="Calibri"/>
                        <a:ea typeface="Calibri"/>
                        <a:cs typeface="Times New Roman"/>
                      </a:endParaRPr>
                    </a:p>
                  </a:txBody>
                  <a:tcPr marL="68580" marR="68580" marT="0" marB="0"/>
                </a:tc>
                <a:extLst>
                  <a:ext uri="{0D108BD9-81ED-4DB2-BD59-A6C34878D82A}">
                    <a16:rowId xmlns:a16="http://schemas.microsoft.com/office/drawing/2014/main" val="10010"/>
                  </a:ext>
                </a:extLst>
              </a:tr>
              <a:tr h="205219">
                <a:tc>
                  <a:txBody>
                    <a:bodyPr/>
                    <a:lstStyle/>
                    <a:p>
                      <a:pPr>
                        <a:lnSpc>
                          <a:spcPct val="107000"/>
                        </a:lnSpc>
                        <a:spcAft>
                          <a:spcPts val="0"/>
                        </a:spcAft>
                      </a:pPr>
                      <a:r>
                        <a:rPr lang="en-GB" sz="1500" b="1" dirty="0">
                          <a:latin typeface="Calibri"/>
                          <a:ea typeface="Calibri"/>
                          <a:cs typeface="Times New Roman"/>
                        </a:rPr>
                        <a:t>34 series</a:t>
                      </a:r>
                      <a:endParaRPr lang="en-US" sz="1500" b="1" dirty="0">
                        <a:latin typeface="Calibri"/>
                        <a:ea typeface="Calibri"/>
                        <a:cs typeface="Times New Roman"/>
                      </a:endParaRPr>
                    </a:p>
                  </a:txBody>
                  <a:tcPr marL="68580" marR="68580" marT="0" marB="0"/>
                </a:tc>
                <a:tc>
                  <a:txBody>
                    <a:bodyPr/>
                    <a:lstStyle/>
                    <a:p>
                      <a:pPr>
                        <a:lnSpc>
                          <a:spcPct val="107000"/>
                        </a:lnSpc>
                        <a:spcAft>
                          <a:spcPts val="0"/>
                        </a:spcAft>
                      </a:pPr>
                      <a:r>
                        <a:rPr lang="en-GB" sz="1500" b="1">
                          <a:latin typeface="Calibri"/>
                          <a:ea typeface="Calibri"/>
                          <a:cs typeface="Times New Roman"/>
                        </a:rPr>
                        <a:t>UE and (U)SIM test specifications</a:t>
                      </a:r>
                      <a:endParaRPr lang="en-US" sz="1500" b="1">
                        <a:latin typeface="Calibri"/>
                        <a:ea typeface="Calibri"/>
                        <a:cs typeface="Times New Roman"/>
                      </a:endParaRPr>
                    </a:p>
                  </a:txBody>
                  <a:tcPr marL="68580" marR="68580" marT="0" marB="0"/>
                </a:tc>
                <a:extLst>
                  <a:ext uri="{0D108BD9-81ED-4DB2-BD59-A6C34878D82A}">
                    <a16:rowId xmlns:a16="http://schemas.microsoft.com/office/drawing/2014/main" val="10011"/>
                  </a:ext>
                </a:extLst>
              </a:tr>
              <a:tr h="419971">
                <a:tc>
                  <a:txBody>
                    <a:bodyPr/>
                    <a:lstStyle/>
                    <a:p>
                      <a:pPr>
                        <a:lnSpc>
                          <a:spcPct val="107000"/>
                        </a:lnSpc>
                        <a:spcAft>
                          <a:spcPts val="0"/>
                        </a:spcAft>
                      </a:pPr>
                      <a:r>
                        <a:rPr lang="en-GB" sz="1500" b="1" dirty="0">
                          <a:latin typeface="Calibri"/>
                          <a:ea typeface="Calibri"/>
                          <a:cs typeface="Times New Roman"/>
                        </a:rPr>
                        <a:t>35 series</a:t>
                      </a:r>
                      <a:endParaRPr lang="en-US" sz="1500" b="1" dirty="0">
                        <a:latin typeface="Calibri"/>
                        <a:ea typeface="Calibri"/>
                        <a:cs typeface="Times New Roman"/>
                      </a:endParaRPr>
                    </a:p>
                  </a:txBody>
                  <a:tcPr marL="68580" marR="68580" marT="0" marB="0"/>
                </a:tc>
                <a:tc>
                  <a:txBody>
                    <a:bodyPr/>
                    <a:lstStyle/>
                    <a:p>
                      <a:pPr>
                        <a:lnSpc>
                          <a:spcPct val="107000"/>
                        </a:lnSpc>
                        <a:spcAft>
                          <a:spcPts val="0"/>
                        </a:spcAft>
                      </a:pPr>
                      <a:r>
                        <a:rPr lang="en-GB" sz="1500" b="1" dirty="0">
                          <a:latin typeface="Calibri"/>
                          <a:ea typeface="Calibri"/>
                          <a:cs typeface="Times New Roman"/>
                        </a:rPr>
                        <a:t>Security algorithms except for GERAN</a:t>
                      </a:r>
                      <a:endParaRPr lang="en-US" sz="1500" b="1" dirty="0">
                        <a:latin typeface="Calibri"/>
                        <a:ea typeface="Calibri"/>
                        <a:cs typeface="Times New Roman"/>
                      </a:endParaRPr>
                    </a:p>
                  </a:txBody>
                  <a:tcPr marL="68580" marR="68580" marT="0" marB="0"/>
                </a:tc>
                <a:extLst>
                  <a:ext uri="{0D108BD9-81ED-4DB2-BD59-A6C34878D82A}">
                    <a16:rowId xmlns:a16="http://schemas.microsoft.com/office/drawing/2014/main" val="10012"/>
                  </a:ext>
                </a:extLst>
              </a:tr>
              <a:tr h="205219">
                <a:tc>
                  <a:txBody>
                    <a:bodyPr/>
                    <a:lstStyle/>
                    <a:p>
                      <a:pPr>
                        <a:lnSpc>
                          <a:spcPct val="107000"/>
                        </a:lnSpc>
                        <a:spcAft>
                          <a:spcPts val="0"/>
                        </a:spcAft>
                      </a:pPr>
                      <a:r>
                        <a:rPr lang="en-GB" sz="1500" b="1">
                          <a:latin typeface="Calibri"/>
                          <a:ea typeface="Calibri"/>
                          <a:cs typeface="Times New Roman"/>
                        </a:rPr>
                        <a:t>36 series</a:t>
                      </a:r>
                      <a:endParaRPr lang="en-US" sz="1500" b="1">
                        <a:latin typeface="Calibri"/>
                        <a:ea typeface="Calibri"/>
                        <a:cs typeface="Times New Roman"/>
                      </a:endParaRPr>
                    </a:p>
                  </a:txBody>
                  <a:tcPr marL="68580" marR="68580" marT="0" marB="0"/>
                </a:tc>
                <a:tc>
                  <a:txBody>
                    <a:bodyPr/>
                    <a:lstStyle/>
                    <a:p>
                      <a:pPr>
                        <a:lnSpc>
                          <a:spcPct val="107000"/>
                        </a:lnSpc>
                        <a:spcAft>
                          <a:spcPts val="0"/>
                        </a:spcAft>
                      </a:pPr>
                      <a:r>
                        <a:rPr lang="en-GB" sz="1500" b="1" dirty="0">
                          <a:latin typeface="Calibri"/>
                          <a:ea typeface="Calibri"/>
                          <a:cs typeface="Times New Roman"/>
                        </a:rPr>
                        <a:t>4G Radio: LTE; LTE-Advanced</a:t>
                      </a:r>
                      <a:endParaRPr lang="en-US" sz="1500" b="1" dirty="0">
                        <a:latin typeface="Calibri"/>
                        <a:ea typeface="Calibri"/>
                        <a:cs typeface="Times New Roman"/>
                      </a:endParaRPr>
                    </a:p>
                  </a:txBody>
                  <a:tcPr marL="68580" marR="68580" marT="0" marB="0"/>
                </a:tc>
                <a:extLst>
                  <a:ext uri="{0D108BD9-81ED-4DB2-BD59-A6C34878D82A}">
                    <a16:rowId xmlns:a16="http://schemas.microsoft.com/office/drawing/2014/main" val="10013"/>
                  </a:ext>
                </a:extLst>
              </a:tr>
              <a:tr h="205219">
                <a:tc>
                  <a:txBody>
                    <a:bodyPr/>
                    <a:lstStyle/>
                    <a:p>
                      <a:pPr>
                        <a:lnSpc>
                          <a:spcPct val="107000"/>
                        </a:lnSpc>
                        <a:spcAft>
                          <a:spcPts val="0"/>
                        </a:spcAft>
                      </a:pPr>
                      <a:r>
                        <a:rPr lang="en-GB" sz="1500" b="1">
                          <a:latin typeface="Calibri"/>
                          <a:ea typeface="Calibri"/>
                          <a:cs typeface="Times New Roman"/>
                        </a:rPr>
                        <a:t>37 series</a:t>
                      </a:r>
                      <a:endParaRPr lang="en-US" sz="1500" b="1">
                        <a:latin typeface="Calibri"/>
                        <a:ea typeface="Calibri"/>
                        <a:cs typeface="Times New Roman"/>
                      </a:endParaRPr>
                    </a:p>
                  </a:txBody>
                  <a:tcPr marL="68580" marR="68580" marT="0" marB="0"/>
                </a:tc>
                <a:tc>
                  <a:txBody>
                    <a:bodyPr/>
                    <a:lstStyle/>
                    <a:p>
                      <a:pPr>
                        <a:lnSpc>
                          <a:spcPct val="107000"/>
                        </a:lnSpc>
                        <a:spcAft>
                          <a:spcPts val="0"/>
                        </a:spcAft>
                      </a:pPr>
                      <a:r>
                        <a:rPr lang="en-GB" sz="1500" b="1" dirty="0">
                          <a:latin typeface="Calibri"/>
                          <a:ea typeface="Calibri"/>
                          <a:cs typeface="Times New Roman"/>
                        </a:rPr>
                        <a:t>Multiple Radio </a:t>
                      </a:r>
                      <a:r>
                        <a:rPr lang="en-GB" sz="1500" b="1" dirty="0" err="1">
                          <a:latin typeface="Calibri"/>
                          <a:ea typeface="Calibri"/>
                          <a:cs typeface="Times New Roman"/>
                        </a:rPr>
                        <a:t>technolgies</a:t>
                      </a:r>
                      <a:endParaRPr lang="en-US" sz="1500" b="1" dirty="0">
                        <a:latin typeface="Calibri"/>
                        <a:ea typeface="Calibri"/>
                        <a:cs typeface="Times New Roman"/>
                      </a:endParaRPr>
                    </a:p>
                  </a:txBody>
                  <a:tcPr marL="68580" marR="68580" marT="0" marB="0"/>
                </a:tc>
                <a:extLst>
                  <a:ext uri="{0D108BD9-81ED-4DB2-BD59-A6C34878D82A}">
                    <a16:rowId xmlns:a16="http://schemas.microsoft.com/office/drawing/2014/main" val="10014"/>
                  </a:ext>
                </a:extLst>
              </a:tr>
              <a:tr h="205219">
                <a:tc>
                  <a:txBody>
                    <a:bodyPr/>
                    <a:lstStyle/>
                    <a:p>
                      <a:pPr>
                        <a:lnSpc>
                          <a:spcPct val="107000"/>
                        </a:lnSpc>
                        <a:spcAft>
                          <a:spcPts val="0"/>
                        </a:spcAft>
                      </a:pPr>
                      <a:r>
                        <a:rPr lang="en-GB" sz="1500" b="1">
                          <a:latin typeface="Calibri"/>
                          <a:ea typeface="Calibri"/>
                          <a:cs typeface="Times New Roman"/>
                        </a:rPr>
                        <a:t>44 and 45 series</a:t>
                      </a:r>
                      <a:endParaRPr lang="en-US" sz="1500" b="1">
                        <a:latin typeface="Calibri"/>
                        <a:ea typeface="Calibri"/>
                        <a:cs typeface="Times New Roman"/>
                      </a:endParaRPr>
                    </a:p>
                  </a:txBody>
                  <a:tcPr marL="68580" marR="68580" marT="0" marB="0"/>
                </a:tc>
                <a:tc>
                  <a:txBody>
                    <a:bodyPr/>
                    <a:lstStyle/>
                    <a:p>
                      <a:pPr>
                        <a:lnSpc>
                          <a:spcPct val="107000"/>
                        </a:lnSpc>
                        <a:spcAft>
                          <a:spcPts val="0"/>
                        </a:spcAft>
                      </a:pPr>
                      <a:r>
                        <a:rPr lang="en-GB" sz="1500" b="1" dirty="0">
                          <a:latin typeface="Calibri"/>
                          <a:ea typeface="Calibri"/>
                          <a:cs typeface="Times New Roman"/>
                        </a:rPr>
                        <a:t>2G Radio :GSM; EDGE; GPRS</a:t>
                      </a:r>
                      <a:endParaRPr lang="en-US" sz="1500" b="1" dirty="0">
                        <a:latin typeface="Calibri"/>
                        <a:ea typeface="Calibri"/>
                        <a:cs typeface="Times New Roman"/>
                      </a:endParaRPr>
                    </a:p>
                  </a:txBody>
                  <a:tcPr marL="68580" marR="68580" marT="0" marB="0"/>
                </a:tc>
                <a:extLst>
                  <a:ext uri="{0D108BD9-81ED-4DB2-BD59-A6C34878D82A}">
                    <a16:rowId xmlns:a16="http://schemas.microsoft.com/office/drawing/2014/main" val="10015"/>
                  </a:ext>
                </a:extLst>
              </a:tr>
              <a:tr h="205219">
                <a:tc>
                  <a:txBody>
                    <a:bodyPr/>
                    <a:lstStyle/>
                    <a:p>
                      <a:pPr>
                        <a:lnSpc>
                          <a:spcPct val="107000"/>
                        </a:lnSpc>
                        <a:spcAft>
                          <a:spcPts val="0"/>
                        </a:spcAft>
                      </a:pPr>
                      <a:r>
                        <a:rPr lang="en-GB" sz="1500" b="1">
                          <a:latin typeface="Calibri"/>
                          <a:ea typeface="Calibri"/>
                          <a:cs typeface="Times New Roman"/>
                        </a:rPr>
                        <a:t>36 series</a:t>
                      </a:r>
                      <a:endParaRPr lang="en-US" sz="1500" b="1">
                        <a:latin typeface="Calibri"/>
                        <a:ea typeface="Calibri"/>
                        <a:cs typeface="Times New Roman"/>
                      </a:endParaRPr>
                    </a:p>
                  </a:txBody>
                  <a:tcPr marL="68580" marR="68580" marT="0" marB="0"/>
                </a:tc>
                <a:tc>
                  <a:txBody>
                    <a:bodyPr/>
                    <a:lstStyle/>
                    <a:p>
                      <a:pPr>
                        <a:lnSpc>
                          <a:spcPct val="107000"/>
                        </a:lnSpc>
                        <a:spcAft>
                          <a:spcPts val="0"/>
                        </a:spcAft>
                      </a:pPr>
                      <a:r>
                        <a:rPr lang="en-GB" sz="1500" b="1" dirty="0">
                          <a:latin typeface="Calibri"/>
                          <a:ea typeface="Calibri"/>
                          <a:cs typeface="Times New Roman"/>
                        </a:rPr>
                        <a:t>E-UTRAN</a:t>
                      </a:r>
                      <a:endParaRPr lang="en-US" sz="1500" b="1" dirty="0">
                        <a:latin typeface="Calibri"/>
                        <a:ea typeface="Calibri"/>
                        <a:cs typeface="Times New Roman"/>
                      </a:endParaRPr>
                    </a:p>
                  </a:txBody>
                  <a:tcPr marL="68580" marR="68580" marT="0" marB="0"/>
                </a:tc>
                <a:extLst>
                  <a:ext uri="{0D108BD9-81ED-4DB2-BD59-A6C34878D82A}">
                    <a16:rowId xmlns:a16="http://schemas.microsoft.com/office/drawing/2014/main" val="10016"/>
                  </a:ext>
                </a:extLst>
              </a:tr>
              <a:tr h="205219">
                <a:tc>
                  <a:txBody>
                    <a:bodyPr/>
                    <a:lstStyle/>
                    <a:p>
                      <a:pPr>
                        <a:lnSpc>
                          <a:spcPct val="107000"/>
                        </a:lnSpc>
                        <a:spcAft>
                          <a:spcPts val="0"/>
                        </a:spcAft>
                      </a:pPr>
                      <a:r>
                        <a:rPr lang="en-US" sz="1500" b="1" dirty="0">
                          <a:latin typeface="Calibri"/>
                          <a:ea typeface="Calibri"/>
                          <a:cs typeface="Times New Roman"/>
                        </a:rPr>
                        <a:t>38 series</a:t>
                      </a:r>
                    </a:p>
                  </a:txBody>
                  <a:tcPr marL="68580" marR="68580" marT="0" marB="0"/>
                </a:tc>
                <a:tc>
                  <a:txBody>
                    <a:bodyPr/>
                    <a:lstStyle/>
                    <a:p>
                      <a:pPr>
                        <a:lnSpc>
                          <a:spcPct val="107000"/>
                        </a:lnSpc>
                        <a:spcAft>
                          <a:spcPts val="0"/>
                        </a:spcAft>
                      </a:pPr>
                      <a:r>
                        <a:rPr lang="en-US" sz="1500" b="1" dirty="0">
                          <a:latin typeface="Calibri"/>
                          <a:ea typeface="Calibri"/>
                          <a:cs typeface="Times New Roman"/>
                        </a:rPr>
                        <a:t>Radio technologies beyond LTE</a:t>
                      </a:r>
                    </a:p>
                  </a:txBody>
                  <a:tcPr marL="68580" marR="68580" marT="0" marB="0"/>
                </a:tc>
                <a:extLst>
                  <a:ext uri="{0D108BD9-81ED-4DB2-BD59-A6C34878D82A}">
                    <a16:rowId xmlns:a16="http://schemas.microsoft.com/office/drawing/2014/main" val="3553963866"/>
                  </a:ext>
                </a:extLst>
              </a:tr>
              <a:tr h="205219">
                <a:tc>
                  <a:txBody>
                    <a:bodyPr/>
                    <a:lstStyle/>
                    <a:p>
                      <a:pPr>
                        <a:lnSpc>
                          <a:spcPct val="107000"/>
                        </a:lnSpc>
                        <a:spcAft>
                          <a:spcPts val="0"/>
                        </a:spcAft>
                      </a:pPr>
                      <a:r>
                        <a:rPr lang="en-GB" sz="1500" b="1" dirty="0">
                          <a:latin typeface="Calibri"/>
                          <a:ea typeface="Calibri"/>
                          <a:cs typeface="Times New Roman"/>
                        </a:rPr>
                        <a:t>4x series</a:t>
                      </a:r>
                      <a:endParaRPr lang="en-US" sz="1500" b="1" dirty="0">
                        <a:latin typeface="Calibri"/>
                        <a:ea typeface="Calibri"/>
                        <a:cs typeface="Times New Roman"/>
                      </a:endParaRPr>
                    </a:p>
                  </a:txBody>
                  <a:tcPr marL="68580" marR="68580" marT="0" marB="0"/>
                </a:tc>
                <a:tc>
                  <a:txBody>
                    <a:bodyPr/>
                    <a:lstStyle/>
                    <a:p>
                      <a:pPr>
                        <a:lnSpc>
                          <a:spcPct val="107000"/>
                        </a:lnSpc>
                        <a:spcAft>
                          <a:spcPts val="0"/>
                        </a:spcAft>
                      </a:pPr>
                      <a:r>
                        <a:rPr lang="en-GB" sz="1500" b="1" dirty="0">
                          <a:latin typeface="Calibri"/>
                          <a:ea typeface="Calibri"/>
                          <a:cs typeface="Times New Roman"/>
                        </a:rPr>
                        <a:t>GERAN</a:t>
                      </a:r>
                      <a:endParaRPr lang="en-US" sz="1500" b="1" dirty="0">
                        <a:latin typeface="Calibri"/>
                        <a:ea typeface="Calibri"/>
                        <a:cs typeface="Times New Roman"/>
                      </a:endParaRPr>
                    </a:p>
                  </a:txBody>
                  <a:tcPr marL="68580" marR="68580" marT="0" marB="0"/>
                </a:tc>
                <a:extLst>
                  <a:ext uri="{0D108BD9-81ED-4DB2-BD59-A6C34878D82A}">
                    <a16:rowId xmlns:a16="http://schemas.microsoft.com/office/drawing/2014/main" val="10017"/>
                  </a:ext>
                </a:extLst>
              </a:tr>
              <a:tr h="205219">
                <a:tc>
                  <a:txBody>
                    <a:bodyPr/>
                    <a:lstStyle/>
                    <a:p>
                      <a:pPr>
                        <a:lnSpc>
                          <a:spcPct val="107000"/>
                        </a:lnSpc>
                        <a:spcAft>
                          <a:spcPts val="0"/>
                        </a:spcAft>
                      </a:pPr>
                      <a:r>
                        <a:rPr lang="en-GB" sz="1500" b="1" dirty="0">
                          <a:latin typeface="Calibri"/>
                          <a:ea typeface="Calibri"/>
                          <a:cs typeface="Times New Roman"/>
                        </a:rPr>
                        <a:t>55 series</a:t>
                      </a:r>
                      <a:endParaRPr lang="en-US" sz="1500" b="1" dirty="0">
                        <a:latin typeface="Calibri"/>
                        <a:ea typeface="Calibri"/>
                        <a:cs typeface="Times New Roman"/>
                      </a:endParaRPr>
                    </a:p>
                  </a:txBody>
                  <a:tcPr marL="68580" marR="68580" marT="0" marB="0"/>
                </a:tc>
                <a:tc>
                  <a:txBody>
                    <a:bodyPr/>
                    <a:lstStyle/>
                    <a:p>
                      <a:pPr>
                        <a:lnSpc>
                          <a:spcPct val="107000"/>
                        </a:lnSpc>
                        <a:spcAft>
                          <a:spcPts val="0"/>
                        </a:spcAft>
                      </a:pPr>
                      <a:r>
                        <a:rPr lang="en-GB" sz="1500" b="1" dirty="0">
                          <a:latin typeface="Calibri"/>
                          <a:ea typeface="Calibri"/>
                          <a:cs typeface="Times New Roman"/>
                        </a:rPr>
                        <a:t>Security algorithms (GERAN specific)</a:t>
                      </a:r>
                      <a:endParaRPr lang="en-US" sz="1500" b="1" dirty="0">
                        <a:latin typeface="Calibri"/>
                        <a:ea typeface="Calibri"/>
                        <a:cs typeface="Times New Roman"/>
                      </a:endParaRPr>
                    </a:p>
                  </a:txBody>
                  <a:tcPr marL="68580" marR="68580" marT="0" marB="0"/>
                </a:tc>
                <a:extLst>
                  <a:ext uri="{0D108BD9-81ED-4DB2-BD59-A6C34878D82A}">
                    <a16:rowId xmlns:a16="http://schemas.microsoft.com/office/drawing/2014/main" val="10018"/>
                  </a:ext>
                </a:extLst>
              </a:tr>
            </a:tbl>
          </a:graphicData>
        </a:graphic>
      </p:graphicFrame>
      <p:pic>
        <p:nvPicPr>
          <p:cNvPr id="21" name="Picture 20">
            <a:extLst>
              <a:ext uri="{FF2B5EF4-FFF2-40B4-BE49-F238E27FC236}">
                <a16:creationId xmlns:a16="http://schemas.microsoft.com/office/drawing/2014/main" id="{18FD619F-7495-B229-C4EE-9AE1E311CE0D}"/>
              </a:ext>
            </a:extLst>
          </p:cNvPr>
          <p:cNvPicPr>
            <a:picLocks noChangeAspect="1"/>
          </p:cNvPicPr>
          <p:nvPr/>
        </p:nvPicPr>
        <p:blipFill>
          <a:blip r:embed="rId4"/>
          <a:stretch>
            <a:fillRect/>
          </a:stretch>
        </p:blipFill>
        <p:spPr>
          <a:xfrm>
            <a:off x="89831" y="41295"/>
            <a:ext cx="1025170" cy="1297998"/>
          </a:xfrm>
          <a:prstGeom prst="rect">
            <a:avLst/>
          </a:prstGeom>
        </p:spPr>
      </p:pic>
    </p:spTree>
    <p:extLst>
      <p:ext uri="{BB962C8B-B14F-4D97-AF65-F5344CB8AC3E}">
        <p14:creationId xmlns:p14="http://schemas.microsoft.com/office/powerpoint/2010/main" val="138308742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bg/>
                                          </p:spTgt>
                                        </p:tgtEl>
                                        <p:attrNameLst>
                                          <p:attrName>style.visibility</p:attrName>
                                        </p:attrNameLst>
                                      </p:cBhvr>
                                      <p:to>
                                        <p:strVal val="visible"/>
                                      </p:to>
                                    </p:set>
                                    <p:anim calcmode="lin" valueType="num">
                                      <p:cBhvr additive="base">
                                        <p:cTn id="1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3">
                                            <p:bg/>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 calcmode="lin" valueType="num">
                                      <p:cBhvr additive="base">
                                        <p:cTn id="2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animBg="1"/>
      <p:bldP spid="4"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2023479" y="122530"/>
            <a:ext cx="9274336" cy="1325563"/>
          </a:xfrm>
        </p:spPr>
        <p:txBody>
          <a:bodyPr/>
          <a:lstStyle/>
          <a:p>
            <a:r>
              <a:rPr lang="en-GB" dirty="0"/>
              <a:t>Inputs: the </a:t>
            </a:r>
            <a:r>
              <a:rPr lang="en-GB" dirty="0" err="1"/>
              <a:t>tdocs</a:t>
            </a:r>
            <a:endParaRPr lang="en-GB" dirty="0"/>
          </a:p>
        </p:txBody>
      </p:sp>
      <p:sp>
        <p:nvSpPr>
          <p:cNvPr id="13315" name="Content Placeholder 2"/>
          <p:cNvSpPr>
            <a:spLocks noGrp="1"/>
          </p:cNvSpPr>
          <p:nvPr>
            <p:ph idx="1"/>
          </p:nvPr>
        </p:nvSpPr>
        <p:spPr>
          <a:xfrm>
            <a:off x="196754" y="1627732"/>
            <a:ext cx="11751860" cy="4617203"/>
          </a:xfrm>
        </p:spPr>
        <p:txBody>
          <a:bodyPr/>
          <a:lstStyle/>
          <a:p>
            <a:r>
              <a:rPr lang="en-GB" dirty="0"/>
              <a:t>Written by the 3GPP participants (delegates and officials)</a:t>
            </a:r>
          </a:p>
          <a:p>
            <a:r>
              <a:rPr lang="en-GB" dirty="0"/>
              <a:t>22 </a:t>
            </a:r>
            <a:r>
              <a:rPr lang="en-GB" b="1" dirty="0"/>
              <a:t>types </a:t>
            </a:r>
            <a:r>
              <a:rPr lang="en-GB" dirty="0"/>
              <a:t>of tdoc, including e.g.:</a:t>
            </a:r>
          </a:p>
          <a:p>
            <a:pPr lvl="1"/>
            <a:r>
              <a:rPr lang="en-GB" sz="2000" dirty="0"/>
              <a:t>Change Request</a:t>
            </a:r>
          </a:p>
          <a:p>
            <a:pPr lvl="1"/>
            <a:r>
              <a:rPr lang="en-GB" sz="2000" dirty="0"/>
              <a:t>Work Item Description</a:t>
            </a:r>
          </a:p>
          <a:p>
            <a:pPr lvl="1"/>
            <a:r>
              <a:rPr lang="en-GB" sz="2000" dirty="0"/>
              <a:t>Presentation</a:t>
            </a:r>
          </a:p>
          <a:p>
            <a:pPr lvl="1"/>
            <a:r>
              <a:rPr lang="en-GB" sz="2000" dirty="0"/>
              <a:t>Meeting agenda</a:t>
            </a:r>
          </a:p>
          <a:p>
            <a:pPr lvl="1"/>
            <a:r>
              <a:rPr lang="en-GB" sz="2000" dirty="0"/>
              <a:t>Etc. See full list of tdoc types in the annexes</a:t>
            </a:r>
          </a:p>
          <a:p>
            <a:r>
              <a:rPr lang="en-GB" dirty="0"/>
              <a:t>Each tdoc get a </a:t>
            </a:r>
            <a:r>
              <a:rPr lang="en-GB" b="1" dirty="0"/>
              <a:t>conclusion </a:t>
            </a:r>
            <a:r>
              <a:rPr lang="en-GB" dirty="0"/>
              <a:t>at the meeting</a:t>
            </a:r>
            <a:r>
              <a:rPr lang="en-GB"/>
              <a:t>. 1</a:t>
            </a:r>
            <a:r>
              <a:rPr lang="en-DE"/>
              <a:t>8</a:t>
            </a:r>
            <a:r>
              <a:rPr lang="en-GB"/>
              <a:t> </a:t>
            </a:r>
            <a:r>
              <a:rPr lang="en-GB" dirty="0"/>
              <a:t>types of conclusions, including e.g.:</a:t>
            </a:r>
          </a:p>
          <a:p>
            <a:pPr lvl="1"/>
            <a:r>
              <a:rPr lang="en-GB" sz="2000" dirty="0"/>
              <a:t>“agreed”, ”approved”, </a:t>
            </a:r>
          </a:p>
          <a:p>
            <a:pPr lvl="1"/>
            <a:r>
              <a:rPr lang="en-GB" sz="2000" dirty="0"/>
              <a:t>“revised”</a:t>
            </a:r>
          </a:p>
          <a:p>
            <a:pPr lvl="1"/>
            <a:r>
              <a:rPr lang="en-GB" sz="2000" dirty="0"/>
              <a:t>“noted”, “not pursued”, </a:t>
            </a:r>
            <a:r>
              <a:rPr lang="en-GB" sz="2000"/>
              <a:t>“postponed”</a:t>
            </a:r>
            <a:endParaRPr lang="en-GB" sz="2000" dirty="0"/>
          </a:p>
          <a:p>
            <a:pPr lvl="1"/>
            <a:endParaRPr lang="en-GB" dirty="0"/>
          </a:p>
        </p:txBody>
      </p:sp>
      <p:pic>
        <p:nvPicPr>
          <p:cNvPr id="3" name="Picture 2">
            <a:extLst>
              <a:ext uri="{FF2B5EF4-FFF2-40B4-BE49-F238E27FC236}">
                <a16:creationId xmlns:a16="http://schemas.microsoft.com/office/drawing/2014/main" id="{16BE799E-8473-784C-8F19-B4922495E0A1}"/>
              </a:ext>
            </a:extLst>
          </p:cNvPr>
          <p:cNvPicPr>
            <a:picLocks noChangeAspect="1"/>
          </p:cNvPicPr>
          <p:nvPr/>
        </p:nvPicPr>
        <p:blipFill>
          <a:blip r:embed="rId3"/>
          <a:stretch>
            <a:fillRect/>
          </a:stretch>
        </p:blipFill>
        <p:spPr>
          <a:xfrm>
            <a:off x="363336" y="113107"/>
            <a:ext cx="1485900" cy="1095375"/>
          </a:xfrm>
          <a:prstGeom prst="rect">
            <a:avLst/>
          </a:prstGeom>
        </p:spPr>
      </p:pic>
      <p:sp>
        <p:nvSpPr>
          <p:cNvPr id="4" name="TextBox 3">
            <a:extLst>
              <a:ext uri="{FF2B5EF4-FFF2-40B4-BE49-F238E27FC236}">
                <a16:creationId xmlns:a16="http://schemas.microsoft.com/office/drawing/2014/main" id="{B058EE6C-14DC-20B1-7D42-CB261465A1FD}"/>
              </a:ext>
            </a:extLst>
          </p:cNvPr>
          <p:cNvSpPr txBox="1"/>
          <p:nvPr/>
        </p:nvSpPr>
        <p:spPr>
          <a:xfrm>
            <a:off x="3418609" y="2597728"/>
            <a:ext cx="2162772" cy="646331"/>
          </a:xfrm>
          <a:prstGeom prst="rect">
            <a:avLst/>
          </a:prstGeom>
          <a:noFill/>
        </p:spPr>
        <p:txBody>
          <a:bodyPr wrap="none" rtlCol="0">
            <a:spAutoFit/>
          </a:bodyPr>
          <a:lstStyle/>
          <a:p>
            <a:r>
              <a:rPr lang="en-GB" sz="3600" dirty="0"/>
              <a:t>} </a:t>
            </a:r>
            <a:r>
              <a:rPr lang="en-GB" sz="2000" dirty="0"/>
              <a:t>see next slides</a:t>
            </a:r>
          </a:p>
        </p:txBody>
      </p:sp>
    </p:spTree>
    <p:extLst>
      <p:ext uri="{BB962C8B-B14F-4D97-AF65-F5344CB8AC3E}">
        <p14:creationId xmlns:p14="http://schemas.microsoft.com/office/powerpoint/2010/main" val="531433446"/>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1913614" y="0"/>
            <a:ext cx="8422056" cy="1325563"/>
          </a:xfrm>
        </p:spPr>
        <p:txBody>
          <a:bodyPr/>
          <a:lstStyle/>
          <a:p>
            <a:r>
              <a:rPr lang="en-US" altLang="en-US" dirty="0"/>
              <a:t>Tdoc Type – CR (Change Request)</a:t>
            </a:r>
          </a:p>
        </p:txBody>
      </p:sp>
      <p:sp>
        <p:nvSpPr>
          <p:cNvPr id="32771" name="Content Placeholder 2"/>
          <p:cNvSpPr>
            <a:spLocks noGrp="1"/>
          </p:cNvSpPr>
          <p:nvPr>
            <p:ph idx="1"/>
          </p:nvPr>
        </p:nvSpPr>
        <p:spPr>
          <a:xfrm>
            <a:off x="149676" y="1604417"/>
            <a:ext cx="7308826" cy="4351338"/>
          </a:xfrm>
        </p:spPr>
        <p:txBody>
          <a:bodyPr/>
          <a:lstStyle/>
          <a:p>
            <a:r>
              <a:rPr lang="en-US" altLang="en-US" sz="1800" dirty="0"/>
              <a:t>Once a TS/TR is stable, i.e. with </a:t>
            </a:r>
            <a:r>
              <a:rPr lang="" sz="1800" dirty="0"/>
              <a:t>R≥3 in the v.R.x.y, </a:t>
            </a:r>
            <a:r>
              <a:rPr lang="en-US" altLang="en-US" sz="1800" dirty="0"/>
              <a:t> changes are still possible (and frequent), but every single change is closely tracked</a:t>
            </a:r>
          </a:p>
          <a:p>
            <a:r>
              <a:rPr lang="en-US" altLang="en-US" sz="1800" dirty="0"/>
              <a:t>Every proposal for a modification is called a Change Request (CR). It shall use a specific form as its cover page, shown here ----------------------------&gt;</a:t>
            </a:r>
          </a:p>
          <a:p>
            <a:r>
              <a:rPr lang="en-US" altLang="en-US" sz="1800" dirty="0"/>
              <a:t>After this cover page, the rest of the CR reproduces all the TS/TR sections proposed to be modified</a:t>
            </a:r>
            <a:r>
              <a:rPr lang="en-GB" altLang="en-US" sz="1800" dirty="0"/>
              <a:t>, and the proposed modifications are </a:t>
            </a:r>
            <a:r>
              <a:rPr lang="en-US" altLang="en-US" sz="1800" dirty="0"/>
              <a:t>shown using MS Word’s revision marks (addition or deletion of text).</a:t>
            </a:r>
          </a:p>
          <a:p>
            <a:r>
              <a:rPr lang="en-US" altLang="en-US" sz="1800" dirty="0"/>
              <a:t>The main fields of the form are:</a:t>
            </a:r>
          </a:p>
          <a:p>
            <a:pPr lvl="1"/>
            <a:r>
              <a:rPr lang="en-US" altLang="en-US" sz="1400" b="1" dirty="0"/>
              <a:t>Release</a:t>
            </a:r>
            <a:r>
              <a:rPr lang="en-US" altLang="en-US" sz="1400" dirty="0"/>
              <a:t>: the impacted Release. A CR is for one Release only. When different Releases are changed, different CRs shall be provided (these are called “mirror CRs”, cat. A)</a:t>
            </a:r>
          </a:p>
          <a:p>
            <a:pPr lvl="1"/>
            <a:r>
              <a:rPr lang="en-US" altLang="en-US" sz="1400" b="1" dirty="0"/>
              <a:t>Spec# and Version#: </a:t>
            </a:r>
            <a:r>
              <a:rPr lang="en-US" altLang="en-US" sz="1400" dirty="0"/>
              <a:t>indicate which spec the CR is proposed, in which version. For the impacted Release, the latest available version of the TS/TR shall be used as a basis</a:t>
            </a:r>
          </a:p>
          <a:p>
            <a:pPr lvl="1"/>
            <a:r>
              <a:rPr lang="en-US" altLang="en-US" sz="1400" b="1" dirty="0"/>
              <a:t>CR# and Rev#: </a:t>
            </a:r>
            <a:r>
              <a:rPr lang="en-US" altLang="en-US" sz="1400" dirty="0"/>
              <a:t>a set of sequential numbers provided by the Portal or MCC (unlike for tdoc number, a CR number is kept and the rev# is increased for successive revisions)</a:t>
            </a:r>
          </a:p>
          <a:p>
            <a:pPr lvl="1"/>
            <a:r>
              <a:rPr lang="en-US" altLang="en-US" sz="1400" b="1" dirty="0"/>
              <a:t>Category</a:t>
            </a:r>
            <a:r>
              <a:rPr lang="en-US" altLang="en-US" sz="1400" dirty="0"/>
              <a:t>: to specify whether the change is for an addition (cat. B), </a:t>
            </a:r>
            <a:r>
              <a:rPr lang="en-GB" altLang="en-US" sz="1400" dirty="0"/>
              <a:t>a modification of a feature (cat C), </a:t>
            </a:r>
            <a:r>
              <a:rPr lang="en-US" altLang="en-US" sz="1400" dirty="0"/>
              <a:t>a correction (Cat. F or D), or other reasons (see figure)</a:t>
            </a:r>
          </a:p>
          <a:p>
            <a:pPr lvl="1"/>
            <a:r>
              <a:rPr lang="en-US" altLang="en-US" sz="1400" dirty="0"/>
              <a:t>The </a:t>
            </a:r>
            <a:r>
              <a:rPr lang="en-US" altLang="en-US" sz="1400" b="1" dirty="0"/>
              <a:t>Reason for change</a:t>
            </a:r>
            <a:r>
              <a:rPr lang="en-US" altLang="en-US" sz="1400" dirty="0"/>
              <a:t>, the </a:t>
            </a:r>
            <a:r>
              <a:rPr lang="en-US" altLang="en-US" sz="1400" b="1" dirty="0"/>
              <a:t>summary of change </a:t>
            </a:r>
            <a:r>
              <a:rPr lang="en-US" altLang="en-US" sz="1400" dirty="0"/>
              <a:t>and the </a:t>
            </a:r>
            <a:r>
              <a:rPr lang="en-US" altLang="en-US" sz="1400" b="1" dirty="0"/>
              <a:t>consequences if not approved</a:t>
            </a:r>
          </a:p>
          <a:p>
            <a:r>
              <a:rPr lang="en-US" altLang="en-US" sz="1800" b="1" dirty="0"/>
              <a:t>Practical steps to write a CR are available e.g. in </a:t>
            </a:r>
            <a:r>
              <a:rPr lang="en-US" altLang="en-US" sz="1800" b="1" dirty="0">
                <a:hlinkClick r:id="rId2"/>
              </a:rPr>
              <a:t>S1-233007</a:t>
            </a:r>
            <a:endParaRPr lang="en-US" altLang="en-US" sz="1800" b="1" dirty="0"/>
          </a:p>
        </p:txBody>
      </p:sp>
      <p:pic>
        <p:nvPicPr>
          <p:cNvPr id="32772" name="Picture 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04811" y="1561034"/>
            <a:ext cx="4729163" cy="47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B7B41F84-5B09-2D79-71CC-4169D9DDDB51}"/>
              </a:ext>
            </a:extLst>
          </p:cNvPr>
          <p:cNvPicPr>
            <a:picLocks noChangeAspect="1"/>
          </p:cNvPicPr>
          <p:nvPr/>
        </p:nvPicPr>
        <p:blipFill>
          <a:blip r:embed="rId4"/>
          <a:stretch>
            <a:fillRect/>
          </a:stretch>
        </p:blipFill>
        <p:spPr>
          <a:xfrm>
            <a:off x="363336" y="113107"/>
            <a:ext cx="1485900" cy="1095375"/>
          </a:xfrm>
          <a:prstGeom prst="rect">
            <a:avLst/>
          </a:prstGeom>
        </p:spPr>
      </p:pic>
    </p:spTree>
    <p:extLst>
      <p:ext uri="{BB962C8B-B14F-4D97-AF65-F5344CB8AC3E}">
        <p14:creationId xmlns:p14="http://schemas.microsoft.com/office/powerpoint/2010/main" val="2740033253"/>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1988083" y="88119"/>
            <a:ext cx="9651344" cy="1103551"/>
          </a:xfrm>
          <a:solidFill>
            <a:schemeClr val="bg1"/>
          </a:solidFill>
        </p:spPr>
        <p:txBody>
          <a:bodyPr/>
          <a:lstStyle/>
          <a:p>
            <a:r>
              <a:rPr lang="en-US" altLang="en-US" sz="3200" dirty="0"/>
              <a:t>Tdoc Type - WID/SID (Work Item / Study Item Description)</a:t>
            </a:r>
          </a:p>
        </p:txBody>
      </p:sp>
      <p:sp>
        <p:nvSpPr>
          <p:cNvPr id="31747" name="Content Placeholder 2"/>
          <p:cNvSpPr>
            <a:spLocks noGrp="1"/>
          </p:cNvSpPr>
          <p:nvPr>
            <p:ph idx="1"/>
          </p:nvPr>
        </p:nvSpPr>
        <p:spPr>
          <a:xfrm>
            <a:off x="57152" y="1313921"/>
            <a:ext cx="7787185" cy="4814011"/>
          </a:xfrm>
        </p:spPr>
        <p:txBody>
          <a:bodyPr/>
          <a:lstStyle/>
          <a:p>
            <a:r>
              <a:rPr lang="en-US" altLang="en-US" sz="1800" dirty="0"/>
              <a:t>WID/SID is a form to declare the start a new “area of work” </a:t>
            </a:r>
          </a:p>
          <a:p>
            <a:pPr lvl="1"/>
            <a:r>
              <a:rPr lang="en-US" altLang="en-US" sz="1400" dirty="0"/>
              <a:t>It is either:</a:t>
            </a:r>
          </a:p>
          <a:p>
            <a:pPr lvl="2"/>
            <a:r>
              <a:rPr lang="en-US" altLang="en-US" sz="1100" dirty="0"/>
              <a:t>A study – in such a case, the WID is referred to as a SID (note that a SID is officially a certain type of WID)</a:t>
            </a:r>
          </a:p>
          <a:p>
            <a:pPr lvl="2"/>
            <a:r>
              <a:rPr lang="en-US" altLang="en-US" sz="1100" dirty="0"/>
              <a:t>Normative work – in such a case, the WID is… a WID</a:t>
            </a:r>
          </a:p>
          <a:p>
            <a:pPr lvl="1"/>
            <a:r>
              <a:rPr lang="en-US" altLang="en-US" sz="1400" dirty="0"/>
              <a:t>It describes what is intended to be achieved, by when, and how it relates to the rest of the work</a:t>
            </a:r>
          </a:p>
          <a:p>
            <a:pPr lvl="1"/>
            <a:r>
              <a:rPr lang="en-US" altLang="en-US" sz="1400" dirty="0"/>
              <a:t>It results in a set of CRs to modify the existing TS/TRs and/or in creating new TS/TRs</a:t>
            </a:r>
          </a:p>
          <a:p>
            <a:pPr lvl="1"/>
            <a:r>
              <a:rPr lang="en-US" altLang="en-US" sz="1400" dirty="0"/>
              <a:t>At least four companies commit to provide the related work (the supporting companies) </a:t>
            </a:r>
          </a:p>
          <a:p>
            <a:pPr lvl="1"/>
            <a:r>
              <a:rPr lang="en-US" altLang="en-US" sz="1400" dirty="0"/>
              <a:t>As for other </a:t>
            </a:r>
            <a:r>
              <a:rPr lang="en-US" altLang="en-US" sz="1400" dirty="0" err="1"/>
              <a:t>tdocs</a:t>
            </a:r>
            <a:r>
              <a:rPr lang="en-US" altLang="en-US" sz="1400" dirty="0"/>
              <a:t>, it shall be approved by a TSG (and possibly previously agreed at a WG)</a:t>
            </a:r>
          </a:p>
          <a:p>
            <a:r>
              <a:rPr lang="en-US" altLang="en-US" sz="1800" dirty="0"/>
              <a:t>By “new area of work”, it is meant either:</a:t>
            </a:r>
          </a:p>
          <a:p>
            <a:pPr lvl="1"/>
            <a:r>
              <a:rPr lang="en-US" altLang="en-US" sz="1400" dirty="0"/>
              <a:t>New to the entire 3GPP community, or </a:t>
            </a:r>
          </a:p>
          <a:p>
            <a:pPr lvl="1"/>
            <a:r>
              <a:rPr lang="en-US" altLang="en-US" sz="1400" dirty="0"/>
              <a:t>New to the WG where the WID/SID is submitted, but equivalent work has already been started in other WG/TSG</a:t>
            </a:r>
          </a:p>
          <a:p>
            <a:r>
              <a:rPr lang="en-US" altLang="en-US" sz="1800" dirty="0"/>
              <a:t>The WID/SID template is available at: </a:t>
            </a:r>
          </a:p>
          <a:p>
            <a:pPr lvl="1"/>
            <a:r>
              <a:rPr lang="en-US" altLang="en-US" sz="1400" dirty="0">
                <a:hlinkClick r:id="rId2"/>
              </a:rPr>
              <a:t>https://ftp.3gpp.org/Information/All_Templates/WID_template.zip</a:t>
            </a:r>
            <a:r>
              <a:rPr lang="en-US" altLang="en-US" sz="1400" dirty="0"/>
              <a:t>  </a:t>
            </a:r>
          </a:p>
          <a:p>
            <a:pPr lvl="1"/>
            <a:r>
              <a:rPr lang="en-US" altLang="en-US" sz="1400" dirty="0"/>
              <a:t>The template provides guidance text (to be deleted)</a:t>
            </a:r>
          </a:p>
          <a:p>
            <a:pPr lvl="1"/>
            <a:r>
              <a:rPr lang="en-US" altLang="en-US" sz="1400" dirty="0"/>
              <a:t>The zip file also contains a PPT providing g</a:t>
            </a:r>
            <a:r>
              <a:rPr lang="en-GB" altLang="en-US" sz="1400" dirty="0" err="1"/>
              <a:t>uidelines</a:t>
            </a:r>
            <a:r>
              <a:rPr lang="en-GB" altLang="en-US" sz="1400" dirty="0"/>
              <a:t> for proposing Title &amp; Acronym (telling e.g. that, when work started elsewhere, same name and acronym shall be used as in the other group(s))</a:t>
            </a:r>
            <a:endParaRPr lang="en-US" altLang="en-US" sz="1400" dirty="0"/>
          </a:p>
          <a:p>
            <a:r>
              <a:rPr lang="en-US" altLang="en-US" sz="1800" dirty="0"/>
              <a:t>All approved WID/SIDs are recorded in the </a:t>
            </a:r>
            <a:r>
              <a:rPr lang="en-US" altLang="en-US" sz="1800" dirty="0">
                <a:hlinkClick r:id="rId3"/>
              </a:rPr>
              <a:t>Work Plan</a:t>
            </a:r>
            <a:endParaRPr lang="en-US" altLang="en-US" sz="1800" dirty="0"/>
          </a:p>
        </p:txBody>
      </p:sp>
      <p:pic>
        <p:nvPicPr>
          <p:cNvPr id="3" name="Picture 2">
            <a:extLst>
              <a:ext uri="{FF2B5EF4-FFF2-40B4-BE49-F238E27FC236}">
                <a16:creationId xmlns:a16="http://schemas.microsoft.com/office/drawing/2014/main" id="{A22E7730-E49B-92BE-A759-6248A35024A5}"/>
              </a:ext>
            </a:extLst>
          </p:cNvPr>
          <p:cNvPicPr>
            <a:picLocks noChangeAspect="1"/>
          </p:cNvPicPr>
          <p:nvPr/>
        </p:nvPicPr>
        <p:blipFill>
          <a:blip r:embed="rId4"/>
          <a:stretch>
            <a:fillRect/>
          </a:stretch>
        </p:blipFill>
        <p:spPr>
          <a:xfrm>
            <a:off x="7951048" y="1639756"/>
            <a:ext cx="3699634" cy="4105952"/>
          </a:xfrm>
          <a:prstGeom prst="rect">
            <a:avLst/>
          </a:prstGeom>
        </p:spPr>
      </p:pic>
      <p:pic>
        <p:nvPicPr>
          <p:cNvPr id="2" name="Picture 1">
            <a:extLst>
              <a:ext uri="{FF2B5EF4-FFF2-40B4-BE49-F238E27FC236}">
                <a16:creationId xmlns:a16="http://schemas.microsoft.com/office/drawing/2014/main" id="{D987D5ED-0714-B906-DD85-499AC5AE9816}"/>
              </a:ext>
            </a:extLst>
          </p:cNvPr>
          <p:cNvPicPr>
            <a:picLocks noChangeAspect="1"/>
          </p:cNvPicPr>
          <p:nvPr/>
        </p:nvPicPr>
        <p:blipFill>
          <a:blip r:embed="rId5"/>
          <a:stretch>
            <a:fillRect/>
          </a:stretch>
        </p:blipFill>
        <p:spPr>
          <a:xfrm>
            <a:off x="363336" y="113107"/>
            <a:ext cx="1485900" cy="1095375"/>
          </a:xfrm>
          <a:prstGeom prst="rect">
            <a:avLst/>
          </a:prstGeom>
        </p:spPr>
      </p:pic>
    </p:spTree>
    <p:extLst>
      <p:ext uri="{BB962C8B-B14F-4D97-AF65-F5344CB8AC3E}">
        <p14:creationId xmlns:p14="http://schemas.microsoft.com/office/powerpoint/2010/main" val="3718830426"/>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altLang="en-US" dirty="0"/>
              <a:t>Content</a:t>
            </a:r>
          </a:p>
        </p:txBody>
      </p:sp>
      <p:sp>
        <p:nvSpPr>
          <p:cNvPr id="3" name="TextBox 2">
            <a:extLst>
              <a:ext uri="{FF2B5EF4-FFF2-40B4-BE49-F238E27FC236}">
                <a16:creationId xmlns:a16="http://schemas.microsoft.com/office/drawing/2014/main" id="{6259876B-8BC6-9793-E754-4358C1141567}"/>
              </a:ext>
            </a:extLst>
          </p:cNvPr>
          <p:cNvSpPr txBox="1"/>
          <p:nvPr/>
        </p:nvSpPr>
        <p:spPr>
          <a:xfrm>
            <a:off x="5616776" y="3385295"/>
            <a:ext cx="6166884" cy="923330"/>
          </a:xfrm>
          <a:prstGeom prst="rect">
            <a:avLst/>
          </a:prstGeom>
          <a:noFill/>
        </p:spPr>
        <p:txBody>
          <a:bodyPr wrap="square">
            <a:spAutoFit/>
          </a:bodyPr>
          <a:lstStyle/>
          <a:p>
            <a:r>
              <a:rPr lang="en-GB" i="1" dirty="0">
                <a:solidFill>
                  <a:srgbClr val="FF0000"/>
                </a:solidFill>
              </a:rPr>
              <a:t>&lt;= start here to quickly check how to attend your first 3GPP meeting, in particular slide 13 on how to “Create an EOL account” </a:t>
            </a:r>
          </a:p>
        </p:txBody>
      </p:sp>
      <p:sp>
        <p:nvSpPr>
          <p:cNvPr id="7" name="Content Placeholder 2">
            <a:extLst>
              <a:ext uri="{FF2B5EF4-FFF2-40B4-BE49-F238E27FC236}">
                <a16:creationId xmlns:a16="http://schemas.microsoft.com/office/drawing/2014/main" id="{F097B5DE-A860-24EE-7027-8EEC2B26E4B1}"/>
              </a:ext>
            </a:extLst>
          </p:cNvPr>
          <p:cNvSpPr>
            <a:spLocks noGrp="1"/>
          </p:cNvSpPr>
          <p:nvPr>
            <p:ph idx="1"/>
          </p:nvPr>
        </p:nvSpPr>
        <p:spPr>
          <a:xfrm>
            <a:off x="838200" y="1825625"/>
            <a:ext cx="10515600" cy="4351338"/>
          </a:xfrm>
        </p:spPr>
        <p:txBody>
          <a:bodyPr/>
          <a:lstStyle/>
          <a:p>
            <a:pPr marL="447675" indent="-447675">
              <a:tabLst>
                <a:tab pos="628650" algn="l"/>
              </a:tabLst>
              <a:defRPr/>
            </a:pPr>
            <a:r>
              <a:rPr lang="en-GB" dirty="0"/>
              <a:t>The 3GPP project</a:t>
            </a:r>
          </a:p>
          <a:p>
            <a:pPr marL="447675" indent="-447675">
              <a:tabLst>
                <a:tab pos="628650" algn="l"/>
              </a:tabLst>
              <a:defRPr/>
            </a:pPr>
            <a:r>
              <a:rPr lang="en-GB" dirty="0"/>
              <a:t>3GPP Outputs</a:t>
            </a:r>
          </a:p>
          <a:p>
            <a:pPr marL="447675" indent="-447675">
              <a:tabLst>
                <a:tab pos="628650" algn="l"/>
              </a:tabLst>
              <a:defRPr/>
            </a:pPr>
            <a:r>
              <a:rPr lang="en-GB" dirty="0"/>
              <a:t>3GPP Structure</a:t>
            </a:r>
          </a:p>
          <a:p>
            <a:pPr marL="447675" indent="-447675">
              <a:tabLst>
                <a:tab pos="628650" algn="l"/>
              </a:tabLst>
              <a:defRPr/>
            </a:pPr>
            <a:r>
              <a:rPr lang="en-GB" dirty="0"/>
              <a:t>Practical guide to contribute</a:t>
            </a:r>
          </a:p>
          <a:p>
            <a:pPr marL="447675" indent="-447675">
              <a:tabLst>
                <a:tab pos="628650" algn="l"/>
              </a:tabLst>
              <a:defRPr/>
            </a:pPr>
            <a:r>
              <a:rPr lang="en-GB" dirty="0"/>
              <a:t>Supporting information</a:t>
            </a:r>
          </a:p>
          <a:p>
            <a:pPr marL="447675" indent="-447675">
              <a:tabLst>
                <a:tab pos="628650" algn="l"/>
              </a:tabLst>
              <a:defRPr/>
            </a:pPr>
            <a:r>
              <a:rPr lang="en-GB" dirty="0"/>
              <a:t>Annexes</a:t>
            </a:r>
          </a:p>
          <a:p>
            <a:pPr marL="447675" indent="-447675">
              <a:tabLst>
                <a:tab pos="628650" algn="l"/>
              </a:tabLst>
              <a:defRPr/>
            </a:pPr>
            <a:endParaRPr lang="en-GB" dirty="0"/>
          </a:p>
          <a:p>
            <a:pPr marL="447675" indent="-447675">
              <a:tabLst>
                <a:tab pos="628650" algn="l"/>
              </a:tabLst>
              <a:defRPr/>
            </a:pPr>
            <a:endParaRPr lang="en-GB" dirty="0"/>
          </a:p>
          <a:p>
            <a:pPr marL="457200" lvl="1" indent="0">
              <a:buFont typeface="Arial" panose="020B0604020202020204" pitchFamily="34" charset="0"/>
              <a:buNone/>
              <a:defRPr/>
            </a:pPr>
            <a:endParaRPr lang="en-US" altLang="en-US" sz="1800" dirty="0"/>
          </a:p>
          <a:p>
            <a:pPr marL="539750" indent="-539750">
              <a:spcBef>
                <a:spcPts val="0"/>
              </a:spcBef>
              <a:spcAft>
                <a:spcPts val="600"/>
              </a:spcAft>
              <a:defRPr/>
            </a:pPr>
            <a:endParaRPr lang="en-US" altLang="en-US" sz="2000" dirty="0"/>
          </a:p>
          <a:p>
            <a:pPr marL="804863" lvl="1" indent="-265113">
              <a:spcBef>
                <a:spcPts val="0"/>
              </a:spcBef>
              <a:spcAft>
                <a:spcPts val="600"/>
              </a:spcAft>
              <a:defRPr/>
            </a:pPr>
            <a:endParaRPr lang="en-US" altLang="en-US" sz="2000" dirty="0"/>
          </a:p>
        </p:txBody>
      </p:sp>
    </p:spTree>
    <p:extLst>
      <p:ext uri="{BB962C8B-B14F-4D97-AF65-F5344CB8AC3E}">
        <p14:creationId xmlns:p14="http://schemas.microsoft.com/office/powerpoint/2010/main" val="2568684803"/>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altLang="en-US" dirty="0"/>
              <a:t>Content</a:t>
            </a:r>
          </a:p>
        </p:txBody>
      </p:sp>
      <p:sp>
        <p:nvSpPr>
          <p:cNvPr id="13315" name="Content Placeholder 2"/>
          <p:cNvSpPr>
            <a:spLocks noGrp="1"/>
          </p:cNvSpPr>
          <p:nvPr>
            <p:ph idx="1"/>
          </p:nvPr>
        </p:nvSpPr>
        <p:spPr/>
        <p:txBody>
          <a:bodyPr/>
          <a:lstStyle/>
          <a:p>
            <a:pPr marL="447675" indent="-447675">
              <a:tabLst>
                <a:tab pos="628650" algn="l"/>
              </a:tabLst>
              <a:defRPr/>
            </a:pPr>
            <a:r>
              <a:rPr lang="en-GB" dirty="0"/>
              <a:t>The 3GPP project</a:t>
            </a:r>
          </a:p>
          <a:p>
            <a:pPr marL="447675" indent="-447675">
              <a:tabLst>
                <a:tab pos="628650" algn="l"/>
              </a:tabLst>
              <a:defRPr/>
            </a:pPr>
            <a:r>
              <a:rPr lang="en-GB" dirty="0"/>
              <a:t>3GPP Outputs</a:t>
            </a:r>
          </a:p>
          <a:p>
            <a:pPr marL="447675" indent="-447675">
              <a:tabLst>
                <a:tab pos="628650" algn="l"/>
              </a:tabLst>
              <a:defRPr/>
            </a:pPr>
            <a:r>
              <a:rPr lang="en-GB" dirty="0"/>
              <a:t>3GPP Structure</a:t>
            </a:r>
          </a:p>
          <a:p>
            <a:pPr marL="447675" indent="-447675">
              <a:tabLst>
                <a:tab pos="628650" algn="l"/>
              </a:tabLst>
              <a:defRPr/>
            </a:pPr>
            <a:r>
              <a:rPr lang="en-GB" dirty="0"/>
              <a:t>Practical guide to contribute</a:t>
            </a:r>
          </a:p>
          <a:p>
            <a:pPr marL="447675" indent="-447675">
              <a:tabLst>
                <a:tab pos="628650" algn="l"/>
              </a:tabLst>
              <a:defRPr/>
            </a:pPr>
            <a:r>
              <a:rPr lang="en-GB" b="1" i="1" dirty="0"/>
              <a:t>Supporting information</a:t>
            </a:r>
          </a:p>
          <a:p>
            <a:pPr marL="447675" indent="-447675">
              <a:tabLst>
                <a:tab pos="628650" algn="l"/>
              </a:tabLst>
              <a:defRPr/>
            </a:pPr>
            <a:r>
              <a:rPr lang="en-GB" dirty="0"/>
              <a:t>Annexes</a:t>
            </a:r>
          </a:p>
          <a:p>
            <a:pPr marL="447675" indent="-447675">
              <a:tabLst>
                <a:tab pos="628650" algn="l"/>
              </a:tabLst>
              <a:defRPr/>
            </a:pPr>
            <a:endParaRPr lang="en-GB" dirty="0"/>
          </a:p>
          <a:p>
            <a:pPr marL="447675" indent="-447675">
              <a:tabLst>
                <a:tab pos="628650" algn="l"/>
              </a:tabLst>
              <a:defRPr/>
            </a:pPr>
            <a:endParaRPr lang="en-GB" dirty="0"/>
          </a:p>
          <a:p>
            <a:pPr marL="457200" lvl="1" indent="0">
              <a:buFont typeface="Arial" panose="020B0604020202020204" pitchFamily="34" charset="0"/>
              <a:buNone/>
              <a:defRPr/>
            </a:pPr>
            <a:endParaRPr lang="en-US" altLang="en-US" sz="1800" dirty="0"/>
          </a:p>
          <a:p>
            <a:pPr marL="539750" indent="-539750">
              <a:spcBef>
                <a:spcPts val="0"/>
              </a:spcBef>
              <a:spcAft>
                <a:spcPts val="600"/>
              </a:spcAft>
              <a:defRPr/>
            </a:pPr>
            <a:endParaRPr lang="en-US" altLang="en-US" sz="2000" dirty="0"/>
          </a:p>
          <a:p>
            <a:pPr marL="804863" lvl="1" indent="-265113">
              <a:spcBef>
                <a:spcPts val="0"/>
              </a:spcBef>
              <a:spcAft>
                <a:spcPts val="600"/>
              </a:spcAft>
              <a:defRPr/>
            </a:pPr>
            <a:endParaRPr lang="en-US" altLang="en-US" sz="2000" dirty="0"/>
          </a:p>
        </p:txBody>
      </p:sp>
    </p:spTree>
    <p:extLst>
      <p:ext uri="{BB962C8B-B14F-4D97-AF65-F5344CB8AC3E}">
        <p14:creationId xmlns:p14="http://schemas.microsoft.com/office/powerpoint/2010/main" val="3525747019"/>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209432" y="88119"/>
            <a:ext cx="10515600" cy="1325562"/>
          </a:xfrm>
        </p:spPr>
        <p:txBody>
          <a:bodyPr/>
          <a:lstStyle/>
          <a:p>
            <a:r>
              <a:rPr lang="en-US" altLang="en-US" sz="3600" dirty="0"/>
              <a:t>The 3GPP Work Plan and Release descriptions TRs</a:t>
            </a:r>
          </a:p>
        </p:txBody>
      </p:sp>
      <p:sp>
        <p:nvSpPr>
          <p:cNvPr id="31747" name="Content Placeholder 2"/>
          <p:cNvSpPr>
            <a:spLocks noGrp="1"/>
          </p:cNvSpPr>
          <p:nvPr>
            <p:ph idx="1"/>
          </p:nvPr>
        </p:nvSpPr>
        <p:spPr>
          <a:xfrm>
            <a:off x="135340" y="1593612"/>
            <a:ext cx="6934200" cy="3483355"/>
          </a:xfrm>
        </p:spPr>
        <p:txBody>
          <a:bodyPr/>
          <a:lstStyle/>
          <a:p>
            <a:r>
              <a:rPr lang="en-US" altLang="en-US" sz="1800" dirty="0"/>
              <a:t>The Work Plan is a big table available both in MS Project and MS Excel</a:t>
            </a:r>
          </a:p>
          <a:p>
            <a:pPr lvl="1"/>
            <a:r>
              <a:rPr lang="en-US" altLang="en-US" sz="1400" dirty="0"/>
              <a:t>The MS Project version offers a Gantt diagram</a:t>
            </a:r>
          </a:p>
          <a:p>
            <a:pPr lvl="1"/>
            <a:r>
              <a:rPr lang="en-US" altLang="en-US" sz="1400" dirty="0"/>
              <a:t>The MS Excel version is more universal</a:t>
            </a:r>
          </a:p>
          <a:p>
            <a:r>
              <a:rPr lang="en-US" altLang="en-US" sz="1800" dirty="0"/>
              <a:t>It is a powerful tool that keeps track of the past, present and (short-term) future of the entire 3GPP work</a:t>
            </a:r>
          </a:p>
          <a:p>
            <a:pPr lvl="1"/>
            <a:r>
              <a:rPr lang="en-GB" altLang="en-US" sz="1400" dirty="0"/>
              <a:t>Past: all completed items are kept in the WP, in a structured and organized way</a:t>
            </a:r>
          </a:p>
          <a:p>
            <a:pPr lvl="1"/>
            <a:r>
              <a:rPr lang="en-GB" altLang="en-US" sz="1400" dirty="0"/>
              <a:t>Present: the progress of all 3GPP WGs/TSGs is recorded, refreshed every quarter to inform the TSGs about overall progress</a:t>
            </a:r>
          </a:p>
          <a:p>
            <a:pPr lvl="1"/>
            <a:r>
              <a:rPr lang="en-GB" altLang="en-US" sz="1400" dirty="0"/>
              <a:t>Future: the Target Completion Date (together with the actual progress) is a key parameter to set the date of the next milestones, in particular for the freeze of the current Release</a:t>
            </a:r>
          </a:p>
          <a:p>
            <a:r>
              <a:rPr lang="en-US" altLang="en-US" sz="1800" dirty="0"/>
              <a:t>See dedicated presentation of the Work Plan in </a:t>
            </a:r>
            <a:r>
              <a:rPr lang="en-GB" sz="1200" b="0" i="0" dirty="0">
                <a:solidFill>
                  <a:srgbClr val="000000"/>
                </a:solidFill>
                <a:effectLst/>
                <a:latin typeface="arial" panose="020B0604020202020204" pitchFamily="34" charset="0"/>
                <a:hlinkClick r:id="rId2"/>
              </a:rPr>
              <a:t>SP-230737 </a:t>
            </a:r>
            <a:endParaRPr lang="en-GB" sz="1200" b="0" i="0" dirty="0">
              <a:solidFill>
                <a:srgbClr val="000000"/>
              </a:solidFill>
              <a:effectLst/>
              <a:latin typeface="arial" panose="020B0604020202020204" pitchFamily="34" charset="0"/>
            </a:endParaRPr>
          </a:p>
        </p:txBody>
      </p:sp>
      <p:pic>
        <p:nvPicPr>
          <p:cNvPr id="2" name="Picture 3">
            <a:extLst>
              <a:ext uri="{FF2B5EF4-FFF2-40B4-BE49-F238E27FC236}">
                <a16:creationId xmlns:a16="http://schemas.microsoft.com/office/drawing/2014/main" id="{B42E4A5B-9D33-014A-C872-B4F885DFE0F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29185" y="2036787"/>
            <a:ext cx="4911446" cy="25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2">
            <a:extLst>
              <a:ext uri="{FF2B5EF4-FFF2-40B4-BE49-F238E27FC236}">
                <a16:creationId xmlns:a16="http://schemas.microsoft.com/office/drawing/2014/main" id="{5F401C0C-E19C-0B95-ACB6-459D0BA4F266}"/>
              </a:ext>
            </a:extLst>
          </p:cNvPr>
          <p:cNvSpPr txBox="1">
            <a:spLocks/>
          </p:cNvSpPr>
          <p:nvPr/>
        </p:nvSpPr>
        <p:spPr bwMode="auto">
          <a:xfrm>
            <a:off x="178558" y="4899546"/>
            <a:ext cx="11442510" cy="1187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4"/>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en-US" sz="1800" dirty="0"/>
              <a:t>When a Release is “frozen” (i.e. it is roughly completed and no new functionality can be added), all rapporteurs are asked to contribute (via a tdoc of the type “WID summary”), to a TR summarising all what was achieved by 3GPP for this Release. </a:t>
            </a:r>
          </a:p>
          <a:p>
            <a:pPr lvl="1"/>
            <a:r>
              <a:rPr lang="en-GB" altLang="en-US" sz="1400" dirty="0"/>
              <a:t>This is the series 21.9xx of TRs, where xx is the Release.</a:t>
            </a:r>
          </a:p>
          <a:p>
            <a:pPr lvl="1"/>
            <a:r>
              <a:rPr lang="en-GB" sz="1400" dirty="0"/>
              <a:t>See right colon of the slide “</a:t>
            </a:r>
            <a:r>
              <a:rPr lang="" altLang="en-US" sz="1400" dirty="0"/>
              <a:t>Some useful specs”</a:t>
            </a:r>
            <a:endParaRPr lang="en-GB" sz="1400" dirty="0"/>
          </a:p>
        </p:txBody>
      </p:sp>
    </p:spTree>
    <p:extLst>
      <p:ext uri="{BB962C8B-B14F-4D97-AF65-F5344CB8AC3E}">
        <p14:creationId xmlns:p14="http://schemas.microsoft.com/office/powerpoint/2010/main" val="2272860822"/>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209432" y="88119"/>
            <a:ext cx="10515600" cy="1325562"/>
          </a:xfrm>
        </p:spPr>
        <p:txBody>
          <a:bodyPr/>
          <a:lstStyle/>
          <a:p>
            <a:r>
              <a:rPr lang="en-US" altLang="en-US" sz="3600" dirty="0"/>
              <a:t>Tools: the 3GPP web site</a:t>
            </a:r>
          </a:p>
        </p:txBody>
      </p:sp>
      <p:sp>
        <p:nvSpPr>
          <p:cNvPr id="31747" name="Content Placeholder 2"/>
          <p:cNvSpPr>
            <a:spLocks noGrp="1"/>
          </p:cNvSpPr>
          <p:nvPr>
            <p:ph idx="1"/>
          </p:nvPr>
        </p:nvSpPr>
        <p:spPr>
          <a:xfrm>
            <a:off x="135340" y="1593612"/>
            <a:ext cx="6934200" cy="3483355"/>
          </a:xfrm>
        </p:spPr>
        <p:txBody>
          <a:bodyPr/>
          <a:lstStyle/>
          <a:p>
            <a:r>
              <a:rPr lang="en-US" altLang="en-US" sz="1800" dirty="0">
                <a:hlinkClick r:id="rId2"/>
              </a:rPr>
              <a:t>www.3gpp.org</a:t>
            </a:r>
            <a:endParaRPr lang="en-US" altLang="en-US" sz="1800" dirty="0"/>
          </a:p>
          <a:p>
            <a:r>
              <a:rPr lang="en-US" altLang="en-US" sz="1800" dirty="0"/>
              <a:t>The 3GPP web site is the web entry point to all 3GPP activities publicly available.</a:t>
            </a:r>
          </a:p>
          <a:p>
            <a:r>
              <a:rPr lang="en-US" altLang="en-US" sz="1800" dirty="0"/>
              <a:t>It contains:</a:t>
            </a:r>
          </a:p>
          <a:p>
            <a:pPr lvl="1"/>
            <a:endParaRPr lang="en-US" altLang="en-US" sz="1400" dirty="0"/>
          </a:p>
        </p:txBody>
      </p:sp>
      <p:pic>
        <p:nvPicPr>
          <p:cNvPr id="5" name="Picture 4">
            <a:extLst>
              <a:ext uri="{FF2B5EF4-FFF2-40B4-BE49-F238E27FC236}">
                <a16:creationId xmlns:a16="http://schemas.microsoft.com/office/drawing/2014/main" id="{840C3191-10AF-7DEA-839B-E0169B2A2593}"/>
              </a:ext>
            </a:extLst>
          </p:cNvPr>
          <p:cNvPicPr>
            <a:picLocks noChangeAspect="1"/>
          </p:cNvPicPr>
          <p:nvPr/>
        </p:nvPicPr>
        <p:blipFill>
          <a:blip r:embed="rId3"/>
          <a:stretch>
            <a:fillRect/>
          </a:stretch>
        </p:blipFill>
        <p:spPr>
          <a:xfrm>
            <a:off x="819719" y="2880743"/>
            <a:ext cx="10020300" cy="1628775"/>
          </a:xfrm>
          <a:prstGeom prst="rect">
            <a:avLst/>
          </a:prstGeom>
        </p:spPr>
      </p:pic>
      <p:sp>
        <p:nvSpPr>
          <p:cNvPr id="6" name="TextBox 5">
            <a:extLst>
              <a:ext uri="{FF2B5EF4-FFF2-40B4-BE49-F238E27FC236}">
                <a16:creationId xmlns:a16="http://schemas.microsoft.com/office/drawing/2014/main" id="{350EB07E-E618-814D-D181-1A846DA706D4}"/>
              </a:ext>
            </a:extLst>
          </p:cNvPr>
          <p:cNvSpPr txBox="1"/>
          <p:nvPr/>
        </p:nvSpPr>
        <p:spPr>
          <a:xfrm>
            <a:off x="334370" y="4995080"/>
            <a:ext cx="3441968" cy="369332"/>
          </a:xfrm>
          <a:prstGeom prst="rect">
            <a:avLst/>
          </a:prstGeom>
          <a:noFill/>
        </p:spPr>
        <p:txBody>
          <a:bodyPr wrap="none" rtlCol="0">
            <a:spAutoFit/>
          </a:bodyPr>
          <a:lstStyle/>
          <a:p>
            <a:r>
              <a:rPr lang="en-GB" dirty="0"/>
              <a:t>General, permanent information</a:t>
            </a:r>
          </a:p>
        </p:txBody>
      </p:sp>
      <p:sp>
        <p:nvSpPr>
          <p:cNvPr id="7" name="TextBox 6">
            <a:extLst>
              <a:ext uri="{FF2B5EF4-FFF2-40B4-BE49-F238E27FC236}">
                <a16:creationId xmlns:a16="http://schemas.microsoft.com/office/drawing/2014/main" id="{BD76F03E-0622-8628-3E12-AA55D0E803CB}"/>
              </a:ext>
            </a:extLst>
          </p:cNvPr>
          <p:cNvSpPr txBox="1"/>
          <p:nvPr/>
        </p:nvSpPr>
        <p:spPr>
          <a:xfrm>
            <a:off x="1537648" y="5870813"/>
            <a:ext cx="3993466" cy="369332"/>
          </a:xfrm>
          <a:prstGeom prst="rect">
            <a:avLst/>
          </a:prstGeom>
          <a:noFill/>
        </p:spPr>
        <p:txBody>
          <a:bodyPr wrap="none" rtlCol="0">
            <a:spAutoFit/>
          </a:bodyPr>
          <a:lstStyle/>
          <a:p>
            <a:r>
              <a:rPr lang="en-GB" dirty="0"/>
              <a:t>A detailed description of all WG/TSG</a:t>
            </a:r>
          </a:p>
        </p:txBody>
      </p:sp>
      <p:sp>
        <p:nvSpPr>
          <p:cNvPr id="8" name="TextBox 7">
            <a:extLst>
              <a:ext uri="{FF2B5EF4-FFF2-40B4-BE49-F238E27FC236}">
                <a16:creationId xmlns:a16="http://schemas.microsoft.com/office/drawing/2014/main" id="{C0731317-8E45-09EB-F494-8CED2DC6F607}"/>
              </a:ext>
            </a:extLst>
          </p:cNvPr>
          <p:cNvSpPr txBox="1"/>
          <p:nvPr/>
        </p:nvSpPr>
        <p:spPr>
          <a:xfrm>
            <a:off x="4287673" y="4642514"/>
            <a:ext cx="2699982" cy="1200329"/>
          </a:xfrm>
          <a:prstGeom prst="rect">
            <a:avLst/>
          </a:prstGeom>
          <a:noFill/>
        </p:spPr>
        <p:txBody>
          <a:bodyPr wrap="square" rtlCol="0">
            <a:spAutoFit/>
          </a:bodyPr>
          <a:lstStyle/>
          <a:p>
            <a:r>
              <a:rPr lang="en-GB" dirty="0"/>
              <a:t>A short description of all main technologies developed in 3GPP: 5G Intro, VoLTE, IVAS, etc.</a:t>
            </a:r>
          </a:p>
        </p:txBody>
      </p:sp>
      <p:sp>
        <p:nvSpPr>
          <p:cNvPr id="9" name="TextBox 8">
            <a:extLst>
              <a:ext uri="{FF2B5EF4-FFF2-40B4-BE49-F238E27FC236}">
                <a16:creationId xmlns:a16="http://schemas.microsoft.com/office/drawing/2014/main" id="{BCF46B0B-E56B-0C6A-9726-D49EE9E03C82}"/>
              </a:ext>
            </a:extLst>
          </p:cNvPr>
          <p:cNvSpPr txBox="1"/>
          <p:nvPr/>
        </p:nvSpPr>
        <p:spPr>
          <a:xfrm>
            <a:off x="6191535" y="5891283"/>
            <a:ext cx="4839786" cy="369332"/>
          </a:xfrm>
          <a:prstGeom prst="rect">
            <a:avLst/>
          </a:prstGeom>
          <a:noFill/>
        </p:spPr>
        <p:txBody>
          <a:bodyPr wrap="none" rtlCol="0">
            <a:spAutoFit/>
          </a:bodyPr>
          <a:lstStyle/>
          <a:p>
            <a:r>
              <a:rPr lang="en-GB" dirty="0"/>
              <a:t>More practical info, in the style of these slides</a:t>
            </a:r>
          </a:p>
        </p:txBody>
      </p:sp>
      <p:sp>
        <p:nvSpPr>
          <p:cNvPr id="10" name="TextBox 9">
            <a:extLst>
              <a:ext uri="{FF2B5EF4-FFF2-40B4-BE49-F238E27FC236}">
                <a16:creationId xmlns:a16="http://schemas.microsoft.com/office/drawing/2014/main" id="{390112D0-1D0D-AB08-09E4-111BA7993820}"/>
              </a:ext>
            </a:extLst>
          </p:cNvPr>
          <p:cNvSpPr txBox="1"/>
          <p:nvPr/>
        </p:nvSpPr>
        <p:spPr>
          <a:xfrm>
            <a:off x="8184107" y="4949586"/>
            <a:ext cx="3198125" cy="646331"/>
          </a:xfrm>
          <a:prstGeom prst="rect">
            <a:avLst/>
          </a:prstGeom>
          <a:noFill/>
        </p:spPr>
        <p:txBody>
          <a:bodyPr wrap="square" rtlCol="0">
            <a:spAutoFit/>
          </a:bodyPr>
          <a:lstStyle/>
          <a:p>
            <a:r>
              <a:rPr lang="en-GB" dirty="0"/>
              <a:t>Latest news and events related to 3GPP technologies</a:t>
            </a:r>
          </a:p>
        </p:txBody>
      </p:sp>
      <p:cxnSp>
        <p:nvCxnSpPr>
          <p:cNvPr id="12" name="Straight Arrow Connector 11">
            <a:extLst>
              <a:ext uri="{FF2B5EF4-FFF2-40B4-BE49-F238E27FC236}">
                <a16:creationId xmlns:a16="http://schemas.microsoft.com/office/drawing/2014/main" id="{20C81B2E-54CA-3B9A-16D0-89D3ACAEE912}"/>
              </a:ext>
            </a:extLst>
          </p:cNvPr>
          <p:cNvCxnSpPr/>
          <p:nvPr/>
        </p:nvCxnSpPr>
        <p:spPr>
          <a:xfrm flipV="1">
            <a:off x="2388358" y="4080681"/>
            <a:ext cx="812042" cy="92122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71825AB7-C309-500B-49B3-B03122E6842B}"/>
              </a:ext>
            </a:extLst>
          </p:cNvPr>
          <p:cNvCxnSpPr>
            <a:cxnSpLocks/>
          </p:cNvCxnSpPr>
          <p:nvPr/>
        </p:nvCxnSpPr>
        <p:spPr>
          <a:xfrm flipV="1">
            <a:off x="3807725" y="4069308"/>
            <a:ext cx="398060" cy="187429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08A34496-3AFE-441F-5417-285A85C4CCAC}"/>
              </a:ext>
            </a:extLst>
          </p:cNvPr>
          <p:cNvCxnSpPr>
            <a:cxnSpLocks/>
          </p:cNvCxnSpPr>
          <p:nvPr/>
        </p:nvCxnSpPr>
        <p:spPr>
          <a:xfrm flipV="1">
            <a:off x="5636525" y="4132998"/>
            <a:ext cx="93260" cy="65054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6BD43277-E515-5196-D5EE-019792B9789D}"/>
              </a:ext>
            </a:extLst>
          </p:cNvPr>
          <p:cNvCxnSpPr>
            <a:cxnSpLocks/>
          </p:cNvCxnSpPr>
          <p:nvPr/>
        </p:nvCxnSpPr>
        <p:spPr>
          <a:xfrm flipV="1">
            <a:off x="7492621" y="4169392"/>
            <a:ext cx="539087" cy="169232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1A42C168-2831-7EDC-4A5B-62F94C129A1C}"/>
              </a:ext>
            </a:extLst>
          </p:cNvPr>
          <p:cNvCxnSpPr>
            <a:cxnSpLocks/>
            <a:stCxn id="10" idx="0"/>
          </p:cNvCxnSpPr>
          <p:nvPr/>
        </p:nvCxnSpPr>
        <p:spPr>
          <a:xfrm flipH="1" flipV="1">
            <a:off x="9726305" y="4089780"/>
            <a:ext cx="56865" cy="85980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1" name="Oval 20">
            <a:extLst>
              <a:ext uri="{FF2B5EF4-FFF2-40B4-BE49-F238E27FC236}">
                <a16:creationId xmlns:a16="http://schemas.microsoft.com/office/drawing/2014/main" id="{E5C76B79-FDB8-6822-A77A-615B66B81099}"/>
              </a:ext>
            </a:extLst>
          </p:cNvPr>
          <p:cNvSpPr/>
          <p:nvPr/>
        </p:nvSpPr>
        <p:spPr>
          <a:xfrm>
            <a:off x="2975212" y="3821372"/>
            <a:ext cx="730155" cy="279779"/>
          </a:xfrm>
          <a:prstGeom prst="ellipse">
            <a:avLst/>
          </a:prstGeom>
          <a:noFill/>
          <a:ln w="38100">
            <a:solidFill>
              <a:srgbClr val="5B9BD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Oval 21">
            <a:extLst>
              <a:ext uri="{FF2B5EF4-FFF2-40B4-BE49-F238E27FC236}">
                <a16:creationId xmlns:a16="http://schemas.microsoft.com/office/drawing/2014/main" id="{A918419B-3363-8D95-C03B-67F0CD725ED5}"/>
              </a:ext>
            </a:extLst>
          </p:cNvPr>
          <p:cNvSpPr/>
          <p:nvPr/>
        </p:nvSpPr>
        <p:spPr>
          <a:xfrm>
            <a:off x="3762233" y="3816823"/>
            <a:ext cx="959892" cy="279779"/>
          </a:xfrm>
          <a:prstGeom prst="ellipse">
            <a:avLst/>
          </a:prstGeom>
          <a:noFill/>
          <a:ln w="38100">
            <a:solidFill>
              <a:srgbClr val="5B9BD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Oval 22">
            <a:extLst>
              <a:ext uri="{FF2B5EF4-FFF2-40B4-BE49-F238E27FC236}">
                <a16:creationId xmlns:a16="http://schemas.microsoft.com/office/drawing/2014/main" id="{4600CECD-8C6E-1012-60A8-184F59EEFF8D}"/>
              </a:ext>
            </a:extLst>
          </p:cNvPr>
          <p:cNvSpPr/>
          <p:nvPr/>
        </p:nvSpPr>
        <p:spPr>
          <a:xfrm>
            <a:off x="4822208" y="3819098"/>
            <a:ext cx="2028967" cy="279779"/>
          </a:xfrm>
          <a:prstGeom prst="ellipse">
            <a:avLst/>
          </a:prstGeom>
          <a:noFill/>
          <a:ln w="38100">
            <a:solidFill>
              <a:srgbClr val="5B9BD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Oval 23">
            <a:extLst>
              <a:ext uri="{FF2B5EF4-FFF2-40B4-BE49-F238E27FC236}">
                <a16:creationId xmlns:a16="http://schemas.microsoft.com/office/drawing/2014/main" id="{56AC5E9B-7325-A771-4F86-E476B0DC3F09}"/>
              </a:ext>
            </a:extLst>
          </p:cNvPr>
          <p:cNvSpPr/>
          <p:nvPr/>
        </p:nvSpPr>
        <p:spPr>
          <a:xfrm>
            <a:off x="6892119" y="3821373"/>
            <a:ext cx="2361063" cy="279779"/>
          </a:xfrm>
          <a:prstGeom prst="ellipse">
            <a:avLst/>
          </a:prstGeom>
          <a:noFill/>
          <a:ln w="38100">
            <a:solidFill>
              <a:srgbClr val="5B9BD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Oval 24">
            <a:extLst>
              <a:ext uri="{FF2B5EF4-FFF2-40B4-BE49-F238E27FC236}">
                <a16:creationId xmlns:a16="http://schemas.microsoft.com/office/drawing/2014/main" id="{375DDC59-17C8-BE2E-22BE-E1B52B2314FD}"/>
              </a:ext>
            </a:extLst>
          </p:cNvPr>
          <p:cNvSpPr/>
          <p:nvPr/>
        </p:nvSpPr>
        <p:spPr>
          <a:xfrm>
            <a:off x="9339618" y="3812274"/>
            <a:ext cx="959892" cy="279779"/>
          </a:xfrm>
          <a:prstGeom prst="ellipse">
            <a:avLst/>
          </a:prstGeom>
          <a:noFill/>
          <a:ln w="38100">
            <a:solidFill>
              <a:srgbClr val="5B9BD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518267991"/>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177473" y="99654"/>
            <a:ext cx="10515600" cy="714457"/>
          </a:xfrm>
        </p:spPr>
        <p:txBody>
          <a:bodyPr/>
          <a:lstStyle/>
          <a:p>
            <a:r>
              <a:rPr lang="en-GB" altLang="en-US" dirty="0"/>
              <a:t>https://www.3gpp.org/get-involved/</a:t>
            </a:r>
            <a:endParaRPr lang="en-US" altLang="en-US" dirty="0"/>
          </a:p>
        </p:txBody>
      </p:sp>
      <p:pic>
        <p:nvPicPr>
          <p:cNvPr id="4" name="Picture 3">
            <a:extLst>
              <a:ext uri="{FF2B5EF4-FFF2-40B4-BE49-F238E27FC236}">
                <a16:creationId xmlns:a16="http://schemas.microsoft.com/office/drawing/2014/main" id="{14F1148A-56B9-881B-F0AA-F9B0D8DE8A72}"/>
              </a:ext>
            </a:extLst>
          </p:cNvPr>
          <p:cNvPicPr>
            <a:picLocks noChangeAspect="1"/>
          </p:cNvPicPr>
          <p:nvPr/>
        </p:nvPicPr>
        <p:blipFill>
          <a:blip r:embed="rId2"/>
          <a:stretch>
            <a:fillRect/>
          </a:stretch>
        </p:blipFill>
        <p:spPr>
          <a:xfrm>
            <a:off x="3203349" y="897307"/>
            <a:ext cx="6076336" cy="5187878"/>
          </a:xfrm>
          <a:prstGeom prst="rect">
            <a:avLst/>
          </a:prstGeom>
        </p:spPr>
      </p:pic>
      <p:sp>
        <p:nvSpPr>
          <p:cNvPr id="5" name="Oval 4">
            <a:extLst>
              <a:ext uri="{FF2B5EF4-FFF2-40B4-BE49-F238E27FC236}">
                <a16:creationId xmlns:a16="http://schemas.microsoft.com/office/drawing/2014/main" id="{08EBE206-B5F1-75FD-A1A9-9735192C5F58}"/>
              </a:ext>
            </a:extLst>
          </p:cNvPr>
          <p:cNvSpPr/>
          <p:nvPr/>
        </p:nvSpPr>
        <p:spPr>
          <a:xfrm>
            <a:off x="5002653" y="5563091"/>
            <a:ext cx="884904" cy="595835"/>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902207897"/>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 altLang="en-US"/>
              <a:t>Links</a:t>
            </a:r>
            <a:endParaRPr lang="en-US" altLang="en-US"/>
          </a:p>
        </p:txBody>
      </p:sp>
      <p:sp>
        <p:nvSpPr>
          <p:cNvPr id="3" name="Content Placeholder 2"/>
          <p:cNvSpPr>
            <a:spLocks noGrp="1"/>
          </p:cNvSpPr>
          <p:nvPr>
            <p:ph idx="1"/>
          </p:nvPr>
        </p:nvSpPr>
        <p:spPr>
          <a:xfrm>
            <a:off x="7346004" y="2178220"/>
            <a:ext cx="4628745" cy="3716742"/>
          </a:xfrm>
        </p:spPr>
        <p:txBody>
          <a:bodyPr>
            <a:normAutofit/>
          </a:bodyPr>
          <a:lstStyle/>
          <a:p>
            <a:pPr algn="just" hangingPunct="0">
              <a:tabLst>
                <a:tab pos="900430" algn="l"/>
                <a:tab pos="2970530" algn="l"/>
                <a:tab pos="3780790" algn="l"/>
                <a:tab pos="4500880" algn="l"/>
              </a:tabLst>
            </a:pPr>
            <a:r>
              <a:rPr lang="en-GB" sz="1800" u="sng" dirty="0">
                <a:effectLst/>
                <a:latin typeface="Arial" panose="020B0604020202020204" pitchFamily="34" charset="0"/>
                <a:ea typeface="Times New Roman" panose="02020603050405020304" pitchFamily="18" charset="0"/>
                <a:cs typeface="Times New Roman" panose="02020603050405020304" pitchFamily="18" charset="0"/>
              </a:rPr>
              <a:t>ETSI guides:</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gn="just" hangingPunct="0">
              <a:buFont typeface="Symbol" panose="05050102010706020507" pitchFamily="18" charset="2"/>
              <a:buChar char=""/>
              <a:tabLst>
                <a:tab pos="900430" algn="l"/>
                <a:tab pos="2970530" algn="l"/>
                <a:tab pos="3780790" algn="l"/>
                <a:tab pos="4500880" algn="l"/>
              </a:tabLst>
            </a:pPr>
            <a:r>
              <a:rPr lang="en-GB" sz="1800"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2"/>
              </a:rPr>
              <a:t>Guide to Writing World Class Standards</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gn="just" hangingPunct="0">
              <a:buFont typeface="Symbol" panose="05050102010706020507" pitchFamily="18" charset="2"/>
              <a:buChar char=""/>
              <a:tabLst>
                <a:tab pos="900430" algn="l"/>
                <a:tab pos="2970530" algn="l"/>
                <a:tab pos="3780790" algn="l"/>
                <a:tab pos="4500880" algn="l"/>
              </a:tabLst>
            </a:pPr>
            <a:r>
              <a:rPr lang="en-GB" sz="1800"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3"/>
              </a:rPr>
              <a:t>Chair’s guide</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gn="just" hangingPunct="0">
              <a:buFont typeface="Symbol" panose="05050102010706020507" pitchFamily="18" charset="2"/>
              <a:buChar char=""/>
              <a:tabLst>
                <a:tab pos="900430" algn="l"/>
                <a:tab pos="2970530" algn="l"/>
                <a:tab pos="3780790" algn="l"/>
                <a:tab pos="4500880" algn="l"/>
              </a:tabLst>
            </a:pPr>
            <a:r>
              <a:rPr lang="en-GB" sz="1800"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4"/>
              </a:rPr>
              <a:t>Rapporteurs' guide</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gn="just" hangingPunct="0">
              <a:buFont typeface="Symbol" panose="05050102010706020507" pitchFamily="18" charset="2"/>
              <a:buChar char=""/>
              <a:tabLst>
                <a:tab pos="900430" algn="l"/>
                <a:tab pos="2970530" algn="l"/>
                <a:tab pos="3780790" algn="l"/>
                <a:tab pos="4500880" algn="l"/>
              </a:tabLst>
            </a:pPr>
            <a:r>
              <a:rPr lang="en-GB" sz="1800"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5"/>
              </a:rPr>
              <a:t>Delegates guide</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gn="just" hangingPunct="0">
              <a:buFont typeface="Symbol" panose="05050102010706020507" pitchFamily="18" charset="2"/>
              <a:buChar char=""/>
              <a:tabLst>
                <a:tab pos="900430" algn="l"/>
                <a:tab pos="2970530" algn="l"/>
                <a:tab pos="3780790" algn="l"/>
                <a:tab pos="4500880" algn="l"/>
              </a:tabLst>
            </a:pPr>
            <a:r>
              <a:rPr lang="en-GB" sz="1800"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6"/>
              </a:rPr>
              <a:t>Member Official Contact's guide</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gn="just" hangingPunct="0">
              <a:buFont typeface="Symbol" panose="05050102010706020507" pitchFamily="18" charset="2"/>
              <a:buChar char=""/>
              <a:tabLst>
                <a:tab pos="900430" algn="l"/>
                <a:tab pos="2970530" algn="l"/>
                <a:tab pos="3780790" algn="l"/>
                <a:tab pos="4500880" algn="l"/>
              </a:tabLst>
            </a:pPr>
            <a:r>
              <a:rPr lang="en-GB" sz="1800"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7"/>
              </a:rPr>
              <a:t>NSOs' guide</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gn="just" hangingPunct="0">
              <a:buFont typeface="Symbol" panose="05050102010706020507" pitchFamily="18" charset="2"/>
              <a:buChar char=""/>
              <a:tabLst>
                <a:tab pos="900430" algn="l"/>
                <a:tab pos="2970530" algn="l"/>
                <a:tab pos="3780790" algn="l"/>
                <a:tab pos="4500880" algn="l"/>
              </a:tabLst>
            </a:pPr>
            <a:r>
              <a:rPr lang="en-GB" sz="1800"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8"/>
              </a:rPr>
              <a:t>Meeting Hosts guide</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r>
              <a:rPr lang="en-GB" sz="1800"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9"/>
              </a:rPr>
              <a:t>Use of gender-inclusive language guide</a:t>
            </a:r>
            <a:endParaRPr lang="" altLang="en-US" sz="2000" dirty="0"/>
          </a:p>
          <a:p>
            <a:pPr marL="0" indent="0">
              <a:buFontTx/>
              <a:buNone/>
              <a:tabLst>
                <a:tab pos="3230563" algn="l"/>
              </a:tabLst>
              <a:defRPr/>
            </a:pPr>
            <a:r>
              <a:rPr lang="" altLang="en-US" sz="1600" dirty="0"/>
              <a:t> </a:t>
            </a:r>
          </a:p>
          <a:p>
            <a:pPr>
              <a:tabLst>
                <a:tab pos="3230563" algn="l"/>
              </a:tabLst>
              <a:defRPr/>
            </a:pPr>
            <a:endParaRPr lang="en-US" dirty="0"/>
          </a:p>
        </p:txBody>
      </p:sp>
      <p:sp>
        <p:nvSpPr>
          <p:cNvPr id="2" name="Content Placeholder 2">
            <a:extLst>
              <a:ext uri="{FF2B5EF4-FFF2-40B4-BE49-F238E27FC236}">
                <a16:creationId xmlns:a16="http://schemas.microsoft.com/office/drawing/2014/main" id="{E9280D71-486E-ED30-EF16-ABB0E1B46C11}"/>
              </a:ext>
            </a:extLst>
          </p:cNvPr>
          <p:cNvSpPr txBox="1">
            <a:spLocks/>
          </p:cNvSpPr>
          <p:nvPr/>
        </p:nvSpPr>
        <p:spPr bwMode="auto">
          <a:xfrm>
            <a:off x="348574" y="2058247"/>
            <a:ext cx="6596975" cy="4245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85000" lnSpcReduction="20000"/>
          </a:bodyPr>
          <a:lstStyle>
            <a:lvl1pPr marL="228600" indent="-228600" algn="l" rtl="0" eaLnBrk="0" fontAlgn="base" hangingPunct="0">
              <a:lnSpc>
                <a:spcPct val="90000"/>
              </a:lnSpc>
              <a:spcBef>
                <a:spcPts val="1000"/>
              </a:spcBef>
              <a:spcAft>
                <a:spcPct val="0"/>
              </a:spcAft>
              <a:buBlip>
                <a:blip r:embed="rId10"/>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42913" indent="-442913">
              <a:tabLst>
                <a:tab pos="3230563" algn="l"/>
              </a:tabLst>
              <a:defRPr/>
            </a:pPr>
            <a:r>
              <a:rPr lang="" altLang="en-US" sz="1800" dirty="0"/>
              <a:t>3GPP guides:</a:t>
            </a:r>
          </a:p>
          <a:p>
            <a:pPr marL="442913" indent="-442913">
              <a:tabLst>
                <a:tab pos="3230563" algn="l"/>
              </a:tabLst>
              <a:defRPr/>
            </a:pPr>
            <a:r>
              <a:rPr lang="" altLang="en-US" sz="1800" dirty="0"/>
              <a:t>About 3GPP 	</a:t>
            </a:r>
            <a:r>
              <a:rPr lang="en-US" altLang="en-US" sz="1800" dirty="0">
                <a:hlinkClick r:id="rId11"/>
              </a:rPr>
              <a:t>https://www.3gpp.org/about-3gpp/about-3gpp</a:t>
            </a:r>
            <a:r>
              <a:rPr lang="" altLang="en-US" sz="1800" dirty="0"/>
              <a:t> </a:t>
            </a:r>
          </a:p>
          <a:p>
            <a:pPr marL="442913" indent="-442913">
              <a:tabLst>
                <a:tab pos="3230563" algn="l"/>
              </a:tabLst>
              <a:defRPr/>
            </a:pPr>
            <a:r>
              <a:rPr lang="" altLang="en-US" sz="1800" dirty="0"/>
              <a:t>3GPP User (3GU) Portal 	</a:t>
            </a:r>
            <a:r>
              <a:rPr lang="" altLang="en-US" sz="1800" dirty="0">
                <a:hlinkClick r:id="rId12"/>
              </a:rPr>
              <a:t>http</a:t>
            </a:r>
            <a:r>
              <a:rPr lang="" altLang="en-US" sz="1800" dirty="0">
                <a:sym typeface="Wingdings" panose="05000000000000000000" pitchFamily="2" charset="2"/>
                <a:hlinkClick r:id="rId12"/>
              </a:rPr>
              <a:t>://portal.3gpp.org</a:t>
            </a:r>
            <a:r>
              <a:rPr lang="" altLang="en-US" sz="1800" dirty="0">
                <a:sym typeface="Wingdings" panose="05000000000000000000" pitchFamily="2" charset="2"/>
              </a:rPr>
              <a:t> </a:t>
            </a:r>
            <a:endParaRPr lang="" altLang="en-US" sz="1800" dirty="0"/>
          </a:p>
          <a:p>
            <a:pPr marL="442913" indent="-442913">
              <a:tabLst>
                <a:tab pos="3230563" algn="l"/>
              </a:tabLst>
              <a:defRPr/>
            </a:pPr>
            <a:r>
              <a:rPr lang="" altLang="en-US" sz="1800" dirty="0"/>
              <a:t>3GPP FAQ	</a:t>
            </a:r>
            <a:r>
              <a:rPr lang="en-US" altLang="en-US" sz="1800" dirty="0">
                <a:hlinkClick r:id="rId13"/>
              </a:rPr>
              <a:t>https://www.3gpp.org/about-3gpp/3gpp-faqs</a:t>
            </a:r>
            <a:r>
              <a:rPr lang="" altLang="en-US" sz="1800" dirty="0"/>
              <a:t> </a:t>
            </a:r>
          </a:p>
          <a:p>
            <a:pPr marL="442913" indent="-442913">
              <a:tabLst>
                <a:tab pos="3230563" algn="l"/>
              </a:tabLst>
              <a:defRPr/>
            </a:pPr>
            <a:r>
              <a:rPr lang="" altLang="en-US" sz="1800" dirty="0"/>
              <a:t>3GPP News 	</a:t>
            </a:r>
            <a:r>
              <a:rPr lang="en-US" altLang="en-US" sz="1800" dirty="0">
                <a:hlinkClick r:id="rId14"/>
              </a:rPr>
              <a:t>http://www.3gpp.org/news-events</a:t>
            </a:r>
            <a:endParaRPr lang="" altLang="en-US" sz="1800" dirty="0"/>
          </a:p>
          <a:p>
            <a:pPr marL="442913" indent="-442913">
              <a:tabLst>
                <a:tab pos="3230563" algn="l"/>
              </a:tabLst>
              <a:defRPr/>
            </a:pPr>
            <a:r>
              <a:rPr lang="" altLang="en-US" sz="1800" dirty="0"/>
              <a:t>3GPP TSG SA </a:t>
            </a:r>
            <a:r>
              <a:rPr lang="en-US" altLang="en-US" sz="1800" dirty="0"/>
              <a:t>–</a:t>
            </a:r>
            <a:r>
              <a:rPr lang="" altLang="en-US" sz="1800" dirty="0"/>
              <a:t> Home 	</a:t>
            </a:r>
            <a:r>
              <a:rPr lang="en-US" altLang="en-US" sz="1800" dirty="0">
                <a:hlinkClick r:id="rId15"/>
              </a:rPr>
              <a:t>http://www.3gpp.org/specifications-groups/sa-plenary/sa-plenary/home</a:t>
            </a:r>
            <a:r>
              <a:rPr lang="" altLang="en-US" sz="1800" dirty="0"/>
              <a:t> </a:t>
            </a:r>
          </a:p>
          <a:p>
            <a:pPr marL="442913" indent="-442913">
              <a:tabLst>
                <a:tab pos="3230563" algn="l"/>
              </a:tabLst>
              <a:defRPr/>
            </a:pPr>
            <a:r>
              <a:rPr lang="" altLang="en-US" sz="1800" dirty="0"/>
              <a:t>3GPP Working Procedures 	</a:t>
            </a:r>
            <a:r>
              <a:rPr lang="en-US" altLang="en-US" sz="1800" dirty="0">
                <a:hlinkClick r:id="rId16"/>
              </a:rPr>
              <a:t>http://www.3gpp.org/ftp/Information/Working_Procedures/3GPP_WP.pdf</a:t>
            </a:r>
            <a:r>
              <a:rPr lang="" altLang="en-US" sz="1800" dirty="0"/>
              <a:t> </a:t>
            </a:r>
          </a:p>
          <a:p>
            <a:pPr marL="442913" indent="-442913">
              <a:tabLst>
                <a:tab pos="3230563" algn="l"/>
              </a:tabLst>
              <a:defRPr/>
            </a:pPr>
            <a:r>
              <a:rPr lang="" altLang="en-US" sz="1800" dirty="0"/>
              <a:t>Liaison Statements 	</a:t>
            </a:r>
            <a:r>
              <a:rPr lang="en-US" altLang="en-US" sz="1800" dirty="0">
                <a:hlinkClick r:id="rId17"/>
              </a:rPr>
              <a:t>https://www.3gpp.org/specifications-groups/liaison-statements</a:t>
            </a:r>
            <a:r>
              <a:rPr lang="" altLang="en-US" sz="1800" dirty="0"/>
              <a:t> </a:t>
            </a:r>
          </a:p>
          <a:p>
            <a:pPr marL="442913" indent="-442913">
              <a:tabLst>
                <a:tab pos="3230563" algn="l"/>
              </a:tabLst>
              <a:defRPr/>
            </a:pPr>
            <a:r>
              <a:rPr lang="" altLang="en-US" sz="1800" dirty="0"/>
              <a:t>3GPP Awards	</a:t>
            </a:r>
            <a:r>
              <a:rPr lang="en-US" altLang="en-US" sz="1800" dirty="0">
                <a:hlinkClick r:id="rId18"/>
              </a:rPr>
              <a:t>https://www.3gpp.org/about-3gpp/3gpp-award-roll-of-honour</a:t>
            </a:r>
            <a:r>
              <a:rPr lang="" altLang="en-US" sz="1800" dirty="0"/>
              <a:t> </a:t>
            </a:r>
          </a:p>
          <a:p>
            <a:pPr marL="0" indent="0">
              <a:buFontTx/>
              <a:buNone/>
              <a:tabLst>
                <a:tab pos="3230563" algn="l"/>
              </a:tabLst>
              <a:defRPr/>
            </a:pPr>
            <a:r>
              <a:rPr lang="" altLang="en-US" sz="1600" dirty="0"/>
              <a:t> </a:t>
            </a:r>
          </a:p>
          <a:p>
            <a:pPr>
              <a:tabLst>
                <a:tab pos="3230563" algn="l"/>
              </a:tabLst>
              <a:defRPr/>
            </a:pPr>
            <a:endParaRPr lang="en-US" dirty="0"/>
          </a:p>
        </p:txBody>
      </p:sp>
    </p:spTree>
    <p:extLst>
      <p:ext uri="{BB962C8B-B14F-4D97-AF65-F5344CB8AC3E}">
        <p14:creationId xmlns:p14="http://schemas.microsoft.com/office/powerpoint/2010/main" val="2272532494"/>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 altLang="en-US" dirty="0"/>
              <a:t>Some useful specs </a:t>
            </a:r>
            <a:endParaRPr lang="en-US" altLang="en-US" dirty="0"/>
          </a:p>
        </p:txBody>
      </p:sp>
      <p:sp>
        <p:nvSpPr>
          <p:cNvPr id="37891" name="Content Placeholder 2"/>
          <p:cNvSpPr>
            <a:spLocks noGrp="1"/>
          </p:cNvSpPr>
          <p:nvPr>
            <p:ph idx="1"/>
          </p:nvPr>
        </p:nvSpPr>
        <p:spPr>
          <a:xfrm>
            <a:off x="838200" y="1825625"/>
            <a:ext cx="5275263" cy="4351338"/>
          </a:xfrm>
        </p:spPr>
        <p:txBody>
          <a:bodyPr/>
          <a:lstStyle/>
          <a:p>
            <a:r>
              <a:rPr lang="de-DE" altLang="en-US" sz="2400"/>
              <a:t>The essential rules of 3GPP:</a:t>
            </a:r>
          </a:p>
          <a:p>
            <a:pPr lvl="1"/>
            <a:r>
              <a:rPr lang="de-DE" altLang="en-US" sz="2000"/>
              <a:t>3GPP Working Procedures</a:t>
            </a:r>
            <a:br>
              <a:rPr lang="de-DE" altLang="en-US" sz="2000"/>
            </a:br>
            <a:r>
              <a:rPr lang="de-DE" altLang="en-US" sz="2000">
                <a:hlinkClick r:id="rId2"/>
              </a:rPr>
              <a:t>http://www.3gpp.org/ftp/Information/Working_Procedures/</a:t>
            </a:r>
            <a:endParaRPr lang="de-DE" altLang="en-US" sz="2000"/>
          </a:p>
          <a:p>
            <a:pPr lvl="1"/>
            <a:endParaRPr lang="de-DE" altLang="en-US" sz="2000"/>
          </a:p>
          <a:p>
            <a:pPr lvl="1"/>
            <a:r>
              <a:rPr lang="de-DE" altLang="en-US" sz="2000"/>
              <a:t>3GPP TR 21.900 Technical Specification Group working methods</a:t>
            </a:r>
            <a:br>
              <a:rPr lang="de-DE" altLang="en-US" sz="2000"/>
            </a:br>
            <a:r>
              <a:rPr lang="de-DE" altLang="en-US" sz="2000">
                <a:hlinkClick r:id="rId3"/>
              </a:rPr>
              <a:t>http://www.3gpp.org/DynaReport/21900.htm</a:t>
            </a:r>
            <a:endParaRPr lang="de-DE" altLang="en-US" sz="2000"/>
          </a:p>
          <a:p>
            <a:pPr lvl="1"/>
            <a:endParaRPr lang="de-DE" altLang="en-US" sz="2000"/>
          </a:p>
          <a:p>
            <a:pPr lvl="1"/>
            <a:r>
              <a:rPr lang="de-DE" altLang="en-US" sz="2000"/>
              <a:t>3GPP TR 21.801 Specification drafting rules</a:t>
            </a:r>
            <a:br>
              <a:rPr lang="de-DE" altLang="en-US" sz="2000"/>
            </a:br>
            <a:r>
              <a:rPr lang="de-DE" altLang="en-US" sz="2000">
                <a:hlinkClick r:id="rId4"/>
              </a:rPr>
              <a:t>http://www.3gpp.org/DynaReport/21801.htm</a:t>
            </a:r>
            <a:endParaRPr lang="de-DE" altLang="en-US" sz="2000"/>
          </a:p>
        </p:txBody>
      </p:sp>
      <p:sp>
        <p:nvSpPr>
          <p:cNvPr id="37892" name="Content Placeholder 2"/>
          <p:cNvSpPr txBox="1">
            <a:spLocks/>
          </p:cNvSpPr>
          <p:nvPr/>
        </p:nvSpPr>
        <p:spPr bwMode="auto">
          <a:xfrm>
            <a:off x="6265863" y="1847850"/>
            <a:ext cx="5275262"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5"/>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r>
              <a:rPr lang="de-DE" altLang="en-US" sz="2400" dirty="0"/>
              <a:t> </a:t>
            </a:r>
            <a:r>
              <a:rPr lang="en-GB" altLang="en-US" sz="2400" dirty="0"/>
              <a:t>Summary of Release content:</a:t>
            </a:r>
          </a:p>
          <a:p>
            <a:pPr lvl="1"/>
            <a:r>
              <a:rPr lang="" altLang="en-US" sz="1800" dirty="0"/>
              <a:t>Releases overview:</a:t>
            </a:r>
          </a:p>
          <a:p>
            <a:pPr lvl="2"/>
            <a:r>
              <a:rPr lang="" altLang="en-US" sz="1400" dirty="0"/>
              <a:t>Release 14  </a:t>
            </a:r>
            <a:r>
              <a:rPr lang="en-US" altLang="en-US" sz="1400" dirty="0"/>
              <a:t>–</a:t>
            </a:r>
            <a:r>
              <a:rPr lang="" altLang="en-US" sz="1400" dirty="0"/>
              <a:t> TR 21.914 </a:t>
            </a:r>
            <a:br>
              <a:rPr lang="" altLang="en-US" sz="1400" dirty="0"/>
            </a:br>
            <a:r>
              <a:rPr lang="en-US" altLang="en-US" sz="1400" dirty="0">
                <a:hlinkClick r:id="rId6"/>
              </a:rPr>
              <a:t>http://www.3gpp.org/DynaReport/21914.htm</a:t>
            </a:r>
            <a:endParaRPr lang="" altLang="en-US" sz="1400" dirty="0"/>
          </a:p>
          <a:p>
            <a:pPr lvl="2"/>
            <a:r>
              <a:rPr lang="" altLang="en-US" sz="1400" dirty="0"/>
              <a:t>Release 15 </a:t>
            </a:r>
            <a:r>
              <a:rPr lang="en-US" altLang="en-US" sz="1400" dirty="0"/>
              <a:t>–</a:t>
            </a:r>
            <a:r>
              <a:rPr lang="" altLang="en-US" sz="1400" dirty="0"/>
              <a:t> TR 21.915 </a:t>
            </a:r>
            <a:br>
              <a:rPr lang="" altLang="en-US" sz="1400" dirty="0"/>
            </a:br>
            <a:r>
              <a:rPr lang="en-US" altLang="en-US" sz="1400" dirty="0">
                <a:hlinkClick r:id="rId7"/>
              </a:rPr>
              <a:t>http://www.3gpp.org/DynaReport/21915.htm</a:t>
            </a:r>
            <a:endParaRPr lang="" altLang="en-US" sz="1400" dirty="0"/>
          </a:p>
          <a:p>
            <a:pPr lvl="2"/>
            <a:r>
              <a:rPr lang="" altLang="en-US" sz="1400" dirty="0"/>
              <a:t>Release 16 </a:t>
            </a:r>
            <a:r>
              <a:rPr lang="en-US" altLang="en-US" sz="1400" dirty="0"/>
              <a:t>–</a:t>
            </a:r>
            <a:r>
              <a:rPr lang="" altLang="en-US" sz="1400" dirty="0"/>
              <a:t> TR 21.916</a:t>
            </a:r>
            <a:br>
              <a:rPr lang="" altLang="en-US" sz="1400" dirty="0"/>
            </a:br>
            <a:r>
              <a:rPr lang="en-US" altLang="en-US" sz="1400" dirty="0">
                <a:hlinkClick r:id="rId8"/>
              </a:rPr>
              <a:t>http://www.3gpp.org/DynaReport/21916.htm</a:t>
            </a:r>
            <a:endParaRPr lang="en-US" altLang="en-US" sz="1800" dirty="0"/>
          </a:p>
          <a:p>
            <a:pPr lvl="2"/>
            <a:r>
              <a:rPr lang="" altLang="en-US" sz="1400" dirty="0"/>
              <a:t>Release 17 </a:t>
            </a:r>
            <a:r>
              <a:rPr lang="en-US" altLang="en-US" sz="1400" dirty="0"/>
              <a:t>–</a:t>
            </a:r>
            <a:r>
              <a:rPr lang="" altLang="en-US" sz="1400" dirty="0"/>
              <a:t> TR 21.917</a:t>
            </a:r>
            <a:br>
              <a:rPr lang="" altLang="en-US" sz="1400" dirty="0"/>
            </a:br>
            <a:r>
              <a:rPr lang="en-US" altLang="en-US" sz="1400" dirty="0">
                <a:hlinkClick r:id="rId9"/>
              </a:rPr>
              <a:t>http://www.3gpp.org/DynaReport/21917.htm</a:t>
            </a:r>
            <a:endParaRPr lang="en-US" altLang="en-US" sz="1800" dirty="0"/>
          </a:p>
          <a:p>
            <a:pPr lvl="2"/>
            <a:r>
              <a:rPr lang="" altLang="en-US" sz="1400" dirty="0"/>
              <a:t>Release 18  (draft) </a:t>
            </a:r>
            <a:r>
              <a:rPr lang="en-US" altLang="en-US" sz="1400" dirty="0"/>
              <a:t>–</a:t>
            </a:r>
            <a:r>
              <a:rPr lang="" altLang="en-US" sz="1400" dirty="0"/>
              <a:t> TR 21.918</a:t>
            </a:r>
            <a:br>
              <a:rPr lang="" altLang="en-US" sz="1400" dirty="0"/>
            </a:br>
            <a:r>
              <a:rPr lang="en-US" altLang="en-US" sz="1400" dirty="0">
                <a:hlinkClick r:id="rId9"/>
              </a:rPr>
              <a:t>http://www.3gpp.org/DynaReport/21918.htm</a:t>
            </a:r>
            <a:endParaRPr lang="" altLang="en-US" sz="1400" dirty="0"/>
          </a:p>
          <a:p>
            <a:pPr lvl="1"/>
            <a:endParaRPr lang="" altLang="en-US" sz="1800" dirty="0"/>
          </a:p>
          <a:p>
            <a:pPr lvl="1"/>
            <a:endParaRPr lang="" altLang="en-US" sz="1800" dirty="0"/>
          </a:p>
          <a:p>
            <a:endParaRPr lang="en-US" altLang="en-US" sz="2400" dirty="0"/>
          </a:p>
        </p:txBody>
      </p:sp>
      <p:sp>
        <p:nvSpPr>
          <p:cNvPr id="2" name="TextBox 1">
            <a:extLst>
              <a:ext uri="{FF2B5EF4-FFF2-40B4-BE49-F238E27FC236}">
                <a16:creationId xmlns:a16="http://schemas.microsoft.com/office/drawing/2014/main" id="{A5C6666B-D3DE-C057-C93B-4E2CD239DB5B}"/>
              </a:ext>
            </a:extLst>
          </p:cNvPr>
          <p:cNvSpPr txBox="1"/>
          <p:nvPr/>
        </p:nvSpPr>
        <p:spPr>
          <a:xfrm>
            <a:off x="1846497" y="6577782"/>
            <a:ext cx="9571531" cy="307777"/>
          </a:xfrm>
          <a:prstGeom prst="rect">
            <a:avLst/>
          </a:prstGeom>
          <a:noFill/>
        </p:spPr>
        <p:txBody>
          <a:bodyPr wrap="none" rtlCol="0">
            <a:spAutoFit/>
          </a:bodyPr>
          <a:lstStyle/>
          <a:p>
            <a:r>
              <a:rPr lang="en-GB" sz="1400" dirty="0"/>
              <a:t>Note to get the TRs: click on the links above, then select the “Version” tab, then click on the top (latest) version number</a:t>
            </a:r>
          </a:p>
        </p:txBody>
      </p:sp>
    </p:spTree>
    <p:extLst>
      <p:ext uri="{BB962C8B-B14F-4D97-AF65-F5344CB8AC3E}">
        <p14:creationId xmlns:p14="http://schemas.microsoft.com/office/powerpoint/2010/main" val="3741848995"/>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r>
              <a:rPr lang="en-US" altLang="en-US"/>
              <a:t>Thank You!</a:t>
            </a:r>
          </a:p>
        </p:txBody>
      </p:sp>
      <p:sp>
        <p:nvSpPr>
          <p:cNvPr id="44035" name="Content Placeholder 2"/>
          <p:cNvSpPr>
            <a:spLocks noGrp="1"/>
          </p:cNvSpPr>
          <p:nvPr>
            <p:ph idx="1"/>
          </p:nvPr>
        </p:nvSpPr>
        <p:spPr/>
        <p:txBody>
          <a:bodyPr/>
          <a:lstStyle/>
          <a:p>
            <a:pPr marL="0" indent="0">
              <a:spcAft>
                <a:spcPts val="1800"/>
              </a:spcAft>
              <a:buFontTx/>
              <a:buNone/>
            </a:pPr>
            <a:endParaRPr lang="en-US" altLang="en-US" sz="2000" dirty="0"/>
          </a:p>
          <a:p>
            <a:pPr marL="0" indent="0">
              <a:spcAft>
                <a:spcPts val="1800"/>
              </a:spcAft>
              <a:buFontTx/>
              <a:buNone/>
            </a:pPr>
            <a:endParaRPr lang="en-US" altLang="en-US" sz="2000" dirty="0"/>
          </a:p>
          <a:p>
            <a:pPr marL="0" indent="0">
              <a:spcAft>
                <a:spcPts val="1800"/>
              </a:spcAft>
              <a:buFontTx/>
              <a:buNone/>
            </a:pPr>
            <a:endParaRPr lang="en-US" altLang="en-US" sz="2000" dirty="0"/>
          </a:p>
          <a:p>
            <a:pPr marL="0" indent="0">
              <a:spcAft>
                <a:spcPts val="1800"/>
              </a:spcAft>
              <a:buFontTx/>
              <a:buNone/>
            </a:pPr>
            <a:endParaRPr lang="en-US" altLang="en-US" sz="2000" dirty="0"/>
          </a:p>
          <a:p>
            <a:pPr marL="0" indent="0">
              <a:spcAft>
                <a:spcPts val="1800"/>
              </a:spcAft>
              <a:buFontTx/>
              <a:buNone/>
            </a:pPr>
            <a:endParaRPr lang="en-US" altLang="en-US" sz="2000" dirty="0"/>
          </a:p>
          <a:p>
            <a:pPr marL="0" indent="0">
              <a:spcAft>
                <a:spcPts val="1800"/>
              </a:spcAft>
              <a:buFontTx/>
              <a:buNone/>
            </a:pPr>
            <a:r>
              <a:rPr lang="en-US" altLang="en-US" sz="1600" dirty="0"/>
              <a:t>Presentation maintained by:</a:t>
            </a:r>
            <a:br>
              <a:rPr lang="en-US" altLang="en-US" sz="1600" dirty="0"/>
            </a:br>
            <a:r>
              <a:rPr lang="en-US" altLang="en-US" sz="1600" dirty="0"/>
              <a:t>Alain Sultan</a:t>
            </a:r>
            <a:br>
              <a:rPr lang="en-US" altLang="en-US" sz="1600" dirty="0"/>
            </a:br>
            <a:r>
              <a:rPr lang="en-US" altLang="en-US" sz="1600" dirty="0"/>
              <a:t>3GPP Work Plan Coordinator</a:t>
            </a:r>
            <a:br>
              <a:rPr lang="en-US" altLang="en-US" sz="1600" dirty="0"/>
            </a:br>
            <a:r>
              <a:rPr lang="en-US" altLang="en-US" sz="1600" dirty="0">
                <a:hlinkClick r:id="rId2"/>
              </a:rPr>
              <a:t>alain.sultan@etsi.org</a:t>
            </a:r>
            <a:endParaRPr lang="en-US" altLang="en-US" sz="1600" dirty="0"/>
          </a:p>
        </p:txBody>
      </p:sp>
      <p:sp>
        <p:nvSpPr>
          <p:cNvPr id="44036" name="TextBox 1"/>
          <p:cNvSpPr txBox="1">
            <a:spLocks noChangeArrowheads="1"/>
          </p:cNvSpPr>
          <p:nvPr/>
        </p:nvSpPr>
        <p:spPr bwMode="auto">
          <a:xfrm>
            <a:off x="1708150" y="2687638"/>
            <a:ext cx="9161463"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a:solidFill>
                  <a:srgbClr val="00B050"/>
                </a:solidFill>
                <a:latin typeface="Arial" panose="020B0604020202020204" pitchFamily="34" charset="0"/>
              </a:rPr>
              <a:t>Please give us your feedback &amp; improvement proposals.</a:t>
            </a:r>
          </a:p>
          <a:p>
            <a:pPr>
              <a:lnSpc>
                <a:spcPct val="100000"/>
              </a:lnSpc>
              <a:spcBef>
                <a:spcPct val="0"/>
              </a:spcBef>
              <a:buFontTx/>
              <a:buNone/>
            </a:pPr>
            <a:endParaRPr lang="en-US" altLang="en-US">
              <a:solidFill>
                <a:srgbClr val="00B050"/>
              </a:solidFill>
              <a:latin typeface="Arial" panose="020B0604020202020204" pitchFamily="34" charset="0"/>
            </a:endParaRPr>
          </a:p>
          <a:p>
            <a:pPr>
              <a:lnSpc>
                <a:spcPct val="100000"/>
              </a:lnSpc>
              <a:spcBef>
                <a:spcPct val="0"/>
              </a:spcBef>
              <a:buFontTx/>
              <a:buNone/>
            </a:pPr>
            <a:r>
              <a:rPr lang="en-US" altLang="en-US">
                <a:solidFill>
                  <a:srgbClr val="00B050"/>
                </a:solidFill>
                <a:latin typeface="Arial" panose="020B0604020202020204" pitchFamily="34" charset="0"/>
              </a:rPr>
              <a:t>Special Thanks to all contributors to this slide set!</a:t>
            </a:r>
          </a:p>
        </p:txBody>
      </p:sp>
    </p:spTree>
    <p:extLst>
      <p:ext uri="{BB962C8B-B14F-4D97-AF65-F5344CB8AC3E}">
        <p14:creationId xmlns:p14="http://schemas.microsoft.com/office/powerpoint/2010/main" val="2446976659"/>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Content Placeholder 3"/>
          <p:cNvSpPr>
            <a:spLocks noGrp="1"/>
          </p:cNvSpPr>
          <p:nvPr>
            <p:ph idx="1"/>
          </p:nvPr>
        </p:nvSpPr>
        <p:spPr>
          <a:xfrm>
            <a:off x="273050" y="1976438"/>
            <a:ext cx="4606925" cy="3887788"/>
          </a:xfrm>
        </p:spPr>
        <p:txBody>
          <a:bodyPr>
            <a:normAutofit fontScale="92500"/>
          </a:bodyPr>
          <a:lstStyle/>
          <a:p>
            <a:pPr marL="357188" indent="-357188" eaLnBrk="1" hangingPunct="1"/>
            <a:r>
              <a:rPr lang="" altLang="en-US" sz="1600" b="1" dirty="0">
                <a:latin typeface="Montserrat" panose="00000500000000000000" pitchFamily="50" charset="0"/>
              </a:rPr>
              <a:t>3GPP works based on</a:t>
            </a:r>
          </a:p>
          <a:p>
            <a:pPr marL="715963" lvl="1" indent="-358775" eaLnBrk="1" hangingPunct="1"/>
            <a:r>
              <a:rPr lang="en-US" altLang="en-US" sz="1400" dirty="0">
                <a:latin typeface="Montserrat" panose="00000500000000000000" pitchFamily="50" charset="0"/>
              </a:rPr>
              <a:t>P</a:t>
            </a:r>
            <a:r>
              <a:rPr lang="" altLang="en-US" sz="1400" dirty="0">
                <a:latin typeface="Montserrat" panose="00000500000000000000" pitchFamily="50" charset="0"/>
              </a:rPr>
              <a:t>articipation in face-to-face meetings</a:t>
            </a:r>
          </a:p>
          <a:p>
            <a:pPr marL="715963" lvl="1" indent="-358775" eaLnBrk="1" hangingPunct="1"/>
            <a:r>
              <a:rPr lang="en-US" altLang="en-US" sz="1400" dirty="0">
                <a:latin typeface="Montserrat" panose="00000500000000000000" pitchFamily="50" charset="0"/>
              </a:rPr>
              <a:t>Pro-activity &amp; C</a:t>
            </a:r>
            <a:r>
              <a:rPr lang="" altLang="en-US" sz="1400" dirty="0">
                <a:latin typeface="Montserrat" panose="00000500000000000000" pitchFamily="50" charset="0"/>
              </a:rPr>
              <a:t>ontributions </a:t>
            </a:r>
            <a:r>
              <a:rPr lang="en-US" altLang="en-US" sz="1400" dirty="0">
                <a:latin typeface="Montserrat" panose="00000500000000000000" pitchFamily="50" charset="0"/>
              </a:rPr>
              <a:t>–</a:t>
            </a:r>
            <a:r>
              <a:rPr lang="" altLang="en-US" sz="1400" dirty="0">
                <a:latin typeface="Montserrat" panose="00000500000000000000" pitchFamily="50" charset="0"/>
              </a:rPr>
              <a:t> you need written proposals to get attention</a:t>
            </a:r>
          </a:p>
          <a:p>
            <a:pPr marL="715963" lvl="1" indent="-358775" eaLnBrk="1" hangingPunct="1"/>
            <a:r>
              <a:rPr lang="" altLang="en-US" sz="1400" u="sng" dirty="0">
                <a:latin typeface="Montserrat" panose="00000500000000000000" pitchFamily="50" charset="0"/>
              </a:rPr>
              <a:t>Consenus Driven </a:t>
            </a:r>
            <a:r>
              <a:rPr lang="en-US" altLang="en-US" sz="1400" u="sng" dirty="0">
                <a:latin typeface="Montserrat" panose="00000500000000000000" pitchFamily="50" charset="0"/>
              </a:rPr>
              <a:t>–</a:t>
            </a:r>
            <a:r>
              <a:rPr lang="" altLang="en-US" sz="1400" u="sng" dirty="0">
                <a:latin typeface="Montserrat" panose="00000500000000000000" pitchFamily="50" charset="0"/>
              </a:rPr>
              <a:t> “no sustained objections”</a:t>
            </a:r>
          </a:p>
          <a:p>
            <a:pPr marL="357188" indent="-357188" eaLnBrk="1" hangingPunct="1">
              <a:spcBef>
                <a:spcPts val="2400"/>
              </a:spcBef>
            </a:pPr>
            <a:r>
              <a:rPr lang="" altLang="en-US" sz="1600" b="1" dirty="0">
                <a:latin typeface="Montserrat" panose="00000500000000000000" pitchFamily="50" charset="0"/>
              </a:rPr>
              <a:t>Work organization</a:t>
            </a:r>
          </a:p>
          <a:p>
            <a:pPr marL="715963" lvl="1" indent="-358775" eaLnBrk="1" hangingPunct="1"/>
            <a:r>
              <a:rPr lang="" altLang="en-US" sz="1400" dirty="0">
                <a:latin typeface="Montserrat" panose="00000500000000000000" pitchFamily="50" charset="0"/>
              </a:rPr>
              <a:t>Study Items (SI), Work Items (WI)</a:t>
            </a:r>
          </a:p>
          <a:p>
            <a:pPr marL="715963" lvl="1" indent="-358775" eaLnBrk="1" hangingPunct="1"/>
            <a:r>
              <a:rPr lang="" altLang="ko-KR" sz="1400" dirty="0">
                <a:latin typeface="Montserrat" panose="00000500000000000000" pitchFamily="50" charset="0"/>
                <a:ea typeface="굴림" charset="-127"/>
              </a:rPr>
              <a:t>Releases with fixed time-lines, which are partially overlapping</a:t>
            </a:r>
          </a:p>
          <a:p>
            <a:pPr marL="715963" lvl="1" indent="-358775" eaLnBrk="1" hangingPunct="1"/>
            <a:r>
              <a:rPr lang="" altLang="ko-KR" sz="1400" dirty="0">
                <a:latin typeface="Montserrat" panose="00000500000000000000" pitchFamily="50" charset="0"/>
                <a:ea typeface="굴림" charset="-127"/>
                <a:hlinkClick r:id="rId3"/>
              </a:rPr>
              <a:t>Work Plan</a:t>
            </a:r>
            <a:r>
              <a:rPr lang="" altLang="ko-KR" sz="1400" dirty="0">
                <a:latin typeface="Montserrat" panose="00000500000000000000" pitchFamily="50" charset="0"/>
                <a:ea typeface="굴림" charset="-127"/>
              </a:rPr>
              <a:t> (good overview)</a:t>
            </a:r>
          </a:p>
          <a:p>
            <a:pPr marL="357188" indent="-357188" eaLnBrk="1" hangingPunct="1">
              <a:spcBef>
                <a:spcPts val="2400"/>
              </a:spcBef>
            </a:pPr>
            <a:r>
              <a:rPr lang="" altLang="ko-KR" sz="1600" b="1" dirty="0">
                <a:latin typeface="Montserrat" panose="00000500000000000000" pitchFamily="50" charset="0"/>
                <a:ea typeface="굴림" charset="-127"/>
              </a:rPr>
              <a:t>3 stages, often overlapping</a:t>
            </a:r>
          </a:p>
          <a:p>
            <a:pPr marL="715963" lvl="1" indent="-358775" eaLnBrk="1" hangingPunct="1"/>
            <a:r>
              <a:rPr lang="en-US" altLang="en-US" sz="1400" dirty="0">
                <a:latin typeface="Montserrat" panose="00000500000000000000" pitchFamily="50" charset="0"/>
              </a:rPr>
              <a:t>S</a:t>
            </a:r>
            <a:r>
              <a:rPr lang="" altLang="en-US" sz="1400" dirty="0">
                <a:latin typeface="Montserrat" panose="00000500000000000000" pitchFamily="50" charset="0"/>
              </a:rPr>
              <a:t>tage 1: Requirements</a:t>
            </a:r>
          </a:p>
          <a:p>
            <a:pPr marL="715963" lvl="1" indent="-358775" eaLnBrk="1" hangingPunct="1"/>
            <a:r>
              <a:rPr lang="" altLang="en-US" sz="1400" dirty="0">
                <a:latin typeface="Montserrat" panose="00000500000000000000" pitchFamily="50" charset="0"/>
              </a:rPr>
              <a:t>Stage 2: Architecture</a:t>
            </a:r>
          </a:p>
          <a:p>
            <a:pPr marL="715963" lvl="1" indent="-358775" eaLnBrk="1" hangingPunct="1"/>
            <a:r>
              <a:rPr lang="" altLang="en-US" sz="1400" dirty="0">
                <a:latin typeface="Montserrat" panose="00000500000000000000" pitchFamily="50" charset="0"/>
              </a:rPr>
              <a:t>Stage 3: Protocols</a:t>
            </a:r>
          </a:p>
        </p:txBody>
      </p:sp>
      <p:sp>
        <p:nvSpPr>
          <p:cNvPr id="23555" name="제목 5"/>
          <p:cNvSpPr>
            <a:spLocks noGrp="1"/>
          </p:cNvSpPr>
          <p:nvPr>
            <p:ph type="title"/>
          </p:nvPr>
        </p:nvSpPr>
        <p:spPr>
          <a:xfrm>
            <a:off x="1216152" y="88710"/>
            <a:ext cx="9542336" cy="1325562"/>
          </a:xfrm>
        </p:spPr>
        <p:txBody>
          <a:bodyPr>
            <a:normAutofit/>
          </a:bodyPr>
          <a:lstStyle/>
          <a:p>
            <a:pPr algn="ctr"/>
            <a:r>
              <a:rPr lang="en-US" altLang="ko-KR" sz="3400" b="1" dirty="0">
                <a:solidFill>
                  <a:srgbClr val="C00000"/>
                </a:solidFill>
                <a:latin typeface="Montserrat" panose="00000500000000000000" pitchFamily="50" charset="0"/>
              </a:rPr>
              <a:t>3GPP – How the project Work</a:t>
            </a:r>
            <a:r>
              <a:rPr lang="" altLang="ko-KR" sz="3400" b="1" dirty="0">
                <a:solidFill>
                  <a:srgbClr val="C00000"/>
                </a:solidFill>
                <a:latin typeface="Montserrat" panose="00000500000000000000" pitchFamily="50" charset="0"/>
              </a:rPr>
              <a:t>s</a:t>
            </a:r>
            <a:endParaRPr lang="ko-KR" altLang="en-US" sz="3400" b="1" dirty="0">
              <a:solidFill>
                <a:srgbClr val="C00000"/>
              </a:solidFill>
              <a:latin typeface="Montserrat" panose="00000500000000000000" pitchFamily="50" charset="0"/>
            </a:endParaRPr>
          </a:p>
        </p:txBody>
      </p:sp>
      <p:sp>
        <p:nvSpPr>
          <p:cNvPr id="4" name="Content Placeholder 3"/>
          <p:cNvSpPr txBox="1">
            <a:spLocks/>
          </p:cNvSpPr>
          <p:nvPr/>
        </p:nvSpPr>
        <p:spPr bwMode="auto">
          <a:xfrm>
            <a:off x="4999038" y="1976438"/>
            <a:ext cx="7037387" cy="388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gn="l" rtl="0" eaLnBrk="0" fontAlgn="base" hangingPunct="0">
              <a:lnSpc>
                <a:spcPct val="90000"/>
              </a:lnSpc>
              <a:spcBef>
                <a:spcPts val="1000"/>
              </a:spcBef>
              <a:spcAft>
                <a:spcPct val="0"/>
              </a:spcAft>
              <a:buBlip>
                <a:blip r:embed="rId4"/>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7188" indent="-357188" eaLnBrk="1" hangingPunct="1">
              <a:defRPr/>
            </a:pPr>
            <a:r>
              <a:rPr lang="" altLang="en-US" sz="1600" b="1" dirty="0">
                <a:latin typeface="Montserrat" panose="00000500000000000000" pitchFamily="50" charset="0"/>
              </a:rPr>
              <a:t>Companies not individuals participate</a:t>
            </a:r>
          </a:p>
          <a:p>
            <a:pPr marL="715963" lvl="1" indent="-358775" eaLnBrk="1" hangingPunct="1">
              <a:defRPr/>
            </a:pPr>
            <a:r>
              <a:rPr lang="en-US" altLang="en-US" sz="1400" dirty="0">
                <a:latin typeface="Montserrat" panose="00000500000000000000" pitchFamily="50" charset="0"/>
              </a:rPr>
              <a:t>F</a:t>
            </a:r>
            <a:r>
              <a:rPr lang="" altLang="en-US" sz="1400" dirty="0">
                <a:latin typeface="Montserrat" panose="00000500000000000000" pitchFamily="50" charset="0"/>
              </a:rPr>
              <a:t>rom all over the world</a:t>
            </a:r>
          </a:p>
          <a:p>
            <a:pPr marL="715963" lvl="1" indent="-358775" eaLnBrk="1" hangingPunct="1">
              <a:defRPr/>
            </a:pPr>
            <a:r>
              <a:rPr lang="en-US" altLang="en-US" sz="1400" dirty="0">
                <a:latin typeface="Montserrat" panose="00000500000000000000" pitchFamily="50" charset="0"/>
              </a:rPr>
              <a:t>A</a:t>
            </a:r>
            <a:r>
              <a:rPr lang="" altLang="en-US" sz="1400" dirty="0">
                <a:latin typeface="Montserrat" panose="00000500000000000000" pitchFamily="50" charset="0"/>
              </a:rPr>
              <a:t>ll major telecommunication companies </a:t>
            </a:r>
            <a:r>
              <a:rPr lang="en-US" altLang="en-US" sz="1400" dirty="0">
                <a:latin typeface="Montserrat" panose="00000500000000000000" pitchFamily="50" charset="0"/>
              </a:rPr>
              <a:t>–</a:t>
            </a:r>
            <a:r>
              <a:rPr lang="" altLang="en-US" sz="1400" dirty="0">
                <a:latin typeface="Montserrat" panose="00000500000000000000" pitchFamily="50" charset="0"/>
              </a:rPr>
              <a:t> operators, vendors, service providers</a:t>
            </a:r>
          </a:p>
          <a:p>
            <a:pPr marL="715963" lvl="1" indent="-358775" eaLnBrk="1" hangingPunct="1">
              <a:defRPr/>
            </a:pPr>
            <a:r>
              <a:rPr lang="" altLang="en-US" sz="1400" dirty="0">
                <a:latin typeface="Montserrat" panose="00000500000000000000" pitchFamily="50" charset="0"/>
              </a:rPr>
              <a:t>Ministries, Regulators, and government agencies actively engaged</a:t>
            </a:r>
          </a:p>
          <a:p>
            <a:pPr marL="715963" lvl="1" indent="-358775" eaLnBrk="1" hangingPunct="1">
              <a:defRPr/>
            </a:pPr>
            <a:r>
              <a:rPr lang="" altLang="en-US" sz="1400" dirty="0">
                <a:latin typeface="Montserrat" panose="00000500000000000000" pitchFamily="50" charset="0"/>
              </a:rPr>
              <a:t>More and more vertical industry representatives bring their work directly to 3GPP</a:t>
            </a:r>
            <a:endParaRPr lang="" altLang="en-US" sz="1400" u="sng" dirty="0">
              <a:latin typeface="Montserrat" panose="00000500000000000000" pitchFamily="50" charset="0"/>
            </a:endParaRPr>
          </a:p>
          <a:p>
            <a:pPr marL="357188" indent="-357188" eaLnBrk="1" hangingPunct="1">
              <a:spcBef>
                <a:spcPts val="2400"/>
              </a:spcBef>
              <a:defRPr/>
            </a:pPr>
            <a:r>
              <a:rPr lang="" altLang="en-US" sz="1600" b="1" dirty="0">
                <a:latin typeface="Montserrat" panose="00000500000000000000" pitchFamily="50" charset="0"/>
              </a:rPr>
              <a:t>Amazing Track Record </a:t>
            </a:r>
          </a:p>
          <a:p>
            <a:pPr marL="715963" lvl="1" indent="-358775" eaLnBrk="1" hangingPunct="1">
              <a:defRPr/>
            </a:pPr>
            <a:r>
              <a:rPr lang="" altLang="en-US" sz="1400" dirty="0">
                <a:latin typeface="Montserrat" panose="00000500000000000000" pitchFamily="50" charset="0"/>
              </a:rPr>
              <a:t>3GPP started in 1998, since then all major standard projects have been deployed</a:t>
            </a:r>
          </a:p>
          <a:p>
            <a:pPr marL="715963" lvl="1" indent="-358775" eaLnBrk="1" hangingPunct="1">
              <a:defRPr/>
            </a:pPr>
            <a:r>
              <a:rPr lang="" altLang="ko-KR" sz="1400" dirty="0">
                <a:latin typeface="Montserrat" panose="00000500000000000000" pitchFamily="50" charset="0"/>
                <a:ea typeface="굴림" panose="020B0600000101010101" pitchFamily="50" charset="-127"/>
              </a:rPr>
              <a:t>Seamless migration from “old” to “new” mobile generations </a:t>
            </a:r>
          </a:p>
          <a:p>
            <a:pPr marL="357188" indent="-357188" eaLnBrk="1" hangingPunct="1">
              <a:spcBef>
                <a:spcPts val="2400"/>
              </a:spcBef>
              <a:defRPr/>
            </a:pPr>
            <a:r>
              <a:rPr lang="" altLang="ko-KR" sz="1600" b="1" dirty="0">
                <a:latin typeface="Montserrat" panose="00000500000000000000" pitchFamily="50" charset="0"/>
                <a:ea typeface="굴림" panose="020B0600000101010101" pitchFamily="50" charset="-127"/>
              </a:rPr>
              <a:t>A new Release every 15 to 24 months</a:t>
            </a:r>
          </a:p>
          <a:p>
            <a:pPr marL="715963" lvl="1" indent="-358775" eaLnBrk="1" hangingPunct="1">
              <a:defRPr/>
            </a:pPr>
            <a:r>
              <a:rPr lang="en-US" altLang="en-US" sz="1400" dirty="0">
                <a:latin typeface="Montserrat" panose="00000500000000000000" pitchFamily="50" charset="0"/>
              </a:rPr>
              <a:t>A</a:t>
            </a:r>
            <a:r>
              <a:rPr lang="" altLang="en-US" sz="1400" dirty="0">
                <a:latin typeface="Montserrat" panose="00000500000000000000" pitchFamily="50" charset="0"/>
              </a:rPr>
              <a:t>llows for reasonably fast standardization &amp; deployment of new technologies</a:t>
            </a:r>
          </a:p>
          <a:p>
            <a:pPr marL="715963" lvl="1" indent="-358775" eaLnBrk="1" hangingPunct="1">
              <a:defRPr/>
            </a:pPr>
            <a:r>
              <a:rPr lang="" altLang="en-US" sz="1400" dirty="0">
                <a:latin typeface="Montserrat" panose="00000500000000000000" pitchFamily="50" charset="0"/>
              </a:rPr>
              <a:t>S</a:t>
            </a:r>
            <a:r>
              <a:rPr lang="en-US" altLang="en-US" sz="1400" dirty="0">
                <a:latin typeface="Montserrat" panose="00000500000000000000" pitchFamily="50" charset="0"/>
              </a:rPr>
              <a:t>t</a:t>
            </a:r>
            <a:r>
              <a:rPr lang="" altLang="en-US" sz="1400" dirty="0">
                <a:latin typeface="Montserrat" panose="00000500000000000000" pitchFamily="50" charset="0"/>
              </a:rPr>
              <a:t>rong commitment to time-lines guarantees reliable planning</a:t>
            </a:r>
          </a:p>
          <a:p>
            <a:pPr marL="0" indent="0">
              <a:buNone/>
              <a:defRPr/>
            </a:pPr>
            <a:endParaRPr lang="en-US" altLang="ko-KR" sz="1800" dirty="0">
              <a:latin typeface="Montserrat" panose="00000500000000000000" pitchFamily="50" charset="0"/>
              <a:ea typeface="굴림" panose="020B0600000101010101" pitchFamily="50" charset="-127"/>
            </a:endParaRPr>
          </a:p>
        </p:txBody>
      </p:sp>
      <p:cxnSp>
        <p:nvCxnSpPr>
          <p:cNvPr id="3" name="직선 연결선 2"/>
          <p:cNvCxnSpPr/>
          <p:nvPr/>
        </p:nvCxnSpPr>
        <p:spPr>
          <a:xfrm>
            <a:off x="4879975" y="1976438"/>
            <a:ext cx="0" cy="419576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532928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DD456F08-02FF-FDA7-58F2-639F5D23B913}"/>
              </a:ext>
            </a:extLst>
          </p:cNvPr>
          <p:cNvSpPr>
            <a:spLocks noGrp="1"/>
          </p:cNvSpPr>
          <p:nvPr>
            <p:ph type="title"/>
          </p:nvPr>
        </p:nvSpPr>
        <p:spPr>
          <a:xfrm>
            <a:off x="273152" y="195278"/>
            <a:ext cx="9726180" cy="1140114"/>
          </a:xfrm>
        </p:spPr>
        <p:txBody>
          <a:bodyPr/>
          <a:lstStyle/>
          <a:p>
            <a:r>
              <a:rPr lang="en-GB" altLang="en-US" dirty="0">
                <a:solidFill>
                  <a:srgbClr val="C00000"/>
                </a:solidFill>
                <a:latin typeface="Century Gothic" panose="020B0502020202020204" pitchFamily="34" charset="0"/>
              </a:rPr>
              <a:t>3GPP Membership</a:t>
            </a:r>
          </a:p>
        </p:txBody>
      </p:sp>
      <p:pic>
        <p:nvPicPr>
          <p:cNvPr id="12" name="Picture 11" descr="A blue and white logo&#10;&#10;Description automatically generated with low confidence">
            <a:extLst>
              <a:ext uri="{FF2B5EF4-FFF2-40B4-BE49-F238E27FC236}">
                <a16:creationId xmlns:a16="http://schemas.microsoft.com/office/drawing/2014/main" id="{963822A0-552B-FE8B-7B00-4430E9EA1E9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62900" y="2200354"/>
            <a:ext cx="638619" cy="276546"/>
          </a:xfrm>
          <a:prstGeom prst="rect">
            <a:avLst/>
          </a:prstGeom>
        </p:spPr>
      </p:pic>
      <p:pic>
        <p:nvPicPr>
          <p:cNvPr id="14" name="Picture 13" descr="A blue and white logo&#10;&#10;Description automatically generated with medium confidence">
            <a:extLst>
              <a:ext uri="{FF2B5EF4-FFF2-40B4-BE49-F238E27FC236}">
                <a16:creationId xmlns:a16="http://schemas.microsoft.com/office/drawing/2014/main" id="{F748AB75-64DA-89D4-B737-72C98CB5E4A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96719" y="2385335"/>
            <a:ext cx="879926" cy="333409"/>
          </a:xfrm>
          <a:prstGeom prst="rect">
            <a:avLst/>
          </a:prstGeom>
        </p:spPr>
      </p:pic>
      <p:pic>
        <p:nvPicPr>
          <p:cNvPr id="16" name="Picture 15" descr="A blue and white logo&#10;&#10;Description automatically generated with low confidence">
            <a:extLst>
              <a:ext uri="{FF2B5EF4-FFF2-40B4-BE49-F238E27FC236}">
                <a16:creationId xmlns:a16="http://schemas.microsoft.com/office/drawing/2014/main" id="{09BB6F51-0DAA-0877-C98E-6FB3E2EB40A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16669" y="2824837"/>
            <a:ext cx="771289" cy="516317"/>
          </a:xfrm>
          <a:prstGeom prst="rect">
            <a:avLst/>
          </a:prstGeom>
        </p:spPr>
      </p:pic>
      <p:pic>
        <p:nvPicPr>
          <p:cNvPr id="19" name="Picture 18" descr="A blue and white logo&#10;&#10;Description automatically generated with low confidence">
            <a:extLst>
              <a:ext uri="{FF2B5EF4-FFF2-40B4-BE49-F238E27FC236}">
                <a16:creationId xmlns:a16="http://schemas.microsoft.com/office/drawing/2014/main" id="{87991965-A142-46E4-2EC8-59458E5977B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65332" y="3518698"/>
            <a:ext cx="1166184" cy="349587"/>
          </a:xfrm>
          <a:prstGeom prst="rect">
            <a:avLst/>
          </a:prstGeom>
        </p:spPr>
      </p:pic>
      <p:pic>
        <p:nvPicPr>
          <p:cNvPr id="21" name="Picture 20" descr="A picture containing font, graphics, graphic design, text&#10;&#10;Description automatically generated">
            <a:extLst>
              <a:ext uri="{FF2B5EF4-FFF2-40B4-BE49-F238E27FC236}">
                <a16:creationId xmlns:a16="http://schemas.microsoft.com/office/drawing/2014/main" id="{BD730128-44D6-214B-384B-5CA9B083020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365332" y="4108106"/>
            <a:ext cx="870284" cy="362952"/>
          </a:xfrm>
          <a:prstGeom prst="rect">
            <a:avLst/>
          </a:prstGeom>
        </p:spPr>
      </p:pic>
      <p:pic>
        <p:nvPicPr>
          <p:cNvPr id="23" name="Picture 22" descr="A blue and grey logo&#10;&#10;Description automatically generated with low confidence">
            <a:extLst>
              <a:ext uri="{FF2B5EF4-FFF2-40B4-BE49-F238E27FC236}">
                <a16:creationId xmlns:a16="http://schemas.microsoft.com/office/drawing/2014/main" id="{BCB9F36C-7DC3-F45F-544B-C3CE61D8E5E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991828" y="4693826"/>
            <a:ext cx="808645" cy="484884"/>
          </a:xfrm>
          <a:prstGeom prst="rect">
            <a:avLst/>
          </a:prstGeom>
        </p:spPr>
      </p:pic>
      <p:pic>
        <p:nvPicPr>
          <p:cNvPr id="25" name="Picture 24" descr="A blue and white sign with white letters&#10;&#10;Description automatically generated with low confidence">
            <a:extLst>
              <a:ext uri="{FF2B5EF4-FFF2-40B4-BE49-F238E27FC236}">
                <a16:creationId xmlns:a16="http://schemas.microsoft.com/office/drawing/2014/main" id="{6F975773-0AF0-AE7C-558D-5C4C834FF12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947230" y="5392012"/>
            <a:ext cx="1166184" cy="306786"/>
          </a:xfrm>
          <a:prstGeom prst="rect">
            <a:avLst/>
          </a:prstGeom>
        </p:spPr>
      </p:pic>
      <p:sp>
        <p:nvSpPr>
          <p:cNvPr id="30" name="TextBox 29">
            <a:extLst>
              <a:ext uri="{FF2B5EF4-FFF2-40B4-BE49-F238E27FC236}">
                <a16:creationId xmlns:a16="http://schemas.microsoft.com/office/drawing/2014/main" id="{0C2A483F-33FB-F989-EC8D-F536EDBB7B60}"/>
              </a:ext>
            </a:extLst>
          </p:cNvPr>
          <p:cNvSpPr txBox="1"/>
          <p:nvPr/>
        </p:nvSpPr>
        <p:spPr>
          <a:xfrm>
            <a:off x="7247024" y="3223830"/>
            <a:ext cx="2741550" cy="1569660"/>
          </a:xfrm>
          <a:prstGeom prst="rect">
            <a:avLst/>
          </a:prstGeom>
          <a:noFill/>
        </p:spPr>
        <p:txBody>
          <a:bodyPr wrap="square" rtlCol="0">
            <a:spAutoFit/>
          </a:bodyPr>
          <a:lstStyle/>
          <a:p>
            <a:pPr algn="l"/>
            <a:r>
              <a:rPr lang="en-GB" sz="1200" i="0" dirty="0">
                <a:solidFill>
                  <a:schemeClr val="accent1">
                    <a:lumMod val="50000"/>
                  </a:schemeClr>
                </a:solidFill>
                <a:effectLst/>
                <a:latin typeface="Montserrat" panose="00000500000000000000" pitchFamily="50" charset="0"/>
              </a:rPr>
              <a:t>The 3GPP Organizational Partners – from Asia, Europe and North America – determine the general policy and strategy of 3GPP.</a:t>
            </a:r>
          </a:p>
          <a:p>
            <a:pPr algn="l"/>
            <a:endParaRPr lang="en-GB" sz="1200" dirty="0">
              <a:solidFill>
                <a:schemeClr val="accent1">
                  <a:lumMod val="50000"/>
                </a:schemeClr>
              </a:solidFill>
              <a:latin typeface="Montserrat" panose="00000500000000000000" pitchFamily="50" charset="0"/>
            </a:endParaRPr>
          </a:p>
          <a:p>
            <a:pPr algn="l"/>
            <a:r>
              <a:rPr lang="en-GB" sz="1200" i="0">
                <a:solidFill>
                  <a:schemeClr val="accent1">
                    <a:lumMod val="50000"/>
                  </a:schemeClr>
                </a:solidFill>
                <a:effectLst/>
                <a:latin typeface="Montserrat" panose="00000500000000000000" pitchFamily="50" charset="0"/>
              </a:rPr>
              <a:t>857 </a:t>
            </a:r>
            <a:r>
              <a:rPr lang="en-GB" sz="1200" i="0" dirty="0">
                <a:solidFill>
                  <a:schemeClr val="accent1">
                    <a:lumMod val="50000"/>
                  </a:schemeClr>
                </a:solidFill>
                <a:effectLst/>
                <a:latin typeface="Montserrat" panose="00000500000000000000" pitchFamily="50" charset="0"/>
              </a:rPr>
              <a:t>organizations have joined 3GPP via one of these seven OPs.</a:t>
            </a:r>
            <a:endParaRPr lang="en-GB" sz="1200" dirty="0">
              <a:solidFill>
                <a:schemeClr val="accent1">
                  <a:lumMod val="50000"/>
                </a:schemeClr>
              </a:solidFill>
            </a:endParaRPr>
          </a:p>
        </p:txBody>
      </p:sp>
      <p:sp>
        <p:nvSpPr>
          <p:cNvPr id="31" name="TextBox 30">
            <a:extLst>
              <a:ext uri="{FF2B5EF4-FFF2-40B4-BE49-F238E27FC236}">
                <a16:creationId xmlns:a16="http://schemas.microsoft.com/office/drawing/2014/main" id="{72E06E0B-63BB-B586-E9F3-2605BD323331}"/>
              </a:ext>
            </a:extLst>
          </p:cNvPr>
          <p:cNvSpPr txBox="1"/>
          <p:nvPr/>
        </p:nvSpPr>
        <p:spPr>
          <a:xfrm>
            <a:off x="8458621" y="6114628"/>
            <a:ext cx="2034531" cy="200055"/>
          </a:xfrm>
          <a:prstGeom prst="rect">
            <a:avLst/>
          </a:prstGeom>
          <a:noFill/>
        </p:spPr>
        <p:txBody>
          <a:bodyPr wrap="none" rtlCol="0">
            <a:spAutoFit/>
          </a:bodyPr>
          <a:lstStyle/>
          <a:p>
            <a:pPr algn="ctr"/>
            <a:r>
              <a:rPr lang="en-GB" sz="700" dirty="0">
                <a:latin typeface="Montserrat" panose="00000500000000000000" pitchFamily="50" charset="0"/>
                <a:hlinkClick r:id="rId9"/>
              </a:rPr>
              <a:t>https://www.3gpp.org/about-us/partners</a:t>
            </a:r>
            <a:r>
              <a:rPr lang="en-GB" sz="700" dirty="0">
                <a:latin typeface="Montserrat" panose="00000500000000000000" pitchFamily="50" charset="0"/>
              </a:rPr>
              <a:t> </a:t>
            </a:r>
          </a:p>
        </p:txBody>
      </p:sp>
      <p:grpSp>
        <p:nvGrpSpPr>
          <p:cNvPr id="8" name="Group 7">
            <a:extLst>
              <a:ext uri="{FF2B5EF4-FFF2-40B4-BE49-F238E27FC236}">
                <a16:creationId xmlns:a16="http://schemas.microsoft.com/office/drawing/2014/main" id="{6FAAD927-455A-5617-E227-59E1E5887DF1}"/>
              </a:ext>
            </a:extLst>
          </p:cNvPr>
          <p:cNvGrpSpPr/>
          <p:nvPr/>
        </p:nvGrpSpPr>
        <p:grpSpPr>
          <a:xfrm>
            <a:off x="69979" y="1945207"/>
            <a:ext cx="7129468" cy="4016681"/>
            <a:chOff x="69979" y="1945207"/>
            <a:chExt cx="7129468" cy="4016681"/>
          </a:xfrm>
        </p:grpSpPr>
        <p:pic>
          <p:nvPicPr>
            <p:cNvPr id="5" name="Picture 4">
              <a:extLst>
                <a:ext uri="{FF2B5EF4-FFF2-40B4-BE49-F238E27FC236}">
                  <a16:creationId xmlns:a16="http://schemas.microsoft.com/office/drawing/2014/main" id="{9EA80590-386D-73B6-9B21-F35556133A89}"/>
                </a:ext>
              </a:extLst>
            </p:cNvPr>
            <p:cNvPicPr>
              <a:picLocks noChangeAspect="1"/>
            </p:cNvPicPr>
            <p:nvPr/>
          </p:nvPicPr>
          <p:blipFill>
            <a:blip r:embed="rId10"/>
            <a:stretch>
              <a:fillRect/>
            </a:stretch>
          </p:blipFill>
          <p:spPr>
            <a:xfrm>
              <a:off x="69979" y="1945207"/>
              <a:ext cx="7129468" cy="4016681"/>
            </a:xfrm>
            <a:prstGeom prst="rect">
              <a:avLst/>
            </a:prstGeom>
          </p:spPr>
        </p:pic>
        <p:sp>
          <p:nvSpPr>
            <p:cNvPr id="7" name="Rectangle 6">
              <a:extLst>
                <a:ext uri="{FF2B5EF4-FFF2-40B4-BE49-F238E27FC236}">
                  <a16:creationId xmlns:a16="http://schemas.microsoft.com/office/drawing/2014/main" id="{1BC1E860-7E8F-C0B2-D1AE-6543C98B4977}"/>
                </a:ext>
              </a:extLst>
            </p:cNvPr>
            <p:cNvSpPr/>
            <p:nvPr/>
          </p:nvSpPr>
          <p:spPr>
            <a:xfrm>
              <a:off x="5047488" y="5102352"/>
              <a:ext cx="1719072" cy="59644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19080744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C04C9729-52A0-A37D-10E0-192F48FA1C51}"/>
              </a:ext>
            </a:extLst>
          </p:cNvPr>
          <p:cNvSpPr/>
          <p:nvPr/>
        </p:nvSpPr>
        <p:spPr>
          <a:xfrm>
            <a:off x="4444144" y="4810489"/>
            <a:ext cx="1510424" cy="824224"/>
          </a:xfrm>
          <a:prstGeom prst="roundRect">
            <a:avLst>
              <a:gd name="adj" fmla="val 6902"/>
            </a:avLst>
          </a:prstGeom>
          <a:noFill/>
          <a:ln w="190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E04CE0C7-D59D-ED16-CD60-C91C8C7E1A4C}"/>
              </a:ext>
            </a:extLst>
          </p:cNvPr>
          <p:cNvSpPr txBox="1"/>
          <p:nvPr/>
        </p:nvSpPr>
        <p:spPr>
          <a:xfrm>
            <a:off x="4517136" y="4521665"/>
            <a:ext cx="1437432" cy="415498"/>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lgn="ctr">
              <a:defRPr/>
            </a:pPr>
            <a:r>
              <a:rPr lang="en-GB" sz="1050" dirty="0">
                <a:latin typeface="Calibri Light" panose="020F0302020204030204" pitchFamily="34" charset="0"/>
              </a:rPr>
              <a:t>Next Generation Projects</a:t>
            </a:r>
          </a:p>
        </p:txBody>
      </p:sp>
      <p:pic>
        <p:nvPicPr>
          <p:cNvPr id="14" name="Picture 13" descr="A screenshot of a cell phone&#10;&#10;Description automatically generated">
            <a:extLst>
              <a:ext uri="{FF2B5EF4-FFF2-40B4-BE49-F238E27FC236}">
                <a16:creationId xmlns:a16="http://schemas.microsoft.com/office/drawing/2014/main" id="{9A39D913-75D8-4A98-93F3-E6B211FE257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4856" y="2131367"/>
            <a:ext cx="2719598" cy="1903718"/>
          </a:xfrm>
          <a:prstGeom prst="rect">
            <a:avLst/>
          </a:prstGeom>
        </p:spPr>
      </p:pic>
      <p:sp>
        <p:nvSpPr>
          <p:cNvPr id="18" name="Rectangle: Rounded Corners 17">
            <a:extLst>
              <a:ext uri="{FF2B5EF4-FFF2-40B4-BE49-F238E27FC236}">
                <a16:creationId xmlns:a16="http://schemas.microsoft.com/office/drawing/2014/main" id="{84DCB819-A895-4229-B470-5E7B8DA4C0E4}"/>
              </a:ext>
            </a:extLst>
          </p:cNvPr>
          <p:cNvSpPr/>
          <p:nvPr/>
        </p:nvSpPr>
        <p:spPr>
          <a:xfrm>
            <a:off x="273152" y="2011136"/>
            <a:ext cx="2549327" cy="1981417"/>
          </a:xfrm>
          <a:prstGeom prst="roundRect">
            <a:avLst>
              <a:gd name="adj" fmla="val 6902"/>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699" name="Title 1">
            <a:extLst>
              <a:ext uri="{FF2B5EF4-FFF2-40B4-BE49-F238E27FC236}">
                <a16:creationId xmlns:a16="http://schemas.microsoft.com/office/drawing/2014/main" id="{40726B4C-443E-4446-9F01-CB521299F117}"/>
              </a:ext>
            </a:extLst>
          </p:cNvPr>
          <p:cNvSpPr>
            <a:spLocks noGrp="1"/>
          </p:cNvSpPr>
          <p:nvPr>
            <p:ph type="title"/>
          </p:nvPr>
        </p:nvSpPr>
        <p:spPr>
          <a:xfrm>
            <a:off x="1091478" y="131541"/>
            <a:ext cx="9726180" cy="1140114"/>
          </a:xfrm>
        </p:spPr>
        <p:txBody>
          <a:bodyPr>
            <a:normAutofit/>
          </a:bodyPr>
          <a:lstStyle/>
          <a:p>
            <a:pPr algn="ctr"/>
            <a:r>
              <a:rPr lang="en-GB" altLang="en-US" sz="3400" b="1" dirty="0">
                <a:solidFill>
                  <a:srgbClr val="C00000"/>
                </a:solidFill>
                <a:latin typeface="Montserrat" panose="00000500000000000000" pitchFamily="50" charset="0"/>
              </a:rPr>
              <a:t>3GPP standards eco-system </a:t>
            </a:r>
          </a:p>
        </p:txBody>
      </p:sp>
      <p:sp>
        <p:nvSpPr>
          <p:cNvPr id="10" name="TextBox 9">
            <a:extLst>
              <a:ext uri="{FF2B5EF4-FFF2-40B4-BE49-F238E27FC236}">
                <a16:creationId xmlns:a16="http://schemas.microsoft.com/office/drawing/2014/main" id="{38855715-C8AC-47F8-BC89-4DBAC9BCB5F4}"/>
              </a:ext>
            </a:extLst>
          </p:cNvPr>
          <p:cNvSpPr txBox="1"/>
          <p:nvPr/>
        </p:nvSpPr>
        <p:spPr>
          <a:xfrm>
            <a:off x="3570806" y="4873263"/>
            <a:ext cx="1448234" cy="261938"/>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lgn="ctr">
              <a:defRPr/>
            </a:pPr>
            <a:r>
              <a:rPr lang="en-GB" sz="1050" dirty="0">
                <a:latin typeface="Calibri Light" panose="020F0302020204030204" pitchFamily="34" charset="0"/>
              </a:rPr>
              <a:t>5G Projects</a:t>
            </a:r>
          </a:p>
        </p:txBody>
      </p:sp>
      <p:sp>
        <p:nvSpPr>
          <p:cNvPr id="11" name="TextBox 10">
            <a:extLst>
              <a:ext uri="{FF2B5EF4-FFF2-40B4-BE49-F238E27FC236}">
                <a16:creationId xmlns:a16="http://schemas.microsoft.com/office/drawing/2014/main" id="{35FBA7DF-3D9A-4731-A443-944212E20F01}"/>
              </a:ext>
            </a:extLst>
          </p:cNvPr>
          <p:cNvSpPr txBox="1"/>
          <p:nvPr/>
        </p:nvSpPr>
        <p:spPr>
          <a:xfrm>
            <a:off x="8060891" y="1722680"/>
            <a:ext cx="3689498" cy="276999"/>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lgn="ctr">
              <a:defRPr/>
            </a:pPr>
            <a:r>
              <a:rPr lang="en-GB" sz="1200" dirty="0">
                <a:latin typeface="Calibri Light" panose="020F0302020204030204" pitchFamily="34" charset="0"/>
              </a:rPr>
              <a:t>Official Liaisons on specification work:</a:t>
            </a:r>
          </a:p>
        </p:txBody>
      </p:sp>
      <p:sp>
        <p:nvSpPr>
          <p:cNvPr id="13" name="TextBox 12">
            <a:extLst>
              <a:ext uri="{FF2B5EF4-FFF2-40B4-BE49-F238E27FC236}">
                <a16:creationId xmlns:a16="http://schemas.microsoft.com/office/drawing/2014/main" id="{7332D254-C8C2-4EC7-88E6-041420948204}"/>
              </a:ext>
            </a:extLst>
          </p:cNvPr>
          <p:cNvSpPr txBox="1"/>
          <p:nvPr/>
        </p:nvSpPr>
        <p:spPr bwMode="auto">
          <a:xfrm>
            <a:off x="6061445" y="4657608"/>
            <a:ext cx="1339850" cy="253916"/>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defRPr/>
            </a:pPr>
            <a:r>
              <a:rPr lang="en-GB" sz="1050" dirty="0">
                <a:latin typeface="Calibri Light" panose="020F0302020204030204" pitchFamily="34" charset="0"/>
              </a:rPr>
              <a:t>Certification Bodies</a:t>
            </a:r>
          </a:p>
        </p:txBody>
      </p:sp>
      <p:sp>
        <p:nvSpPr>
          <p:cNvPr id="17" name="TextBox 16">
            <a:extLst>
              <a:ext uri="{FF2B5EF4-FFF2-40B4-BE49-F238E27FC236}">
                <a16:creationId xmlns:a16="http://schemas.microsoft.com/office/drawing/2014/main" id="{99897C7A-E3CE-4A74-B0BD-CBD1B22DE5A7}"/>
              </a:ext>
            </a:extLst>
          </p:cNvPr>
          <p:cNvSpPr txBox="1"/>
          <p:nvPr/>
        </p:nvSpPr>
        <p:spPr>
          <a:xfrm>
            <a:off x="273152" y="1648018"/>
            <a:ext cx="2378486" cy="415498"/>
          </a:xfrm>
          <a:prstGeom prst="rect">
            <a:avLst/>
          </a:prstGeom>
          <a:ln/>
        </p:spPr>
        <p:style>
          <a:lnRef idx="0">
            <a:schemeClr val="accent6"/>
          </a:lnRef>
          <a:fillRef idx="3">
            <a:schemeClr val="accent6"/>
          </a:fillRef>
          <a:effectRef idx="3">
            <a:schemeClr val="accent6"/>
          </a:effectRef>
          <a:fontRef idx="minor">
            <a:schemeClr val="lt1"/>
          </a:fontRef>
        </p:style>
        <p:txBody>
          <a:bodyPr wrap="square">
            <a:spAutoFit/>
          </a:bodyPr>
          <a:lstStyle/>
          <a:p>
            <a:pPr algn="ctr">
              <a:defRPr/>
            </a:pPr>
            <a:r>
              <a:rPr lang="en-GB" sz="1050" dirty="0">
                <a:latin typeface="Century Gothic" panose="020B0502020202020204" pitchFamily="34" charset="0"/>
              </a:rPr>
              <a:t>3GPP Organizational Partners (OPs)</a:t>
            </a:r>
          </a:p>
        </p:txBody>
      </p:sp>
      <p:sp>
        <p:nvSpPr>
          <p:cNvPr id="19" name="Content Placeholder 2">
            <a:extLst>
              <a:ext uri="{FF2B5EF4-FFF2-40B4-BE49-F238E27FC236}">
                <a16:creationId xmlns:a16="http://schemas.microsoft.com/office/drawing/2014/main" id="{4629D57D-9E8A-48A7-B0D9-80DCFEB3C17F}"/>
              </a:ext>
            </a:extLst>
          </p:cNvPr>
          <p:cNvSpPr>
            <a:spLocks noGrp="1"/>
          </p:cNvSpPr>
          <p:nvPr>
            <p:ph idx="1"/>
          </p:nvPr>
        </p:nvSpPr>
        <p:spPr>
          <a:xfrm>
            <a:off x="2862238" y="1774977"/>
            <a:ext cx="5006975" cy="2873646"/>
          </a:xfrm>
        </p:spPr>
        <p:txBody>
          <a:bodyPr/>
          <a:lstStyle/>
          <a:p>
            <a:pPr marL="266700" indent="-266700" algn="just">
              <a:defRPr/>
            </a:pPr>
            <a:r>
              <a:rPr lang="" altLang="en-US" sz="1400" dirty="0">
                <a:latin typeface="Montserrat" panose="00000500000000000000" pitchFamily="50" charset="0"/>
              </a:rPr>
              <a:t>T</a:t>
            </a:r>
            <a:r>
              <a:rPr lang="en-GB" altLang="en-US" sz="1400" dirty="0">
                <a:latin typeface="Montserrat" panose="00000500000000000000" pitchFamily="50" charset="0"/>
              </a:rPr>
              <a:t>he 3GPP </a:t>
            </a:r>
            <a:r>
              <a:rPr lang="en-GB" altLang="en-US" sz="1400" b="1" dirty="0">
                <a:solidFill>
                  <a:schemeClr val="accent6"/>
                </a:solidFill>
                <a:latin typeface="Montserrat" panose="00000500000000000000" pitchFamily="50" charset="0"/>
              </a:rPr>
              <a:t>Organizational Partners</a:t>
            </a:r>
            <a:r>
              <a:rPr lang="" altLang="en-US" sz="1400" b="1" dirty="0">
                <a:solidFill>
                  <a:schemeClr val="accent6"/>
                </a:solidFill>
                <a:latin typeface="Montserrat" panose="00000500000000000000" pitchFamily="50" charset="0"/>
              </a:rPr>
              <a:t> (OP) </a:t>
            </a:r>
            <a:r>
              <a:rPr lang="en-GB" altLang="en-US" sz="1400" b="1" dirty="0">
                <a:solidFill>
                  <a:schemeClr val="accent6"/>
                </a:solidFill>
                <a:latin typeface="Montserrat" panose="00000500000000000000" pitchFamily="50" charset="0"/>
              </a:rPr>
              <a:t> </a:t>
            </a:r>
            <a:r>
              <a:rPr lang="en-GB" altLang="en-US" sz="1400" dirty="0">
                <a:latin typeface="Montserrat" panose="00000500000000000000" pitchFamily="50" charset="0"/>
              </a:rPr>
              <a:t>- 7 Standards Organizations - from China, Europe, India, Japan, Korea and the United States.</a:t>
            </a:r>
            <a:endParaRPr lang="" altLang="en-US" sz="1400" dirty="0">
              <a:latin typeface="Montserrat" panose="00000500000000000000" pitchFamily="50" charset="0"/>
            </a:endParaRPr>
          </a:p>
          <a:p>
            <a:pPr marL="266700" indent="-266700" algn="just">
              <a:defRPr/>
            </a:pPr>
            <a:r>
              <a:rPr lang="en-GB" altLang="en-US" sz="1400" dirty="0">
                <a:latin typeface="Montserrat" panose="00000500000000000000" pitchFamily="50" charset="0"/>
              </a:rPr>
              <a:t>Participation in 3GPP by companies and organizations becoming </a:t>
            </a:r>
            <a:r>
              <a:rPr lang="" altLang="en-US" sz="1400" dirty="0">
                <a:latin typeface="Montserrat" panose="00000500000000000000" pitchFamily="50" charset="0"/>
              </a:rPr>
              <a:t>M</a:t>
            </a:r>
            <a:r>
              <a:rPr lang="en-GB" altLang="en-US" sz="1400" dirty="0">
                <a:latin typeface="Montserrat" panose="00000500000000000000" pitchFamily="50" charset="0"/>
              </a:rPr>
              <a:t>embers of one of</a:t>
            </a:r>
            <a:r>
              <a:rPr lang="" altLang="en-US" sz="1400" dirty="0">
                <a:latin typeface="Montserrat" panose="00000500000000000000" pitchFamily="50" charset="0"/>
              </a:rPr>
              <a:t> the</a:t>
            </a:r>
            <a:r>
              <a:rPr lang="en-GB" altLang="en-US" sz="1400" dirty="0">
                <a:latin typeface="Montserrat" panose="00000500000000000000" pitchFamily="50" charset="0"/>
              </a:rPr>
              <a:t>se</a:t>
            </a:r>
            <a:r>
              <a:rPr lang="" altLang="en-US" sz="1400" dirty="0">
                <a:latin typeface="Montserrat" panose="00000500000000000000" pitchFamily="50" charset="0"/>
              </a:rPr>
              <a:t>  7  OPs.</a:t>
            </a:r>
          </a:p>
          <a:p>
            <a:pPr marL="266700" indent="-266700" algn="just">
              <a:defRPr/>
            </a:pPr>
            <a:r>
              <a:rPr lang="en-GB" altLang="en-US" sz="1400" dirty="0">
                <a:latin typeface="Montserrat" panose="00000500000000000000" pitchFamily="50" charset="0"/>
              </a:rPr>
              <a:t>Inputs on market requirements may come in to the Project via 3GPP </a:t>
            </a:r>
            <a:r>
              <a:rPr lang="en-GB" altLang="en-US" sz="1400" b="1" dirty="0">
                <a:solidFill>
                  <a:schemeClr val="accent6"/>
                </a:solidFill>
                <a:latin typeface="Montserrat" panose="00000500000000000000" pitchFamily="50" charset="0"/>
              </a:rPr>
              <a:t>Market Representation Partners</a:t>
            </a:r>
            <a:r>
              <a:rPr lang="" altLang="en-US" sz="1400" b="1" dirty="0">
                <a:solidFill>
                  <a:schemeClr val="accent6"/>
                </a:solidFill>
                <a:latin typeface="Montserrat" panose="00000500000000000000" pitchFamily="50" charset="0"/>
              </a:rPr>
              <a:t> (MRP)</a:t>
            </a:r>
            <a:r>
              <a:rPr lang="en-GB" altLang="en-US" sz="1400" dirty="0">
                <a:latin typeface="Montserrat" panose="00000500000000000000" pitchFamily="50" charset="0"/>
              </a:rPr>
              <a:t>. </a:t>
            </a:r>
          </a:p>
          <a:p>
            <a:pPr marL="266700" indent="-266700" algn="just">
              <a:defRPr/>
            </a:pPr>
            <a:r>
              <a:rPr lang="en-GB" altLang="en-US" sz="1400" dirty="0">
                <a:latin typeface="Montserrat" panose="00000500000000000000" pitchFamily="50" charset="0"/>
              </a:rPr>
              <a:t>There is a lot of additional </a:t>
            </a:r>
            <a:r>
              <a:rPr lang="en-GB" altLang="en-US" sz="1400" b="1" dirty="0">
                <a:solidFill>
                  <a:schemeClr val="accent2"/>
                </a:solidFill>
                <a:latin typeface="Montserrat" panose="00000500000000000000" pitchFamily="50" charset="0"/>
              </a:rPr>
              <a:t>external liaison </a:t>
            </a:r>
            <a:r>
              <a:rPr lang="en-GB" altLang="en-US" sz="1400" dirty="0">
                <a:latin typeface="Montserrat" panose="00000500000000000000" pitchFamily="50" charset="0"/>
              </a:rPr>
              <a:t>activity…SDOs, Industry bodies, projects…</a:t>
            </a:r>
          </a:p>
          <a:p>
            <a:pPr algn="just">
              <a:defRPr/>
            </a:pPr>
            <a:endParaRPr lang="en-GB" altLang="en-US" sz="1200" dirty="0">
              <a:latin typeface="Montserrat" panose="00000500000000000000" pitchFamily="50" charset="0"/>
            </a:endParaRPr>
          </a:p>
        </p:txBody>
      </p:sp>
      <p:sp>
        <p:nvSpPr>
          <p:cNvPr id="2" name="Rectangle: Rounded Corners 1">
            <a:extLst>
              <a:ext uri="{FF2B5EF4-FFF2-40B4-BE49-F238E27FC236}">
                <a16:creationId xmlns:a16="http://schemas.microsoft.com/office/drawing/2014/main" id="{8270EE5F-A92F-4814-8C0D-9395DE9E06E7}"/>
              </a:ext>
            </a:extLst>
          </p:cNvPr>
          <p:cNvSpPr/>
          <p:nvPr/>
        </p:nvSpPr>
        <p:spPr>
          <a:xfrm>
            <a:off x="149980" y="4575239"/>
            <a:ext cx="3108129" cy="1598895"/>
          </a:xfrm>
          <a:prstGeom prst="roundRect">
            <a:avLst>
              <a:gd name="adj" fmla="val 6902"/>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Rounded Corners 19">
            <a:extLst>
              <a:ext uri="{FF2B5EF4-FFF2-40B4-BE49-F238E27FC236}">
                <a16:creationId xmlns:a16="http://schemas.microsoft.com/office/drawing/2014/main" id="{6EC4D296-7937-4972-B77A-CF5D394762D9}"/>
              </a:ext>
            </a:extLst>
          </p:cNvPr>
          <p:cNvSpPr/>
          <p:nvPr/>
        </p:nvSpPr>
        <p:spPr>
          <a:xfrm>
            <a:off x="8060891" y="2051257"/>
            <a:ext cx="3689498" cy="4062651"/>
          </a:xfrm>
          <a:prstGeom prst="roundRect">
            <a:avLst>
              <a:gd name="adj" fmla="val 3444"/>
            </a:avLst>
          </a:prstGeom>
          <a:noFill/>
          <a:ln w="0" cmpd="dbl">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705" name="TextBox 29704">
            <a:extLst>
              <a:ext uri="{FF2B5EF4-FFF2-40B4-BE49-F238E27FC236}">
                <a16:creationId xmlns:a16="http://schemas.microsoft.com/office/drawing/2014/main" id="{86163432-F042-4E02-8132-064921FE5142}"/>
              </a:ext>
            </a:extLst>
          </p:cNvPr>
          <p:cNvSpPr txBox="1"/>
          <p:nvPr/>
        </p:nvSpPr>
        <p:spPr>
          <a:xfrm>
            <a:off x="8060891" y="2098476"/>
            <a:ext cx="3689499" cy="4201150"/>
          </a:xfrm>
          <a:prstGeom prst="rect">
            <a:avLst/>
          </a:prstGeom>
          <a:noFill/>
        </p:spPr>
        <p:txBody>
          <a:bodyPr wrap="square" rtlCol="0">
            <a:spAutoFit/>
          </a:bodyPr>
          <a:lstStyle/>
          <a:p>
            <a:pPr algn="just"/>
            <a:r>
              <a:rPr lang="en-GB" sz="900" dirty="0">
                <a:latin typeface="Montserrat" panose="00000500000000000000" pitchFamily="50" charset="0"/>
              </a:rPr>
              <a:t>450 MHz Alliance, </a:t>
            </a:r>
            <a:r>
              <a:rPr lang="en-GB" sz="900" dirty="0">
                <a:solidFill>
                  <a:schemeClr val="accent2"/>
                </a:solidFill>
                <a:latin typeface="Montserrat" panose="00000500000000000000" pitchFamily="50" charset="0"/>
              </a:rPr>
              <a:t>AISG, Bluetooth</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Broadband Forum (BBF), </a:t>
            </a:r>
            <a:r>
              <a:rPr lang="en-GB" sz="900" dirty="0" err="1">
                <a:latin typeface="Montserrat" panose="00000500000000000000" pitchFamily="50" charset="0"/>
              </a:rPr>
              <a:t>CableLabs</a:t>
            </a:r>
            <a:r>
              <a:rPr lang="en-GB" sz="900" dirty="0">
                <a:latin typeface="Montserrat" panose="00000500000000000000" pitchFamily="50" charset="0"/>
              </a:rPr>
              <a:t>,  </a:t>
            </a:r>
            <a:r>
              <a:rPr lang="en-GB" sz="900" dirty="0">
                <a:solidFill>
                  <a:schemeClr val="accent2"/>
                </a:solidFill>
                <a:latin typeface="Montserrat" panose="00000500000000000000" pitchFamily="50" charset="0"/>
              </a:rPr>
              <a:t>International Special Committee on Radio Interference (CISPR), </a:t>
            </a:r>
            <a:r>
              <a:rPr lang="en-GB" sz="900" dirty="0">
                <a:solidFill>
                  <a:schemeClr val="accent1"/>
                </a:solidFill>
                <a:latin typeface="Montserrat" panose="00000500000000000000" pitchFamily="50" charset="0"/>
              </a:rPr>
              <a:t>CTIA</a:t>
            </a:r>
            <a:r>
              <a:rPr lang="en-GB" sz="900" dirty="0">
                <a:latin typeface="Montserrat" panose="00000500000000000000" pitchFamily="50" charset="0"/>
              </a:rPr>
              <a:t>, Digital Video Broadcasting (DVB) Project, </a:t>
            </a:r>
            <a:r>
              <a:rPr lang="en-GB" sz="900" dirty="0" err="1">
                <a:solidFill>
                  <a:schemeClr val="accent2"/>
                </a:solidFill>
                <a:latin typeface="Montserrat" panose="00000500000000000000" pitchFamily="50" charset="0"/>
              </a:rPr>
              <a:t>Ecma</a:t>
            </a:r>
            <a:r>
              <a:rPr lang="en-GB" sz="900" dirty="0">
                <a:solidFill>
                  <a:schemeClr val="accent2"/>
                </a:solidFill>
                <a:latin typeface="Montserrat" panose="00000500000000000000" pitchFamily="50" charset="0"/>
              </a:rPr>
              <a:t>, International</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Expert Group for Emergency Access (EGEA), </a:t>
            </a:r>
            <a:r>
              <a:rPr lang="en-GB" sz="900" dirty="0" err="1">
                <a:latin typeface="Montserrat" panose="00000500000000000000" pitchFamily="50" charset="0"/>
              </a:rPr>
              <a:t>Eurescom</a:t>
            </a:r>
            <a:r>
              <a:rPr lang="en-GB" sz="900" dirty="0">
                <a:latin typeface="Montserrat" panose="00000500000000000000" pitchFamily="50" charset="0"/>
              </a:rPr>
              <a:t>,  </a:t>
            </a:r>
            <a:r>
              <a:rPr lang="en-GB" sz="900" dirty="0">
                <a:solidFill>
                  <a:schemeClr val="accent2"/>
                </a:solidFill>
                <a:latin typeface="Montserrat" panose="00000500000000000000" pitchFamily="50" charset="0"/>
              </a:rPr>
              <a:t>COST 273</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European Radiocommunications Committee (ERC), </a:t>
            </a:r>
            <a:r>
              <a:rPr lang="en-GB" sz="900" dirty="0">
                <a:latin typeface="Montserrat" panose="00000500000000000000" pitchFamily="50" charset="0"/>
              </a:rPr>
              <a:t>Fixed Mobile Convergence Alliance (FMCA), </a:t>
            </a:r>
            <a:r>
              <a:rPr lang="en-GB" sz="900" dirty="0">
                <a:solidFill>
                  <a:schemeClr val="accent2"/>
                </a:solidFill>
                <a:latin typeface="Montserrat" panose="00000500000000000000" pitchFamily="50" charset="0"/>
              </a:rPr>
              <a:t>GCF</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Global TD-LTE Initiative (GTD)</a:t>
            </a:r>
            <a:r>
              <a:rPr lang="en-GB" sz="900" dirty="0">
                <a:latin typeface="Montserrat" panose="00000500000000000000" pitchFamily="50" charset="0"/>
              </a:rPr>
              <a:t>, GPS Industry Council, GSM Association, </a:t>
            </a:r>
            <a:r>
              <a:rPr lang="en-GB" sz="900" dirty="0" err="1">
                <a:solidFill>
                  <a:schemeClr val="accent2"/>
                </a:solidFill>
                <a:latin typeface="Montserrat" panose="00000500000000000000" pitchFamily="50" charset="0"/>
              </a:rPr>
              <a:t>HomeRF</a:t>
            </a:r>
            <a:r>
              <a:rPr lang="en-GB" sz="900" dirty="0">
                <a:solidFill>
                  <a:schemeClr val="accent2"/>
                </a:solidFill>
                <a:latin typeface="Montserrat" panose="00000500000000000000" pitchFamily="50" charset="0"/>
              </a:rPr>
              <a:t> Forum</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IDB Forum</a:t>
            </a:r>
            <a:r>
              <a:rPr lang="en-GB" sz="900" dirty="0">
                <a:latin typeface="Montserrat" panose="00000500000000000000" pitchFamily="50" charset="0"/>
              </a:rPr>
              <a:t>, IEEE, </a:t>
            </a:r>
            <a:r>
              <a:rPr lang="en-GB" sz="900" dirty="0">
                <a:solidFill>
                  <a:schemeClr val="accent2"/>
                </a:solidFill>
                <a:latin typeface="Montserrat" panose="00000500000000000000" pitchFamily="50" charset="0"/>
              </a:rPr>
              <a:t>Internet Engineering Task Force (IETF), </a:t>
            </a:r>
            <a:r>
              <a:rPr lang="en-GB" sz="900" dirty="0">
                <a:solidFill>
                  <a:schemeClr val="accent1"/>
                </a:solidFill>
                <a:latin typeface="Montserrat" panose="00000500000000000000" pitchFamily="50" charset="0"/>
              </a:rPr>
              <a:t>IrDA</a:t>
            </a:r>
            <a:r>
              <a:rPr lang="en-GB" sz="900" dirty="0">
                <a:latin typeface="Montserrat" panose="00000500000000000000" pitchFamily="50" charset="0"/>
              </a:rPr>
              <a:t>, International Multimedia </a:t>
            </a:r>
            <a:r>
              <a:rPr lang="en-GB" sz="900" dirty="0" err="1">
                <a:latin typeface="Montserrat" panose="00000500000000000000" pitchFamily="50" charset="0"/>
              </a:rPr>
              <a:t>Telecomunications</a:t>
            </a:r>
            <a:r>
              <a:rPr lang="en-GB" sz="900" dirty="0">
                <a:latin typeface="Montserrat" panose="00000500000000000000" pitchFamily="50" charset="0"/>
              </a:rPr>
              <a:t> Consortium (IMTC), </a:t>
            </a:r>
            <a:r>
              <a:rPr lang="en-GB" sz="900" dirty="0">
                <a:solidFill>
                  <a:schemeClr val="accent2"/>
                </a:solidFill>
                <a:latin typeface="Montserrat" panose="00000500000000000000" pitchFamily="50" charset="0"/>
              </a:rPr>
              <a:t>Internet Streaming Media Alliance</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ISO-ITU expert group</a:t>
            </a:r>
            <a:r>
              <a:rPr lang="en-GB" sz="900" dirty="0">
                <a:latin typeface="Montserrat" panose="00000500000000000000" pitchFamily="50" charset="0"/>
              </a:rPr>
              <a:t>, ISO MPEG / JPEG, ITU-T SG2, </a:t>
            </a:r>
            <a:r>
              <a:rPr lang="en-GB" sz="900" dirty="0">
                <a:solidFill>
                  <a:schemeClr val="accent2"/>
                </a:solidFill>
                <a:latin typeface="Montserrat" panose="00000500000000000000" pitchFamily="50" charset="0"/>
              </a:rPr>
              <a:t>JAIN tm (</a:t>
            </a:r>
            <a:r>
              <a:rPr lang="en-GB" sz="900" dirty="0" err="1">
                <a:solidFill>
                  <a:schemeClr val="accent2"/>
                </a:solidFill>
                <a:latin typeface="Montserrat" panose="00000500000000000000" pitchFamily="50" charset="0"/>
              </a:rPr>
              <a:t>Javatm</a:t>
            </a:r>
            <a:r>
              <a:rPr lang="en-GB" sz="900" dirty="0">
                <a:solidFill>
                  <a:schemeClr val="accent2"/>
                </a:solidFill>
                <a:latin typeface="Montserrat" panose="00000500000000000000" pitchFamily="50" charset="0"/>
              </a:rPr>
              <a:t> APIs for Integrated Networks)</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The Java Community Process (JCP), </a:t>
            </a:r>
            <a:r>
              <a:rPr lang="en-GB" sz="900" dirty="0">
                <a:latin typeface="Montserrat" panose="00000500000000000000" pitchFamily="50" charset="0"/>
              </a:rPr>
              <a:t>Liberty Alliance Project, </a:t>
            </a:r>
            <a:r>
              <a:rPr lang="en-GB" sz="900" dirty="0">
                <a:solidFill>
                  <a:schemeClr val="accent1"/>
                </a:solidFill>
                <a:latin typeface="Montserrat" panose="00000500000000000000" pitchFamily="50" charset="0"/>
              </a:rPr>
              <a:t>Metro Ethernet Forum (MEF)</a:t>
            </a:r>
            <a:r>
              <a:rPr lang="en-GB" sz="900" dirty="0">
                <a:latin typeface="Montserrat" panose="00000500000000000000" pitchFamily="50" charset="0"/>
              </a:rPr>
              <a:t>, NENA, </a:t>
            </a:r>
            <a:r>
              <a:rPr lang="en-GB" sz="900" dirty="0">
                <a:solidFill>
                  <a:schemeClr val="accent2"/>
                </a:solidFill>
                <a:latin typeface="Montserrat" panose="00000500000000000000" pitchFamily="50" charset="0"/>
              </a:rPr>
              <a:t>NGMN (Next Generation Mobile Networks),</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oneM2M</a:t>
            </a:r>
            <a:r>
              <a:rPr lang="en-GB" sz="900" dirty="0">
                <a:latin typeface="Montserrat" panose="00000500000000000000" pitchFamily="50" charset="0"/>
              </a:rPr>
              <a:t>, OMA (Open Mobile Alliance ), </a:t>
            </a:r>
            <a:r>
              <a:rPr lang="en-GB" sz="900" dirty="0">
                <a:solidFill>
                  <a:schemeClr val="accent2"/>
                </a:solidFill>
                <a:latin typeface="Montserrat" panose="00000500000000000000" pitchFamily="50" charset="0"/>
              </a:rPr>
              <a:t>Open Networking Foundation (ONF),</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Open IPTV Forum</a:t>
            </a:r>
            <a:r>
              <a:rPr lang="en-GB" sz="900" dirty="0">
                <a:latin typeface="Montserrat" panose="00000500000000000000" pitchFamily="50" charset="0"/>
              </a:rPr>
              <a:t>, Object Management Group (OMG), </a:t>
            </a:r>
            <a:r>
              <a:rPr lang="en-GB" sz="900" dirty="0">
                <a:solidFill>
                  <a:schemeClr val="accent2"/>
                </a:solidFill>
                <a:latin typeface="Montserrat" panose="00000500000000000000" pitchFamily="50" charset="0"/>
              </a:rPr>
              <a:t>PCS Type Certification Review Board (PTCRB)</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Portable Computer and Communications Association (PCCA)</a:t>
            </a:r>
            <a:r>
              <a:rPr lang="en-GB" sz="900" dirty="0">
                <a:latin typeface="Montserrat" panose="00000500000000000000" pitchFamily="50" charset="0"/>
              </a:rPr>
              <a:t>, Presence and Availability Management (PAM) Forum, </a:t>
            </a:r>
            <a:r>
              <a:rPr lang="en-GB" sz="900" dirty="0">
                <a:solidFill>
                  <a:schemeClr val="accent2"/>
                </a:solidFill>
                <a:latin typeface="Montserrat" panose="00000500000000000000" pitchFamily="50" charset="0"/>
              </a:rPr>
              <a:t>RSA Laboratories</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SDR Forum</a:t>
            </a:r>
            <a:r>
              <a:rPr lang="en-GB" sz="900" dirty="0">
                <a:latin typeface="Montserrat" panose="00000500000000000000" pitchFamily="50" charset="0"/>
              </a:rPr>
              <a:t>, Sun Micro Systems Inc., Steerco, </a:t>
            </a:r>
            <a:r>
              <a:rPr lang="en-GB" sz="900" dirty="0" err="1">
                <a:solidFill>
                  <a:schemeClr val="accent2"/>
                </a:solidFill>
                <a:latin typeface="Montserrat" panose="00000500000000000000" pitchFamily="50" charset="0"/>
              </a:rPr>
              <a:t>SyncML</a:t>
            </a:r>
            <a:r>
              <a:rPr lang="en-GB" sz="900" dirty="0">
                <a:solidFill>
                  <a:schemeClr val="accent2"/>
                </a:solidFill>
                <a:latin typeface="Montserrat" panose="00000500000000000000" pitchFamily="50" charset="0"/>
              </a:rPr>
              <a:t> Initiative</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Trusted Computing Group (TCG), </a:t>
            </a:r>
            <a:r>
              <a:rPr lang="en-GB" sz="900" dirty="0" err="1">
                <a:latin typeface="Montserrat" panose="00000500000000000000" pitchFamily="50" charset="0"/>
              </a:rPr>
              <a:t>TeleManagement</a:t>
            </a:r>
            <a:r>
              <a:rPr lang="en-GB" sz="900" dirty="0">
                <a:latin typeface="Montserrat" panose="00000500000000000000" pitchFamily="50" charset="0"/>
              </a:rPr>
              <a:t> Forum (TMF), TCCA, </a:t>
            </a:r>
            <a:r>
              <a:rPr lang="en-GB" sz="900" dirty="0">
                <a:solidFill>
                  <a:schemeClr val="accent1"/>
                </a:solidFill>
                <a:latin typeface="Montserrat" panose="00000500000000000000" pitchFamily="50" charset="0"/>
              </a:rPr>
              <a:t>TIA /TR45</a:t>
            </a:r>
            <a:r>
              <a:rPr lang="en-GB" sz="900" dirty="0">
                <a:latin typeface="Montserrat" panose="00000500000000000000" pitchFamily="50" charset="0"/>
              </a:rPr>
              <a:t>, TIA/TR47, </a:t>
            </a:r>
            <a:r>
              <a:rPr lang="en-GB" sz="900" dirty="0">
                <a:solidFill>
                  <a:schemeClr val="accent2"/>
                </a:solidFill>
                <a:latin typeface="Montserrat" panose="00000500000000000000" pitchFamily="50" charset="0"/>
              </a:rPr>
              <a:t>ITU</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TV-anytime Forum</a:t>
            </a:r>
            <a:r>
              <a:rPr lang="en-GB" sz="900" dirty="0">
                <a:latin typeface="Montserrat" panose="00000500000000000000" pitchFamily="50" charset="0"/>
              </a:rPr>
              <a:t>, Voice </a:t>
            </a:r>
            <a:r>
              <a:rPr lang="en-GB" sz="900" dirty="0" err="1">
                <a:latin typeface="Montserrat" panose="00000500000000000000" pitchFamily="50" charset="0"/>
              </a:rPr>
              <a:t>eXtensible</a:t>
            </a:r>
            <a:r>
              <a:rPr lang="en-GB" sz="900" dirty="0">
                <a:latin typeface="Montserrat" panose="00000500000000000000" pitchFamily="50" charset="0"/>
              </a:rPr>
              <a:t> Mark-up Language (VXML) Forum, </a:t>
            </a:r>
            <a:r>
              <a:rPr lang="en-GB" sz="900" dirty="0">
                <a:solidFill>
                  <a:schemeClr val="accent2"/>
                </a:solidFill>
                <a:latin typeface="Montserrat" panose="00000500000000000000" pitchFamily="50" charset="0"/>
              </a:rPr>
              <a:t>Wi-Fi Alliance,</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Wireless Broadband Alliance (WBA)</a:t>
            </a:r>
            <a:r>
              <a:rPr lang="en-GB" sz="900" dirty="0">
                <a:latin typeface="Montserrat" panose="00000500000000000000" pitchFamily="50" charset="0"/>
              </a:rPr>
              <a:t>, WLAN Smart Card Consortium, </a:t>
            </a:r>
            <a:r>
              <a:rPr lang="en-GB" sz="900" dirty="0">
                <a:solidFill>
                  <a:schemeClr val="accent2"/>
                </a:solidFill>
                <a:latin typeface="Montserrat" panose="00000500000000000000" pitchFamily="50" charset="0"/>
              </a:rPr>
              <a:t>Wireless World Research Forum (WWRF), </a:t>
            </a:r>
            <a:r>
              <a:rPr lang="en-GB" sz="900" dirty="0">
                <a:solidFill>
                  <a:schemeClr val="accent1"/>
                </a:solidFill>
                <a:latin typeface="Montserrat" panose="00000500000000000000" pitchFamily="50" charset="0"/>
              </a:rPr>
              <a:t>World Wide Web Consortium (W3C)</a:t>
            </a:r>
          </a:p>
          <a:p>
            <a:pPr algn="just"/>
            <a:endParaRPr lang="en-GB" sz="900" dirty="0">
              <a:solidFill>
                <a:schemeClr val="accent1"/>
              </a:solidFill>
              <a:latin typeface="Montserrat" panose="00000500000000000000" pitchFamily="50" charset="0"/>
            </a:endParaRPr>
          </a:p>
          <a:p>
            <a:pPr algn="r"/>
            <a:r>
              <a:rPr lang="en-GB" sz="600" dirty="0">
                <a:latin typeface="Montserrat" panose="00000500000000000000" pitchFamily="50" charset="0"/>
              </a:rPr>
              <a:t>(Source: extract from </a:t>
            </a:r>
            <a:r>
              <a:rPr lang="en-GB" sz="600" dirty="0">
                <a:latin typeface="Montserrat" panose="00000500000000000000" pitchFamily="50" charset="0"/>
                <a:hlinkClick r:id="rId4"/>
              </a:rPr>
              <a:t>https://www.3gpp.org/about-3gpp/15-bodies-with-which-3gpp-has</a:t>
            </a:r>
            <a:r>
              <a:rPr lang="en-GB" sz="600" dirty="0">
                <a:latin typeface="Montserrat" panose="00000500000000000000" pitchFamily="50" charset="0"/>
              </a:rPr>
              <a:t>) </a:t>
            </a:r>
          </a:p>
        </p:txBody>
      </p:sp>
      <p:sp>
        <p:nvSpPr>
          <p:cNvPr id="4" name="Rectangle: Rounded Corners 3">
            <a:extLst>
              <a:ext uri="{FF2B5EF4-FFF2-40B4-BE49-F238E27FC236}">
                <a16:creationId xmlns:a16="http://schemas.microsoft.com/office/drawing/2014/main" id="{5D65B6DD-2477-407F-A76F-2E4A1C6D3E10}"/>
              </a:ext>
            </a:extLst>
          </p:cNvPr>
          <p:cNvSpPr/>
          <p:nvPr/>
        </p:nvSpPr>
        <p:spPr>
          <a:xfrm>
            <a:off x="62552" y="1985817"/>
            <a:ext cx="637409" cy="40605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t>796 </a:t>
            </a:r>
            <a:r>
              <a:rPr lang="en-GB" sz="700" dirty="0"/>
              <a:t>members</a:t>
            </a:r>
            <a:endParaRPr lang="en-GB" sz="1200" dirty="0"/>
          </a:p>
        </p:txBody>
      </p:sp>
      <p:pic>
        <p:nvPicPr>
          <p:cNvPr id="7" name="Picture 6" descr="A picture containing text, clock&#10;&#10;Description automatically generated">
            <a:extLst>
              <a:ext uri="{FF2B5EF4-FFF2-40B4-BE49-F238E27FC236}">
                <a16:creationId xmlns:a16="http://schemas.microsoft.com/office/drawing/2014/main" id="{35F08959-E117-45C7-8BAD-649D53CEE80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20288" y="5384618"/>
            <a:ext cx="798890" cy="402180"/>
          </a:xfrm>
          <a:prstGeom prst="rect">
            <a:avLst/>
          </a:prstGeom>
        </p:spPr>
      </p:pic>
      <p:pic>
        <p:nvPicPr>
          <p:cNvPr id="12" name="Picture 11" descr="Logo, company name&#10;&#10;Description automatically generated">
            <a:extLst>
              <a:ext uri="{FF2B5EF4-FFF2-40B4-BE49-F238E27FC236}">
                <a16:creationId xmlns:a16="http://schemas.microsoft.com/office/drawing/2014/main" id="{CEED7DE0-2055-4647-8AE5-438F17AF8EF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20288" y="5090861"/>
            <a:ext cx="798890" cy="225394"/>
          </a:xfrm>
          <a:prstGeom prst="rect">
            <a:avLst/>
          </a:prstGeom>
        </p:spPr>
      </p:pic>
      <p:sp>
        <p:nvSpPr>
          <p:cNvPr id="25" name="Rectangle: Rounded Corners 24">
            <a:extLst>
              <a:ext uri="{FF2B5EF4-FFF2-40B4-BE49-F238E27FC236}">
                <a16:creationId xmlns:a16="http://schemas.microsoft.com/office/drawing/2014/main" id="{586A88A7-A430-4A20-BF80-B816732C8E7A}"/>
              </a:ext>
            </a:extLst>
          </p:cNvPr>
          <p:cNvSpPr/>
          <p:nvPr/>
        </p:nvSpPr>
        <p:spPr>
          <a:xfrm>
            <a:off x="6061444" y="5004191"/>
            <a:ext cx="1339851" cy="854491"/>
          </a:xfrm>
          <a:prstGeom prst="roundRect">
            <a:avLst>
              <a:gd name="adj" fmla="val 6902"/>
            </a:avLst>
          </a:prstGeom>
          <a:noFill/>
          <a:ln w="190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Rounded Corners 23">
            <a:extLst>
              <a:ext uri="{FF2B5EF4-FFF2-40B4-BE49-F238E27FC236}">
                <a16:creationId xmlns:a16="http://schemas.microsoft.com/office/drawing/2014/main" id="{7A8FF5ED-26D0-4F8F-81D2-6E4517447999}"/>
              </a:ext>
            </a:extLst>
          </p:cNvPr>
          <p:cNvSpPr/>
          <p:nvPr/>
        </p:nvSpPr>
        <p:spPr>
          <a:xfrm>
            <a:off x="3570523" y="5171966"/>
            <a:ext cx="1467922" cy="824224"/>
          </a:xfrm>
          <a:prstGeom prst="roundRect">
            <a:avLst>
              <a:gd name="adj" fmla="val 6902"/>
            </a:avLst>
          </a:prstGeom>
          <a:solidFill>
            <a:schemeClr val="bg1"/>
          </a:solidFill>
          <a:ln w="190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Box 22">
            <a:extLst>
              <a:ext uri="{FF2B5EF4-FFF2-40B4-BE49-F238E27FC236}">
                <a16:creationId xmlns:a16="http://schemas.microsoft.com/office/drawing/2014/main" id="{A4437C27-D4BC-4BB1-967F-2D2F65A94EA2}"/>
              </a:ext>
            </a:extLst>
          </p:cNvPr>
          <p:cNvSpPr txBox="1"/>
          <p:nvPr/>
        </p:nvSpPr>
        <p:spPr>
          <a:xfrm>
            <a:off x="432762" y="4236390"/>
            <a:ext cx="2378486" cy="415498"/>
          </a:xfrm>
          <a:prstGeom prst="rect">
            <a:avLst/>
          </a:prstGeom>
          <a:ln/>
        </p:spPr>
        <p:style>
          <a:lnRef idx="0">
            <a:schemeClr val="accent6"/>
          </a:lnRef>
          <a:fillRef idx="3">
            <a:schemeClr val="accent6"/>
          </a:fillRef>
          <a:effectRef idx="3">
            <a:schemeClr val="accent6"/>
          </a:effectRef>
          <a:fontRef idx="minor">
            <a:schemeClr val="lt1"/>
          </a:fontRef>
        </p:style>
        <p:txBody>
          <a:bodyPr wrap="square">
            <a:spAutoFit/>
          </a:bodyPr>
          <a:lstStyle/>
          <a:p>
            <a:pPr algn="ctr">
              <a:defRPr/>
            </a:pPr>
            <a:r>
              <a:rPr lang="en-GB" altLang="en-US" sz="1050" dirty="0">
                <a:latin typeface="Century Gothic" panose="020B0502020202020204" pitchFamily="34" charset="0"/>
              </a:rPr>
              <a:t>3GPP Market Representation Partners</a:t>
            </a:r>
            <a:r>
              <a:rPr lang="" altLang="en-US" sz="1050" dirty="0">
                <a:latin typeface="Century Gothic" panose="020B0502020202020204" pitchFamily="34" charset="0"/>
              </a:rPr>
              <a:t> (MRP</a:t>
            </a:r>
            <a:r>
              <a:rPr lang="en-GB" altLang="en-US" sz="1050" dirty="0">
                <a:latin typeface="Century Gothic" panose="020B0502020202020204" pitchFamily="34" charset="0"/>
              </a:rPr>
              <a:t>s</a:t>
            </a:r>
            <a:r>
              <a:rPr lang="" altLang="en-US" sz="1050" dirty="0">
                <a:latin typeface="Century Gothic" panose="020B0502020202020204" pitchFamily="34" charset="0"/>
              </a:rPr>
              <a:t>)</a:t>
            </a:r>
            <a:endParaRPr lang="en-GB" sz="1050" dirty="0">
              <a:latin typeface="Century Gothic" panose="020B0502020202020204" pitchFamily="34" charset="0"/>
            </a:endParaRPr>
          </a:p>
        </p:txBody>
      </p:sp>
      <p:pic>
        <p:nvPicPr>
          <p:cNvPr id="6" name="Picture 5" descr="Logo, company name&#10;&#10;Description automatically generated">
            <a:extLst>
              <a:ext uri="{FF2B5EF4-FFF2-40B4-BE49-F238E27FC236}">
                <a16:creationId xmlns:a16="http://schemas.microsoft.com/office/drawing/2014/main" id="{55DADD75-C613-4290-BC66-E7E4D0D58CA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98434" y="4779337"/>
            <a:ext cx="2816087" cy="1323561"/>
          </a:xfrm>
          <a:prstGeom prst="rect">
            <a:avLst/>
          </a:prstGeom>
        </p:spPr>
      </p:pic>
      <p:pic>
        <p:nvPicPr>
          <p:cNvPr id="9" name="Picture 8" descr="Logo, company name&#10;&#10;Description automatically generated">
            <a:extLst>
              <a:ext uri="{FF2B5EF4-FFF2-40B4-BE49-F238E27FC236}">
                <a16:creationId xmlns:a16="http://schemas.microsoft.com/office/drawing/2014/main" id="{4231AC6F-FB2B-4C39-94AD-8EAC9D82B2E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89637" y="5253303"/>
            <a:ext cx="1210571" cy="716412"/>
          </a:xfrm>
          <a:prstGeom prst="rect">
            <a:avLst/>
          </a:prstGeom>
        </p:spPr>
      </p:pic>
      <p:sp>
        <p:nvSpPr>
          <p:cNvPr id="8" name="TextBox 7">
            <a:extLst>
              <a:ext uri="{FF2B5EF4-FFF2-40B4-BE49-F238E27FC236}">
                <a16:creationId xmlns:a16="http://schemas.microsoft.com/office/drawing/2014/main" id="{25A6104E-430C-8C71-8265-AFD4D8B5C0A4}"/>
              </a:ext>
            </a:extLst>
          </p:cNvPr>
          <p:cNvSpPr txBox="1"/>
          <p:nvPr/>
        </p:nvSpPr>
        <p:spPr>
          <a:xfrm>
            <a:off x="5239217" y="5004191"/>
            <a:ext cx="415498" cy="369332"/>
          </a:xfrm>
          <a:prstGeom prst="rect">
            <a:avLst/>
          </a:prstGeom>
          <a:noFill/>
        </p:spPr>
        <p:txBody>
          <a:bodyPr wrap="none" rtlCol="0">
            <a:spAutoFit/>
          </a:bodyPr>
          <a:lstStyle/>
          <a:p>
            <a:r>
              <a:rPr lang="en-GB" dirty="0"/>
              <a:t>…</a:t>
            </a:r>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제목 5"/>
          <p:cNvSpPr>
            <a:spLocks noGrp="1"/>
          </p:cNvSpPr>
          <p:nvPr>
            <p:ph type="title"/>
          </p:nvPr>
        </p:nvSpPr>
        <p:spPr>
          <a:xfrm>
            <a:off x="782215" y="122530"/>
            <a:ext cx="10515600" cy="1325563"/>
          </a:xfrm>
        </p:spPr>
        <p:txBody>
          <a:bodyPr/>
          <a:lstStyle/>
          <a:p>
            <a:r>
              <a:rPr lang="en-US" altLang="ko-KR" dirty="0"/>
              <a:t>3GPP groups</a:t>
            </a:r>
            <a:endParaRPr lang="ko-KR" altLang="en-US" dirty="0"/>
          </a:p>
        </p:txBody>
      </p:sp>
      <p:sp>
        <p:nvSpPr>
          <p:cNvPr id="2" name="Content Placeholder 2">
            <a:extLst>
              <a:ext uri="{FF2B5EF4-FFF2-40B4-BE49-F238E27FC236}">
                <a16:creationId xmlns:a16="http://schemas.microsoft.com/office/drawing/2014/main" id="{71687BBF-ED37-FA9E-37B7-3BBAB2776846}"/>
              </a:ext>
            </a:extLst>
          </p:cNvPr>
          <p:cNvSpPr>
            <a:spLocks noGrp="1"/>
          </p:cNvSpPr>
          <p:nvPr>
            <p:ph idx="1"/>
          </p:nvPr>
        </p:nvSpPr>
        <p:spPr>
          <a:xfrm>
            <a:off x="7003913" y="1825625"/>
            <a:ext cx="5032373" cy="4351338"/>
          </a:xfrm>
        </p:spPr>
        <p:txBody>
          <a:bodyPr>
            <a:noAutofit/>
          </a:bodyPr>
          <a:lstStyle/>
          <a:p>
            <a:r>
              <a:rPr lang="" sz="1600" dirty="0">
                <a:hlinkClick r:id="rId3"/>
              </a:rPr>
              <a:t> The Technical Specification Groups (TSGs) </a:t>
            </a:r>
          </a:p>
          <a:p>
            <a:pPr lvl="1"/>
            <a:r>
              <a:rPr lang="" sz="1600" dirty="0"/>
              <a:t>Three TSGs handle the overall planning and coordination within/between TSGs</a:t>
            </a:r>
          </a:p>
          <a:p>
            <a:pPr lvl="1"/>
            <a:r>
              <a:rPr lang="" sz="1600" dirty="0"/>
              <a:t>They meet in parallel evey quarter, with multi-TSG sessions for coordination of cross-TSG topics</a:t>
            </a:r>
          </a:p>
          <a:p>
            <a:pPr lvl="1"/>
            <a:r>
              <a:rPr lang="" sz="1600" dirty="0"/>
              <a:t>Approve the work from the WGs</a:t>
            </a:r>
            <a:endParaRPr lang="" sz="1600" strike="sngStrike" dirty="0">
              <a:solidFill>
                <a:srgbClr val="FF0000"/>
              </a:solidFill>
            </a:endParaRPr>
          </a:p>
          <a:p>
            <a:r>
              <a:rPr lang="" sz="1600" dirty="0"/>
              <a:t> The Working Groups (WGs)</a:t>
            </a:r>
          </a:p>
          <a:p>
            <a:pPr lvl="1"/>
            <a:r>
              <a:rPr lang="" sz="1600" dirty="0"/>
              <a:t>Each TSG “monitors” a set of WGs</a:t>
            </a:r>
          </a:p>
          <a:p>
            <a:pPr lvl="1"/>
            <a:r>
              <a:rPr lang="" sz="1600" dirty="0"/>
              <a:t>Sixteen WGs (left) do the technical work</a:t>
            </a:r>
          </a:p>
          <a:p>
            <a:pPr lvl="1"/>
            <a:r>
              <a:rPr lang="" sz="1600" dirty="0"/>
              <a:t>Submit it to their parent TSG for official approval</a:t>
            </a:r>
          </a:p>
          <a:p>
            <a:r>
              <a:rPr lang="" sz="1600" dirty="0"/>
              <a:t> Project Coordination Group (PCG)</a:t>
            </a:r>
          </a:p>
          <a:p>
            <a:pPr lvl="1"/>
            <a:r>
              <a:rPr lang="en-GB" sz="1600" dirty="0"/>
              <a:t>Highest decision making body in 3GPP, it meets formally every six months to carry out the final adoption of 3GPP Technical Specification Group work items, to ratify election results and the resources committed to 3GPP </a:t>
            </a:r>
            <a:r>
              <a:rPr lang="" sz="1600" dirty="0"/>
              <a:t>(Not shown).</a:t>
            </a:r>
          </a:p>
        </p:txBody>
      </p:sp>
      <p:grpSp>
        <p:nvGrpSpPr>
          <p:cNvPr id="23" name="Group 22">
            <a:extLst>
              <a:ext uri="{FF2B5EF4-FFF2-40B4-BE49-F238E27FC236}">
                <a16:creationId xmlns:a16="http://schemas.microsoft.com/office/drawing/2014/main" id="{44DD368C-6A47-8F9A-86B3-2DB714E729B7}"/>
              </a:ext>
            </a:extLst>
          </p:cNvPr>
          <p:cNvGrpSpPr/>
          <p:nvPr/>
        </p:nvGrpSpPr>
        <p:grpSpPr>
          <a:xfrm>
            <a:off x="155714" y="1710460"/>
            <a:ext cx="6712225" cy="4581667"/>
            <a:chOff x="3626836" y="1620349"/>
            <a:chExt cx="3838395" cy="4660909"/>
          </a:xfrm>
        </p:grpSpPr>
        <p:sp>
          <p:nvSpPr>
            <p:cNvPr id="24" name="Freeform: Shape 23">
              <a:extLst>
                <a:ext uri="{FF2B5EF4-FFF2-40B4-BE49-F238E27FC236}">
                  <a16:creationId xmlns:a16="http://schemas.microsoft.com/office/drawing/2014/main" id="{486F8C88-DAB8-4B99-C37A-00349B2F1455}"/>
                </a:ext>
              </a:extLst>
            </p:cNvPr>
            <p:cNvSpPr/>
            <p:nvPr/>
          </p:nvSpPr>
          <p:spPr>
            <a:xfrm>
              <a:off x="3626836" y="1620349"/>
              <a:ext cx="1096684" cy="548342"/>
            </a:xfrm>
            <a:custGeom>
              <a:avLst/>
              <a:gdLst>
                <a:gd name="connsiteX0" fmla="*/ 0 w 1096684"/>
                <a:gd name="connsiteY0" fmla="*/ 54834 h 548342"/>
                <a:gd name="connsiteX1" fmla="*/ 54834 w 1096684"/>
                <a:gd name="connsiteY1" fmla="*/ 0 h 548342"/>
                <a:gd name="connsiteX2" fmla="*/ 1041850 w 1096684"/>
                <a:gd name="connsiteY2" fmla="*/ 0 h 548342"/>
                <a:gd name="connsiteX3" fmla="*/ 1096684 w 1096684"/>
                <a:gd name="connsiteY3" fmla="*/ 54834 h 548342"/>
                <a:gd name="connsiteX4" fmla="*/ 1096684 w 1096684"/>
                <a:gd name="connsiteY4" fmla="*/ 493508 h 548342"/>
                <a:gd name="connsiteX5" fmla="*/ 1041850 w 1096684"/>
                <a:gd name="connsiteY5" fmla="*/ 548342 h 548342"/>
                <a:gd name="connsiteX6" fmla="*/ 54834 w 1096684"/>
                <a:gd name="connsiteY6" fmla="*/ 548342 h 548342"/>
                <a:gd name="connsiteX7" fmla="*/ 0 w 1096684"/>
                <a:gd name="connsiteY7" fmla="*/ 493508 h 548342"/>
                <a:gd name="connsiteX8" fmla="*/ 0 w 1096684"/>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6684" h="548342">
                  <a:moveTo>
                    <a:pt x="0" y="54834"/>
                  </a:moveTo>
                  <a:cubicBezTo>
                    <a:pt x="0" y="24550"/>
                    <a:pt x="24550" y="0"/>
                    <a:pt x="54834" y="0"/>
                  </a:cubicBezTo>
                  <a:lnTo>
                    <a:pt x="1041850" y="0"/>
                  </a:lnTo>
                  <a:cubicBezTo>
                    <a:pt x="1072134" y="0"/>
                    <a:pt x="1096684" y="24550"/>
                    <a:pt x="1096684" y="54834"/>
                  </a:cubicBezTo>
                  <a:lnTo>
                    <a:pt x="1096684" y="493508"/>
                  </a:lnTo>
                  <a:cubicBezTo>
                    <a:pt x="1096684" y="523792"/>
                    <a:pt x="1072134" y="548342"/>
                    <a:pt x="1041850" y="548342"/>
                  </a:cubicBezTo>
                  <a:lnTo>
                    <a:pt x="54834" y="548342"/>
                  </a:lnTo>
                  <a:cubicBezTo>
                    <a:pt x="24550" y="548342"/>
                    <a:pt x="0" y="523792"/>
                    <a:pt x="0" y="493508"/>
                  </a:cubicBezTo>
                  <a:lnTo>
                    <a:pt x="0" y="54834"/>
                  </a:lnTo>
                  <a:close/>
                </a:path>
              </a:pathLst>
            </a:custGeom>
            <a:solidFill>
              <a:schemeClr val="accent6"/>
            </a:solidFill>
            <a:ln>
              <a:noFill/>
            </a:ln>
          </p:spPr>
          <p:style>
            <a:lnRef idx="0">
              <a:scrgbClr r="0" g="0" b="0"/>
            </a:lnRef>
            <a:fillRef idx="0">
              <a:scrgbClr r="0" g="0" b="0"/>
            </a:fillRef>
            <a:effectRef idx="0">
              <a:scrgbClr r="0" g="0" b="0"/>
            </a:effectRef>
            <a:fontRef idx="minor">
              <a:schemeClr val="lt1"/>
            </a:fontRef>
          </p:style>
          <p:txBody>
            <a:bodyPr spcFirstLastPara="0" vert="horz" wrap="square" lIns="46540" tIns="36380" rIns="46540" bIns="36380" numCol="1" spcCol="1270" anchor="ctr" anchorCtr="0">
              <a:noAutofit/>
            </a:bodyPr>
            <a:lstStyle/>
            <a:p>
              <a:pPr marL="0" lvl="0" indent="0" algn="ctr" defTabSz="711200">
                <a:lnSpc>
                  <a:spcPct val="90000"/>
                </a:lnSpc>
                <a:spcBef>
                  <a:spcPct val="0"/>
                </a:spcBef>
                <a:spcAft>
                  <a:spcPct val="35000"/>
                </a:spcAft>
                <a:buNone/>
              </a:pPr>
              <a:r>
                <a:rPr lang="en-GB" sz="1400" b="1" kern="1200" dirty="0"/>
                <a:t>TSG RAN – Radio Access Network</a:t>
              </a:r>
            </a:p>
          </p:txBody>
        </p:sp>
        <p:sp>
          <p:nvSpPr>
            <p:cNvPr id="25" name="Freeform: Shape 24">
              <a:extLst>
                <a:ext uri="{FF2B5EF4-FFF2-40B4-BE49-F238E27FC236}">
                  <a16:creationId xmlns:a16="http://schemas.microsoft.com/office/drawing/2014/main" id="{765AF6B9-9F1C-A167-CD4A-DE12E3B8FC97}"/>
                </a:ext>
              </a:extLst>
            </p:cNvPr>
            <p:cNvSpPr/>
            <p:nvPr/>
          </p:nvSpPr>
          <p:spPr>
            <a:xfrm>
              <a:off x="3736505" y="2168691"/>
              <a:ext cx="109668" cy="411256"/>
            </a:xfrm>
            <a:custGeom>
              <a:avLst/>
              <a:gdLst/>
              <a:ahLst/>
              <a:cxnLst/>
              <a:rect l="0" t="0" r="0" b="0"/>
              <a:pathLst>
                <a:path>
                  <a:moveTo>
                    <a:pt x="0" y="0"/>
                  </a:moveTo>
                  <a:lnTo>
                    <a:pt x="0" y="411256"/>
                  </a:lnTo>
                  <a:lnTo>
                    <a:pt x="109668" y="411256"/>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26" name="Freeform: Shape 25">
              <a:extLst>
                <a:ext uri="{FF2B5EF4-FFF2-40B4-BE49-F238E27FC236}">
                  <a16:creationId xmlns:a16="http://schemas.microsoft.com/office/drawing/2014/main" id="{42967006-49F9-8C7C-306D-6C6DF70CA569}"/>
                </a:ext>
              </a:extLst>
            </p:cNvPr>
            <p:cNvSpPr/>
            <p:nvPr/>
          </p:nvSpPr>
          <p:spPr>
            <a:xfrm>
              <a:off x="3812070" y="2305777"/>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eaLnBrk="1" latinLnBrk="0">
                <a:lnSpc>
                  <a:spcPct val="90000"/>
                </a:lnSpc>
                <a:spcBef>
                  <a:spcPct val="0"/>
                </a:spcBef>
                <a:spcAft>
                  <a:spcPct val="35000"/>
                </a:spcAft>
                <a:buNone/>
              </a:pPr>
              <a:r>
                <a:rPr lang="en-GB" sz="1000" kern="1200" dirty="0"/>
                <a:t>RAN1 – Radio Layer 1 (Physical Layer)</a:t>
              </a:r>
            </a:p>
          </p:txBody>
        </p:sp>
        <p:sp>
          <p:nvSpPr>
            <p:cNvPr id="27" name="Freeform: Shape 26">
              <a:extLst>
                <a:ext uri="{FF2B5EF4-FFF2-40B4-BE49-F238E27FC236}">
                  <a16:creationId xmlns:a16="http://schemas.microsoft.com/office/drawing/2014/main" id="{BEFBD481-D496-1DF4-1BF0-2A18A582C899}"/>
                </a:ext>
              </a:extLst>
            </p:cNvPr>
            <p:cNvSpPr/>
            <p:nvPr/>
          </p:nvSpPr>
          <p:spPr>
            <a:xfrm>
              <a:off x="3736505" y="2168691"/>
              <a:ext cx="109668" cy="1096684"/>
            </a:xfrm>
            <a:custGeom>
              <a:avLst/>
              <a:gdLst/>
              <a:ahLst/>
              <a:cxnLst/>
              <a:rect l="0" t="0" r="0" b="0"/>
              <a:pathLst>
                <a:path>
                  <a:moveTo>
                    <a:pt x="0" y="0"/>
                  </a:moveTo>
                  <a:lnTo>
                    <a:pt x="0" y="1096684"/>
                  </a:lnTo>
                  <a:lnTo>
                    <a:pt x="109668" y="1096684"/>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28" name="Freeform: Shape 27">
              <a:extLst>
                <a:ext uri="{FF2B5EF4-FFF2-40B4-BE49-F238E27FC236}">
                  <a16:creationId xmlns:a16="http://schemas.microsoft.com/office/drawing/2014/main" id="{0F75DF70-4A16-02F4-3148-8E90A148F9E3}"/>
                </a:ext>
              </a:extLst>
            </p:cNvPr>
            <p:cNvSpPr/>
            <p:nvPr/>
          </p:nvSpPr>
          <p:spPr>
            <a:xfrm>
              <a:off x="3812070" y="2991205"/>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kern="1200" dirty="0"/>
                <a:t>RAN2 – Radio Layer 2 and Radio Layer 3 RRC</a:t>
              </a:r>
            </a:p>
          </p:txBody>
        </p:sp>
        <p:sp>
          <p:nvSpPr>
            <p:cNvPr id="29" name="Freeform: Shape 28">
              <a:extLst>
                <a:ext uri="{FF2B5EF4-FFF2-40B4-BE49-F238E27FC236}">
                  <a16:creationId xmlns:a16="http://schemas.microsoft.com/office/drawing/2014/main" id="{16FAA5B5-7D47-1970-BF63-AF9E6B002045}"/>
                </a:ext>
              </a:extLst>
            </p:cNvPr>
            <p:cNvSpPr/>
            <p:nvPr/>
          </p:nvSpPr>
          <p:spPr>
            <a:xfrm>
              <a:off x="3736505" y="2168691"/>
              <a:ext cx="109668" cy="1782112"/>
            </a:xfrm>
            <a:custGeom>
              <a:avLst/>
              <a:gdLst/>
              <a:ahLst/>
              <a:cxnLst/>
              <a:rect l="0" t="0" r="0" b="0"/>
              <a:pathLst>
                <a:path>
                  <a:moveTo>
                    <a:pt x="0" y="0"/>
                  </a:moveTo>
                  <a:lnTo>
                    <a:pt x="0" y="1782112"/>
                  </a:lnTo>
                  <a:lnTo>
                    <a:pt x="109668" y="1782112"/>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30" name="Freeform: Shape 29">
              <a:extLst>
                <a:ext uri="{FF2B5EF4-FFF2-40B4-BE49-F238E27FC236}">
                  <a16:creationId xmlns:a16="http://schemas.microsoft.com/office/drawing/2014/main" id="{4A390D80-6824-4FA4-4AAC-DF39C59F6442}"/>
                </a:ext>
              </a:extLst>
            </p:cNvPr>
            <p:cNvSpPr/>
            <p:nvPr/>
          </p:nvSpPr>
          <p:spPr>
            <a:xfrm>
              <a:off x="3812070" y="3676632"/>
              <a:ext cx="955104"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kern="1200" dirty="0"/>
                <a:t>RAN3 – UTRAN/E-UTRAN/NG-RAN Architecture and Related Network Interfaces</a:t>
              </a:r>
            </a:p>
          </p:txBody>
        </p:sp>
        <p:sp>
          <p:nvSpPr>
            <p:cNvPr id="31" name="Freeform: Shape 30">
              <a:extLst>
                <a:ext uri="{FF2B5EF4-FFF2-40B4-BE49-F238E27FC236}">
                  <a16:creationId xmlns:a16="http://schemas.microsoft.com/office/drawing/2014/main" id="{F9E78703-FA6B-F13A-456F-6D94F4FFE841}"/>
                </a:ext>
              </a:extLst>
            </p:cNvPr>
            <p:cNvSpPr/>
            <p:nvPr/>
          </p:nvSpPr>
          <p:spPr>
            <a:xfrm>
              <a:off x="3736505" y="2168691"/>
              <a:ext cx="109668" cy="2467539"/>
            </a:xfrm>
            <a:custGeom>
              <a:avLst/>
              <a:gdLst/>
              <a:ahLst/>
              <a:cxnLst/>
              <a:rect l="0" t="0" r="0" b="0"/>
              <a:pathLst>
                <a:path>
                  <a:moveTo>
                    <a:pt x="0" y="0"/>
                  </a:moveTo>
                  <a:lnTo>
                    <a:pt x="0" y="2467539"/>
                  </a:lnTo>
                  <a:lnTo>
                    <a:pt x="109668" y="2467539"/>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32" name="Freeform: Shape 31">
              <a:extLst>
                <a:ext uri="{FF2B5EF4-FFF2-40B4-BE49-F238E27FC236}">
                  <a16:creationId xmlns:a16="http://schemas.microsoft.com/office/drawing/2014/main" id="{47618B90-CEE0-3750-A496-FF5F9CC4771B}"/>
                </a:ext>
              </a:extLst>
            </p:cNvPr>
            <p:cNvSpPr/>
            <p:nvPr/>
          </p:nvSpPr>
          <p:spPr>
            <a:xfrm>
              <a:off x="3812070" y="4362060"/>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kern="1200" dirty="0"/>
                <a:t>RAN4 – Radio Performance and Protocol Aspects</a:t>
              </a:r>
            </a:p>
          </p:txBody>
        </p:sp>
        <p:sp>
          <p:nvSpPr>
            <p:cNvPr id="33" name="Freeform: Shape 32">
              <a:extLst>
                <a:ext uri="{FF2B5EF4-FFF2-40B4-BE49-F238E27FC236}">
                  <a16:creationId xmlns:a16="http://schemas.microsoft.com/office/drawing/2014/main" id="{CD2BDB28-B6E7-407A-F526-1444552F788A}"/>
                </a:ext>
              </a:extLst>
            </p:cNvPr>
            <p:cNvSpPr/>
            <p:nvPr/>
          </p:nvSpPr>
          <p:spPr>
            <a:xfrm>
              <a:off x="3736505" y="2168691"/>
              <a:ext cx="109668" cy="3152967"/>
            </a:xfrm>
            <a:custGeom>
              <a:avLst/>
              <a:gdLst/>
              <a:ahLst/>
              <a:cxnLst/>
              <a:rect l="0" t="0" r="0" b="0"/>
              <a:pathLst>
                <a:path>
                  <a:moveTo>
                    <a:pt x="0" y="0"/>
                  </a:moveTo>
                  <a:lnTo>
                    <a:pt x="0" y="3152967"/>
                  </a:lnTo>
                  <a:lnTo>
                    <a:pt x="109668" y="3152967"/>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34" name="Freeform: Shape 33">
              <a:extLst>
                <a:ext uri="{FF2B5EF4-FFF2-40B4-BE49-F238E27FC236}">
                  <a16:creationId xmlns:a16="http://schemas.microsoft.com/office/drawing/2014/main" id="{C9E10C89-D156-DD49-BFBA-30BA650BF632}"/>
                </a:ext>
              </a:extLst>
            </p:cNvPr>
            <p:cNvSpPr/>
            <p:nvPr/>
          </p:nvSpPr>
          <p:spPr>
            <a:xfrm>
              <a:off x="3812070" y="5047488"/>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kern="1200" dirty="0"/>
                <a:t>RAN5 – Mobile Terminal Conformance Testing</a:t>
              </a:r>
            </a:p>
          </p:txBody>
        </p:sp>
        <p:sp>
          <p:nvSpPr>
            <p:cNvPr id="35" name="Freeform: Shape 34">
              <a:extLst>
                <a:ext uri="{FF2B5EF4-FFF2-40B4-BE49-F238E27FC236}">
                  <a16:creationId xmlns:a16="http://schemas.microsoft.com/office/drawing/2014/main" id="{5018203C-629C-FB23-472D-F2A78233FB77}"/>
                </a:ext>
              </a:extLst>
            </p:cNvPr>
            <p:cNvSpPr/>
            <p:nvPr/>
          </p:nvSpPr>
          <p:spPr>
            <a:xfrm>
              <a:off x="3736505" y="2168691"/>
              <a:ext cx="109668" cy="3838395"/>
            </a:xfrm>
            <a:custGeom>
              <a:avLst/>
              <a:gdLst/>
              <a:ahLst/>
              <a:cxnLst/>
              <a:rect l="0" t="0" r="0" b="0"/>
              <a:pathLst>
                <a:path>
                  <a:moveTo>
                    <a:pt x="0" y="0"/>
                  </a:moveTo>
                  <a:lnTo>
                    <a:pt x="0" y="3838395"/>
                  </a:lnTo>
                  <a:lnTo>
                    <a:pt x="109668" y="3838395"/>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36" name="Freeform: Shape 35">
              <a:extLst>
                <a:ext uri="{FF2B5EF4-FFF2-40B4-BE49-F238E27FC236}">
                  <a16:creationId xmlns:a16="http://schemas.microsoft.com/office/drawing/2014/main" id="{5F04FDFD-A085-2477-EEBA-8B30543628D3}"/>
                </a:ext>
              </a:extLst>
            </p:cNvPr>
            <p:cNvSpPr/>
            <p:nvPr/>
          </p:nvSpPr>
          <p:spPr>
            <a:xfrm>
              <a:off x="3846173" y="5732916"/>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a:noFill/>
            </a:ln>
          </p:spPr>
          <p:style>
            <a:lnRef idx="2">
              <a:scrgbClr r="0" g="0" b="0"/>
            </a:lnRef>
            <a:fillRef idx="1">
              <a:scrgbClr r="0" g="0" b="0"/>
            </a:fillRef>
            <a:effectRef idx="0">
              <a:schemeClr val="lt2">
                <a:alpha val="90000"/>
                <a:hueOff val="0"/>
                <a:satOff val="0"/>
                <a:lumOff val="0"/>
                <a:alphaOff val="0"/>
              </a:schemeClr>
            </a:effectRef>
            <a:fontRef idx="minor">
              <a:schemeClr val="dk1">
                <a:hueOff val="0"/>
                <a:satOff val="0"/>
                <a:lumOff val="0"/>
                <a:alphaOff val="0"/>
              </a:schemeClr>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kern="1200" dirty="0">
                  <a:solidFill>
                    <a:schemeClr val="accent6">
                      <a:lumMod val="75000"/>
                    </a:schemeClr>
                  </a:solidFill>
                </a:rPr>
                <a:t>RAN AH1 – TSG RAN ITU-R Ad Hoc</a:t>
              </a:r>
            </a:p>
          </p:txBody>
        </p:sp>
        <p:sp>
          <p:nvSpPr>
            <p:cNvPr id="37" name="Freeform: Shape 36">
              <a:extLst>
                <a:ext uri="{FF2B5EF4-FFF2-40B4-BE49-F238E27FC236}">
                  <a16:creationId xmlns:a16="http://schemas.microsoft.com/office/drawing/2014/main" id="{7FB50FCF-F4CC-4F1C-F5DE-404A491F8FD6}"/>
                </a:ext>
              </a:extLst>
            </p:cNvPr>
            <p:cNvSpPr/>
            <p:nvPr/>
          </p:nvSpPr>
          <p:spPr>
            <a:xfrm>
              <a:off x="4997692" y="1620349"/>
              <a:ext cx="1096684" cy="548342"/>
            </a:xfrm>
            <a:custGeom>
              <a:avLst/>
              <a:gdLst>
                <a:gd name="connsiteX0" fmla="*/ 0 w 1096684"/>
                <a:gd name="connsiteY0" fmla="*/ 54834 h 548342"/>
                <a:gd name="connsiteX1" fmla="*/ 54834 w 1096684"/>
                <a:gd name="connsiteY1" fmla="*/ 0 h 548342"/>
                <a:gd name="connsiteX2" fmla="*/ 1041850 w 1096684"/>
                <a:gd name="connsiteY2" fmla="*/ 0 h 548342"/>
                <a:gd name="connsiteX3" fmla="*/ 1096684 w 1096684"/>
                <a:gd name="connsiteY3" fmla="*/ 54834 h 548342"/>
                <a:gd name="connsiteX4" fmla="*/ 1096684 w 1096684"/>
                <a:gd name="connsiteY4" fmla="*/ 493508 h 548342"/>
                <a:gd name="connsiteX5" fmla="*/ 1041850 w 1096684"/>
                <a:gd name="connsiteY5" fmla="*/ 548342 h 548342"/>
                <a:gd name="connsiteX6" fmla="*/ 54834 w 1096684"/>
                <a:gd name="connsiteY6" fmla="*/ 548342 h 548342"/>
                <a:gd name="connsiteX7" fmla="*/ 0 w 1096684"/>
                <a:gd name="connsiteY7" fmla="*/ 493508 h 548342"/>
                <a:gd name="connsiteX8" fmla="*/ 0 w 1096684"/>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6684" h="548342">
                  <a:moveTo>
                    <a:pt x="0" y="54834"/>
                  </a:moveTo>
                  <a:cubicBezTo>
                    <a:pt x="0" y="24550"/>
                    <a:pt x="24550" y="0"/>
                    <a:pt x="54834" y="0"/>
                  </a:cubicBezTo>
                  <a:lnTo>
                    <a:pt x="1041850" y="0"/>
                  </a:lnTo>
                  <a:cubicBezTo>
                    <a:pt x="1072134" y="0"/>
                    <a:pt x="1096684" y="24550"/>
                    <a:pt x="1096684" y="54834"/>
                  </a:cubicBezTo>
                  <a:lnTo>
                    <a:pt x="1096684" y="493508"/>
                  </a:lnTo>
                  <a:cubicBezTo>
                    <a:pt x="1096684" y="523792"/>
                    <a:pt x="1072134" y="548342"/>
                    <a:pt x="1041850" y="548342"/>
                  </a:cubicBezTo>
                  <a:lnTo>
                    <a:pt x="54834" y="548342"/>
                  </a:lnTo>
                  <a:cubicBezTo>
                    <a:pt x="24550" y="548342"/>
                    <a:pt x="0" y="523792"/>
                    <a:pt x="0" y="493508"/>
                  </a:cubicBezTo>
                  <a:lnTo>
                    <a:pt x="0" y="54834"/>
                  </a:lnTo>
                  <a:close/>
                </a:path>
              </a:pathLst>
            </a:custGeom>
            <a:solidFill>
              <a:schemeClr val="accent6"/>
            </a:solidFill>
            <a:ln>
              <a:noFill/>
            </a:ln>
          </p:spPr>
          <p:style>
            <a:lnRef idx="0">
              <a:scrgbClr r="0" g="0" b="0"/>
            </a:lnRef>
            <a:fillRef idx="0">
              <a:scrgbClr r="0" g="0" b="0"/>
            </a:fillRef>
            <a:effectRef idx="0">
              <a:scrgbClr r="0" g="0" b="0"/>
            </a:effectRef>
            <a:fontRef idx="minor">
              <a:schemeClr val="lt1"/>
            </a:fontRef>
          </p:style>
          <p:txBody>
            <a:bodyPr spcFirstLastPara="0" vert="horz" wrap="square" lIns="46540" tIns="36380" rIns="46540" bIns="36380" numCol="1" spcCol="1270" anchor="ctr" anchorCtr="0">
              <a:noAutofit/>
            </a:bodyPr>
            <a:lstStyle/>
            <a:p>
              <a:pPr marL="0" lvl="0" indent="0" algn="ctr" defTabSz="711200">
                <a:lnSpc>
                  <a:spcPct val="90000"/>
                </a:lnSpc>
                <a:spcBef>
                  <a:spcPct val="0"/>
                </a:spcBef>
                <a:spcAft>
                  <a:spcPct val="35000"/>
                </a:spcAft>
                <a:buNone/>
              </a:pPr>
              <a:r>
                <a:rPr lang="en-GB" sz="1400" b="1" kern="1200" dirty="0"/>
                <a:t>TSG SA – Service and System Aspects</a:t>
              </a:r>
            </a:p>
          </p:txBody>
        </p:sp>
        <p:sp>
          <p:nvSpPr>
            <p:cNvPr id="38" name="Freeform: Shape 37">
              <a:extLst>
                <a:ext uri="{FF2B5EF4-FFF2-40B4-BE49-F238E27FC236}">
                  <a16:creationId xmlns:a16="http://schemas.microsoft.com/office/drawing/2014/main" id="{067478E3-A897-CEC5-9026-CA4F90919DD2}"/>
                </a:ext>
              </a:extLst>
            </p:cNvPr>
            <p:cNvSpPr/>
            <p:nvPr/>
          </p:nvSpPr>
          <p:spPr>
            <a:xfrm>
              <a:off x="5107360" y="2168691"/>
              <a:ext cx="109668" cy="411256"/>
            </a:xfrm>
            <a:custGeom>
              <a:avLst/>
              <a:gdLst/>
              <a:ahLst/>
              <a:cxnLst/>
              <a:rect l="0" t="0" r="0" b="0"/>
              <a:pathLst>
                <a:path>
                  <a:moveTo>
                    <a:pt x="0" y="0"/>
                  </a:moveTo>
                  <a:lnTo>
                    <a:pt x="0" y="411256"/>
                  </a:lnTo>
                  <a:lnTo>
                    <a:pt x="109668" y="411256"/>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39" name="Freeform: Shape 38">
              <a:extLst>
                <a:ext uri="{FF2B5EF4-FFF2-40B4-BE49-F238E27FC236}">
                  <a16:creationId xmlns:a16="http://schemas.microsoft.com/office/drawing/2014/main" id="{0581F820-12DA-2FF8-BDDB-DABEC5AA4F52}"/>
                </a:ext>
              </a:extLst>
            </p:cNvPr>
            <p:cNvSpPr/>
            <p:nvPr/>
          </p:nvSpPr>
          <p:spPr>
            <a:xfrm>
              <a:off x="5177245" y="2305777"/>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kern="1200" dirty="0"/>
                <a:t>SA WG1 - Services</a:t>
              </a:r>
            </a:p>
          </p:txBody>
        </p:sp>
        <p:sp>
          <p:nvSpPr>
            <p:cNvPr id="40" name="Freeform: Shape 39">
              <a:extLst>
                <a:ext uri="{FF2B5EF4-FFF2-40B4-BE49-F238E27FC236}">
                  <a16:creationId xmlns:a16="http://schemas.microsoft.com/office/drawing/2014/main" id="{4D0435F4-C8A4-1497-C704-5DA8697E23DE}"/>
                </a:ext>
              </a:extLst>
            </p:cNvPr>
            <p:cNvSpPr/>
            <p:nvPr/>
          </p:nvSpPr>
          <p:spPr>
            <a:xfrm>
              <a:off x="5107360" y="2168691"/>
              <a:ext cx="109668" cy="1096684"/>
            </a:xfrm>
            <a:custGeom>
              <a:avLst/>
              <a:gdLst/>
              <a:ahLst/>
              <a:cxnLst/>
              <a:rect l="0" t="0" r="0" b="0"/>
              <a:pathLst>
                <a:path>
                  <a:moveTo>
                    <a:pt x="0" y="0"/>
                  </a:moveTo>
                  <a:lnTo>
                    <a:pt x="0" y="1096684"/>
                  </a:lnTo>
                  <a:lnTo>
                    <a:pt x="109668" y="1096684"/>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41" name="Freeform: Shape 40">
              <a:extLst>
                <a:ext uri="{FF2B5EF4-FFF2-40B4-BE49-F238E27FC236}">
                  <a16:creationId xmlns:a16="http://schemas.microsoft.com/office/drawing/2014/main" id="{3C1E6395-1632-2E58-705C-D8684F577740}"/>
                </a:ext>
              </a:extLst>
            </p:cNvPr>
            <p:cNvSpPr/>
            <p:nvPr/>
          </p:nvSpPr>
          <p:spPr>
            <a:xfrm>
              <a:off x="5177245" y="2991205"/>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kern="1200" dirty="0"/>
                <a:t>SA WG2 - System Architecture and Services</a:t>
              </a:r>
            </a:p>
          </p:txBody>
        </p:sp>
        <p:sp>
          <p:nvSpPr>
            <p:cNvPr id="42" name="Freeform: Shape 41">
              <a:extLst>
                <a:ext uri="{FF2B5EF4-FFF2-40B4-BE49-F238E27FC236}">
                  <a16:creationId xmlns:a16="http://schemas.microsoft.com/office/drawing/2014/main" id="{EF1B8442-4ECC-0CA6-865A-43068B50C292}"/>
                </a:ext>
              </a:extLst>
            </p:cNvPr>
            <p:cNvSpPr/>
            <p:nvPr/>
          </p:nvSpPr>
          <p:spPr>
            <a:xfrm>
              <a:off x="5107360" y="2168691"/>
              <a:ext cx="109668" cy="1782112"/>
            </a:xfrm>
            <a:custGeom>
              <a:avLst/>
              <a:gdLst/>
              <a:ahLst/>
              <a:cxnLst/>
              <a:rect l="0" t="0" r="0" b="0"/>
              <a:pathLst>
                <a:path>
                  <a:moveTo>
                    <a:pt x="0" y="0"/>
                  </a:moveTo>
                  <a:lnTo>
                    <a:pt x="0" y="1782112"/>
                  </a:lnTo>
                  <a:lnTo>
                    <a:pt x="109668" y="1782112"/>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43" name="Freeform: Shape 42">
              <a:extLst>
                <a:ext uri="{FF2B5EF4-FFF2-40B4-BE49-F238E27FC236}">
                  <a16:creationId xmlns:a16="http://schemas.microsoft.com/office/drawing/2014/main" id="{3C7C5F5A-8FFC-EC43-D343-39953D60726E}"/>
                </a:ext>
              </a:extLst>
            </p:cNvPr>
            <p:cNvSpPr/>
            <p:nvPr/>
          </p:nvSpPr>
          <p:spPr>
            <a:xfrm>
              <a:off x="5177245" y="3676632"/>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kern="1200" dirty="0"/>
                <a:t>SA WG3 - Security and Privacy</a:t>
              </a:r>
            </a:p>
          </p:txBody>
        </p:sp>
        <p:sp>
          <p:nvSpPr>
            <p:cNvPr id="44" name="Freeform: Shape 43">
              <a:extLst>
                <a:ext uri="{FF2B5EF4-FFF2-40B4-BE49-F238E27FC236}">
                  <a16:creationId xmlns:a16="http://schemas.microsoft.com/office/drawing/2014/main" id="{5A1E802D-731D-E03E-DD99-FB25CE2238E5}"/>
                </a:ext>
              </a:extLst>
            </p:cNvPr>
            <p:cNvSpPr/>
            <p:nvPr/>
          </p:nvSpPr>
          <p:spPr>
            <a:xfrm>
              <a:off x="5107360" y="2168691"/>
              <a:ext cx="109668" cy="2467539"/>
            </a:xfrm>
            <a:custGeom>
              <a:avLst/>
              <a:gdLst/>
              <a:ahLst/>
              <a:cxnLst/>
              <a:rect l="0" t="0" r="0" b="0"/>
              <a:pathLst>
                <a:path>
                  <a:moveTo>
                    <a:pt x="0" y="0"/>
                  </a:moveTo>
                  <a:lnTo>
                    <a:pt x="0" y="2467539"/>
                  </a:lnTo>
                  <a:lnTo>
                    <a:pt x="109668" y="2467539"/>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45" name="Freeform: Shape 44">
              <a:extLst>
                <a:ext uri="{FF2B5EF4-FFF2-40B4-BE49-F238E27FC236}">
                  <a16:creationId xmlns:a16="http://schemas.microsoft.com/office/drawing/2014/main" id="{95129098-00F9-9E4B-503D-36166F028617}"/>
                </a:ext>
              </a:extLst>
            </p:cNvPr>
            <p:cNvSpPr/>
            <p:nvPr/>
          </p:nvSpPr>
          <p:spPr>
            <a:xfrm>
              <a:off x="5177245" y="4362060"/>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kern="1200" dirty="0"/>
                <a:t>SA WG4 - Multimedia Codecs, Systems and Services</a:t>
              </a:r>
            </a:p>
          </p:txBody>
        </p:sp>
        <p:sp>
          <p:nvSpPr>
            <p:cNvPr id="46" name="Freeform: Shape 45">
              <a:extLst>
                <a:ext uri="{FF2B5EF4-FFF2-40B4-BE49-F238E27FC236}">
                  <a16:creationId xmlns:a16="http://schemas.microsoft.com/office/drawing/2014/main" id="{CBC89214-5771-F4AB-A5BC-36E5D455B37B}"/>
                </a:ext>
              </a:extLst>
            </p:cNvPr>
            <p:cNvSpPr/>
            <p:nvPr/>
          </p:nvSpPr>
          <p:spPr>
            <a:xfrm>
              <a:off x="5107360" y="2168691"/>
              <a:ext cx="109668" cy="3152967"/>
            </a:xfrm>
            <a:custGeom>
              <a:avLst/>
              <a:gdLst/>
              <a:ahLst/>
              <a:cxnLst/>
              <a:rect l="0" t="0" r="0" b="0"/>
              <a:pathLst>
                <a:path>
                  <a:moveTo>
                    <a:pt x="0" y="0"/>
                  </a:moveTo>
                  <a:lnTo>
                    <a:pt x="0" y="3152967"/>
                  </a:lnTo>
                  <a:lnTo>
                    <a:pt x="109668" y="3152967"/>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47" name="Freeform: Shape 46">
              <a:extLst>
                <a:ext uri="{FF2B5EF4-FFF2-40B4-BE49-F238E27FC236}">
                  <a16:creationId xmlns:a16="http://schemas.microsoft.com/office/drawing/2014/main" id="{DD7D9F5B-7B77-33E4-A3DA-896C9CE0B322}"/>
                </a:ext>
              </a:extLst>
            </p:cNvPr>
            <p:cNvSpPr/>
            <p:nvPr/>
          </p:nvSpPr>
          <p:spPr>
            <a:xfrm>
              <a:off x="5177245" y="5047488"/>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kern="1200" dirty="0"/>
                <a:t>SA WG5 - Management, Orchestration and Charging</a:t>
              </a:r>
            </a:p>
          </p:txBody>
        </p:sp>
        <p:sp>
          <p:nvSpPr>
            <p:cNvPr id="48" name="Freeform: Shape 47">
              <a:extLst>
                <a:ext uri="{FF2B5EF4-FFF2-40B4-BE49-F238E27FC236}">
                  <a16:creationId xmlns:a16="http://schemas.microsoft.com/office/drawing/2014/main" id="{3DB86D0D-7808-0CE0-DF2B-29CC66134C22}"/>
                </a:ext>
              </a:extLst>
            </p:cNvPr>
            <p:cNvSpPr/>
            <p:nvPr/>
          </p:nvSpPr>
          <p:spPr>
            <a:xfrm>
              <a:off x="5107360" y="2168691"/>
              <a:ext cx="109668" cy="3838395"/>
            </a:xfrm>
            <a:custGeom>
              <a:avLst/>
              <a:gdLst/>
              <a:ahLst/>
              <a:cxnLst/>
              <a:rect l="0" t="0" r="0" b="0"/>
              <a:pathLst>
                <a:path>
                  <a:moveTo>
                    <a:pt x="0" y="0"/>
                  </a:moveTo>
                  <a:lnTo>
                    <a:pt x="0" y="3838395"/>
                  </a:lnTo>
                  <a:lnTo>
                    <a:pt x="109668" y="3838395"/>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49" name="Freeform: Shape 48">
              <a:extLst>
                <a:ext uri="{FF2B5EF4-FFF2-40B4-BE49-F238E27FC236}">
                  <a16:creationId xmlns:a16="http://schemas.microsoft.com/office/drawing/2014/main" id="{B39CDBB9-FECE-DDFC-0CF3-6313CC080FE8}"/>
                </a:ext>
              </a:extLst>
            </p:cNvPr>
            <p:cNvSpPr/>
            <p:nvPr/>
          </p:nvSpPr>
          <p:spPr>
            <a:xfrm>
              <a:off x="5177245" y="5732916"/>
              <a:ext cx="955103"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kern="1200" dirty="0"/>
                <a:t>SA WG6 - Application Enablement and Critical Communication Applications</a:t>
              </a:r>
            </a:p>
          </p:txBody>
        </p:sp>
        <p:sp>
          <p:nvSpPr>
            <p:cNvPr id="50" name="Freeform: Shape 49">
              <a:extLst>
                <a:ext uri="{FF2B5EF4-FFF2-40B4-BE49-F238E27FC236}">
                  <a16:creationId xmlns:a16="http://schemas.microsoft.com/office/drawing/2014/main" id="{ADF9131A-F8BB-2839-57AF-9903DD8B2FEE}"/>
                </a:ext>
              </a:extLst>
            </p:cNvPr>
            <p:cNvSpPr/>
            <p:nvPr/>
          </p:nvSpPr>
          <p:spPr>
            <a:xfrm>
              <a:off x="6368547" y="1620349"/>
              <a:ext cx="1096684" cy="548342"/>
            </a:xfrm>
            <a:custGeom>
              <a:avLst/>
              <a:gdLst>
                <a:gd name="connsiteX0" fmla="*/ 0 w 1096684"/>
                <a:gd name="connsiteY0" fmla="*/ 54834 h 548342"/>
                <a:gd name="connsiteX1" fmla="*/ 54834 w 1096684"/>
                <a:gd name="connsiteY1" fmla="*/ 0 h 548342"/>
                <a:gd name="connsiteX2" fmla="*/ 1041850 w 1096684"/>
                <a:gd name="connsiteY2" fmla="*/ 0 h 548342"/>
                <a:gd name="connsiteX3" fmla="*/ 1096684 w 1096684"/>
                <a:gd name="connsiteY3" fmla="*/ 54834 h 548342"/>
                <a:gd name="connsiteX4" fmla="*/ 1096684 w 1096684"/>
                <a:gd name="connsiteY4" fmla="*/ 493508 h 548342"/>
                <a:gd name="connsiteX5" fmla="*/ 1041850 w 1096684"/>
                <a:gd name="connsiteY5" fmla="*/ 548342 h 548342"/>
                <a:gd name="connsiteX6" fmla="*/ 54834 w 1096684"/>
                <a:gd name="connsiteY6" fmla="*/ 548342 h 548342"/>
                <a:gd name="connsiteX7" fmla="*/ 0 w 1096684"/>
                <a:gd name="connsiteY7" fmla="*/ 493508 h 548342"/>
                <a:gd name="connsiteX8" fmla="*/ 0 w 1096684"/>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6684" h="548342">
                  <a:moveTo>
                    <a:pt x="0" y="54834"/>
                  </a:moveTo>
                  <a:cubicBezTo>
                    <a:pt x="0" y="24550"/>
                    <a:pt x="24550" y="0"/>
                    <a:pt x="54834" y="0"/>
                  </a:cubicBezTo>
                  <a:lnTo>
                    <a:pt x="1041850" y="0"/>
                  </a:lnTo>
                  <a:cubicBezTo>
                    <a:pt x="1072134" y="0"/>
                    <a:pt x="1096684" y="24550"/>
                    <a:pt x="1096684" y="54834"/>
                  </a:cubicBezTo>
                  <a:lnTo>
                    <a:pt x="1096684" y="493508"/>
                  </a:lnTo>
                  <a:cubicBezTo>
                    <a:pt x="1096684" y="523792"/>
                    <a:pt x="1072134" y="548342"/>
                    <a:pt x="1041850" y="548342"/>
                  </a:cubicBezTo>
                  <a:lnTo>
                    <a:pt x="54834" y="548342"/>
                  </a:lnTo>
                  <a:cubicBezTo>
                    <a:pt x="24550" y="548342"/>
                    <a:pt x="0" y="523792"/>
                    <a:pt x="0" y="493508"/>
                  </a:cubicBezTo>
                  <a:lnTo>
                    <a:pt x="0" y="54834"/>
                  </a:lnTo>
                  <a:close/>
                </a:path>
              </a:pathLst>
            </a:custGeom>
            <a:solidFill>
              <a:schemeClr val="accent6"/>
            </a:solidFill>
            <a:ln>
              <a:noFill/>
            </a:ln>
          </p:spPr>
          <p:style>
            <a:lnRef idx="0">
              <a:scrgbClr r="0" g="0" b="0"/>
            </a:lnRef>
            <a:fillRef idx="0">
              <a:scrgbClr r="0" g="0" b="0"/>
            </a:fillRef>
            <a:effectRef idx="0">
              <a:scrgbClr r="0" g="0" b="0"/>
            </a:effectRef>
            <a:fontRef idx="minor">
              <a:schemeClr val="lt1"/>
            </a:fontRef>
          </p:style>
          <p:txBody>
            <a:bodyPr spcFirstLastPara="0" vert="horz" wrap="square" lIns="46540" tIns="36380" rIns="46540" bIns="36380" numCol="1" spcCol="1270" anchor="ctr" anchorCtr="0">
              <a:noAutofit/>
            </a:bodyPr>
            <a:lstStyle/>
            <a:p>
              <a:pPr marL="0" lvl="0" indent="0" algn="ctr" defTabSz="711200">
                <a:lnSpc>
                  <a:spcPct val="90000"/>
                </a:lnSpc>
                <a:spcBef>
                  <a:spcPct val="0"/>
                </a:spcBef>
                <a:spcAft>
                  <a:spcPct val="35000"/>
                </a:spcAft>
                <a:buNone/>
              </a:pPr>
              <a:r>
                <a:rPr lang="en-GB" sz="1400" b="1" i="0" u="none" kern="1200" dirty="0"/>
                <a:t>TSG CT – Core Network and Terminals</a:t>
              </a:r>
              <a:endParaRPr lang="en-GB" sz="1400" b="1" kern="1200" dirty="0"/>
            </a:p>
          </p:txBody>
        </p:sp>
        <p:sp>
          <p:nvSpPr>
            <p:cNvPr id="51" name="Freeform: Shape 50">
              <a:extLst>
                <a:ext uri="{FF2B5EF4-FFF2-40B4-BE49-F238E27FC236}">
                  <a16:creationId xmlns:a16="http://schemas.microsoft.com/office/drawing/2014/main" id="{D49240D0-432E-B5C1-2AB5-D11D4F271C99}"/>
                </a:ext>
              </a:extLst>
            </p:cNvPr>
            <p:cNvSpPr/>
            <p:nvPr/>
          </p:nvSpPr>
          <p:spPr>
            <a:xfrm>
              <a:off x="6478216" y="2168691"/>
              <a:ext cx="109668" cy="411256"/>
            </a:xfrm>
            <a:custGeom>
              <a:avLst/>
              <a:gdLst/>
              <a:ahLst/>
              <a:cxnLst/>
              <a:rect l="0" t="0" r="0" b="0"/>
              <a:pathLst>
                <a:path>
                  <a:moveTo>
                    <a:pt x="0" y="0"/>
                  </a:moveTo>
                  <a:lnTo>
                    <a:pt x="0" y="411256"/>
                  </a:lnTo>
                  <a:lnTo>
                    <a:pt x="109668" y="411256"/>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52" name="Freeform: Shape 51">
              <a:extLst>
                <a:ext uri="{FF2B5EF4-FFF2-40B4-BE49-F238E27FC236}">
                  <a16:creationId xmlns:a16="http://schemas.microsoft.com/office/drawing/2014/main" id="{518F995C-7B21-36F6-B39A-768D927F812A}"/>
                </a:ext>
              </a:extLst>
            </p:cNvPr>
            <p:cNvSpPr/>
            <p:nvPr/>
          </p:nvSpPr>
          <p:spPr>
            <a:xfrm>
              <a:off x="6553782" y="2305777"/>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i="0" u="none" kern="1200"/>
                <a:t>CT WG1 - User Equipment - Core Network Protocols</a:t>
              </a:r>
              <a:endParaRPr lang="en-GB" sz="1000" kern="1200" dirty="0"/>
            </a:p>
          </p:txBody>
        </p:sp>
        <p:sp>
          <p:nvSpPr>
            <p:cNvPr id="53" name="Freeform: Shape 52">
              <a:extLst>
                <a:ext uri="{FF2B5EF4-FFF2-40B4-BE49-F238E27FC236}">
                  <a16:creationId xmlns:a16="http://schemas.microsoft.com/office/drawing/2014/main" id="{CDB97FAD-90FD-FCEF-B2A6-4BEA17A4F6D7}"/>
                </a:ext>
              </a:extLst>
            </p:cNvPr>
            <p:cNvSpPr/>
            <p:nvPr/>
          </p:nvSpPr>
          <p:spPr>
            <a:xfrm>
              <a:off x="6478216" y="2168691"/>
              <a:ext cx="109668" cy="1096684"/>
            </a:xfrm>
            <a:custGeom>
              <a:avLst/>
              <a:gdLst/>
              <a:ahLst/>
              <a:cxnLst/>
              <a:rect l="0" t="0" r="0" b="0"/>
              <a:pathLst>
                <a:path>
                  <a:moveTo>
                    <a:pt x="0" y="0"/>
                  </a:moveTo>
                  <a:lnTo>
                    <a:pt x="0" y="1096684"/>
                  </a:lnTo>
                  <a:lnTo>
                    <a:pt x="109668" y="1096684"/>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54" name="Freeform: Shape 53">
              <a:extLst>
                <a:ext uri="{FF2B5EF4-FFF2-40B4-BE49-F238E27FC236}">
                  <a16:creationId xmlns:a16="http://schemas.microsoft.com/office/drawing/2014/main" id="{76880796-99E3-24A0-9D00-2DF1F40E7A2F}"/>
                </a:ext>
              </a:extLst>
            </p:cNvPr>
            <p:cNvSpPr/>
            <p:nvPr/>
          </p:nvSpPr>
          <p:spPr>
            <a:xfrm>
              <a:off x="6553782" y="2991205"/>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i="0" u="none" kern="1200"/>
                <a:t>CT WG3 - Interworking with External Networks &amp; Policy and Charging Control</a:t>
              </a:r>
              <a:endParaRPr lang="en-GB" sz="1000" kern="1200" dirty="0"/>
            </a:p>
          </p:txBody>
        </p:sp>
        <p:sp>
          <p:nvSpPr>
            <p:cNvPr id="55" name="Freeform: Shape 54">
              <a:extLst>
                <a:ext uri="{FF2B5EF4-FFF2-40B4-BE49-F238E27FC236}">
                  <a16:creationId xmlns:a16="http://schemas.microsoft.com/office/drawing/2014/main" id="{46A891D1-6497-CCF8-FA56-3F1267F3A2D8}"/>
                </a:ext>
              </a:extLst>
            </p:cNvPr>
            <p:cNvSpPr/>
            <p:nvPr/>
          </p:nvSpPr>
          <p:spPr>
            <a:xfrm>
              <a:off x="6478216" y="2168691"/>
              <a:ext cx="109668" cy="1782112"/>
            </a:xfrm>
            <a:custGeom>
              <a:avLst/>
              <a:gdLst/>
              <a:ahLst/>
              <a:cxnLst/>
              <a:rect l="0" t="0" r="0" b="0"/>
              <a:pathLst>
                <a:path>
                  <a:moveTo>
                    <a:pt x="0" y="0"/>
                  </a:moveTo>
                  <a:lnTo>
                    <a:pt x="0" y="1782112"/>
                  </a:lnTo>
                  <a:lnTo>
                    <a:pt x="109668" y="1782112"/>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56" name="Freeform: Shape 55">
              <a:extLst>
                <a:ext uri="{FF2B5EF4-FFF2-40B4-BE49-F238E27FC236}">
                  <a16:creationId xmlns:a16="http://schemas.microsoft.com/office/drawing/2014/main" id="{EF1F9898-271A-122B-46BC-59CB9C83E9C5}"/>
                </a:ext>
              </a:extLst>
            </p:cNvPr>
            <p:cNvSpPr/>
            <p:nvPr/>
          </p:nvSpPr>
          <p:spPr>
            <a:xfrm>
              <a:off x="6553782" y="3676632"/>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i="0" u="none" kern="1200"/>
                <a:t>CT WG4 - Core Network Protocols</a:t>
              </a:r>
              <a:endParaRPr lang="en-GB" sz="1000" kern="1200" dirty="0"/>
            </a:p>
          </p:txBody>
        </p:sp>
        <p:sp>
          <p:nvSpPr>
            <p:cNvPr id="57" name="Freeform: Shape 56">
              <a:extLst>
                <a:ext uri="{FF2B5EF4-FFF2-40B4-BE49-F238E27FC236}">
                  <a16:creationId xmlns:a16="http://schemas.microsoft.com/office/drawing/2014/main" id="{30DA4A48-C44E-62A1-923F-164DFB67E588}"/>
                </a:ext>
              </a:extLst>
            </p:cNvPr>
            <p:cNvSpPr/>
            <p:nvPr/>
          </p:nvSpPr>
          <p:spPr>
            <a:xfrm>
              <a:off x="6478216" y="2168691"/>
              <a:ext cx="109668" cy="2467539"/>
            </a:xfrm>
            <a:custGeom>
              <a:avLst/>
              <a:gdLst/>
              <a:ahLst/>
              <a:cxnLst/>
              <a:rect l="0" t="0" r="0" b="0"/>
              <a:pathLst>
                <a:path>
                  <a:moveTo>
                    <a:pt x="0" y="0"/>
                  </a:moveTo>
                  <a:lnTo>
                    <a:pt x="0" y="2467539"/>
                  </a:lnTo>
                  <a:lnTo>
                    <a:pt x="109668" y="2467539"/>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58" name="Freeform: Shape 57">
              <a:extLst>
                <a:ext uri="{FF2B5EF4-FFF2-40B4-BE49-F238E27FC236}">
                  <a16:creationId xmlns:a16="http://schemas.microsoft.com/office/drawing/2014/main" id="{2E3A52E1-2F27-989C-C3CF-F76DD5AED0C3}"/>
                </a:ext>
              </a:extLst>
            </p:cNvPr>
            <p:cNvSpPr/>
            <p:nvPr/>
          </p:nvSpPr>
          <p:spPr>
            <a:xfrm>
              <a:off x="6553782" y="4362060"/>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i="0" u="none" kern="1200" dirty="0"/>
                <a:t>CT WG6 - Smart Card Application Aspects</a:t>
              </a:r>
              <a:endParaRPr lang="en-GB" sz="1000" kern="1200" dirty="0"/>
            </a:p>
          </p:txBody>
        </p:sp>
      </p:grpSp>
    </p:spTree>
    <p:extLst>
      <p:ext uri="{BB962C8B-B14F-4D97-AF65-F5344CB8AC3E}">
        <p14:creationId xmlns:p14="http://schemas.microsoft.com/office/powerpoint/2010/main" val="2266837396"/>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2">
            <a:extLst>
              <a:ext uri="{FF2B5EF4-FFF2-40B4-BE49-F238E27FC236}">
                <a16:creationId xmlns:a16="http://schemas.microsoft.com/office/drawing/2014/main" id="{2FDFEEB2-7CA6-4931-8194-69E55EC815A0}"/>
              </a:ext>
            </a:extLst>
          </p:cNvPr>
          <p:cNvSpPr>
            <a:spLocks noGrp="1"/>
          </p:cNvSpPr>
          <p:nvPr>
            <p:ph type="title" idx="4294967295"/>
          </p:nvPr>
        </p:nvSpPr>
        <p:spPr>
          <a:xfrm>
            <a:off x="1481328" y="122238"/>
            <a:ext cx="9410510" cy="1325562"/>
          </a:xfrm>
        </p:spPr>
        <p:txBody>
          <a:bodyPr>
            <a:normAutofit/>
          </a:bodyPr>
          <a:lstStyle/>
          <a:p>
            <a:pPr algn="ctr"/>
            <a:r>
              <a:rPr lang="nb-NO" altLang="en-US" sz="3400" b="1" dirty="0">
                <a:solidFill>
                  <a:srgbClr val="C00000"/>
                </a:solidFill>
                <a:latin typeface="Montserrat" panose="00000500000000000000" pitchFamily="50" charset="0"/>
              </a:rPr>
              <a:t>Work Items &amp; meetings</a:t>
            </a:r>
            <a:endParaRPr lang="en-US" altLang="en-US" sz="3400" b="1" dirty="0">
              <a:solidFill>
                <a:srgbClr val="C00000"/>
              </a:solidFill>
              <a:latin typeface="Montserrat" panose="00000500000000000000" pitchFamily="50" charset="0"/>
            </a:endParaRPr>
          </a:p>
        </p:txBody>
      </p:sp>
      <p:sp>
        <p:nvSpPr>
          <p:cNvPr id="34820" name="Rectangle 3">
            <a:extLst>
              <a:ext uri="{FF2B5EF4-FFF2-40B4-BE49-F238E27FC236}">
                <a16:creationId xmlns:a16="http://schemas.microsoft.com/office/drawing/2014/main" id="{E929F9FE-4BB5-4343-89E8-5BAA40C3A92B}"/>
              </a:ext>
            </a:extLst>
          </p:cNvPr>
          <p:cNvSpPr>
            <a:spLocks noGrp="1"/>
          </p:cNvSpPr>
          <p:nvPr>
            <p:ph type="body" idx="4294967295"/>
          </p:nvPr>
        </p:nvSpPr>
        <p:spPr>
          <a:xfrm>
            <a:off x="211056" y="1597863"/>
            <a:ext cx="11062610" cy="4065813"/>
          </a:xfrm>
        </p:spPr>
        <p:txBody>
          <a:bodyPr>
            <a:normAutofit/>
          </a:bodyPr>
          <a:lstStyle/>
          <a:p>
            <a:pPr algn="just"/>
            <a:r>
              <a:rPr lang="nb-NO" altLang="en-US" sz="1600" dirty="0">
                <a:latin typeface="Century Gothic" panose="020B0502020202020204" pitchFamily="34" charset="0"/>
              </a:rPr>
              <a:t>New work is initiated by member companies as </a:t>
            </a:r>
            <a:r>
              <a:rPr lang="nb-NO" altLang="en-US" sz="1600" b="1" dirty="0">
                <a:latin typeface="Century Gothic" panose="020B0502020202020204" pitchFamily="34" charset="0"/>
              </a:rPr>
              <a:t>Work Items</a:t>
            </a:r>
            <a:r>
              <a:rPr lang="nb-NO" altLang="en-US" sz="1600" dirty="0">
                <a:latin typeface="Century Gothic" panose="020B0502020202020204" pitchFamily="34" charset="0"/>
              </a:rPr>
              <a:t> =&gt; see slide 19</a:t>
            </a:r>
          </a:p>
          <a:p>
            <a:pPr lvl="1" algn="just"/>
            <a:r>
              <a:rPr lang="nb-NO" altLang="en-US" sz="1200" b="1" dirty="0">
                <a:latin typeface="Century Gothic" panose="020B0502020202020204" pitchFamily="34" charset="0"/>
              </a:rPr>
              <a:t>Work Items </a:t>
            </a:r>
            <a:r>
              <a:rPr lang="nb-NO" altLang="en-US" sz="1200" dirty="0">
                <a:latin typeface="Century Gothic" panose="020B0502020202020204" pitchFamily="34" charset="0"/>
              </a:rPr>
              <a:t>are prioritised and allocated time for discussion during meetings</a:t>
            </a:r>
          </a:p>
          <a:p>
            <a:pPr lvl="1" algn="just"/>
            <a:r>
              <a:rPr lang="nb-NO" altLang="en-US" sz="1200" dirty="0">
                <a:latin typeface="Century Gothic" panose="020B0502020202020204" pitchFamily="34" charset="0"/>
              </a:rPr>
              <a:t>3GPP member companies may contribute to any work item</a:t>
            </a:r>
          </a:p>
          <a:p>
            <a:pPr algn="just"/>
            <a:r>
              <a:rPr lang="nb-NO" altLang="en-US" sz="1600" dirty="0">
                <a:latin typeface="Century Gothic" panose="020B0502020202020204" pitchFamily="34" charset="0"/>
              </a:rPr>
              <a:t>3GPP seeks consensus on all technical matters</a:t>
            </a:r>
          </a:p>
          <a:p>
            <a:pPr lvl="1" algn="just"/>
            <a:r>
              <a:rPr lang="nb-NO" altLang="en-US" sz="1200" dirty="0">
                <a:latin typeface="Century Gothic" panose="020B0502020202020204" pitchFamily="34" charset="0"/>
              </a:rPr>
              <a:t>Specific mechanisms are defined if consensus cannot be reached</a:t>
            </a:r>
          </a:p>
          <a:p>
            <a:pPr algn="just"/>
            <a:r>
              <a:rPr lang="nb-NO" altLang="en-US" sz="1600" dirty="0">
                <a:latin typeface="Century Gothic" panose="020B0502020202020204" pitchFamily="34" charset="0"/>
              </a:rPr>
              <a:t>Work shall be comnpleted by the Release deadline</a:t>
            </a:r>
          </a:p>
          <a:p>
            <a:pPr lvl="1" algn="just"/>
            <a:r>
              <a:rPr lang="nb-NO" altLang="en-US" sz="1200" dirty="0">
                <a:latin typeface="Century Gothic" panose="020B0502020202020204" pitchFamily="34" charset="0"/>
              </a:rPr>
              <a:t>Unfinished work is deferred to a later release – or an exception to complete the work slightly later is granted by consensus</a:t>
            </a:r>
            <a:endParaRPr lang="en-US" altLang="en-US" sz="1200" dirty="0">
              <a:latin typeface="Century Gothic" panose="020B0502020202020204" pitchFamily="34" charset="0"/>
            </a:endParaRPr>
          </a:p>
        </p:txBody>
      </p:sp>
      <p:pic>
        <p:nvPicPr>
          <p:cNvPr id="4" name="Picture 3" descr="A picture containing text, screenshot, font, software&#10;&#10;Description automatically generated">
            <a:extLst>
              <a:ext uri="{FF2B5EF4-FFF2-40B4-BE49-F238E27FC236}">
                <a16:creationId xmlns:a16="http://schemas.microsoft.com/office/drawing/2014/main" id="{254703F2-BCD9-2B95-64E2-EDF016F5A0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05807" y="3609363"/>
            <a:ext cx="7056470" cy="3074605"/>
          </a:xfrm>
          <a:prstGeom prst="rect">
            <a:avLst/>
          </a:prstGeom>
        </p:spPr>
      </p:pic>
      <p:cxnSp>
        <p:nvCxnSpPr>
          <p:cNvPr id="3" name="Straight Connector 2">
            <a:extLst>
              <a:ext uri="{FF2B5EF4-FFF2-40B4-BE49-F238E27FC236}">
                <a16:creationId xmlns:a16="http://schemas.microsoft.com/office/drawing/2014/main" id="{8DA45878-39B4-2857-2AB8-6A0826BFD91E}"/>
              </a:ext>
            </a:extLst>
          </p:cNvPr>
          <p:cNvCxnSpPr>
            <a:cxnSpLocks/>
          </p:cNvCxnSpPr>
          <p:nvPr/>
        </p:nvCxnSpPr>
        <p:spPr>
          <a:xfrm>
            <a:off x="340842" y="3548179"/>
            <a:ext cx="11493264" cy="9132"/>
          </a:xfrm>
          <a:prstGeom prst="line">
            <a:avLst/>
          </a:prstGeom>
          <a:ln w="57150"/>
        </p:spPr>
        <p:style>
          <a:lnRef idx="1">
            <a:schemeClr val="accent1"/>
          </a:lnRef>
          <a:fillRef idx="0">
            <a:schemeClr val="accent1"/>
          </a:fillRef>
          <a:effectRef idx="0">
            <a:schemeClr val="accent1"/>
          </a:effectRef>
          <a:fontRef idx="minor">
            <a:schemeClr val="tx1"/>
          </a:fontRef>
        </p:style>
      </p:cxn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05" name="Title 1">
            <a:extLst>
              <a:ext uri="{FF2B5EF4-FFF2-40B4-BE49-F238E27FC236}">
                <a16:creationId xmlns:a16="http://schemas.microsoft.com/office/drawing/2014/main" id="{9F1B0658-2D32-4D8C-BB7F-584D11339FDD}"/>
              </a:ext>
            </a:extLst>
          </p:cNvPr>
          <p:cNvSpPr>
            <a:spLocks noGrp="1"/>
          </p:cNvSpPr>
          <p:nvPr>
            <p:ph type="title"/>
          </p:nvPr>
        </p:nvSpPr>
        <p:spPr>
          <a:xfrm>
            <a:off x="1600200" y="187929"/>
            <a:ext cx="8429148" cy="1325563"/>
          </a:xfrm>
        </p:spPr>
        <p:txBody>
          <a:bodyPr>
            <a:normAutofit/>
          </a:bodyPr>
          <a:lstStyle/>
          <a:p>
            <a:pPr algn="ctr"/>
            <a:r>
              <a:rPr lang="en-GB" altLang="en-US" sz="2800" b="1" dirty="0">
                <a:solidFill>
                  <a:srgbClr val="C00000"/>
                </a:solidFill>
                <a:latin typeface="Montserrat" panose="00000500000000000000" pitchFamily="50" charset="0"/>
              </a:rPr>
              <a:t>Three-stage approach to Features</a:t>
            </a:r>
          </a:p>
        </p:txBody>
      </p:sp>
      <p:cxnSp>
        <p:nvCxnSpPr>
          <p:cNvPr id="87" name="Straight Arrow Connector 86">
            <a:extLst>
              <a:ext uri="{FF2B5EF4-FFF2-40B4-BE49-F238E27FC236}">
                <a16:creationId xmlns:a16="http://schemas.microsoft.com/office/drawing/2014/main" id="{28E8B173-9673-40A3-8885-8881436F3995}"/>
              </a:ext>
            </a:extLst>
          </p:cNvPr>
          <p:cNvCxnSpPr/>
          <p:nvPr/>
        </p:nvCxnSpPr>
        <p:spPr>
          <a:xfrm flipH="1">
            <a:off x="1097383" y="2241170"/>
            <a:ext cx="9030" cy="3086758"/>
          </a:xfrm>
          <a:prstGeom prst="straightConnector1">
            <a:avLst/>
          </a:prstGeom>
          <a:ln w="57150">
            <a:tailEnd type="triangle"/>
          </a:ln>
        </p:spPr>
        <p:style>
          <a:lnRef idx="3">
            <a:schemeClr val="dk1"/>
          </a:lnRef>
          <a:fillRef idx="0">
            <a:schemeClr val="dk1"/>
          </a:fillRef>
          <a:effectRef idx="2">
            <a:schemeClr val="dk1"/>
          </a:effectRef>
          <a:fontRef idx="minor">
            <a:schemeClr val="tx1"/>
          </a:fontRef>
        </p:style>
      </p:cxnSp>
      <p:sp>
        <p:nvSpPr>
          <p:cNvPr id="32804" name="TextBox 87">
            <a:extLst>
              <a:ext uri="{FF2B5EF4-FFF2-40B4-BE49-F238E27FC236}">
                <a16:creationId xmlns:a16="http://schemas.microsoft.com/office/drawing/2014/main" id="{212975BA-22C5-43E6-BF07-DD73451D72EA}"/>
              </a:ext>
            </a:extLst>
          </p:cNvPr>
          <p:cNvSpPr txBox="1">
            <a:spLocks noChangeArrowheads="1"/>
          </p:cNvSpPr>
          <p:nvPr/>
        </p:nvSpPr>
        <p:spPr bwMode="auto">
          <a:xfrm rot="16200000">
            <a:off x="573166" y="3545932"/>
            <a:ext cx="65915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b="1" dirty="0">
                <a:latin typeface="Arial" panose="020B0604020202020204" pitchFamily="34" charset="0"/>
              </a:rPr>
              <a:t>time</a:t>
            </a:r>
            <a:endParaRPr lang="en-US" altLang="en-US" b="1" dirty="0">
              <a:latin typeface="Arial" panose="020B0604020202020204" pitchFamily="34" charset="0"/>
            </a:endParaRPr>
          </a:p>
        </p:txBody>
      </p:sp>
      <p:grpSp>
        <p:nvGrpSpPr>
          <p:cNvPr id="9" name="Group 8">
            <a:extLst>
              <a:ext uri="{FF2B5EF4-FFF2-40B4-BE49-F238E27FC236}">
                <a16:creationId xmlns:a16="http://schemas.microsoft.com/office/drawing/2014/main" id="{B49E4D38-D37B-461C-7D82-31D3C785A81D}"/>
              </a:ext>
            </a:extLst>
          </p:cNvPr>
          <p:cNvGrpSpPr/>
          <p:nvPr/>
        </p:nvGrpSpPr>
        <p:grpSpPr>
          <a:xfrm>
            <a:off x="1916801" y="1992489"/>
            <a:ext cx="9893860" cy="3973326"/>
            <a:chOff x="2524435" y="2135190"/>
            <a:chExt cx="9297678" cy="3411769"/>
          </a:xfrm>
        </p:grpSpPr>
        <p:sp>
          <p:nvSpPr>
            <p:cNvPr id="47" name="Rounded Rectangle 46">
              <a:extLst>
                <a:ext uri="{FF2B5EF4-FFF2-40B4-BE49-F238E27FC236}">
                  <a16:creationId xmlns:a16="http://schemas.microsoft.com/office/drawing/2014/main" id="{FA040349-3AAD-4FBD-8684-22CB17C8ED34}"/>
                </a:ext>
              </a:extLst>
            </p:cNvPr>
            <p:cNvSpPr/>
            <p:nvPr/>
          </p:nvSpPr>
          <p:spPr>
            <a:xfrm>
              <a:off x="4540566" y="3822394"/>
              <a:ext cx="1150601" cy="599808"/>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100" dirty="0">
                  <a:solidFill>
                    <a:schemeClr val="tx1"/>
                  </a:solidFill>
                  <a:latin typeface="Century Gothic" panose="020B0502020202020204" pitchFamily="34" charset="0"/>
                </a:rPr>
                <a:t>SA2</a:t>
              </a:r>
            </a:p>
            <a:p>
              <a:pPr algn="ctr">
                <a:defRPr/>
              </a:pPr>
              <a:r>
                <a:rPr lang="en-US" sz="1100" dirty="0">
                  <a:solidFill>
                    <a:schemeClr val="tx1"/>
                  </a:solidFill>
                  <a:latin typeface="Century Gothic" panose="020B0502020202020204" pitchFamily="34" charset="0"/>
                </a:rPr>
                <a:t>Architecture</a:t>
              </a:r>
            </a:p>
          </p:txBody>
        </p:sp>
        <p:sp>
          <p:nvSpPr>
            <p:cNvPr id="48" name="Rounded Rectangle 47">
              <a:extLst>
                <a:ext uri="{FF2B5EF4-FFF2-40B4-BE49-F238E27FC236}">
                  <a16:creationId xmlns:a16="http://schemas.microsoft.com/office/drawing/2014/main" id="{A0A17594-1AB7-416C-8412-30364B45836E}"/>
                </a:ext>
              </a:extLst>
            </p:cNvPr>
            <p:cNvSpPr/>
            <p:nvPr/>
          </p:nvSpPr>
          <p:spPr>
            <a:xfrm>
              <a:off x="5776300" y="3822394"/>
              <a:ext cx="1150601" cy="599808"/>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100" dirty="0">
                  <a:solidFill>
                    <a:schemeClr val="tx1"/>
                  </a:solidFill>
                  <a:latin typeface="Century Gothic" panose="020B0502020202020204" pitchFamily="34" charset="0"/>
                </a:rPr>
                <a:t>SA3</a:t>
              </a:r>
            </a:p>
            <a:p>
              <a:pPr algn="ctr">
                <a:defRPr/>
              </a:pPr>
              <a:r>
                <a:rPr lang="en-US" sz="1100" dirty="0">
                  <a:solidFill>
                    <a:schemeClr val="tx1"/>
                  </a:solidFill>
                  <a:latin typeface="Century Gothic" panose="020B0502020202020204" pitchFamily="34" charset="0"/>
                </a:rPr>
                <a:t>Security</a:t>
              </a:r>
            </a:p>
          </p:txBody>
        </p:sp>
        <p:sp>
          <p:nvSpPr>
            <p:cNvPr id="49" name="Rounded Rectangle 48">
              <a:extLst>
                <a:ext uri="{FF2B5EF4-FFF2-40B4-BE49-F238E27FC236}">
                  <a16:creationId xmlns:a16="http://schemas.microsoft.com/office/drawing/2014/main" id="{F503A768-98AB-41BB-8D8C-DF2371CB16EF}"/>
                </a:ext>
              </a:extLst>
            </p:cNvPr>
            <p:cNvSpPr/>
            <p:nvPr/>
          </p:nvSpPr>
          <p:spPr>
            <a:xfrm>
              <a:off x="7017195" y="3822394"/>
              <a:ext cx="1150601" cy="599808"/>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100" dirty="0">
                  <a:solidFill>
                    <a:schemeClr val="tx1"/>
                  </a:solidFill>
                  <a:latin typeface="Century Gothic" panose="020B0502020202020204" pitchFamily="34" charset="0"/>
                </a:rPr>
                <a:t>SA4</a:t>
              </a:r>
            </a:p>
            <a:p>
              <a:pPr algn="ctr">
                <a:defRPr/>
              </a:pPr>
              <a:r>
                <a:rPr lang="en-US" sz="1100" dirty="0">
                  <a:solidFill>
                    <a:schemeClr val="tx1"/>
                  </a:solidFill>
                  <a:latin typeface="Century Gothic" panose="020B0502020202020204" pitchFamily="34" charset="0"/>
                </a:rPr>
                <a:t>Media</a:t>
              </a:r>
            </a:p>
          </p:txBody>
        </p:sp>
        <p:sp>
          <p:nvSpPr>
            <p:cNvPr id="50" name="Rounded Rectangle 49">
              <a:extLst>
                <a:ext uri="{FF2B5EF4-FFF2-40B4-BE49-F238E27FC236}">
                  <a16:creationId xmlns:a16="http://schemas.microsoft.com/office/drawing/2014/main" id="{369871C1-7802-4B74-8307-FB8BB6F0DCEB}"/>
                </a:ext>
              </a:extLst>
            </p:cNvPr>
            <p:cNvSpPr/>
            <p:nvPr/>
          </p:nvSpPr>
          <p:spPr>
            <a:xfrm>
              <a:off x="8258089" y="3822394"/>
              <a:ext cx="1150601" cy="599808"/>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100" dirty="0">
                  <a:solidFill>
                    <a:schemeClr val="tx1"/>
                  </a:solidFill>
                  <a:latin typeface="Century Gothic" panose="020B0502020202020204" pitchFamily="34" charset="0"/>
                </a:rPr>
                <a:t>SA5</a:t>
              </a:r>
            </a:p>
            <a:p>
              <a:pPr algn="ctr">
                <a:defRPr/>
              </a:pPr>
              <a:r>
                <a:rPr lang="en-US" sz="1100" dirty="0">
                  <a:solidFill>
                    <a:schemeClr val="tx1"/>
                  </a:solidFill>
                  <a:latin typeface="Century Gothic" panose="020B0502020202020204" pitchFamily="34" charset="0"/>
                </a:rPr>
                <a:t>M&amp;O</a:t>
              </a:r>
              <a:endParaRPr lang="en-US" sz="1400" dirty="0">
                <a:solidFill>
                  <a:schemeClr val="tx1"/>
                </a:solidFill>
                <a:latin typeface="Century Gothic" panose="020B0502020202020204" pitchFamily="34" charset="0"/>
              </a:endParaRPr>
            </a:p>
          </p:txBody>
        </p:sp>
        <p:sp>
          <p:nvSpPr>
            <p:cNvPr id="51" name="Rounded Rectangle 50">
              <a:extLst>
                <a:ext uri="{FF2B5EF4-FFF2-40B4-BE49-F238E27FC236}">
                  <a16:creationId xmlns:a16="http://schemas.microsoft.com/office/drawing/2014/main" id="{15A2A4E4-045D-4CC5-9891-4CCCD7201CF2}"/>
                </a:ext>
              </a:extLst>
            </p:cNvPr>
            <p:cNvSpPr/>
            <p:nvPr/>
          </p:nvSpPr>
          <p:spPr>
            <a:xfrm>
              <a:off x="9498983" y="3822394"/>
              <a:ext cx="1150601" cy="599808"/>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100" dirty="0">
                  <a:solidFill>
                    <a:schemeClr val="tx1"/>
                  </a:solidFill>
                  <a:latin typeface="Century Gothic" panose="020B0502020202020204" pitchFamily="34" charset="0"/>
                </a:rPr>
                <a:t>SA6</a:t>
              </a:r>
            </a:p>
            <a:p>
              <a:pPr algn="ctr">
                <a:defRPr/>
              </a:pPr>
              <a:r>
                <a:rPr lang="en-US" sz="1100" dirty="0">
                  <a:solidFill>
                    <a:schemeClr val="tx1"/>
                  </a:solidFill>
                  <a:latin typeface="Century Gothic" panose="020B0502020202020204" pitchFamily="34" charset="0"/>
                </a:rPr>
                <a:t>Apps/MC</a:t>
              </a:r>
            </a:p>
          </p:txBody>
        </p:sp>
        <p:cxnSp>
          <p:nvCxnSpPr>
            <p:cNvPr id="46" name="Curved Connector 45">
              <a:extLst>
                <a:ext uri="{FF2B5EF4-FFF2-40B4-BE49-F238E27FC236}">
                  <a16:creationId xmlns:a16="http://schemas.microsoft.com/office/drawing/2014/main" id="{BEFB2FBD-D720-4DC9-AE2F-532C225FD1E0}"/>
                </a:ext>
              </a:extLst>
            </p:cNvPr>
            <p:cNvCxnSpPr>
              <a:cxnSpLocks/>
              <a:endCxn id="0" idx="0"/>
            </p:cNvCxnSpPr>
            <p:nvPr/>
          </p:nvCxnSpPr>
          <p:spPr>
            <a:xfrm>
              <a:off x="4873363" y="2488625"/>
              <a:ext cx="242503" cy="1333768"/>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3" name="Curved Connector 52">
              <a:extLst>
                <a:ext uri="{FF2B5EF4-FFF2-40B4-BE49-F238E27FC236}">
                  <a16:creationId xmlns:a16="http://schemas.microsoft.com/office/drawing/2014/main" id="{3E45D89E-2361-456F-A19F-12CFBE306893}"/>
                </a:ext>
              </a:extLst>
            </p:cNvPr>
            <p:cNvCxnSpPr>
              <a:cxnSpLocks/>
              <a:endCxn id="0" idx="0"/>
            </p:cNvCxnSpPr>
            <p:nvPr/>
          </p:nvCxnSpPr>
          <p:spPr>
            <a:xfrm>
              <a:off x="4873363" y="2488625"/>
              <a:ext cx="1478238" cy="1333768"/>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5" name="Curved Connector 54">
              <a:extLst>
                <a:ext uri="{FF2B5EF4-FFF2-40B4-BE49-F238E27FC236}">
                  <a16:creationId xmlns:a16="http://schemas.microsoft.com/office/drawing/2014/main" id="{5FDC98A1-DDD2-4C1D-BBF5-A3081AC02793}"/>
                </a:ext>
              </a:extLst>
            </p:cNvPr>
            <p:cNvCxnSpPr>
              <a:cxnSpLocks/>
              <a:endCxn id="0" idx="0"/>
            </p:cNvCxnSpPr>
            <p:nvPr/>
          </p:nvCxnSpPr>
          <p:spPr>
            <a:xfrm>
              <a:off x="4873363" y="2488625"/>
              <a:ext cx="2719132" cy="1333768"/>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7" name="Curved Connector 56">
              <a:extLst>
                <a:ext uri="{FF2B5EF4-FFF2-40B4-BE49-F238E27FC236}">
                  <a16:creationId xmlns:a16="http://schemas.microsoft.com/office/drawing/2014/main" id="{07C0A89D-6601-43F9-A846-4BD9379FB1FA}"/>
                </a:ext>
              </a:extLst>
            </p:cNvPr>
            <p:cNvCxnSpPr>
              <a:cxnSpLocks/>
              <a:endCxn id="0" idx="0"/>
            </p:cNvCxnSpPr>
            <p:nvPr/>
          </p:nvCxnSpPr>
          <p:spPr>
            <a:xfrm>
              <a:off x="4873363" y="2488625"/>
              <a:ext cx="3960026" cy="1333768"/>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9" name="Curved Connector 58">
              <a:extLst>
                <a:ext uri="{FF2B5EF4-FFF2-40B4-BE49-F238E27FC236}">
                  <a16:creationId xmlns:a16="http://schemas.microsoft.com/office/drawing/2014/main" id="{E26678A5-82BF-4DB9-80A8-6565586B6D74}"/>
                </a:ext>
              </a:extLst>
            </p:cNvPr>
            <p:cNvCxnSpPr>
              <a:cxnSpLocks/>
              <a:endCxn id="0" idx="0"/>
            </p:cNvCxnSpPr>
            <p:nvPr/>
          </p:nvCxnSpPr>
          <p:spPr>
            <a:xfrm>
              <a:off x="4873363" y="2488625"/>
              <a:ext cx="5200921" cy="1333768"/>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76" name="Rounded Rectangle 75">
              <a:extLst>
                <a:ext uri="{FF2B5EF4-FFF2-40B4-BE49-F238E27FC236}">
                  <a16:creationId xmlns:a16="http://schemas.microsoft.com/office/drawing/2014/main" id="{E3148A69-1E65-4CF5-AB45-3B957CF2DC1F}"/>
                </a:ext>
              </a:extLst>
            </p:cNvPr>
            <p:cNvSpPr/>
            <p:nvPr/>
          </p:nvSpPr>
          <p:spPr>
            <a:xfrm>
              <a:off x="10796633" y="2731129"/>
              <a:ext cx="1025480" cy="2543705"/>
            </a:xfrm>
            <a:prstGeom prst="roundRect">
              <a:avLst/>
            </a:prstGeom>
            <a:solidFill>
              <a:srgbClr val="00C6F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bg1"/>
                  </a:solidFill>
                  <a:latin typeface="Century Gothic" panose="020B0502020202020204" pitchFamily="34" charset="0"/>
                </a:rPr>
                <a:t>RAN</a:t>
              </a:r>
            </a:p>
            <a:p>
              <a:pPr algn="ctr">
                <a:defRPr/>
              </a:pPr>
              <a:r>
                <a:rPr lang="en-US" sz="1400" dirty="0">
                  <a:solidFill>
                    <a:schemeClr val="bg1"/>
                  </a:solidFill>
                  <a:latin typeface="Century Gothic" panose="020B0502020202020204" pitchFamily="34" charset="0"/>
                </a:rPr>
                <a:t>Radio Access</a:t>
              </a:r>
            </a:p>
          </p:txBody>
        </p:sp>
        <p:cxnSp>
          <p:nvCxnSpPr>
            <p:cNvPr id="10253" name="Curved Connector 10252">
              <a:extLst>
                <a:ext uri="{FF2B5EF4-FFF2-40B4-BE49-F238E27FC236}">
                  <a16:creationId xmlns:a16="http://schemas.microsoft.com/office/drawing/2014/main" id="{BE571665-D7DE-4216-9ED3-DF4F7104F4CF}"/>
                </a:ext>
              </a:extLst>
            </p:cNvPr>
            <p:cNvCxnSpPr>
              <a:cxnSpLocks/>
              <a:endCxn id="0" idx="0"/>
            </p:cNvCxnSpPr>
            <p:nvPr/>
          </p:nvCxnSpPr>
          <p:spPr>
            <a:xfrm>
              <a:off x="4873363" y="2488625"/>
              <a:ext cx="6436655" cy="242503"/>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118" name="Rounded Rectangle 117">
              <a:extLst>
                <a:ext uri="{FF2B5EF4-FFF2-40B4-BE49-F238E27FC236}">
                  <a16:creationId xmlns:a16="http://schemas.microsoft.com/office/drawing/2014/main" id="{C58E917F-93D2-4456-94B5-8C11DB849531}"/>
                </a:ext>
              </a:extLst>
            </p:cNvPr>
            <p:cNvSpPr/>
            <p:nvPr/>
          </p:nvSpPr>
          <p:spPr>
            <a:xfrm>
              <a:off x="3971715" y="4841423"/>
              <a:ext cx="6677868" cy="490166"/>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bg1"/>
                  </a:solidFill>
                  <a:latin typeface="Century Gothic" panose="020B0502020202020204" pitchFamily="34" charset="0"/>
                </a:rPr>
                <a:t>CT – Protocols &amp; Coding</a:t>
              </a:r>
            </a:p>
          </p:txBody>
        </p:sp>
        <p:cxnSp>
          <p:nvCxnSpPr>
            <p:cNvPr id="64" name="Curved Connector 63">
              <a:extLst>
                <a:ext uri="{FF2B5EF4-FFF2-40B4-BE49-F238E27FC236}">
                  <a16:creationId xmlns:a16="http://schemas.microsoft.com/office/drawing/2014/main" id="{0F69F6B6-3CCC-4DCE-8EDB-DDF13D42F51C}"/>
                </a:ext>
              </a:extLst>
            </p:cNvPr>
            <p:cNvCxnSpPr>
              <a:stCxn id="0" idx="2"/>
            </p:cNvCxnSpPr>
            <p:nvPr/>
          </p:nvCxnSpPr>
          <p:spPr>
            <a:xfrm rot="5400000">
              <a:off x="4920444" y="4617624"/>
              <a:ext cx="390844" cy="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1" name="Curved Connector 130">
              <a:extLst>
                <a:ext uri="{FF2B5EF4-FFF2-40B4-BE49-F238E27FC236}">
                  <a16:creationId xmlns:a16="http://schemas.microsoft.com/office/drawing/2014/main" id="{BF9C4CB9-5096-469B-893B-F8133C30BE88}"/>
                </a:ext>
              </a:extLst>
            </p:cNvPr>
            <p:cNvCxnSpPr/>
            <p:nvPr/>
          </p:nvCxnSpPr>
          <p:spPr>
            <a:xfrm rot="5400000">
              <a:off x="6156178" y="4630523"/>
              <a:ext cx="390844" cy="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2" name="Curved Connector 131">
              <a:extLst>
                <a:ext uri="{FF2B5EF4-FFF2-40B4-BE49-F238E27FC236}">
                  <a16:creationId xmlns:a16="http://schemas.microsoft.com/office/drawing/2014/main" id="{C9B17D2E-E7B2-4AEE-81B8-48FDB43E2012}"/>
                </a:ext>
              </a:extLst>
            </p:cNvPr>
            <p:cNvCxnSpPr/>
            <p:nvPr/>
          </p:nvCxnSpPr>
          <p:spPr>
            <a:xfrm rot="5400000">
              <a:off x="7397073" y="4626653"/>
              <a:ext cx="390843" cy="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3" name="Curved Connector 132">
              <a:extLst>
                <a:ext uri="{FF2B5EF4-FFF2-40B4-BE49-F238E27FC236}">
                  <a16:creationId xmlns:a16="http://schemas.microsoft.com/office/drawing/2014/main" id="{A9402F63-0589-4C88-A897-C254B1656189}"/>
                </a:ext>
              </a:extLst>
            </p:cNvPr>
            <p:cNvCxnSpPr/>
            <p:nvPr/>
          </p:nvCxnSpPr>
          <p:spPr>
            <a:xfrm rot="5400000">
              <a:off x="8638612" y="4635038"/>
              <a:ext cx="389553" cy="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4" name="Curved Connector 133">
              <a:extLst>
                <a:ext uri="{FF2B5EF4-FFF2-40B4-BE49-F238E27FC236}">
                  <a16:creationId xmlns:a16="http://schemas.microsoft.com/office/drawing/2014/main" id="{8EAEFA90-AA04-4897-9C2D-4A6866942CC4}"/>
                </a:ext>
              </a:extLst>
            </p:cNvPr>
            <p:cNvCxnSpPr/>
            <p:nvPr/>
          </p:nvCxnSpPr>
          <p:spPr>
            <a:xfrm rot="5400000">
              <a:off x="9878862" y="4618914"/>
              <a:ext cx="390843" cy="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6" name="Curved Connector 65">
              <a:extLst>
                <a:ext uri="{FF2B5EF4-FFF2-40B4-BE49-F238E27FC236}">
                  <a16:creationId xmlns:a16="http://schemas.microsoft.com/office/drawing/2014/main" id="{E1E338D2-0635-47D2-93F2-89FE7C752FA4}"/>
                </a:ext>
              </a:extLst>
            </p:cNvPr>
            <p:cNvCxnSpPr>
              <a:cxnSpLocks/>
            </p:cNvCxnSpPr>
            <p:nvPr/>
          </p:nvCxnSpPr>
          <p:spPr>
            <a:xfrm rot="5400000">
              <a:off x="3205507" y="3812074"/>
              <a:ext cx="2045799" cy="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DB50F48E-1547-4E4F-B859-C3F01578A4DD}"/>
                </a:ext>
              </a:extLst>
            </p:cNvPr>
            <p:cNvSpPr txBox="1"/>
            <p:nvPr/>
          </p:nvSpPr>
          <p:spPr>
            <a:xfrm flipH="1">
              <a:off x="2524435" y="2135190"/>
              <a:ext cx="1279592" cy="1000274"/>
            </a:xfrm>
            <a:prstGeom prst="rect">
              <a:avLst/>
            </a:prstGeom>
            <a:noFill/>
          </p:spPr>
          <p:txBody>
            <a:bodyPr>
              <a:spAutoFit/>
            </a:bodyPr>
            <a:lstStyle/>
            <a:p>
              <a:pPr>
                <a:defRPr/>
              </a:pPr>
              <a:r>
                <a:rPr lang="en-GB" sz="1400" dirty="0">
                  <a:latin typeface="Century Gothic" panose="020B0502020202020204" pitchFamily="34" charset="0"/>
                  <a:cs typeface="Calibri" panose="020F0502020204030204" pitchFamily="34" charset="0"/>
                </a:rPr>
                <a:t>Stage 1</a:t>
              </a:r>
              <a:r>
                <a:rPr lang="en-GB" sz="900" dirty="0">
                  <a:latin typeface="Century Gothic" panose="020B0502020202020204" pitchFamily="34" charset="0"/>
                  <a:cs typeface="Calibri" panose="020F0502020204030204" pitchFamily="34" charset="0"/>
                </a:rPr>
                <a:t> </a:t>
              </a:r>
              <a:r>
                <a:rPr lang="en-GB" sz="900" b="1" dirty="0">
                  <a:latin typeface="Century Gothic" panose="020B0502020202020204" pitchFamily="34" charset="0"/>
                  <a:cs typeface="Calibri" panose="020F0502020204030204" pitchFamily="34" charset="0"/>
                </a:rPr>
                <a:t>Requirements</a:t>
              </a:r>
              <a:r>
                <a:rPr lang="en-GB" sz="900" dirty="0">
                  <a:latin typeface="Century Gothic" panose="020B0502020202020204" pitchFamily="34" charset="0"/>
                  <a:cs typeface="Calibri" panose="020F0502020204030204" pitchFamily="34" charset="0"/>
                </a:rPr>
                <a:t>: Overall service description from the user’s standpoint.</a:t>
              </a:r>
            </a:p>
          </p:txBody>
        </p:sp>
        <p:sp>
          <p:nvSpPr>
            <p:cNvPr id="31" name="TextBox 30">
              <a:extLst>
                <a:ext uri="{FF2B5EF4-FFF2-40B4-BE49-F238E27FC236}">
                  <a16:creationId xmlns:a16="http://schemas.microsoft.com/office/drawing/2014/main" id="{E5319115-23F7-4C6E-83BD-8B70A8D5DDC7}"/>
                </a:ext>
              </a:extLst>
            </p:cNvPr>
            <p:cNvSpPr txBox="1"/>
            <p:nvPr/>
          </p:nvSpPr>
          <p:spPr>
            <a:xfrm flipH="1">
              <a:off x="2542494" y="3189036"/>
              <a:ext cx="1456309" cy="1277273"/>
            </a:xfrm>
            <a:prstGeom prst="rect">
              <a:avLst/>
            </a:prstGeom>
            <a:noFill/>
          </p:spPr>
          <p:txBody>
            <a:bodyPr>
              <a:spAutoFit/>
            </a:bodyPr>
            <a:lstStyle/>
            <a:p>
              <a:pPr>
                <a:defRPr/>
              </a:pPr>
              <a:r>
                <a:rPr lang="en-GB" sz="1400" dirty="0">
                  <a:latin typeface="Century Gothic" panose="020B0502020202020204" pitchFamily="34" charset="0"/>
                  <a:cs typeface="Calibri" panose="020F0502020204030204" pitchFamily="34" charset="0"/>
                </a:rPr>
                <a:t>Stage 2</a:t>
              </a:r>
              <a:endParaRPr lang="en-GB" sz="900" dirty="0">
                <a:latin typeface="Century Gothic" panose="020B0502020202020204" pitchFamily="34" charset="0"/>
                <a:cs typeface="Calibri" panose="020F0502020204030204" pitchFamily="34" charset="0"/>
              </a:endParaRPr>
            </a:p>
            <a:p>
              <a:pPr>
                <a:defRPr/>
              </a:pPr>
              <a:r>
                <a:rPr lang="en-GB" sz="900" b="1" dirty="0">
                  <a:latin typeface="Century Gothic" panose="020B0502020202020204" pitchFamily="34" charset="0"/>
                  <a:cs typeface="Calibri" panose="020F0502020204030204" pitchFamily="34" charset="0"/>
                </a:rPr>
                <a:t>Architecture</a:t>
              </a:r>
              <a:r>
                <a:rPr lang="en-GB" sz="900" dirty="0">
                  <a:latin typeface="Century Gothic" panose="020B0502020202020204" pitchFamily="34" charset="0"/>
                  <a:cs typeface="Calibri" panose="020F0502020204030204" pitchFamily="34" charset="0"/>
                </a:rPr>
                <a:t>:  Overall description of the organization of the network functions to map service requirements into network capabilities.</a:t>
              </a:r>
            </a:p>
          </p:txBody>
        </p:sp>
        <p:sp>
          <p:nvSpPr>
            <p:cNvPr id="32" name="TextBox 31">
              <a:extLst>
                <a:ext uri="{FF2B5EF4-FFF2-40B4-BE49-F238E27FC236}">
                  <a16:creationId xmlns:a16="http://schemas.microsoft.com/office/drawing/2014/main" id="{EAE1146E-9348-45C5-AF16-4F0C80BA23EA}"/>
                </a:ext>
              </a:extLst>
            </p:cNvPr>
            <p:cNvSpPr txBox="1"/>
            <p:nvPr/>
          </p:nvSpPr>
          <p:spPr>
            <a:xfrm flipH="1">
              <a:off x="2547654" y="4408186"/>
              <a:ext cx="1456309" cy="1138773"/>
            </a:xfrm>
            <a:prstGeom prst="rect">
              <a:avLst/>
            </a:prstGeom>
            <a:noFill/>
          </p:spPr>
          <p:txBody>
            <a:bodyPr>
              <a:spAutoFit/>
            </a:bodyPr>
            <a:lstStyle/>
            <a:p>
              <a:pPr>
                <a:defRPr/>
              </a:pPr>
              <a:r>
                <a:rPr lang="en-GB" sz="1400" dirty="0">
                  <a:latin typeface="Century Gothic" panose="020B0502020202020204" pitchFamily="34" charset="0"/>
                  <a:cs typeface="Calibri" panose="020F0502020204030204" pitchFamily="34" charset="0"/>
                </a:rPr>
                <a:t>Stage 3</a:t>
              </a:r>
              <a:r>
                <a:rPr lang="en-GB" sz="900" dirty="0">
                  <a:latin typeface="Century Gothic" panose="020B0502020202020204" pitchFamily="34" charset="0"/>
                  <a:cs typeface="Calibri" panose="020F0502020204030204" pitchFamily="34" charset="0"/>
                </a:rPr>
                <a:t> </a:t>
              </a:r>
            </a:p>
            <a:p>
              <a:pPr>
                <a:defRPr/>
              </a:pPr>
              <a:r>
                <a:rPr lang="en-GB" sz="900" b="1" dirty="0">
                  <a:latin typeface="Century Gothic" panose="020B0502020202020204" pitchFamily="34" charset="0"/>
                  <a:cs typeface="Calibri" panose="020F0502020204030204" pitchFamily="34" charset="0"/>
                </a:rPr>
                <a:t>Protocols</a:t>
              </a:r>
              <a:r>
                <a:rPr lang="en-GB" sz="900" dirty="0">
                  <a:latin typeface="Century Gothic" panose="020B0502020202020204" pitchFamily="34" charset="0"/>
                  <a:cs typeface="Calibri" panose="020F0502020204030204" pitchFamily="34" charset="0"/>
                </a:rPr>
                <a:t>:  The definition of switching and signalling capabilities needed to support services defined in Stage 1.</a:t>
              </a:r>
            </a:p>
          </p:txBody>
        </p:sp>
        <p:sp>
          <p:nvSpPr>
            <p:cNvPr id="33" name="Rounded Rectangle 46">
              <a:extLst>
                <a:ext uri="{FF2B5EF4-FFF2-40B4-BE49-F238E27FC236}">
                  <a16:creationId xmlns:a16="http://schemas.microsoft.com/office/drawing/2014/main" id="{999B0232-747C-429E-AAF2-6DEEDA54EFA4}"/>
                </a:ext>
              </a:extLst>
            </p:cNvPr>
            <p:cNvSpPr/>
            <p:nvPr/>
          </p:nvSpPr>
          <p:spPr>
            <a:xfrm>
              <a:off x="3775649" y="2141536"/>
              <a:ext cx="1289911" cy="599808"/>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100" dirty="0">
                  <a:solidFill>
                    <a:schemeClr val="tx1"/>
                  </a:solidFill>
                  <a:latin typeface="Century Gothic" panose="020B0502020202020204" pitchFamily="34" charset="0"/>
                </a:rPr>
                <a:t>SA1</a:t>
              </a:r>
            </a:p>
            <a:p>
              <a:pPr algn="ctr">
                <a:defRPr/>
              </a:pPr>
              <a:r>
                <a:rPr lang="en-US" sz="1100" dirty="0">
                  <a:solidFill>
                    <a:schemeClr val="tx1"/>
                  </a:solidFill>
                  <a:latin typeface="Century Gothic" panose="020B0502020202020204" pitchFamily="34" charset="0"/>
                </a:rPr>
                <a:t>Requirements</a:t>
              </a:r>
            </a:p>
          </p:txBody>
        </p:sp>
      </p:grpSp>
      <p:pic>
        <p:nvPicPr>
          <p:cNvPr id="6" name="Picture 5">
            <a:extLst>
              <a:ext uri="{FF2B5EF4-FFF2-40B4-BE49-F238E27FC236}">
                <a16:creationId xmlns:a16="http://schemas.microsoft.com/office/drawing/2014/main" id="{19BFB4E9-329D-A77F-8E8B-6428551F5475}"/>
              </a:ext>
            </a:extLst>
          </p:cNvPr>
          <p:cNvPicPr>
            <a:picLocks noChangeAspect="1"/>
          </p:cNvPicPr>
          <p:nvPr/>
        </p:nvPicPr>
        <p:blipFill>
          <a:blip r:embed="rId4"/>
          <a:stretch>
            <a:fillRect/>
          </a:stretch>
        </p:blipFill>
        <p:spPr>
          <a:xfrm>
            <a:off x="627795" y="5415607"/>
            <a:ext cx="887250" cy="797672"/>
          </a:xfrm>
          <a:prstGeom prst="rect">
            <a:avLst/>
          </a:prstGeom>
        </p:spPr>
      </p:pic>
      <p:pic>
        <p:nvPicPr>
          <p:cNvPr id="8" name="Picture 7">
            <a:extLst>
              <a:ext uri="{FF2B5EF4-FFF2-40B4-BE49-F238E27FC236}">
                <a16:creationId xmlns:a16="http://schemas.microsoft.com/office/drawing/2014/main" id="{05CEAE3D-4528-BA19-D4F3-5041952D0203}"/>
              </a:ext>
            </a:extLst>
          </p:cNvPr>
          <p:cNvPicPr>
            <a:picLocks noChangeAspect="1"/>
          </p:cNvPicPr>
          <p:nvPr/>
        </p:nvPicPr>
        <p:blipFill>
          <a:blip r:embed="rId5"/>
          <a:stretch>
            <a:fillRect/>
          </a:stretch>
        </p:blipFill>
        <p:spPr>
          <a:xfrm>
            <a:off x="543882" y="1708785"/>
            <a:ext cx="1228725" cy="514350"/>
          </a:xfrm>
          <a:prstGeom prst="rect">
            <a:avLst/>
          </a:prstGeom>
        </p:spPr>
      </p:pic>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4">
            <a:extLst>
              <a:ext uri="{FF2B5EF4-FFF2-40B4-BE49-F238E27FC236}">
                <a16:creationId xmlns:a16="http://schemas.microsoft.com/office/drawing/2014/main" id="{2C004186-3DA2-365E-F868-2CCD6129EF65}"/>
              </a:ext>
            </a:extLst>
          </p:cNvPr>
          <p:cNvSpPr>
            <a:spLocks noGrp="1" noChangeArrowheads="1"/>
          </p:cNvSpPr>
          <p:nvPr>
            <p:ph type="title"/>
          </p:nvPr>
        </p:nvSpPr>
        <p:spPr>
          <a:xfrm>
            <a:off x="1570039" y="104775"/>
            <a:ext cx="8924925" cy="1143000"/>
          </a:xfrm>
        </p:spPr>
        <p:txBody>
          <a:bodyPr/>
          <a:lstStyle/>
          <a:p>
            <a:r>
              <a:rPr lang="en-US" altLang="en-US" dirty="0"/>
              <a:t>3GPP Releases and Generations</a:t>
            </a:r>
            <a:endParaRPr lang="en-GB" altLang="en-US" dirty="0"/>
          </a:p>
        </p:txBody>
      </p:sp>
      <p:sp>
        <p:nvSpPr>
          <p:cNvPr id="31749" name="Text Box 6">
            <a:extLst>
              <a:ext uri="{FF2B5EF4-FFF2-40B4-BE49-F238E27FC236}">
                <a16:creationId xmlns:a16="http://schemas.microsoft.com/office/drawing/2014/main" id="{BE545CA5-8404-7C94-EE80-A36168CCF62E}"/>
              </a:ext>
            </a:extLst>
          </p:cNvPr>
          <p:cNvSpPr txBox="1">
            <a:spLocks noChangeArrowheads="1"/>
          </p:cNvSpPr>
          <p:nvPr/>
        </p:nvSpPr>
        <p:spPr bwMode="auto">
          <a:xfrm>
            <a:off x="1906126" y="2354815"/>
            <a:ext cx="1294087"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lgn="ctr">
              <a:spcBef>
                <a:spcPct val="0"/>
              </a:spcBef>
              <a:buFontTx/>
              <a:buNone/>
            </a:pPr>
            <a:r>
              <a:rPr lang="en-US" altLang="en-US" sz="2000" i="1" dirty="0">
                <a:latin typeface="Arial" panose="020B0604020202020204" pitchFamily="34" charset="0"/>
              </a:rPr>
              <a:t>a.k.a.3G</a:t>
            </a:r>
            <a:endParaRPr lang="en-US" altLang="en-US" sz="1600" i="1" dirty="0">
              <a:latin typeface="Arial" panose="020B0604020202020204" pitchFamily="34" charset="0"/>
            </a:endParaRPr>
          </a:p>
        </p:txBody>
      </p:sp>
      <p:sp>
        <p:nvSpPr>
          <p:cNvPr id="31758" name="Rectangle 3">
            <a:extLst>
              <a:ext uri="{FF2B5EF4-FFF2-40B4-BE49-F238E27FC236}">
                <a16:creationId xmlns:a16="http://schemas.microsoft.com/office/drawing/2014/main" id="{6BECD83B-62BE-AAC9-6D68-8F3903CEA94D}"/>
              </a:ext>
            </a:extLst>
          </p:cNvPr>
          <p:cNvSpPr>
            <a:spLocks noChangeArrowheads="1"/>
          </p:cNvSpPr>
          <p:nvPr/>
        </p:nvSpPr>
        <p:spPr bwMode="auto">
          <a:xfrm>
            <a:off x="6220725" y="3938742"/>
            <a:ext cx="405440" cy="1858963"/>
          </a:xfrm>
          <a:prstGeom prst="rect">
            <a:avLst/>
          </a:prstGeom>
          <a:gradFill rotWithShape="1">
            <a:gsLst>
              <a:gs pos="0">
                <a:srgbClr val="C9061E"/>
              </a:gs>
              <a:gs pos="100000">
                <a:srgbClr val="00962A"/>
              </a:gs>
            </a:gsLst>
            <a:lin ang="0" scaled="0"/>
          </a:gradFill>
          <a:ln>
            <a:noFill/>
          </a:ln>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endParaRPr lang="en-US" altLang="en-US" sz="1600">
              <a:latin typeface="Times New Roman" panose="02020603050405020304" pitchFamily="18" charset="0"/>
            </a:endParaRPr>
          </a:p>
        </p:txBody>
      </p:sp>
      <p:sp>
        <p:nvSpPr>
          <p:cNvPr id="31759" name="Rectangle 8">
            <a:extLst>
              <a:ext uri="{FF2B5EF4-FFF2-40B4-BE49-F238E27FC236}">
                <a16:creationId xmlns:a16="http://schemas.microsoft.com/office/drawing/2014/main" id="{C492ACE6-8D92-9F1A-5599-6DEB4688B60F}"/>
              </a:ext>
            </a:extLst>
          </p:cNvPr>
          <p:cNvSpPr>
            <a:spLocks noChangeArrowheads="1"/>
          </p:cNvSpPr>
          <p:nvPr/>
        </p:nvSpPr>
        <p:spPr bwMode="auto">
          <a:xfrm>
            <a:off x="6610236" y="3938742"/>
            <a:ext cx="2126583" cy="1858963"/>
          </a:xfrm>
          <a:prstGeom prst="rect">
            <a:avLst/>
          </a:prstGeom>
          <a:solidFill>
            <a:srgbClr val="00962A"/>
          </a:solidFill>
          <a:ln>
            <a:noFill/>
          </a:ln>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endParaRPr lang="en-US" altLang="en-US" sz="1600">
              <a:latin typeface="Times New Roman" panose="02020603050405020304" pitchFamily="18" charset="0"/>
            </a:endParaRPr>
          </a:p>
        </p:txBody>
      </p:sp>
      <p:sp>
        <p:nvSpPr>
          <p:cNvPr id="31760" name="Rectangle 2">
            <a:extLst>
              <a:ext uri="{FF2B5EF4-FFF2-40B4-BE49-F238E27FC236}">
                <a16:creationId xmlns:a16="http://schemas.microsoft.com/office/drawing/2014/main" id="{C29A5609-388B-1F1D-08A0-D0E04D15164C}"/>
              </a:ext>
            </a:extLst>
          </p:cNvPr>
          <p:cNvSpPr>
            <a:spLocks noChangeArrowheads="1"/>
          </p:cNvSpPr>
          <p:nvPr/>
        </p:nvSpPr>
        <p:spPr bwMode="auto">
          <a:xfrm>
            <a:off x="4559869" y="3943351"/>
            <a:ext cx="922375" cy="1855788"/>
          </a:xfrm>
          <a:prstGeom prst="rect">
            <a:avLst/>
          </a:prstGeom>
          <a:gradFill rotWithShape="1">
            <a:gsLst>
              <a:gs pos="0">
                <a:srgbClr val="009900"/>
              </a:gs>
              <a:gs pos="100000">
                <a:srgbClr val="99CCFF">
                  <a:alpha val="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endParaRPr lang="en-US" altLang="en-US" sz="1600">
              <a:latin typeface="Times New Roman" panose="02020603050405020304" pitchFamily="18" charset="0"/>
            </a:endParaRPr>
          </a:p>
        </p:txBody>
      </p:sp>
      <p:sp>
        <p:nvSpPr>
          <p:cNvPr id="31761" name="Rectangle 3">
            <a:extLst>
              <a:ext uri="{FF2B5EF4-FFF2-40B4-BE49-F238E27FC236}">
                <a16:creationId xmlns:a16="http://schemas.microsoft.com/office/drawing/2014/main" id="{2DD20525-9FF0-5C5D-2E83-0DB1114CEADF}"/>
              </a:ext>
            </a:extLst>
          </p:cNvPr>
          <p:cNvSpPr>
            <a:spLocks noChangeArrowheads="1"/>
          </p:cNvSpPr>
          <p:nvPr/>
        </p:nvSpPr>
        <p:spPr bwMode="auto">
          <a:xfrm>
            <a:off x="3463733" y="3938742"/>
            <a:ext cx="1193152" cy="1858963"/>
          </a:xfrm>
          <a:prstGeom prst="rect">
            <a:avLst/>
          </a:prstGeom>
          <a:gradFill rotWithShape="1">
            <a:gsLst>
              <a:gs pos="0">
                <a:srgbClr val="808080"/>
              </a:gs>
              <a:gs pos="100000">
                <a:srgbClr val="C9061E"/>
              </a:gs>
            </a:gsLst>
            <a:lin ang="0" scaled="1"/>
          </a:gradFill>
          <a:ln>
            <a:noFill/>
          </a:ln>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endParaRPr lang="en-US" altLang="en-US" sz="1600">
              <a:latin typeface="Times New Roman" panose="02020603050405020304" pitchFamily="18" charset="0"/>
            </a:endParaRPr>
          </a:p>
        </p:txBody>
      </p:sp>
      <p:sp>
        <p:nvSpPr>
          <p:cNvPr id="31764" name="Rectangle 9">
            <a:extLst>
              <a:ext uri="{FF2B5EF4-FFF2-40B4-BE49-F238E27FC236}">
                <a16:creationId xmlns:a16="http://schemas.microsoft.com/office/drawing/2014/main" id="{E2C7C87C-EBB3-416D-386C-7A8CF984E3CA}"/>
              </a:ext>
            </a:extLst>
          </p:cNvPr>
          <p:cNvSpPr>
            <a:spLocks noChangeArrowheads="1"/>
          </p:cNvSpPr>
          <p:nvPr/>
        </p:nvSpPr>
        <p:spPr bwMode="auto">
          <a:xfrm>
            <a:off x="1203344" y="3938742"/>
            <a:ext cx="2294849" cy="1858963"/>
          </a:xfrm>
          <a:prstGeom prst="rect">
            <a:avLst/>
          </a:prstGeom>
          <a:solidFill>
            <a:srgbClr val="808080"/>
          </a:solidFill>
          <a:ln>
            <a:noFill/>
          </a:ln>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endParaRPr lang="en-US" altLang="en-US" sz="1600">
              <a:latin typeface="Times New Roman" panose="02020603050405020304" pitchFamily="18" charset="0"/>
            </a:endParaRPr>
          </a:p>
        </p:txBody>
      </p:sp>
      <p:sp>
        <p:nvSpPr>
          <p:cNvPr id="31773" name="Text Box 19">
            <a:extLst>
              <a:ext uri="{FF2B5EF4-FFF2-40B4-BE49-F238E27FC236}">
                <a16:creationId xmlns:a16="http://schemas.microsoft.com/office/drawing/2014/main" id="{1B8888CB-7B72-D3B8-1898-B133520C7334}"/>
              </a:ext>
            </a:extLst>
          </p:cNvPr>
          <p:cNvSpPr txBox="1">
            <a:spLocks noChangeArrowheads="1"/>
          </p:cNvSpPr>
          <p:nvPr/>
        </p:nvSpPr>
        <p:spPr bwMode="auto">
          <a:xfrm>
            <a:off x="1329381" y="5957984"/>
            <a:ext cx="380824"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2000</a:t>
            </a:r>
            <a:endParaRPr lang="en-US" altLang="en-US" sz="500" b="1">
              <a:latin typeface="Arial" panose="020B0604020202020204" pitchFamily="34" charset="0"/>
            </a:endParaRPr>
          </a:p>
        </p:txBody>
      </p:sp>
      <p:sp>
        <p:nvSpPr>
          <p:cNvPr id="31775" name="Text Box 21">
            <a:extLst>
              <a:ext uri="{FF2B5EF4-FFF2-40B4-BE49-F238E27FC236}">
                <a16:creationId xmlns:a16="http://schemas.microsoft.com/office/drawing/2014/main" id="{1B8E06E4-1191-89D2-2C88-9A803A7897EA}"/>
              </a:ext>
            </a:extLst>
          </p:cNvPr>
          <p:cNvSpPr txBox="1">
            <a:spLocks noChangeArrowheads="1"/>
          </p:cNvSpPr>
          <p:nvPr/>
        </p:nvSpPr>
        <p:spPr bwMode="auto">
          <a:xfrm>
            <a:off x="1893271" y="5957984"/>
            <a:ext cx="379376"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2002</a:t>
            </a:r>
            <a:endParaRPr lang="en-US" altLang="en-US" sz="500" b="1">
              <a:latin typeface="Arial" panose="020B0604020202020204" pitchFamily="34" charset="0"/>
            </a:endParaRPr>
          </a:p>
        </p:txBody>
      </p:sp>
      <p:sp>
        <p:nvSpPr>
          <p:cNvPr id="2" name="Text Box 23">
            <a:extLst>
              <a:ext uri="{FF2B5EF4-FFF2-40B4-BE49-F238E27FC236}">
                <a16:creationId xmlns:a16="http://schemas.microsoft.com/office/drawing/2014/main" id="{FEBD5464-A70B-E5EA-DCB5-5692E78D7FA5}"/>
              </a:ext>
            </a:extLst>
          </p:cNvPr>
          <p:cNvSpPr txBox="1">
            <a:spLocks noChangeArrowheads="1"/>
          </p:cNvSpPr>
          <p:nvPr/>
        </p:nvSpPr>
        <p:spPr bwMode="auto">
          <a:xfrm>
            <a:off x="1273555" y="3508376"/>
            <a:ext cx="401638" cy="125413"/>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latin typeface="Arial" panose="020B0604020202020204" pitchFamily="34" charset="0"/>
              </a:rPr>
              <a:t>Rel 99</a:t>
            </a:r>
            <a:endParaRPr lang="en-US" altLang="en-US" sz="1200" b="1" dirty="0">
              <a:latin typeface="Arial" panose="020B0604020202020204" pitchFamily="34" charset="0"/>
            </a:endParaRPr>
          </a:p>
        </p:txBody>
      </p:sp>
      <p:sp>
        <p:nvSpPr>
          <p:cNvPr id="31778" name="Line 24">
            <a:extLst>
              <a:ext uri="{FF2B5EF4-FFF2-40B4-BE49-F238E27FC236}">
                <a16:creationId xmlns:a16="http://schemas.microsoft.com/office/drawing/2014/main" id="{4FA0FDAA-005C-0E64-C308-024A4815711B}"/>
              </a:ext>
            </a:extLst>
          </p:cNvPr>
          <p:cNvSpPr>
            <a:spLocks noChangeShapeType="1"/>
          </p:cNvSpPr>
          <p:nvPr/>
        </p:nvSpPr>
        <p:spPr bwMode="auto">
          <a:xfrm flipV="1">
            <a:off x="1445221" y="3694114"/>
            <a:ext cx="0" cy="2087562"/>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3" name="Text Box 25">
            <a:extLst>
              <a:ext uri="{FF2B5EF4-FFF2-40B4-BE49-F238E27FC236}">
                <a16:creationId xmlns:a16="http://schemas.microsoft.com/office/drawing/2014/main" id="{BF1C271A-8B08-3C97-9AD3-D182F2DE7F7F}"/>
              </a:ext>
            </a:extLst>
          </p:cNvPr>
          <p:cNvSpPr txBox="1">
            <a:spLocks noChangeArrowheads="1"/>
          </p:cNvSpPr>
          <p:nvPr/>
        </p:nvSpPr>
        <p:spPr bwMode="auto">
          <a:xfrm>
            <a:off x="1561845" y="3367089"/>
            <a:ext cx="382588" cy="155575"/>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a:latin typeface="Arial" panose="020B0604020202020204" pitchFamily="34" charset="0"/>
              </a:rPr>
              <a:t>Rel 4</a:t>
            </a:r>
            <a:endParaRPr lang="en-US" altLang="en-US" sz="1200" b="1">
              <a:latin typeface="Arial" panose="020B0604020202020204" pitchFamily="34" charset="0"/>
            </a:endParaRPr>
          </a:p>
        </p:txBody>
      </p:sp>
      <p:sp>
        <p:nvSpPr>
          <p:cNvPr id="31780" name="Line 26">
            <a:extLst>
              <a:ext uri="{FF2B5EF4-FFF2-40B4-BE49-F238E27FC236}">
                <a16:creationId xmlns:a16="http://schemas.microsoft.com/office/drawing/2014/main" id="{099872F6-BB59-3AA2-E2CB-F465A02F4548}"/>
              </a:ext>
            </a:extLst>
          </p:cNvPr>
          <p:cNvSpPr>
            <a:spLocks noChangeShapeType="1"/>
          </p:cNvSpPr>
          <p:nvPr/>
        </p:nvSpPr>
        <p:spPr bwMode="auto">
          <a:xfrm flipV="1">
            <a:off x="1733373" y="3519489"/>
            <a:ext cx="0" cy="2279650"/>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31792" name="Line 38">
            <a:extLst>
              <a:ext uri="{FF2B5EF4-FFF2-40B4-BE49-F238E27FC236}">
                <a16:creationId xmlns:a16="http://schemas.microsoft.com/office/drawing/2014/main" id="{D4665114-DA94-5B68-5FBB-4C083F50C515}"/>
              </a:ext>
            </a:extLst>
          </p:cNvPr>
          <p:cNvSpPr>
            <a:spLocks noChangeShapeType="1"/>
          </p:cNvSpPr>
          <p:nvPr/>
        </p:nvSpPr>
        <p:spPr bwMode="auto">
          <a:xfrm flipV="1">
            <a:off x="2079445" y="3694114"/>
            <a:ext cx="0" cy="2093912"/>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16" name="Text Box 39">
            <a:extLst>
              <a:ext uri="{FF2B5EF4-FFF2-40B4-BE49-F238E27FC236}">
                <a16:creationId xmlns:a16="http://schemas.microsoft.com/office/drawing/2014/main" id="{F2B92909-93D1-6ADC-A8AC-500EC8DBE1E3}"/>
              </a:ext>
            </a:extLst>
          </p:cNvPr>
          <p:cNvSpPr txBox="1">
            <a:spLocks noChangeArrowheads="1"/>
          </p:cNvSpPr>
          <p:nvPr/>
        </p:nvSpPr>
        <p:spPr bwMode="auto">
          <a:xfrm>
            <a:off x="1938718" y="3508376"/>
            <a:ext cx="487362" cy="134938"/>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a:latin typeface="Arial" panose="020B0604020202020204" pitchFamily="34" charset="0"/>
              </a:rPr>
              <a:t>Rel 5</a:t>
            </a:r>
            <a:endParaRPr lang="en-US" altLang="en-US" sz="1200" b="1">
              <a:latin typeface="Arial" panose="020B0604020202020204" pitchFamily="34" charset="0"/>
            </a:endParaRPr>
          </a:p>
        </p:txBody>
      </p:sp>
      <p:sp>
        <p:nvSpPr>
          <p:cNvPr id="31794" name="Line 40">
            <a:extLst>
              <a:ext uri="{FF2B5EF4-FFF2-40B4-BE49-F238E27FC236}">
                <a16:creationId xmlns:a16="http://schemas.microsoft.com/office/drawing/2014/main" id="{A06F1A4A-863F-FF19-085C-C8E4AED08F07}"/>
              </a:ext>
            </a:extLst>
          </p:cNvPr>
          <p:cNvSpPr>
            <a:spLocks noChangeShapeType="1"/>
          </p:cNvSpPr>
          <p:nvPr/>
        </p:nvSpPr>
        <p:spPr bwMode="auto">
          <a:xfrm flipV="1">
            <a:off x="2833589" y="3571876"/>
            <a:ext cx="0" cy="2227263"/>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17" name="Text Box 41">
            <a:extLst>
              <a:ext uri="{FF2B5EF4-FFF2-40B4-BE49-F238E27FC236}">
                <a16:creationId xmlns:a16="http://schemas.microsoft.com/office/drawing/2014/main" id="{6F387223-7F72-7A64-D9E8-A0B94EA8D7B2}"/>
              </a:ext>
            </a:extLst>
          </p:cNvPr>
          <p:cNvSpPr txBox="1">
            <a:spLocks noChangeArrowheads="1"/>
          </p:cNvSpPr>
          <p:nvPr/>
        </p:nvSpPr>
        <p:spPr bwMode="auto">
          <a:xfrm>
            <a:off x="2660395" y="3387409"/>
            <a:ext cx="331788" cy="141287"/>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latin typeface="Arial" panose="020B0604020202020204" pitchFamily="34" charset="0"/>
              </a:rPr>
              <a:t>Rel 6</a:t>
            </a:r>
            <a:endParaRPr lang="en-US" altLang="en-US" sz="1200" b="1" dirty="0">
              <a:latin typeface="Arial" panose="020B0604020202020204" pitchFamily="34" charset="0"/>
            </a:endParaRPr>
          </a:p>
        </p:txBody>
      </p:sp>
      <p:sp>
        <p:nvSpPr>
          <p:cNvPr id="31796" name="Text Box 42">
            <a:extLst>
              <a:ext uri="{FF2B5EF4-FFF2-40B4-BE49-F238E27FC236}">
                <a16:creationId xmlns:a16="http://schemas.microsoft.com/office/drawing/2014/main" id="{4377E093-F22E-91E4-AA16-AD05F38CF131}"/>
              </a:ext>
            </a:extLst>
          </p:cNvPr>
          <p:cNvSpPr txBox="1">
            <a:spLocks noChangeArrowheads="1"/>
          </p:cNvSpPr>
          <p:nvPr/>
        </p:nvSpPr>
        <p:spPr bwMode="auto">
          <a:xfrm>
            <a:off x="2455713" y="5957984"/>
            <a:ext cx="380824"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2004</a:t>
            </a:r>
            <a:endParaRPr lang="en-US" altLang="en-US" sz="500" b="1">
              <a:latin typeface="Arial" panose="020B0604020202020204" pitchFamily="34" charset="0"/>
            </a:endParaRPr>
          </a:p>
        </p:txBody>
      </p:sp>
      <p:sp>
        <p:nvSpPr>
          <p:cNvPr id="31798" name="Text Box 44">
            <a:extLst>
              <a:ext uri="{FF2B5EF4-FFF2-40B4-BE49-F238E27FC236}">
                <a16:creationId xmlns:a16="http://schemas.microsoft.com/office/drawing/2014/main" id="{CB90D526-512A-97AD-5DBE-8ABCA611FBE3}"/>
              </a:ext>
            </a:extLst>
          </p:cNvPr>
          <p:cNvSpPr txBox="1">
            <a:spLocks noChangeArrowheads="1"/>
          </p:cNvSpPr>
          <p:nvPr/>
        </p:nvSpPr>
        <p:spPr bwMode="auto">
          <a:xfrm>
            <a:off x="3019603" y="5957984"/>
            <a:ext cx="380824"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2006</a:t>
            </a:r>
            <a:endParaRPr lang="en-US" altLang="en-US" sz="500" b="1">
              <a:latin typeface="Arial" panose="020B0604020202020204" pitchFamily="34" charset="0"/>
            </a:endParaRPr>
          </a:p>
        </p:txBody>
      </p:sp>
      <p:sp>
        <p:nvSpPr>
          <p:cNvPr id="31800" name="Line 46">
            <a:extLst>
              <a:ext uri="{FF2B5EF4-FFF2-40B4-BE49-F238E27FC236}">
                <a16:creationId xmlns:a16="http://schemas.microsoft.com/office/drawing/2014/main" id="{DD7C8D16-8BF9-4A05-FDC3-188372BFF7E0}"/>
              </a:ext>
            </a:extLst>
          </p:cNvPr>
          <p:cNvSpPr>
            <a:spLocks noChangeShapeType="1"/>
          </p:cNvSpPr>
          <p:nvPr/>
        </p:nvSpPr>
        <p:spPr bwMode="auto">
          <a:xfrm flipV="1">
            <a:off x="3491173" y="3683954"/>
            <a:ext cx="0" cy="2093912"/>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5" name="Text Box 47">
            <a:extLst>
              <a:ext uri="{FF2B5EF4-FFF2-40B4-BE49-F238E27FC236}">
                <a16:creationId xmlns:a16="http://schemas.microsoft.com/office/drawing/2014/main" id="{873892EC-134B-4074-1410-DF2CCCE29911}"/>
              </a:ext>
            </a:extLst>
          </p:cNvPr>
          <p:cNvSpPr txBox="1">
            <a:spLocks noChangeArrowheads="1"/>
          </p:cNvSpPr>
          <p:nvPr/>
        </p:nvSpPr>
        <p:spPr bwMode="auto">
          <a:xfrm>
            <a:off x="3333495" y="3495359"/>
            <a:ext cx="311150" cy="123825"/>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latin typeface="Arial" panose="020B0604020202020204" pitchFamily="34" charset="0"/>
              </a:rPr>
              <a:t>Rel 7</a:t>
            </a:r>
            <a:endParaRPr lang="en-US" altLang="en-US" sz="1200" b="1" dirty="0">
              <a:latin typeface="Arial" panose="020B0604020202020204" pitchFamily="34" charset="0"/>
            </a:endParaRPr>
          </a:p>
        </p:txBody>
      </p:sp>
      <p:sp>
        <p:nvSpPr>
          <p:cNvPr id="31802" name="Text Box 48">
            <a:extLst>
              <a:ext uri="{FF2B5EF4-FFF2-40B4-BE49-F238E27FC236}">
                <a16:creationId xmlns:a16="http://schemas.microsoft.com/office/drawing/2014/main" id="{D9C3EFBE-72F5-1153-732E-41FFAF6ED7B9}"/>
              </a:ext>
            </a:extLst>
          </p:cNvPr>
          <p:cNvSpPr txBox="1">
            <a:spLocks noChangeArrowheads="1"/>
          </p:cNvSpPr>
          <p:nvPr/>
        </p:nvSpPr>
        <p:spPr bwMode="auto">
          <a:xfrm>
            <a:off x="3583493" y="5957984"/>
            <a:ext cx="379376"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2008</a:t>
            </a:r>
            <a:endParaRPr lang="en-US" altLang="en-US" sz="500" b="1">
              <a:latin typeface="Arial" panose="020B0604020202020204" pitchFamily="34" charset="0"/>
            </a:endParaRPr>
          </a:p>
        </p:txBody>
      </p:sp>
      <p:sp>
        <p:nvSpPr>
          <p:cNvPr id="31822" name="Line 68">
            <a:extLst>
              <a:ext uri="{FF2B5EF4-FFF2-40B4-BE49-F238E27FC236}">
                <a16:creationId xmlns:a16="http://schemas.microsoft.com/office/drawing/2014/main" id="{37910F10-5A50-AF3B-F560-F0AB0F31DA34}"/>
              </a:ext>
            </a:extLst>
          </p:cNvPr>
          <p:cNvSpPr>
            <a:spLocks noChangeShapeType="1"/>
          </p:cNvSpPr>
          <p:nvPr/>
        </p:nvSpPr>
        <p:spPr bwMode="auto">
          <a:xfrm flipV="1">
            <a:off x="3858605" y="3571876"/>
            <a:ext cx="0" cy="2227263"/>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6" name="Text Box 69">
            <a:extLst>
              <a:ext uri="{FF2B5EF4-FFF2-40B4-BE49-F238E27FC236}">
                <a16:creationId xmlns:a16="http://schemas.microsoft.com/office/drawing/2014/main" id="{587CB0DD-5D47-6832-0A02-258395C2516F}"/>
              </a:ext>
            </a:extLst>
          </p:cNvPr>
          <p:cNvSpPr txBox="1">
            <a:spLocks noChangeArrowheads="1"/>
          </p:cNvSpPr>
          <p:nvPr/>
        </p:nvSpPr>
        <p:spPr bwMode="auto">
          <a:xfrm>
            <a:off x="3668140" y="3367089"/>
            <a:ext cx="317500" cy="141287"/>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a:latin typeface="Arial" panose="020B0604020202020204" pitchFamily="34" charset="0"/>
              </a:rPr>
              <a:t>Rel 8</a:t>
            </a:r>
            <a:endParaRPr lang="en-US" altLang="en-US" sz="1200" b="1">
              <a:latin typeface="Arial" panose="020B0604020202020204" pitchFamily="34" charset="0"/>
            </a:endParaRPr>
          </a:p>
        </p:txBody>
      </p:sp>
      <p:sp>
        <p:nvSpPr>
          <p:cNvPr id="7" name="Text Box 70">
            <a:extLst>
              <a:ext uri="{FF2B5EF4-FFF2-40B4-BE49-F238E27FC236}">
                <a16:creationId xmlns:a16="http://schemas.microsoft.com/office/drawing/2014/main" id="{583DCAB0-4104-DDA8-2091-3443342905B1}"/>
              </a:ext>
            </a:extLst>
          </p:cNvPr>
          <p:cNvSpPr txBox="1">
            <a:spLocks noChangeArrowheads="1"/>
          </p:cNvSpPr>
          <p:nvPr/>
        </p:nvSpPr>
        <p:spPr bwMode="auto">
          <a:xfrm>
            <a:off x="4010405" y="3527426"/>
            <a:ext cx="371475" cy="123825"/>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rgbClr val="BA565E"/>
                </a:solidFill>
                <a:latin typeface="Arial" panose="020B0604020202020204" pitchFamily="34" charset="0"/>
              </a:rPr>
              <a:t>Rel 9</a:t>
            </a:r>
            <a:endParaRPr lang="en-US" altLang="en-US" sz="1200" b="1" dirty="0">
              <a:solidFill>
                <a:srgbClr val="BA565E"/>
              </a:solidFill>
              <a:latin typeface="Arial" panose="020B0604020202020204" pitchFamily="34" charset="0"/>
            </a:endParaRPr>
          </a:p>
        </p:txBody>
      </p:sp>
      <p:sp>
        <p:nvSpPr>
          <p:cNvPr id="31825" name="Text Box 71">
            <a:extLst>
              <a:ext uri="{FF2B5EF4-FFF2-40B4-BE49-F238E27FC236}">
                <a16:creationId xmlns:a16="http://schemas.microsoft.com/office/drawing/2014/main" id="{314095A9-9695-53D0-A921-49B3423500A5}"/>
              </a:ext>
            </a:extLst>
          </p:cNvPr>
          <p:cNvSpPr txBox="1">
            <a:spLocks noChangeArrowheads="1"/>
          </p:cNvSpPr>
          <p:nvPr/>
        </p:nvSpPr>
        <p:spPr bwMode="auto">
          <a:xfrm>
            <a:off x="4145935" y="5957984"/>
            <a:ext cx="380824"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2010</a:t>
            </a:r>
            <a:endParaRPr lang="en-US" altLang="en-US" sz="500" b="1">
              <a:latin typeface="Arial" panose="020B0604020202020204" pitchFamily="34" charset="0"/>
            </a:endParaRPr>
          </a:p>
        </p:txBody>
      </p:sp>
      <p:sp>
        <p:nvSpPr>
          <p:cNvPr id="31827" name="Line 73">
            <a:extLst>
              <a:ext uri="{FF2B5EF4-FFF2-40B4-BE49-F238E27FC236}">
                <a16:creationId xmlns:a16="http://schemas.microsoft.com/office/drawing/2014/main" id="{2BB1F931-4D11-59B4-BA0A-5A2D6CA3B4BA}"/>
              </a:ext>
            </a:extLst>
          </p:cNvPr>
          <p:cNvSpPr>
            <a:spLocks noChangeShapeType="1"/>
          </p:cNvSpPr>
          <p:nvPr/>
        </p:nvSpPr>
        <p:spPr bwMode="auto">
          <a:xfrm flipV="1">
            <a:off x="4152429" y="3686494"/>
            <a:ext cx="0" cy="2092325"/>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18" name="Text Box 77">
            <a:extLst>
              <a:ext uri="{FF2B5EF4-FFF2-40B4-BE49-F238E27FC236}">
                <a16:creationId xmlns:a16="http://schemas.microsoft.com/office/drawing/2014/main" id="{3E41E316-C00F-7D0A-B9B7-4E10FCE196D9}"/>
              </a:ext>
            </a:extLst>
          </p:cNvPr>
          <p:cNvSpPr txBox="1">
            <a:spLocks noChangeArrowheads="1"/>
          </p:cNvSpPr>
          <p:nvPr/>
        </p:nvSpPr>
        <p:spPr bwMode="auto">
          <a:xfrm>
            <a:off x="4340605" y="3367089"/>
            <a:ext cx="423863" cy="141287"/>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rgbClr val="FF0000"/>
                </a:solidFill>
                <a:latin typeface="Arial" panose="020B0604020202020204" pitchFamily="34" charset="0"/>
              </a:rPr>
              <a:t>Rel 10</a:t>
            </a:r>
            <a:endParaRPr lang="en-US" altLang="en-US" sz="1200" b="1" dirty="0">
              <a:solidFill>
                <a:srgbClr val="FF0000"/>
              </a:solidFill>
              <a:latin typeface="Arial" panose="020B0604020202020204" pitchFamily="34" charset="0"/>
            </a:endParaRPr>
          </a:p>
        </p:txBody>
      </p:sp>
      <p:sp>
        <p:nvSpPr>
          <p:cNvPr id="8" name="Text Box 80">
            <a:extLst>
              <a:ext uri="{FF2B5EF4-FFF2-40B4-BE49-F238E27FC236}">
                <a16:creationId xmlns:a16="http://schemas.microsoft.com/office/drawing/2014/main" id="{FD2948B0-7A0C-9FCA-329E-A04F62E96023}"/>
              </a:ext>
            </a:extLst>
          </p:cNvPr>
          <p:cNvSpPr txBox="1">
            <a:spLocks noChangeArrowheads="1"/>
          </p:cNvSpPr>
          <p:nvPr/>
        </p:nvSpPr>
        <p:spPr bwMode="auto">
          <a:xfrm>
            <a:off x="4746370" y="3518219"/>
            <a:ext cx="423863" cy="142875"/>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rgbClr val="FF0000"/>
                </a:solidFill>
                <a:latin typeface="Arial" panose="020B0604020202020204" pitchFamily="34" charset="0"/>
              </a:rPr>
              <a:t>Rel 11</a:t>
            </a:r>
            <a:endParaRPr lang="en-US" altLang="en-US" sz="1200" b="1" dirty="0">
              <a:solidFill>
                <a:srgbClr val="FF0000"/>
              </a:solidFill>
              <a:latin typeface="Arial" panose="020B0604020202020204" pitchFamily="34" charset="0"/>
            </a:endParaRPr>
          </a:p>
        </p:txBody>
      </p:sp>
      <p:sp>
        <p:nvSpPr>
          <p:cNvPr id="31832" name="Text Box 82">
            <a:extLst>
              <a:ext uri="{FF2B5EF4-FFF2-40B4-BE49-F238E27FC236}">
                <a16:creationId xmlns:a16="http://schemas.microsoft.com/office/drawing/2014/main" id="{4B9B80F9-B43A-E289-FC1A-319332897F26}"/>
              </a:ext>
            </a:extLst>
          </p:cNvPr>
          <p:cNvSpPr txBox="1">
            <a:spLocks noChangeArrowheads="1"/>
          </p:cNvSpPr>
          <p:nvPr/>
        </p:nvSpPr>
        <p:spPr bwMode="auto">
          <a:xfrm>
            <a:off x="4709825" y="5957984"/>
            <a:ext cx="380824"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2012</a:t>
            </a:r>
            <a:endParaRPr lang="en-US" altLang="en-US" sz="500" b="1">
              <a:latin typeface="Arial" panose="020B0604020202020204" pitchFamily="34" charset="0"/>
            </a:endParaRPr>
          </a:p>
        </p:txBody>
      </p:sp>
      <p:sp>
        <p:nvSpPr>
          <p:cNvPr id="9" name="Text Box 80">
            <a:extLst>
              <a:ext uri="{FF2B5EF4-FFF2-40B4-BE49-F238E27FC236}">
                <a16:creationId xmlns:a16="http://schemas.microsoft.com/office/drawing/2014/main" id="{67A1972F-244B-7DF7-1487-61BCB2D192E6}"/>
              </a:ext>
            </a:extLst>
          </p:cNvPr>
          <p:cNvSpPr txBox="1">
            <a:spLocks noChangeArrowheads="1"/>
          </p:cNvSpPr>
          <p:nvPr/>
        </p:nvSpPr>
        <p:spPr bwMode="auto">
          <a:xfrm>
            <a:off x="5175313" y="3387409"/>
            <a:ext cx="427037" cy="141287"/>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a:solidFill>
                  <a:srgbClr val="FF0000"/>
                </a:solidFill>
                <a:latin typeface="Arial" panose="020B0604020202020204" pitchFamily="34" charset="0"/>
              </a:rPr>
              <a:t>Rel 12</a:t>
            </a:r>
            <a:endParaRPr lang="en-US" altLang="en-US" sz="1200" b="1">
              <a:solidFill>
                <a:srgbClr val="FF0000"/>
              </a:solidFill>
              <a:latin typeface="Arial" panose="020B0604020202020204" pitchFamily="34" charset="0"/>
            </a:endParaRPr>
          </a:p>
        </p:txBody>
      </p:sp>
      <p:sp>
        <p:nvSpPr>
          <p:cNvPr id="19" name="Text Box 80">
            <a:extLst>
              <a:ext uri="{FF2B5EF4-FFF2-40B4-BE49-F238E27FC236}">
                <a16:creationId xmlns:a16="http://schemas.microsoft.com/office/drawing/2014/main" id="{087A4772-969E-D3AF-E9BF-87E02DFCB503}"/>
              </a:ext>
            </a:extLst>
          </p:cNvPr>
          <p:cNvSpPr txBox="1">
            <a:spLocks noChangeArrowheads="1"/>
          </p:cNvSpPr>
          <p:nvPr/>
        </p:nvSpPr>
        <p:spPr bwMode="auto">
          <a:xfrm>
            <a:off x="5618543" y="3522029"/>
            <a:ext cx="425450" cy="142875"/>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rgbClr val="FF0000"/>
                </a:solidFill>
                <a:latin typeface="Arial" panose="020B0604020202020204" pitchFamily="34" charset="0"/>
              </a:rPr>
              <a:t>Rel 13</a:t>
            </a:r>
            <a:endParaRPr lang="en-US" altLang="en-US" sz="1200" b="1" dirty="0">
              <a:solidFill>
                <a:srgbClr val="FF0000"/>
              </a:solidFill>
              <a:latin typeface="Arial" panose="020B0604020202020204" pitchFamily="34" charset="0"/>
            </a:endParaRPr>
          </a:p>
        </p:txBody>
      </p:sp>
      <p:sp>
        <p:nvSpPr>
          <p:cNvPr id="31837" name="Rectangle 7">
            <a:extLst>
              <a:ext uri="{FF2B5EF4-FFF2-40B4-BE49-F238E27FC236}">
                <a16:creationId xmlns:a16="http://schemas.microsoft.com/office/drawing/2014/main" id="{34C7C6DA-B5C4-94E5-605A-8810EBC4EA85}"/>
              </a:ext>
            </a:extLst>
          </p:cNvPr>
          <p:cNvSpPr>
            <a:spLocks noChangeArrowheads="1"/>
          </p:cNvSpPr>
          <p:nvPr/>
        </p:nvSpPr>
        <p:spPr bwMode="auto">
          <a:xfrm>
            <a:off x="4574349" y="3938742"/>
            <a:ext cx="1707191" cy="1852612"/>
          </a:xfrm>
          <a:prstGeom prst="rect">
            <a:avLst/>
          </a:prstGeom>
          <a:solidFill>
            <a:srgbClr val="C9061E"/>
          </a:solidFill>
          <a:ln w="9525">
            <a:noFill/>
            <a:miter lim="800000"/>
            <a:headEnd/>
            <a:tailEnd/>
          </a:ln>
        </p:spPr>
        <p:txBody>
          <a:bodyPr wrap="none" anchor="ct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endParaRPr lang="en-US" altLang="en-US" sz="1600">
              <a:latin typeface="Times New Roman" panose="02020603050405020304" pitchFamily="18" charset="0"/>
            </a:endParaRPr>
          </a:p>
        </p:txBody>
      </p:sp>
      <p:sp>
        <p:nvSpPr>
          <p:cNvPr id="31838" name="Line 11">
            <a:extLst>
              <a:ext uri="{FF2B5EF4-FFF2-40B4-BE49-F238E27FC236}">
                <a16:creationId xmlns:a16="http://schemas.microsoft.com/office/drawing/2014/main" id="{30A36F1C-14F1-9BA9-3BE3-B40669210EA1}"/>
              </a:ext>
            </a:extLst>
          </p:cNvPr>
          <p:cNvSpPr>
            <a:spLocks noChangeShapeType="1"/>
          </p:cNvSpPr>
          <p:nvPr/>
        </p:nvSpPr>
        <p:spPr bwMode="auto">
          <a:xfrm flipV="1">
            <a:off x="519019" y="5769569"/>
            <a:ext cx="11521440" cy="23597"/>
          </a:xfrm>
          <a:prstGeom prst="line">
            <a:avLst/>
          </a:prstGeom>
          <a:noFill/>
          <a:ln w="57150">
            <a:solidFill>
              <a:srgbClr val="008080"/>
            </a:solidFill>
            <a:round/>
            <a:headEnd/>
            <a:tailEnd type="stealth" w="lg" len="lg"/>
          </a:ln>
          <a:extLst>
            <a:ext uri="{909E8E84-426E-40DD-AFC4-6F175D3DCCD1}">
              <a14:hiddenFill xmlns:a14="http://schemas.microsoft.com/office/drawing/2010/main">
                <a:noFill/>
              </a14:hiddenFill>
            </a:ext>
          </a:extLst>
        </p:spPr>
        <p:txBody>
          <a:bodyPr/>
          <a:lstStyle/>
          <a:p>
            <a:endParaRPr lang="en-GB" sz="1000"/>
          </a:p>
        </p:txBody>
      </p:sp>
      <p:sp>
        <p:nvSpPr>
          <p:cNvPr id="31840" name="Line 78">
            <a:extLst>
              <a:ext uri="{FF2B5EF4-FFF2-40B4-BE49-F238E27FC236}">
                <a16:creationId xmlns:a16="http://schemas.microsoft.com/office/drawing/2014/main" id="{F037A06C-9BDE-E498-1425-6D893BCA9C7B}"/>
              </a:ext>
            </a:extLst>
          </p:cNvPr>
          <p:cNvSpPr>
            <a:spLocks noChangeShapeType="1"/>
          </p:cNvSpPr>
          <p:nvPr/>
        </p:nvSpPr>
        <p:spPr bwMode="auto">
          <a:xfrm flipH="1" flipV="1">
            <a:off x="4502394" y="3576319"/>
            <a:ext cx="23547" cy="2202499"/>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31841" name="Line 81">
            <a:extLst>
              <a:ext uri="{FF2B5EF4-FFF2-40B4-BE49-F238E27FC236}">
                <a16:creationId xmlns:a16="http://schemas.microsoft.com/office/drawing/2014/main" id="{593C011D-AF87-91F0-F22F-0E953DBD9605}"/>
              </a:ext>
            </a:extLst>
          </p:cNvPr>
          <p:cNvSpPr>
            <a:spLocks noChangeShapeType="1"/>
          </p:cNvSpPr>
          <p:nvPr/>
        </p:nvSpPr>
        <p:spPr bwMode="auto">
          <a:xfrm flipV="1">
            <a:off x="4932781" y="3686494"/>
            <a:ext cx="0" cy="2092325"/>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31843" name="Text Box 82">
            <a:extLst>
              <a:ext uri="{FF2B5EF4-FFF2-40B4-BE49-F238E27FC236}">
                <a16:creationId xmlns:a16="http://schemas.microsoft.com/office/drawing/2014/main" id="{A8F340D1-EC6B-8EAF-920C-8A3D63AAC07E}"/>
              </a:ext>
            </a:extLst>
          </p:cNvPr>
          <p:cNvSpPr txBox="1">
            <a:spLocks noChangeArrowheads="1"/>
          </p:cNvSpPr>
          <p:nvPr/>
        </p:nvSpPr>
        <p:spPr bwMode="auto">
          <a:xfrm>
            <a:off x="5273715" y="5957983"/>
            <a:ext cx="380824"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2014</a:t>
            </a:r>
            <a:endParaRPr lang="en-US" altLang="en-US" sz="500" b="1">
              <a:latin typeface="Arial" panose="020B0604020202020204" pitchFamily="34" charset="0"/>
            </a:endParaRPr>
          </a:p>
        </p:txBody>
      </p:sp>
      <p:sp>
        <p:nvSpPr>
          <p:cNvPr id="31847" name="Line 81">
            <a:extLst>
              <a:ext uri="{FF2B5EF4-FFF2-40B4-BE49-F238E27FC236}">
                <a16:creationId xmlns:a16="http://schemas.microsoft.com/office/drawing/2014/main" id="{32F01C3C-0660-EAD8-F6F4-DEEC1725C502}"/>
              </a:ext>
            </a:extLst>
          </p:cNvPr>
          <p:cNvSpPr>
            <a:spLocks noChangeShapeType="1"/>
          </p:cNvSpPr>
          <p:nvPr/>
        </p:nvSpPr>
        <p:spPr bwMode="auto">
          <a:xfrm flipV="1">
            <a:off x="5832997" y="3690939"/>
            <a:ext cx="0" cy="2093912"/>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31848" name="Line 81">
            <a:extLst>
              <a:ext uri="{FF2B5EF4-FFF2-40B4-BE49-F238E27FC236}">
                <a16:creationId xmlns:a16="http://schemas.microsoft.com/office/drawing/2014/main" id="{D2FB36FF-89A6-F550-2820-C2476D73CB7D}"/>
              </a:ext>
            </a:extLst>
          </p:cNvPr>
          <p:cNvSpPr>
            <a:spLocks noChangeShapeType="1"/>
          </p:cNvSpPr>
          <p:nvPr/>
        </p:nvSpPr>
        <p:spPr bwMode="auto">
          <a:xfrm flipH="1" flipV="1">
            <a:off x="7052554" y="3606799"/>
            <a:ext cx="3219" cy="2173289"/>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10" name="Text Box 80">
            <a:extLst>
              <a:ext uri="{FF2B5EF4-FFF2-40B4-BE49-F238E27FC236}">
                <a16:creationId xmlns:a16="http://schemas.microsoft.com/office/drawing/2014/main" id="{54B88710-0321-F04E-E316-E659818870F3}"/>
              </a:ext>
            </a:extLst>
          </p:cNvPr>
          <p:cNvSpPr txBox="1">
            <a:spLocks noChangeArrowheads="1"/>
          </p:cNvSpPr>
          <p:nvPr/>
        </p:nvSpPr>
        <p:spPr bwMode="auto">
          <a:xfrm>
            <a:off x="6844410" y="3464561"/>
            <a:ext cx="525463" cy="215900"/>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chemeClr val="accent6"/>
                </a:solidFill>
                <a:latin typeface="Arial" panose="020B0604020202020204" pitchFamily="34" charset="0"/>
              </a:rPr>
              <a:t>Rel 16</a:t>
            </a:r>
            <a:endParaRPr lang="en-US" altLang="en-US" sz="1200" b="1" dirty="0">
              <a:solidFill>
                <a:schemeClr val="accent6"/>
              </a:solidFill>
              <a:latin typeface="Arial" panose="020B0604020202020204" pitchFamily="34" charset="0"/>
            </a:endParaRPr>
          </a:p>
        </p:txBody>
      </p:sp>
      <p:sp>
        <p:nvSpPr>
          <p:cNvPr id="31852" name="Text Box 82">
            <a:extLst>
              <a:ext uri="{FF2B5EF4-FFF2-40B4-BE49-F238E27FC236}">
                <a16:creationId xmlns:a16="http://schemas.microsoft.com/office/drawing/2014/main" id="{78768592-8EF2-3855-1CCF-2D94E9BBF649}"/>
              </a:ext>
            </a:extLst>
          </p:cNvPr>
          <p:cNvSpPr txBox="1">
            <a:spLocks noChangeArrowheads="1"/>
          </p:cNvSpPr>
          <p:nvPr/>
        </p:nvSpPr>
        <p:spPr bwMode="auto">
          <a:xfrm>
            <a:off x="5837605" y="5957983"/>
            <a:ext cx="380824"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2016</a:t>
            </a:r>
            <a:endParaRPr lang="en-US" altLang="en-US" sz="500" b="1">
              <a:latin typeface="Arial" panose="020B0604020202020204" pitchFamily="34" charset="0"/>
            </a:endParaRPr>
          </a:p>
        </p:txBody>
      </p:sp>
      <p:sp>
        <p:nvSpPr>
          <p:cNvPr id="11" name="Text Box 80">
            <a:extLst>
              <a:ext uri="{FF2B5EF4-FFF2-40B4-BE49-F238E27FC236}">
                <a16:creationId xmlns:a16="http://schemas.microsoft.com/office/drawing/2014/main" id="{646D0C50-5D22-1E8D-5DC7-C0A8C41BDE26}"/>
              </a:ext>
            </a:extLst>
          </p:cNvPr>
          <p:cNvSpPr txBox="1">
            <a:spLocks noChangeArrowheads="1"/>
          </p:cNvSpPr>
          <p:nvPr/>
        </p:nvSpPr>
        <p:spPr bwMode="auto">
          <a:xfrm>
            <a:off x="5997955" y="3381694"/>
            <a:ext cx="423863" cy="142875"/>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rgbClr val="FF0000"/>
                </a:solidFill>
                <a:latin typeface="Arial" panose="020B0604020202020204" pitchFamily="34" charset="0"/>
              </a:rPr>
              <a:t>Rel 14</a:t>
            </a:r>
            <a:endParaRPr lang="en-US" altLang="en-US" sz="1200" b="1" dirty="0">
              <a:solidFill>
                <a:srgbClr val="FF0000"/>
              </a:solidFill>
              <a:latin typeface="Arial" panose="020B0604020202020204" pitchFamily="34" charset="0"/>
            </a:endParaRPr>
          </a:p>
        </p:txBody>
      </p:sp>
      <p:sp>
        <p:nvSpPr>
          <p:cNvPr id="31857" name="Line 81">
            <a:extLst>
              <a:ext uri="{FF2B5EF4-FFF2-40B4-BE49-F238E27FC236}">
                <a16:creationId xmlns:a16="http://schemas.microsoft.com/office/drawing/2014/main" id="{D2F0A0E4-1412-758A-B775-8FC26A73BBB3}"/>
              </a:ext>
            </a:extLst>
          </p:cNvPr>
          <p:cNvSpPr>
            <a:spLocks noChangeShapeType="1"/>
          </p:cNvSpPr>
          <p:nvPr/>
        </p:nvSpPr>
        <p:spPr bwMode="auto">
          <a:xfrm flipV="1">
            <a:off x="6560061" y="3686176"/>
            <a:ext cx="0" cy="2093913"/>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12" name="Text Box 80">
            <a:extLst>
              <a:ext uri="{FF2B5EF4-FFF2-40B4-BE49-F238E27FC236}">
                <a16:creationId xmlns:a16="http://schemas.microsoft.com/office/drawing/2014/main" id="{AE01A9F6-4996-55FF-A22A-01E76BB1A232}"/>
              </a:ext>
            </a:extLst>
          </p:cNvPr>
          <p:cNvSpPr txBox="1">
            <a:spLocks noChangeArrowheads="1"/>
          </p:cNvSpPr>
          <p:nvPr/>
        </p:nvSpPr>
        <p:spPr bwMode="auto">
          <a:xfrm>
            <a:off x="6347205" y="3548064"/>
            <a:ext cx="423863" cy="142875"/>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rgbClr val="718128"/>
                </a:solidFill>
                <a:latin typeface="Arial" panose="020B0604020202020204" pitchFamily="34" charset="0"/>
              </a:rPr>
              <a:t>Rel 15</a:t>
            </a:r>
            <a:endParaRPr lang="en-US" altLang="en-US" sz="1200" b="1" dirty="0">
              <a:solidFill>
                <a:srgbClr val="718128"/>
              </a:solidFill>
              <a:latin typeface="Arial" panose="020B0604020202020204" pitchFamily="34" charset="0"/>
            </a:endParaRPr>
          </a:p>
        </p:txBody>
      </p:sp>
      <p:pic>
        <p:nvPicPr>
          <p:cNvPr id="114" name="Picture 22" descr="5G-logo_175px">
            <a:extLst>
              <a:ext uri="{FF2B5EF4-FFF2-40B4-BE49-F238E27FC236}">
                <a16:creationId xmlns:a16="http://schemas.microsoft.com/office/drawing/2014/main" id="{C956FD27-D332-B1A1-8229-BB4DBD28AAA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83714" y="1855117"/>
            <a:ext cx="1074492" cy="742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Rectangle 8">
            <a:extLst>
              <a:ext uri="{FF2B5EF4-FFF2-40B4-BE49-F238E27FC236}">
                <a16:creationId xmlns:a16="http://schemas.microsoft.com/office/drawing/2014/main" id="{2196903F-91F3-788E-61B4-5418A821B269}"/>
              </a:ext>
            </a:extLst>
          </p:cNvPr>
          <p:cNvSpPr>
            <a:spLocks noChangeArrowheads="1"/>
          </p:cNvSpPr>
          <p:nvPr/>
        </p:nvSpPr>
        <p:spPr bwMode="auto">
          <a:xfrm>
            <a:off x="8911910" y="3938742"/>
            <a:ext cx="2357344" cy="1812375"/>
          </a:xfrm>
          <a:prstGeom prst="rect">
            <a:avLst/>
          </a:prstGeom>
          <a:solidFill>
            <a:srgbClr val="0D6D96"/>
          </a:solidFill>
          <a:ln>
            <a:noFill/>
          </a:ln>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endParaRPr lang="en-US" altLang="en-US" sz="1600">
              <a:latin typeface="Times New Roman" panose="02020603050405020304" pitchFamily="18" charset="0"/>
            </a:endParaRPr>
          </a:p>
        </p:txBody>
      </p:sp>
      <p:sp>
        <p:nvSpPr>
          <p:cNvPr id="30" name="Text Box 27">
            <a:extLst>
              <a:ext uri="{FF2B5EF4-FFF2-40B4-BE49-F238E27FC236}">
                <a16:creationId xmlns:a16="http://schemas.microsoft.com/office/drawing/2014/main" id="{D26ECBC4-5BEA-B2C9-DB15-F6531475D388}"/>
              </a:ext>
            </a:extLst>
          </p:cNvPr>
          <p:cNvSpPr txBox="1">
            <a:spLocks noChangeArrowheads="1"/>
          </p:cNvSpPr>
          <p:nvPr/>
        </p:nvSpPr>
        <p:spPr bwMode="auto">
          <a:xfrm>
            <a:off x="9458854" y="3416778"/>
            <a:ext cx="547687" cy="311150"/>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rgbClr val="0000FF"/>
                </a:solidFill>
                <a:latin typeface="Arial" panose="020B0604020202020204" pitchFamily="34" charset="0"/>
              </a:rPr>
              <a:t>Rel 21</a:t>
            </a:r>
            <a:endParaRPr lang="en-US" altLang="en-US" sz="1200" b="1" dirty="0">
              <a:solidFill>
                <a:srgbClr val="0000FF"/>
              </a:solidFill>
              <a:latin typeface="Arial" panose="020B0604020202020204" pitchFamily="34" charset="0"/>
            </a:endParaRPr>
          </a:p>
        </p:txBody>
      </p:sp>
      <p:sp>
        <p:nvSpPr>
          <p:cNvPr id="31824" name="Text Box 30">
            <a:extLst>
              <a:ext uri="{FF2B5EF4-FFF2-40B4-BE49-F238E27FC236}">
                <a16:creationId xmlns:a16="http://schemas.microsoft.com/office/drawing/2014/main" id="{147AA45E-F778-E133-0449-F7EE001A457A}"/>
              </a:ext>
            </a:extLst>
          </p:cNvPr>
          <p:cNvSpPr txBox="1">
            <a:spLocks noChangeArrowheads="1"/>
          </p:cNvSpPr>
          <p:nvPr/>
        </p:nvSpPr>
        <p:spPr bwMode="auto">
          <a:xfrm>
            <a:off x="10742933" y="3316042"/>
            <a:ext cx="448143" cy="164577"/>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rgbClr val="0000FF"/>
                </a:solidFill>
                <a:latin typeface="Arial" panose="020B0604020202020204" pitchFamily="34" charset="0"/>
              </a:rPr>
              <a:t>Rel 23</a:t>
            </a:r>
            <a:endParaRPr lang="en-US" altLang="en-US" sz="1200" b="1" dirty="0">
              <a:solidFill>
                <a:srgbClr val="0000FF"/>
              </a:solidFill>
              <a:latin typeface="Arial" panose="020B0604020202020204" pitchFamily="34" charset="0"/>
            </a:endParaRPr>
          </a:p>
        </p:txBody>
      </p:sp>
      <p:sp>
        <p:nvSpPr>
          <p:cNvPr id="31836" name="Text Box 35">
            <a:extLst>
              <a:ext uri="{FF2B5EF4-FFF2-40B4-BE49-F238E27FC236}">
                <a16:creationId xmlns:a16="http://schemas.microsoft.com/office/drawing/2014/main" id="{18C40CDD-ED97-74D2-C033-F6F215395A9C}"/>
              </a:ext>
            </a:extLst>
          </p:cNvPr>
          <p:cNvSpPr txBox="1">
            <a:spLocks noChangeArrowheads="1"/>
          </p:cNvSpPr>
          <p:nvPr/>
        </p:nvSpPr>
        <p:spPr bwMode="auto">
          <a:xfrm>
            <a:off x="10055775" y="3473440"/>
            <a:ext cx="460464" cy="18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900" b="1" dirty="0">
                <a:solidFill>
                  <a:srgbClr val="0000FF"/>
                </a:solidFill>
                <a:latin typeface="Arial" panose="020B0604020202020204" pitchFamily="34" charset="0"/>
              </a:rPr>
              <a:t>Rel 22</a:t>
            </a:r>
            <a:endParaRPr lang="en-US" altLang="en-US" sz="1100" b="1" dirty="0">
              <a:solidFill>
                <a:srgbClr val="0000FF"/>
              </a:solidFill>
              <a:latin typeface="Arial" panose="020B0604020202020204" pitchFamily="34" charset="0"/>
            </a:endParaRPr>
          </a:p>
        </p:txBody>
      </p:sp>
      <p:sp>
        <p:nvSpPr>
          <p:cNvPr id="31823" name="Line 29">
            <a:extLst>
              <a:ext uri="{FF2B5EF4-FFF2-40B4-BE49-F238E27FC236}">
                <a16:creationId xmlns:a16="http://schemas.microsoft.com/office/drawing/2014/main" id="{290D2BC6-D79F-F9F4-91FF-9908DC30E804}"/>
              </a:ext>
            </a:extLst>
          </p:cNvPr>
          <p:cNvSpPr>
            <a:spLocks noChangeShapeType="1"/>
          </p:cNvSpPr>
          <p:nvPr/>
        </p:nvSpPr>
        <p:spPr bwMode="auto">
          <a:xfrm flipV="1">
            <a:off x="10971710" y="3457329"/>
            <a:ext cx="0" cy="1834753"/>
          </a:xfrm>
          <a:prstGeom prst="line">
            <a:avLst/>
          </a:prstGeom>
          <a:noFill/>
          <a:ln w="28575">
            <a:solidFill>
              <a:srgbClr val="000000"/>
            </a:solidFill>
            <a:prstDash val="dash"/>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31850" name="Line 36">
            <a:extLst>
              <a:ext uri="{FF2B5EF4-FFF2-40B4-BE49-F238E27FC236}">
                <a16:creationId xmlns:a16="http://schemas.microsoft.com/office/drawing/2014/main" id="{8F44603E-7C9F-707C-B91A-A36F04EC86F1}"/>
              </a:ext>
            </a:extLst>
          </p:cNvPr>
          <p:cNvSpPr>
            <a:spLocks noChangeShapeType="1"/>
          </p:cNvSpPr>
          <p:nvPr/>
        </p:nvSpPr>
        <p:spPr bwMode="auto">
          <a:xfrm flipH="1" flipV="1">
            <a:off x="10252955" y="3604505"/>
            <a:ext cx="19806" cy="1634481"/>
          </a:xfrm>
          <a:prstGeom prst="line">
            <a:avLst/>
          </a:prstGeom>
          <a:noFill/>
          <a:ln w="28575">
            <a:solidFill>
              <a:srgbClr val="000000"/>
            </a:solidFill>
            <a:prstDash val="dash"/>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4" name="Text Box 82">
            <a:extLst>
              <a:ext uri="{FF2B5EF4-FFF2-40B4-BE49-F238E27FC236}">
                <a16:creationId xmlns:a16="http://schemas.microsoft.com/office/drawing/2014/main" id="{7DF99C86-3EFC-6DB9-6E18-6F2FD0048CDC}"/>
              </a:ext>
            </a:extLst>
          </p:cNvPr>
          <p:cNvSpPr txBox="1">
            <a:spLocks noChangeArrowheads="1"/>
          </p:cNvSpPr>
          <p:nvPr/>
        </p:nvSpPr>
        <p:spPr bwMode="auto">
          <a:xfrm>
            <a:off x="6401495" y="5957983"/>
            <a:ext cx="380824"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2018</a:t>
            </a:r>
            <a:endParaRPr lang="en-US" altLang="en-US" sz="500" b="1" dirty="0">
              <a:latin typeface="Arial" panose="020B0604020202020204" pitchFamily="34" charset="0"/>
            </a:endParaRPr>
          </a:p>
        </p:txBody>
      </p:sp>
      <p:sp>
        <p:nvSpPr>
          <p:cNvPr id="31809" name="Text Box 82">
            <a:extLst>
              <a:ext uri="{FF2B5EF4-FFF2-40B4-BE49-F238E27FC236}">
                <a16:creationId xmlns:a16="http://schemas.microsoft.com/office/drawing/2014/main" id="{6ABA0130-25D9-A7B7-A589-7BEE08F4ECDB}"/>
              </a:ext>
            </a:extLst>
          </p:cNvPr>
          <p:cNvSpPr txBox="1">
            <a:spLocks noChangeArrowheads="1"/>
          </p:cNvSpPr>
          <p:nvPr/>
        </p:nvSpPr>
        <p:spPr bwMode="auto">
          <a:xfrm>
            <a:off x="6965385" y="5957983"/>
            <a:ext cx="380824"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2020</a:t>
            </a:r>
            <a:endParaRPr lang="en-US" altLang="en-US" sz="500" b="1" dirty="0">
              <a:latin typeface="Arial" panose="020B0604020202020204" pitchFamily="34" charset="0"/>
            </a:endParaRPr>
          </a:p>
        </p:txBody>
      </p:sp>
      <p:sp>
        <p:nvSpPr>
          <p:cNvPr id="31867" name="Text Box 82">
            <a:extLst>
              <a:ext uri="{FF2B5EF4-FFF2-40B4-BE49-F238E27FC236}">
                <a16:creationId xmlns:a16="http://schemas.microsoft.com/office/drawing/2014/main" id="{328379A0-A0EB-6DEA-A70D-9112C6716523}"/>
              </a:ext>
            </a:extLst>
          </p:cNvPr>
          <p:cNvSpPr txBox="1">
            <a:spLocks noChangeArrowheads="1"/>
          </p:cNvSpPr>
          <p:nvPr/>
        </p:nvSpPr>
        <p:spPr bwMode="auto">
          <a:xfrm>
            <a:off x="7529275" y="5957983"/>
            <a:ext cx="367822"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2022</a:t>
            </a:r>
            <a:endParaRPr lang="en-US" altLang="en-US" sz="500" b="1" dirty="0">
              <a:latin typeface="Arial" panose="020B0604020202020204" pitchFamily="34" charset="0"/>
            </a:endParaRPr>
          </a:p>
        </p:txBody>
      </p:sp>
      <p:sp>
        <p:nvSpPr>
          <p:cNvPr id="31871" name="Text Box 82">
            <a:extLst>
              <a:ext uri="{FF2B5EF4-FFF2-40B4-BE49-F238E27FC236}">
                <a16:creationId xmlns:a16="http://schemas.microsoft.com/office/drawing/2014/main" id="{1448D9DA-BE20-35F0-E0A5-78B67B0090D0}"/>
              </a:ext>
            </a:extLst>
          </p:cNvPr>
          <p:cNvSpPr txBox="1">
            <a:spLocks noChangeArrowheads="1"/>
          </p:cNvSpPr>
          <p:nvPr/>
        </p:nvSpPr>
        <p:spPr bwMode="auto">
          <a:xfrm>
            <a:off x="8080163" y="5957983"/>
            <a:ext cx="367822"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2024</a:t>
            </a:r>
            <a:endParaRPr lang="en-US" altLang="en-US" sz="500" b="1" dirty="0">
              <a:latin typeface="Arial" panose="020B0604020202020204" pitchFamily="34" charset="0"/>
            </a:endParaRPr>
          </a:p>
        </p:txBody>
      </p:sp>
      <p:sp>
        <p:nvSpPr>
          <p:cNvPr id="99" name="Text Box 82">
            <a:extLst>
              <a:ext uri="{FF2B5EF4-FFF2-40B4-BE49-F238E27FC236}">
                <a16:creationId xmlns:a16="http://schemas.microsoft.com/office/drawing/2014/main" id="{90B318B9-7483-4E8F-D875-2C9DA674A750}"/>
              </a:ext>
            </a:extLst>
          </p:cNvPr>
          <p:cNvSpPr txBox="1">
            <a:spLocks noChangeArrowheads="1"/>
          </p:cNvSpPr>
          <p:nvPr/>
        </p:nvSpPr>
        <p:spPr bwMode="auto">
          <a:xfrm>
            <a:off x="8631051" y="5957983"/>
            <a:ext cx="367822"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2026</a:t>
            </a:r>
            <a:endParaRPr lang="en-US" altLang="en-US" sz="500" b="1" dirty="0">
              <a:latin typeface="Arial" panose="020B0604020202020204" pitchFamily="34" charset="0"/>
            </a:endParaRPr>
          </a:p>
        </p:txBody>
      </p:sp>
      <p:sp>
        <p:nvSpPr>
          <p:cNvPr id="103" name="Text Box 82">
            <a:extLst>
              <a:ext uri="{FF2B5EF4-FFF2-40B4-BE49-F238E27FC236}">
                <a16:creationId xmlns:a16="http://schemas.microsoft.com/office/drawing/2014/main" id="{CB3C335D-2738-1E38-AB9E-833F775E43CE}"/>
              </a:ext>
            </a:extLst>
          </p:cNvPr>
          <p:cNvSpPr txBox="1">
            <a:spLocks noChangeArrowheads="1"/>
          </p:cNvSpPr>
          <p:nvPr/>
        </p:nvSpPr>
        <p:spPr bwMode="auto">
          <a:xfrm>
            <a:off x="9181939" y="5957983"/>
            <a:ext cx="367822"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2028</a:t>
            </a:r>
            <a:endParaRPr lang="en-US" altLang="en-US" sz="500" b="1" dirty="0">
              <a:latin typeface="Arial" panose="020B0604020202020204" pitchFamily="34" charset="0"/>
            </a:endParaRPr>
          </a:p>
        </p:txBody>
      </p:sp>
      <p:sp>
        <p:nvSpPr>
          <p:cNvPr id="107" name="Text Box 82">
            <a:extLst>
              <a:ext uri="{FF2B5EF4-FFF2-40B4-BE49-F238E27FC236}">
                <a16:creationId xmlns:a16="http://schemas.microsoft.com/office/drawing/2014/main" id="{4757FF5D-E29E-D129-CFAD-1DA4E89704B5}"/>
              </a:ext>
            </a:extLst>
          </p:cNvPr>
          <p:cNvSpPr txBox="1">
            <a:spLocks noChangeArrowheads="1"/>
          </p:cNvSpPr>
          <p:nvPr/>
        </p:nvSpPr>
        <p:spPr bwMode="auto">
          <a:xfrm>
            <a:off x="9732827" y="5957983"/>
            <a:ext cx="367822"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2030</a:t>
            </a:r>
            <a:endParaRPr lang="en-US" altLang="en-US" sz="500" b="1" dirty="0">
              <a:latin typeface="Arial" panose="020B0604020202020204" pitchFamily="34" charset="0"/>
            </a:endParaRPr>
          </a:p>
        </p:txBody>
      </p:sp>
      <p:grpSp>
        <p:nvGrpSpPr>
          <p:cNvPr id="120" name="Group 119">
            <a:extLst>
              <a:ext uri="{FF2B5EF4-FFF2-40B4-BE49-F238E27FC236}">
                <a16:creationId xmlns:a16="http://schemas.microsoft.com/office/drawing/2014/main" id="{6E391496-9C3A-8FEC-32CD-4EDA993D9B8B}"/>
              </a:ext>
            </a:extLst>
          </p:cNvPr>
          <p:cNvGrpSpPr/>
          <p:nvPr/>
        </p:nvGrpSpPr>
        <p:grpSpPr>
          <a:xfrm>
            <a:off x="1047773" y="5811484"/>
            <a:ext cx="9919004" cy="311150"/>
            <a:chOff x="876815" y="6236233"/>
            <a:chExt cx="9596192" cy="311150"/>
          </a:xfrm>
        </p:grpSpPr>
        <p:sp>
          <p:nvSpPr>
            <p:cNvPr id="31772" name="Text Box 18">
              <a:extLst>
                <a:ext uri="{FF2B5EF4-FFF2-40B4-BE49-F238E27FC236}">
                  <a16:creationId xmlns:a16="http://schemas.microsoft.com/office/drawing/2014/main" id="{ECFC1DE7-546A-1B17-7820-711B425E7C48}"/>
                </a:ext>
              </a:extLst>
            </p:cNvPr>
            <p:cNvSpPr txBox="1">
              <a:spLocks noChangeArrowheads="1"/>
            </p:cNvSpPr>
            <p:nvPr/>
          </p:nvSpPr>
          <p:spPr bwMode="auto">
            <a:xfrm>
              <a:off x="876815" y="6236233"/>
              <a:ext cx="380824"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1999</a:t>
              </a:r>
              <a:endParaRPr lang="en-US" altLang="en-US" sz="500" b="1">
                <a:latin typeface="Arial" panose="020B0604020202020204" pitchFamily="34" charset="0"/>
              </a:endParaRPr>
            </a:p>
          </p:txBody>
        </p:sp>
        <p:sp>
          <p:nvSpPr>
            <p:cNvPr id="31774" name="Text Box 20">
              <a:extLst>
                <a:ext uri="{FF2B5EF4-FFF2-40B4-BE49-F238E27FC236}">
                  <a16:creationId xmlns:a16="http://schemas.microsoft.com/office/drawing/2014/main" id="{428F4A0E-00A9-E038-B135-7001EA0CA19F}"/>
                </a:ext>
              </a:extLst>
            </p:cNvPr>
            <p:cNvSpPr txBox="1">
              <a:spLocks noChangeArrowheads="1"/>
            </p:cNvSpPr>
            <p:nvPr/>
          </p:nvSpPr>
          <p:spPr bwMode="auto">
            <a:xfrm>
              <a:off x="1420001" y="6236233"/>
              <a:ext cx="377928"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2001</a:t>
              </a:r>
              <a:endParaRPr lang="en-US" altLang="en-US" sz="500" b="1">
                <a:latin typeface="Arial" panose="020B0604020202020204" pitchFamily="34" charset="0"/>
              </a:endParaRPr>
            </a:p>
          </p:txBody>
        </p:sp>
        <p:sp>
          <p:nvSpPr>
            <p:cNvPr id="31791" name="Text Box 37">
              <a:extLst>
                <a:ext uri="{FF2B5EF4-FFF2-40B4-BE49-F238E27FC236}">
                  <a16:creationId xmlns:a16="http://schemas.microsoft.com/office/drawing/2014/main" id="{FCE98F67-FE9C-4504-6265-983F0D9D31D3}"/>
                </a:ext>
              </a:extLst>
            </p:cNvPr>
            <p:cNvSpPr txBox="1">
              <a:spLocks noChangeArrowheads="1"/>
            </p:cNvSpPr>
            <p:nvPr/>
          </p:nvSpPr>
          <p:spPr bwMode="auto">
            <a:xfrm>
              <a:off x="1960291" y="6236233"/>
              <a:ext cx="380824"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2003</a:t>
              </a:r>
              <a:endParaRPr lang="en-US" altLang="en-US" sz="500" b="1">
                <a:latin typeface="Arial" panose="020B0604020202020204" pitchFamily="34" charset="0"/>
              </a:endParaRPr>
            </a:p>
          </p:txBody>
        </p:sp>
        <p:sp>
          <p:nvSpPr>
            <p:cNvPr id="31797" name="Text Box 43">
              <a:extLst>
                <a:ext uri="{FF2B5EF4-FFF2-40B4-BE49-F238E27FC236}">
                  <a16:creationId xmlns:a16="http://schemas.microsoft.com/office/drawing/2014/main" id="{D314E93C-B0C4-05EA-539B-D6231A7714AE}"/>
                </a:ext>
              </a:extLst>
            </p:cNvPr>
            <p:cNvSpPr txBox="1">
              <a:spLocks noChangeArrowheads="1"/>
            </p:cNvSpPr>
            <p:nvPr/>
          </p:nvSpPr>
          <p:spPr bwMode="auto">
            <a:xfrm>
              <a:off x="2503477" y="6236233"/>
              <a:ext cx="380824"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2005</a:t>
              </a:r>
              <a:endParaRPr lang="en-US" altLang="en-US" sz="500" b="1">
                <a:latin typeface="Arial" panose="020B0604020202020204" pitchFamily="34" charset="0"/>
              </a:endParaRPr>
            </a:p>
          </p:txBody>
        </p:sp>
        <p:sp>
          <p:nvSpPr>
            <p:cNvPr id="31799" name="Text Box 45">
              <a:extLst>
                <a:ext uri="{FF2B5EF4-FFF2-40B4-BE49-F238E27FC236}">
                  <a16:creationId xmlns:a16="http://schemas.microsoft.com/office/drawing/2014/main" id="{08EA83C2-3095-B37D-6CEA-00867DFFD44F}"/>
                </a:ext>
              </a:extLst>
            </p:cNvPr>
            <p:cNvSpPr txBox="1">
              <a:spLocks noChangeArrowheads="1"/>
            </p:cNvSpPr>
            <p:nvPr/>
          </p:nvSpPr>
          <p:spPr bwMode="auto">
            <a:xfrm>
              <a:off x="3046663" y="6236233"/>
              <a:ext cx="380824"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2007</a:t>
              </a:r>
              <a:endParaRPr lang="en-US" altLang="en-US" sz="500" b="1">
                <a:latin typeface="Arial" panose="020B0604020202020204" pitchFamily="34" charset="0"/>
              </a:endParaRPr>
            </a:p>
          </p:txBody>
        </p:sp>
        <p:sp>
          <p:nvSpPr>
            <p:cNvPr id="31803" name="Text Box 49">
              <a:extLst>
                <a:ext uri="{FF2B5EF4-FFF2-40B4-BE49-F238E27FC236}">
                  <a16:creationId xmlns:a16="http://schemas.microsoft.com/office/drawing/2014/main" id="{2FF292FB-2C1E-E965-6D58-EA9874FBA41C}"/>
                </a:ext>
              </a:extLst>
            </p:cNvPr>
            <p:cNvSpPr txBox="1">
              <a:spLocks noChangeArrowheads="1"/>
            </p:cNvSpPr>
            <p:nvPr/>
          </p:nvSpPr>
          <p:spPr bwMode="auto">
            <a:xfrm>
              <a:off x="3589849" y="6236233"/>
              <a:ext cx="379376"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2009</a:t>
              </a:r>
              <a:endParaRPr lang="en-US" altLang="en-US" sz="500" b="1">
                <a:latin typeface="Arial" panose="020B0604020202020204" pitchFamily="34" charset="0"/>
              </a:endParaRPr>
            </a:p>
          </p:txBody>
        </p:sp>
        <p:sp>
          <p:nvSpPr>
            <p:cNvPr id="31829" name="Text Box 76">
              <a:extLst>
                <a:ext uri="{FF2B5EF4-FFF2-40B4-BE49-F238E27FC236}">
                  <a16:creationId xmlns:a16="http://schemas.microsoft.com/office/drawing/2014/main" id="{E18E368C-FE8D-1659-148B-ACBAC49101AB}"/>
                </a:ext>
              </a:extLst>
            </p:cNvPr>
            <p:cNvSpPr txBox="1">
              <a:spLocks noChangeArrowheads="1"/>
            </p:cNvSpPr>
            <p:nvPr/>
          </p:nvSpPr>
          <p:spPr bwMode="auto">
            <a:xfrm>
              <a:off x="4131587" y="6236233"/>
              <a:ext cx="380824"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2011</a:t>
              </a:r>
              <a:endParaRPr lang="en-US" altLang="en-US" sz="500" b="1">
                <a:latin typeface="Arial" panose="020B0604020202020204" pitchFamily="34" charset="0"/>
              </a:endParaRPr>
            </a:p>
          </p:txBody>
        </p:sp>
        <p:sp>
          <p:nvSpPr>
            <p:cNvPr id="31833" name="Text Box 82">
              <a:extLst>
                <a:ext uri="{FF2B5EF4-FFF2-40B4-BE49-F238E27FC236}">
                  <a16:creationId xmlns:a16="http://schemas.microsoft.com/office/drawing/2014/main" id="{50D96029-9423-03D3-7831-C397BCF70374}"/>
                </a:ext>
              </a:extLst>
            </p:cNvPr>
            <p:cNvSpPr txBox="1">
              <a:spLocks noChangeArrowheads="1"/>
            </p:cNvSpPr>
            <p:nvPr/>
          </p:nvSpPr>
          <p:spPr bwMode="auto">
            <a:xfrm>
              <a:off x="4674773" y="6236233"/>
              <a:ext cx="379376"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2013</a:t>
              </a:r>
              <a:endParaRPr lang="en-US" altLang="en-US" sz="500" b="1">
                <a:latin typeface="Arial" panose="020B0604020202020204" pitchFamily="34" charset="0"/>
              </a:endParaRPr>
            </a:p>
          </p:txBody>
        </p:sp>
        <p:sp>
          <p:nvSpPr>
            <p:cNvPr id="31835" name="Text Box 76">
              <a:extLst>
                <a:ext uri="{FF2B5EF4-FFF2-40B4-BE49-F238E27FC236}">
                  <a16:creationId xmlns:a16="http://schemas.microsoft.com/office/drawing/2014/main" id="{DBA18589-A7E6-74E0-2FF1-B647842DF852}"/>
                </a:ext>
              </a:extLst>
            </p:cNvPr>
            <p:cNvSpPr txBox="1">
              <a:spLocks noChangeArrowheads="1"/>
            </p:cNvSpPr>
            <p:nvPr/>
          </p:nvSpPr>
          <p:spPr bwMode="auto">
            <a:xfrm>
              <a:off x="5216511" y="6236233"/>
              <a:ext cx="380824"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2015</a:t>
              </a:r>
              <a:endParaRPr lang="en-US" altLang="en-US" sz="500" b="1">
                <a:latin typeface="Arial" panose="020B0604020202020204" pitchFamily="34" charset="0"/>
              </a:endParaRPr>
            </a:p>
          </p:txBody>
        </p:sp>
        <p:sp>
          <p:nvSpPr>
            <p:cNvPr id="31854" name="Text Box 82">
              <a:extLst>
                <a:ext uri="{FF2B5EF4-FFF2-40B4-BE49-F238E27FC236}">
                  <a16:creationId xmlns:a16="http://schemas.microsoft.com/office/drawing/2014/main" id="{828B80CE-BE1C-DA81-4BCE-4996B4A407A3}"/>
                </a:ext>
              </a:extLst>
            </p:cNvPr>
            <p:cNvSpPr txBox="1">
              <a:spLocks noChangeArrowheads="1"/>
            </p:cNvSpPr>
            <p:nvPr/>
          </p:nvSpPr>
          <p:spPr bwMode="auto">
            <a:xfrm>
              <a:off x="5759697" y="6236233"/>
              <a:ext cx="380824"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2017</a:t>
              </a:r>
              <a:endParaRPr lang="en-US" altLang="en-US" sz="500" b="1">
                <a:latin typeface="Arial" panose="020B0604020202020204" pitchFamily="34" charset="0"/>
              </a:endParaRPr>
            </a:p>
          </p:txBody>
        </p:sp>
        <p:sp>
          <p:nvSpPr>
            <p:cNvPr id="14" name="Text Box 82">
              <a:extLst>
                <a:ext uri="{FF2B5EF4-FFF2-40B4-BE49-F238E27FC236}">
                  <a16:creationId xmlns:a16="http://schemas.microsoft.com/office/drawing/2014/main" id="{D9243D3C-3C53-0BDD-1363-0E9BBEAA5A47}"/>
                </a:ext>
              </a:extLst>
            </p:cNvPr>
            <p:cNvSpPr txBox="1">
              <a:spLocks noChangeArrowheads="1"/>
            </p:cNvSpPr>
            <p:nvPr/>
          </p:nvSpPr>
          <p:spPr bwMode="auto">
            <a:xfrm>
              <a:off x="6302883" y="6236233"/>
              <a:ext cx="380824"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2019</a:t>
              </a:r>
              <a:endParaRPr lang="en-US" altLang="en-US" sz="500" b="1" dirty="0">
                <a:latin typeface="Arial" panose="020B0604020202020204" pitchFamily="34" charset="0"/>
              </a:endParaRPr>
            </a:p>
          </p:txBody>
        </p:sp>
        <p:sp>
          <p:nvSpPr>
            <p:cNvPr id="31814" name="Text Box 82">
              <a:extLst>
                <a:ext uri="{FF2B5EF4-FFF2-40B4-BE49-F238E27FC236}">
                  <a16:creationId xmlns:a16="http://schemas.microsoft.com/office/drawing/2014/main" id="{A7D24BFC-B18B-B08E-E3E7-16E54B3674C0}"/>
                </a:ext>
              </a:extLst>
            </p:cNvPr>
            <p:cNvSpPr txBox="1">
              <a:spLocks noChangeArrowheads="1"/>
            </p:cNvSpPr>
            <p:nvPr/>
          </p:nvSpPr>
          <p:spPr bwMode="auto">
            <a:xfrm>
              <a:off x="6846069" y="6236233"/>
              <a:ext cx="380824"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2021</a:t>
              </a:r>
              <a:endParaRPr lang="en-US" altLang="en-US" sz="500" b="1" dirty="0">
                <a:latin typeface="Arial" panose="020B0604020202020204" pitchFamily="34" charset="0"/>
              </a:endParaRPr>
            </a:p>
          </p:txBody>
        </p:sp>
        <p:sp>
          <p:nvSpPr>
            <p:cNvPr id="31869" name="Text Box 82">
              <a:extLst>
                <a:ext uri="{FF2B5EF4-FFF2-40B4-BE49-F238E27FC236}">
                  <a16:creationId xmlns:a16="http://schemas.microsoft.com/office/drawing/2014/main" id="{49CC4811-228E-2AFD-C409-7D13BA0ED0E4}"/>
                </a:ext>
              </a:extLst>
            </p:cNvPr>
            <p:cNvSpPr txBox="1">
              <a:spLocks noChangeArrowheads="1"/>
            </p:cNvSpPr>
            <p:nvPr/>
          </p:nvSpPr>
          <p:spPr bwMode="auto">
            <a:xfrm>
              <a:off x="7389255" y="6236233"/>
              <a:ext cx="380824"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2023</a:t>
              </a:r>
              <a:endParaRPr lang="en-US" altLang="en-US" sz="500" b="1" dirty="0">
                <a:latin typeface="Arial" panose="020B0604020202020204" pitchFamily="34" charset="0"/>
              </a:endParaRPr>
            </a:p>
          </p:txBody>
        </p:sp>
        <p:sp>
          <p:nvSpPr>
            <p:cNvPr id="97" name="Text Box 82">
              <a:extLst>
                <a:ext uri="{FF2B5EF4-FFF2-40B4-BE49-F238E27FC236}">
                  <a16:creationId xmlns:a16="http://schemas.microsoft.com/office/drawing/2014/main" id="{1B992398-4A3B-5BFF-4539-3CD412685CE7}"/>
                </a:ext>
              </a:extLst>
            </p:cNvPr>
            <p:cNvSpPr txBox="1">
              <a:spLocks noChangeArrowheads="1"/>
            </p:cNvSpPr>
            <p:nvPr/>
          </p:nvSpPr>
          <p:spPr bwMode="auto">
            <a:xfrm>
              <a:off x="7932441" y="6236233"/>
              <a:ext cx="380824"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2025</a:t>
              </a:r>
              <a:endParaRPr lang="en-US" altLang="en-US" sz="500" b="1" dirty="0">
                <a:latin typeface="Arial" panose="020B0604020202020204" pitchFamily="34" charset="0"/>
              </a:endParaRPr>
            </a:p>
          </p:txBody>
        </p:sp>
        <p:sp>
          <p:nvSpPr>
            <p:cNvPr id="101" name="Text Box 82">
              <a:extLst>
                <a:ext uri="{FF2B5EF4-FFF2-40B4-BE49-F238E27FC236}">
                  <a16:creationId xmlns:a16="http://schemas.microsoft.com/office/drawing/2014/main" id="{F5E850C0-CF4D-5F0B-9648-3F5183F3A8A6}"/>
                </a:ext>
              </a:extLst>
            </p:cNvPr>
            <p:cNvSpPr txBox="1">
              <a:spLocks noChangeArrowheads="1"/>
            </p:cNvSpPr>
            <p:nvPr/>
          </p:nvSpPr>
          <p:spPr bwMode="auto">
            <a:xfrm>
              <a:off x="8475627" y="6236233"/>
              <a:ext cx="380824"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2027</a:t>
              </a:r>
              <a:endParaRPr lang="en-US" altLang="en-US" sz="500" b="1" dirty="0">
                <a:latin typeface="Arial" panose="020B0604020202020204" pitchFamily="34" charset="0"/>
              </a:endParaRPr>
            </a:p>
          </p:txBody>
        </p:sp>
        <p:sp>
          <p:nvSpPr>
            <p:cNvPr id="105" name="Text Box 82">
              <a:extLst>
                <a:ext uri="{FF2B5EF4-FFF2-40B4-BE49-F238E27FC236}">
                  <a16:creationId xmlns:a16="http://schemas.microsoft.com/office/drawing/2014/main" id="{C7334AAA-26E7-2B2E-1FC4-D13722C618E1}"/>
                </a:ext>
              </a:extLst>
            </p:cNvPr>
            <p:cNvSpPr txBox="1">
              <a:spLocks noChangeArrowheads="1"/>
            </p:cNvSpPr>
            <p:nvPr/>
          </p:nvSpPr>
          <p:spPr bwMode="auto">
            <a:xfrm>
              <a:off x="9018813" y="6236233"/>
              <a:ext cx="380824"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2029</a:t>
              </a:r>
              <a:endParaRPr lang="en-US" altLang="en-US" sz="500" b="1" dirty="0">
                <a:latin typeface="Arial" panose="020B0604020202020204" pitchFamily="34" charset="0"/>
              </a:endParaRPr>
            </a:p>
          </p:txBody>
        </p:sp>
        <p:sp>
          <p:nvSpPr>
            <p:cNvPr id="109" name="Text Box 82">
              <a:extLst>
                <a:ext uri="{FF2B5EF4-FFF2-40B4-BE49-F238E27FC236}">
                  <a16:creationId xmlns:a16="http://schemas.microsoft.com/office/drawing/2014/main" id="{0F80F9CD-1130-A37C-81C9-6B64076330AB}"/>
                </a:ext>
              </a:extLst>
            </p:cNvPr>
            <p:cNvSpPr txBox="1">
              <a:spLocks noChangeArrowheads="1"/>
            </p:cNvSpPr>
            <p:nvPr/>
          </p:nvSpPr>
          <p:spPr bwMode="auto">
            <a:xfrm>
              <a:off x="9561999" y="6236233"/>
              <a:ext cx="380824"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2031</a:t>
              </a:r>
              <a:endParaRPr lang="en-US" altLang="en-US" sz="500" b="1" dirty="0">
                <a:latin typeface="Arial" panose="020B0604020202020204" pitchFamily="34" charset="0"/>
              </a:endParaRPr>
            </a:p>
          </p:txBody>
        </p:sp>
        <p:sp>
          <p:nvSpPr>
            <p:cNvPr id="111" name="Text Box 82">
              <a:extLst>
                <a:ext uri="{FF2B5EF4-FFF2-40B4-BE49-F238E27FC236}">
                  <a16:creationId xmlns:a16="http://schemas.microsoft.com/office/drawing/2014/main" id="{4FB41575-D322-1CC0-2631-0BC019D785D0}"/>
                </a:ext>
              </a:extLst>
            </p:cNvPr>
            <p:cNvSpPr txBox="1">
              <a:spLocks noChangeArrowheads="1"/>
            </p:cNvSpPr>
            <p:nvPr/>
          </p:nvSpPr>
          <p:spPr bwMode="auto">
            <a:xfrm>
              <a:off x="10105185" y="6236233"/>
              <a:ext cx="367822"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2033</a:t>
              </a:r>
              <a:endParaRPr lang="en-US" altLang="en-US" sz="500" b="1" dirty="0">
                <a:latin typeface="Arial" panose="020B0604020202020204" pitchFamily="34" charset="0"/>
              </a:endParaRPr>
            </a:p>
          </p:txBody>
        </p:sp>
      </p:grpSp>
      <p:sp>
        <p:nvSpPr>
          <p:cNvPr id="31811" name="Line 57">
            <a:extLst>
              <a:ext uri="{FF2B5EF4-FFF2-40B4-BE49-F238E27FC236}">
                <a16:creationId xmlns:a16="http://schemas.microsoft.com/office/drawing/2014/main" id="{FA295E5D-0473-0389-CFE5-D4611B0B8DCC}"/>
              </a:ext>
            </a:extLst>
          </p:cNvPr>
          <p:cNvSpPr>
            <a:spLocks noChangeShapeType="1"/>
          </p:cNvSpPr>
          <p:nvPr/>
        </p:nvSpPr>
        <p:spPr bwMode="auto">
          <a:xfrm>
            <a:off x="1073403" y="5796974"/>
            <a:ext cx="0"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12" name="Line 58">
            <a:extLst>
              <a:ext uri="{FF2B5EF4-FFF2-40B4-BE49-F238E27FC236}">
                <a16:creationId xmlns:a16="http://schemas.microsoft.com/office/drawing/2014/main" id="{E8045FD5-E154-B9EC-0AE2-65BFE08FC104}"/>
              </a:ext>
            </a:extLst>
          </p:cNvPr>
          <p:cNvSpPr>
            <a:spLocks noChangeShapeType="1"/>
          </p:cNvSpPr>
          <p:nvPr/>
        </p:nvSpPr>
        <p:spPr bwMode="auto">
          <a:xfrm>
            <a:off x="1353179"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13" name="Line 59">
            <a:extLst>
              <a:ext uri="{FF2B5EF4-FFF2-40B4-BE49-F238E27FC236}">
                <a16:creationId xmlns:a16="http://schemas.microsoft.com/office/drawing/2014/main" id="{F43BFAE0-CA47-D24F-A3BA-FC1819C40684}"/>
              </a:ext>
            </a:extLst>
          </p:cNvPr>
          <p:cNvSpPr>
            <a:spLocks noChangeShapeType="1"/>
          </p:cNvSpPr>
          <p:nvPr/>
        </p:nvSpPr>
        <p:spPr bwMode="auto">
          <a:xfrm>
            <a:off x="1634380"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15" name="Line 61">
            <a:extLst>
              <a:ext uri="{FF2B5EF4-FFF2-40B4-BE49-F238E27FC236}">
                <a16:creationId xmlns:a16="http://schemas.microsoft.com/office/drawing/2014/main" id="{94A853A2-FF4C-8FA7-51FB-389F631F924F}"/>
              </a:ext>
            </a:extLst>
          </p:cNvPr>
          <p:cNvSpPr>
            <a:spLocks noChangeShapeType="1"/>
          </p:cNvSpPr>
          <p:nvPr/>
        </p:nvSpPr>
        <p:spPr bwMode="auto">
          <a:xfrm>
            <a:off x="1915582"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16" name="Line 62">
            <a:extLst>
              <a:ext uri="{FF2B5EF4-FFF2-40B4-BE49-F238E27FC236}">
                <a16:creationId xmlns:a16="http://schemas.microsoft.com/office/drawing/2014/main" id="{ED113C10-F4AD-6576-50B8-BB60E5C90B43}"/>
              </a:ext>
            </a:extLst>
          </p:cNvPr>
          <p:cNvSpPr>
            <a:spLocks noChangeShapeType="1"/>
          </p:cNvSpPr>
          <p:nvPr/>
        </p:nvSpPr>
        <p:spPr bwMode="auto">
          <a:xfrm>
            <a:off x="2196783" y="5796974"/>
            <a:ext cx="1425" cy="309562"/>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17" name="Line 63">
            <a:extLst>
              <a:ext uri="{FF2B5EF4-FFF2-40B4-BE49-F238E27FC236}">
                <a16:creationId xmlns:a16="http://schemas.microsoft.com/office/drawing/2014/main" id="{D0AB57C7-A820-E959-A21C-8F6FC021F699}"/>
              </a:ext>
            </a:extLst>
          </p:cNvPr>
          <p:cNvSpPr>
            <a:spLocks noChangeShapeType="1"/>
          </p:cNvSpPr>
          <p:nvPr/>
        </p:nvSpPr>
        <p:spPr bwMode="auto">
          <a:xfrm>
            <a:off x="2477984" y="5796974"/>
            <a:ext cx="1425" cy="309562"/>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18" name="Line 64">
            <a:extLst>
              <a:ext uri="{FF2B5EF4-FFF2-40B4-BE49-F238E27FC236}">
                <a16:creationId xmlns:a16="http://schemas.microsoft.com/office/drawing/2014/main" id="{C7C8EC1C-38A5-6C1D-F3FF-6A935EA57ED8}"/>
              </a:ext>
            </a:extLst>
          </p:cNvPr>
          <p:cNvSpPr>
            <a:spLocks noChangeShapeType="1"/>
          </p:cNvSpPr>
          <p:nvPr/>
        </p:nvSpPr>
        <p:spPr bwMode="auto">
          <a:xfrm>
            <a:off x="2759186" y="5796974"/>
            <a:ext cx="0" cy="309562"/>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19" name="Line 65">
            <a:extLst>
              <a:ext uri="{FF2B5EF4-FFF2-40B4-BE49-F238E27FC236}">
                <a16:creationId xmlns:a16="http://schemas.microsoft.com/office/drawing/2014/main" id="{90984AB4-D9EC-C925-20AD-8C7D827E4507}"/>
              </a:ext>
            </a:extLst>
          </p:cNvPr>
          <p:cNvSpPr>
            <a:spLocks noChangeShapeType="1"/>
          </p:cNvSpPr>
          <p:nvPr/>
        </p:nvSpPr>
        <p:spPr bwMode="auto">
          <a:xfrm>
            <a:off x="3038961" y="5796974"/>
            <a:ext cx="0" cy="309562"/>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20" name="Line 66">
            <a:extLst>
              <a:ext uri="{FF2B5EF4-FFF2-40B4-BE49-F238E27FC236}">
                <a16:creationId xmlns:a16="http://schemas.microsoft.com/office/drawing/2014/main" id="{F0CFDD96-8F10-9147-0AC4-A4139DD2A671}"/>
              </a:ext>
            </a:extLst>
          </p:cNvPr>
          <p:cNvSpPr>
            <a:spLocks noChangeShapeType="1"/>
          </p:cNvSpPr>
          <p:nvPr/>
        </p:nvSpPr>
        <p:spPr bwMode="auto">
          <a:xfrm>
            <a:off x="3318737"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21" name="Line 67">
            <a:extLst>
              <a:ext uri="{FF2B5EF4-FFF2-40B4-BE49-F238E27FC236}">
                <a16:creationId xmlns:a16="http://schemas.microsoft.com/office/drawing/2014/main" id="{BD0A0457-5C77-DBD5-068E-8D03009CAFEC}"/>
              </a:ext>
            </a:extLst>
          </p:cNvPr>
          <p:cNvSpPr>
            <a:spLocks noChangeShapeType="1"/>
          </p:cNvSpPr>
          <p:nvPr/>
        </p:nvSpPr>
        <p:spPr bwMode="auto">
          <a:xfrm>
            <a:off x="3599939"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26" name="Line 72">
            <a:extLst>
              <a:ext uri="{FF2B5EF4-FFF2-40B4-BE49-F238E27FC236}">
                <a16:creationId xmlns:a16="http://schemas.microsoft.com/office/drawing/2014/main" id="{681EED24-FA87-5CDE-760F-805B5DE93BC3}"/>
              </a:ext>
            </a:extLst>
          </p:cNvPr>
          <p:cNvSpPr>
            <a:spLocks noChangeShapeType="1"/>
          </p:cNvSpPr>
          <p:nvPr/>
        </p:nvSpPr>
        <p:spPr bwMode="auto">
          <a:xfrm>
            <a:off x="3881140" y="5796974"/>
            <a:ext cx="0"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28" name="Line 74">
            <a:extLst>
              <a:ext uri="{FF2B5EF4-FFF2-40B4-BE49-F238E27FC236}">
                <a16:creationId xmlns:a16="http://schemas.microsoft.com/office/drawing/2014/main" id="{9C09F211-DE3F-CAEE-9B3B-B33603A7C43B}"/>
              </a:ext>
            </a:extLst>
          </p:cNvPr>
          <p:cNvSpPr>
            <a:spLocks noChangeShapeType="1"/>
          </p:cNvSpPr>
          <p:nvPr/>
        </p:nvSpPr>
        <p:spPr bwMode="auto">
          <a:xfrm>
            <a:off x="4160916"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39" name="Line 75">
            <a:extLst>
              <a:ext uri="{FF2B5EF4-FFF2-40B4-BE49-F238E27FC236}">
                <a16:creationId xmlns:a16="http://schemas.microsoft.com/office/drawing/2014/main" id="{9B137537-81F8-2884-4BF4-30843C4C5981}"/>
              </a:ext>
            </a:extLst>
          </p:cNvPr>
          <p:cNvSpPr>
            <a:spLocks noChangeShapeType="1"/>
          </p:cNvSpPr>
          <p:nvPr/>
        </p:nvSpPr>
        <p:spPr bwMode="auto">
          <a:xfrm>
            <a:off x="4442117"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42" name="Line 75">
            <a:extLst>
              <a:ext uri="{FF2B5EF4-FFF2-40B4-BE49-F238E27FC236}">
                <a16:creationId xmlns:a16="http://schemas.microsoft.com/office/drawing/2014/main" id="{76171B14-619D-8020-A7C8-1DDA94ADF8DA}"/>
              </a:ext>
            </a:extLst>
          </p:cNvPr>
          <p:cNvSpPr>
            <a:spLocks noChangeShapeType="1"/>
          </p:cNvSpPr>
          <p:nvPr/>
        </p:nvSpPr>
        <p:spPr bwMode="auto">
          <a:xfrm>
            <a:off x="4723318"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44" name="Line 75">
            <a:extLst>
              <a:ext uri="{FF2B5EF4-FFF2-40B4-BE49-F238E27FC236}">
                <a16:creationId xmlns:a16="http://schemas.microsoft.com/office/drawing/2014/main" id="{FB738DA3-1E40-F213-0E5E-556FE7785697}"/>
              </a:ext>
            </a:extLst>
          </p:cNvPr>
          <p:cNvSpPr>
            <a:spLocks noChangeShapeType="1"/>
          </p:cNvSpPr>
          <p:nvPr/>
        </p:nvSpPr>
        <p:spPr bwMode="auto">
          <a:xfrm>
            <a:off x="5004520"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45" name="Line 75">
            <a:extLst>
              <a:ext uri="{FF2B5EF4-FFF2-40B4-BE49-F238E27FC236}">
                <a16:creationId xmlns:a16="http://schemas.microsoft.com/office/drawing/2014/main" id="{8DE845C4-E3F8-3B6B-B57F-2A3E37528AC5}"/>
              </a:ext>
            </a:extLst>
          </p:cNvPr>
          <p:cNvSpPr>
            <a:spLocks noChangeShapeType="1"/>
          </p:cNvSpPr>
          <p:nvPr/>
        </p:nvSpPr>
        <p:spPr bwMode="auto">
          <a:xfrm>
            <a:off x="5285721"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46" name="Line 75">
            <a:extLst>
              <a:ext uri="{FF2B5EF4-FFF2-40B4-BE49-F238E27FC236}">
                <a16:creationId xmlns:a16="http://schemas.microsoft.com/office/drawing/2014/main" id="{6373490B-10B9-96ED-5B77-6BE382AEB955}"/>
              </a:ext>
            </a:extLst>
          </p:cNvPr>
          <p:cNvSpPr>
            <a:spLocks noChangeShapeType="1"/>
          </p:cNvSpPr>
          <p:nvPr/>
        </p:nvSpPr>
        <p:spPr bwMode="auto">
          <a:xfrm>
            <a:off x="5566922" y="5796974"/>
            <a:ext cx="0"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53" name="Line 75">
            <a:extLst>
              <a:ext uri="{FF2B5EF4-FFF2-40B4-BE49-F238E27FC236}">
                <a16:creationId xmlns:a16="http://schemas.microsoft.com/office/drawing/2014/main" id="{B299EFCC-1E9B-EFEE-DF0E-8ABF3A5FE833}"/>
              </a:ext>
            </a:extLst>
          </p:cNvPr>
          <p:cNvSpPr>
            <a:spLocks noChangeShapeType="1"/>
          </p:cNvSpPr>
          <p:nvPr/>
        </p:nvSpPr>
        <p:spPr bwMode="auto">
          <a:xfrm>
            <a:off x="5846698"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55" name="Line 75">
            <a:extLst>
              <a:ext uri="{FF2B5EF4-FFF2-40B4-BE49-F238E27FC236}">
                <a16:creationId xmlns:a16="http://schemas.microsoft.com/office/drawing/2014/main" id="{47D2A1FB-9CED-03B1-3E17-0A49AD5890CE}"/>
              </a:ext>
            </a:extLst>
          </p:cNvPr>
          <p:cNvSpPr>
            <a:spLocks noChangeShapeType="1"/>
          </p:cNvSpPr>
          <p:nvPr/>
        </p:nvSpPr>
        <p:spPr bwMode="auto">
          <a:xfrm>
            <a:off x="6127900" y="5796974"/>
            <a:ext cx="1425" cy="311150"/>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13" name="Line 75">
            <a:extLst>
              <a:ext uri="{FF2B5EF4-FFF2-40B4-BE49-F238E27FC236}">
                <a16:creationId xmlns:a16="http://schemas.microsoft.com/office/drawing/2014/main" id="{2A0604AA-333D-EE24-7F4E-A467C467E660}"/>
              </a:ext>
            </a:extLst>
          </p:cNvPr>
          <p:cNvSpPr>
            <a:spLocks noChangeShapeType="1"/>
          </p:cNvSpPr>
          <p:nvPr/>
        </p:nvSpPr>
        <p:spPr bwMode="auto">
          <a:xfrm>
            <a:off x="6409101"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08" name="Line 75">
            <a:extLst>
              <a:ext uri="{FF2B5EF4-FFF2-40B4-BE49-F238E27FC236}">
                <a16:creationId xmlns:a16="http://schemas.microsoft.com/office/drawing/2014/main" id="{E0DA43AF-E39F-0212-8BDD-DCF0EF086FFC}"/>
              </a:ext>
            </a:extLst>
          </p:cNvPr>
          <p:cNvSpPr>
            <a:spLocks noChangeShapeType="1"/>
          </p:cNvSpPr>
          <p:nvPr/>
        </p:nvSpPr>
        <p:spPr bwMode="auto">
          <a:xfrm>
            <a:off x="6690302" y="5796974"/>
            <a:ext cx="1425" cy="311150"/>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10" name="Line 75">
            <a:extLst>
              <a:ext uri="{FF2B5EF4-FFF2-40B4-BE49-F238E27FC236}">
                <a16:creationId xmlns:a16="http://schemas.microsoft.com/office/drawing/2014/main" id="{A39D64DB-2A09-E4A9-AB72-E783987F7588}"/>
              </a:ext>
            </a:extLst>
          </p:cNvPr>
          <p:cNvSpPr>
            <a:spLocks noChangeShapeType="1"/>
          </p:cNvSpPr>
          <p:nvPr/>
        </p:nvSpPr>
        <p:spPr bwMode="auto">
          <a:xfrm>
            <a:off x="6971504"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66" name="Line 75">
            <a:extLst>
              <a:ext uri="{FF2B5EF4-FFF2-40B4-BE49-F238E27FC236}">
                <a16:creationId xmlns:a16="http://schemas.microsoft.com/office/drawing/2014/main" id="{CB1516CD-B28E-4CEF-8BE3-EC10095FB786}"/>
              </a:ext>
            </a:extLst>
          </p:cNvPr>
          <p:cNvSpPr>
            <a:spLocks noChangeShapeType="1"/>
          </p:cNvSpPr>
          <p:nvPr/>
        </p:nvSpPr>
        <p:spPr bwMode="auto">
          <a:xfrm>
            <a:off x="7252705" y="5796974"/>
            <a:ext cx="1425" cy="311150"/>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68" name="Line 75">
            <a:extLst>
              <a:ext uri="{FF2B5EF4-FFF2-40B4-BE49-F238E27FC236}">
                <a16:creationId xmlns:a16="http://schemas.microsoft.com/office/drawing/2014/main" id="{74BAD689-5763-81C0-3297-B0DB7B81D776}"/>
              </a:ext>
            </a:extLst>
          </p:cNvPr>
          <p:cNvSpPr>
            <a:spLocks noChangeShapeType="1"/>
          </p:cNvSpPr>
          <p:nvPr/>
        </p:nvSpPr>
        <p:spPr bwMode="auto">
          <a:xfrm>
            <a:off x="7533906"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70" name="Line 75">
            <a:extLst>
              <a:ext uri="{FF2B5EF4-FFF2-40B4-BE49-F238E27FC236}">
                <a16:creationId xmlns:a16="http://schemas.microsoft.com/office/drawing/2014/main" id="{C48BD10C-4795-8F09-070E-3A52700D98DA}"/>
              </a:ext>
            </a:extLst>
          </p:cNvPr>
          <p:cNvSpPr>
            <a:spLocks noChangeShapeType="1"/>
          </p:cNvSpPr>
          <p:nvPr/>
        </p:nvSpPr>
        <p:spPr bwMode="auto">
          <a:xfrm>
            <a:off x="7815108" y="5796974"/>
            <a:ext cx="1425" cy="311150"/>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96" name="Line 75">
            <a:extLst>
              <a:ext uri="{FF2B5EF4-FFF2-40B4-BE49-F238E27FC236}">
                <a16:creationId xmlns:a16="http://schemas.microsoft.com/office/drawing/2014/main" id="{DDACEA0B-C5BD-93E7-A2BC-E3E5CF203A2C}"/>
              </a:ext>
            </a:extLst>
          </p:cNvPr>
          <p:cNvSpPr>
            <a:spLocks noChangeShapeType="1"/>
          </p:cNvSpPr>
          <p:nvPr/>
        </p:nvSpPr>
        <p:spPr bwMode="auto">
          <a:xfrm>
            <a:off x="8096309"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98" name="Line 75">
            <a:extLst>
              <a:ext uri="{FF2B5EF4-FFF2-40B4-BE49-F238E27FC236}">
                <a16:creationId xmlns:a16="http://schemas.microsoft.com/office/drawing/2014/main" id="{F41B4CA3-4FE6-3162-1545-3B9783CC3EF0}"/>
              </a:ext>
            </a:extLst>
          </p:cNvPr>
          <p:cNvSpPr>
            <a:spLocks noChangeShapeType="1"/>
          </p:cNvSpPr>
          <p:nvPr/>
        </p:nvSpPr>
        <p:spPr bwMode="auto">
          <a:xfrm>
            <a:off x="8377510" y="5796974"/>
            <a:ext cx="1425" cy="311150"/>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100" name="Line 75">
            <a:extLst>
              <a:ext uri="{FF2B5EF4-FFF2-40B4-BE49-F238E27FC236}">
                <a16:creationId xmlns:a16="http://schemas.microsoft.com/office/drawing/2014/main" id="{318698D8-F396-A41C-738E-0C61415F3360}"/>
              </a:ext>
            </a:extLst>
          </p:cNvPr>
          <p:cNvSpPr>
            <a:spLocks noChangeShapeType="1"/>
          </p:cNvSpPr>
          <p:nvPr/>
        </p:nvSpPr>
        <p:spPr bwMode="auto">
          <a:xfrm>
            <a:off x="8658712"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102" name="Line 75">
            <a:extLst>
              <a:ext uri="{FF2B5EF4-FFF2-40B4-BE49-F238E27FC236}">
                <a16:creationId xmlns:a16="http://schemas.microsoft.com/office/drawing/2014/main" id="{DA6935D5-ACD6-CF6A-DF2A-0AA95EC463F8}"/>
              </a:ext>
            </a:extLst>
          </p:cNvPr>
          <p:cNvSpPr>
            <a:spLocks noChangeShapeType="1"/>
          </p:cNvSpPr>
          <p:nvPr/>
        </p:nvSpPr>
        <p:spPr bwMode="auto">
          <a:xfrm>
            <a:off x="8939913" y="5796974"/>
            <a:ext cx="1425" cy="311150"/>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104" name="Line 75">
            <a:extLst>
              <a:ext uri="{FF2B5EF4-FFF2-40B4-BE49-F238E27FC236}">
                <a16:creationId xmlns:a16="http://schemas.microsoft.com/office/drawing/2014/main" id="{E633259A-D7D4-F9AD-09D9-767C469728F4}"/>
              </a:ext>
            </a:extLst>
          </p:cNvPr>
          <p:cNvSpPr>
            <a:spLocks noChangeShapeType="1"/>
          </p:cNvSpPr>
          <p:nvPr/>
        </p:nvSpPr>
        <p:spPr bwMode="auto">
          <a:xfrm>
            <a:off x="9221114"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106" name="Line 75">
            <a:extLst>
              <a:ext uri="{FF2B5EF4-FFF2-40B4-BE49-F238E27FC236}">
                <a16:creationId xmlns:a16="http://schemas.microsoft.com/office/drawing/2014/main" id="{525782F9-FFF4-1DD7-0175-1F15B796C18E}"/>
              </a:ext>
            </a:extLst>
          </p:cNvPr>
          <p:cNvSpPr>
            <a:spLocks noChangeShapeType="1"/>
          </p:cNvSpPr>
          <p:nvPr/>
        </p:nvSpPr>
        <p:spPr bwMode="auto">
          <a:xfrm>
            <a:off x="9502316" y="5796974"/>
            <a:ext cx="1425" cy="311150"/>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108" name="Line 75">
            <a:extLst>
              <a:ext uri="{FF2B5EF4-FFF2-40B4-BE49-F238E27FC236}">
                <a16:creationId xmlns:a16="http://schemas.microsoft.com/office/drawing/2014/main" id="{F2860D6D-2D9A-79BD-A7BE-36CAAE363F1B}"/>
              </a:ext>
            </a:extLst>
          </p:cNvPr>
          <p:cNvSpPr>
            <a:spLocks noChangeShapeType="1"/>
          </p:cNvSpPr>
          <p:nvPr/>
        </p:nvSpPr>
        <p:spPr bwMode="auto">
          <a:xfrm>
            <a:off x="9783517"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110" name="Line 75">
            <a:extLst>
              <a:ext uri="{FF2B5EF4-FFF2-40B4-BE49-F238E27FC236}">
                <a16:creationId xmlns:a16="http://schemas.microsoft.com/office/drawing/2014/main" id="{0164AA3A-A225-AD75-113F-0593BB02797F}"/>
              </a:ext>
            </a:extLst>
          </p:cNvPr>
          <p:cNvSpPr>
            <a:spLocks noChangeShapeType="1"/>
          </p:cNvSpPr>
          <p:nvPr/>
        </p:nvSpPr>
        <p:spPr bwMode="auto">
          <a:xfrm>
            <a:off x="10064718" y="5796974"/>
            <a:ext cx="1425" cy="311150"/>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113" name="Line 75">
            <a:extLst>
              <a:ext uri="{FF2B5EF4-FFF2-40B4-BE49-F238E27FC236}">
                <a16:creationId xmlns:a16="http://schemas.microsoft.com/office/drawing/2014/main" id="{A8A6A28D-7185-9686-4B33-E11B726659B4}"/>
              </a:ext>
            </a:extLst>
          </p:cNvPr>
          <p:cNvSpPr>
            <a:spLocks noChangeShapeType="1"/>
          </p:cNvSpPr>
          <p:nvPr/>
        </p:nvSpPr>
        <p:spPr bwMode="auto">
          <a:xfrm>
            <a:off x="10345920"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117" name="Text Box 82">
            <a:extLst>
              <a:ext uri="{FF2B5EF4-FFF2-40B4-BE49-F238E27FC236}">
                <a16:creationId xmlns:a16="http://schemas.microsoft.com/office/drawing/2014/main" id="{7B431AFB-63E7-357F-9EC4-2ADBE3F19D73}"/>
              </a:ext>
            </a:extLst>
          </p:cNvPr>
          <p:cNvSpPr txBox="1">
            <a:spLocks noChangeArrowheads="1"/>
          </p:cNvSpPr>
          <p:nvPr/>
        </p:nvSpPr>
        <p:spPr bwMode="auto">
          <a:xfrm>
            <a:off x="10283715" y="5957983"/>
            <a:ext cx="367822"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2032</a:t>
            </a:r>
            <a:endParaRPr lang="en-US" altLang="en-US" sz="500" b="1" dirty="0">
              <a:latin typeface="Arial" panose="020B0604020202020204" pitchFamily="34" charset="0"/>
            </a:endParaRPr>
          </a:p>
        </p:txBody>
      </p:sp>
      <p:sp>
        <p:nvSpPr>
          <p:cNvPr id="118" name="Text Box 82">
            <a:extLst>
              <a:ext uri="{FF2B5EF4-FFF2-40B4-BE49-F238E27FC236}">
                <a16:creationId xmlns:a16="http://schemas.microsoft.com/office/drawing/2014/main" id="{4772AA22-56FB-579F-CB84-14968E79D00B}"/>
              </a:ext>
            </a:extLst>
          </p:cNvPr>
          <p:cNvSpPr txBox="1">
            <a:spLocks noChangeArrowheads="1"/>
          </p:cNvSpPr>
          <p:nvPr/>
        </p:nvSpPr>
        <p:spPr bwMode="auto">
          <a:xfrm>
            <a:off x="10834599" y="5957983"/>
            <a:ext cx="367822"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2034</a:t>
            </a:r>
            <a:endParaRPr lang="en-US" altLang="en-US" sz="500" b="1" dirty="0">
              <a:latin typeface="Arial" panose="020B0604020202020204" pitchFamily="34" charset="0"/>
            </a:endParaRPr>
          </a:p>
        </p:txBody>
      </p:sp>
      <p:sp>
        <p:nvSpPr>
          <p:cNvPr id="121" name="Line 75">
            <a:extLst>
              <a:ext uri="{FF2B5EF4-FFF2-40B4-BE49-F238E27FC236}">
                <a16:creationId xmlns:a16="http://schemas.microsoft.com/office/drawing/2014/main" id="{FCD0F19E-8E34-6F96-ED47-D619566EB1D2}"/>
              </a:ext>
            </a:extLst>
          </p:cNvPr>
          <p:cNvSpPr>
            <a:spLocks noChangeShapeType="1"/>
          </p:cNvSpPr>
          <p:nvPr/>
        </p:nvSpPr>
        <p:spPr bwMode="auto">
          <a:xfrm>
            <a:off x="10602540" y="5801893"/>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122" name="Line 75">
            <a:extLst>
              <a:ext uri="{FF2B5EF4-FFF2-40B4-BE49-F238E27FC236}">
                <a16:creationId xmlns:a16="http://schemas.microsoft.com/office/drawing/2014/main" id="{6621D4CB-8E8D-5214-6D07-B6AFEABA111C}"/>
              </a:ext>
            </a:extLst>
          </p:cNvPr>
          <p:cNvSpPr>
            <a:spLocks noChangeShapeType="1"/>
          </p:cNvSpPr>
          <p:nvPr/>
        </p:nvSpPr>
        <p:spPr bwMode="auto">
          <a:xfrm>
            <a:off x="10883741" y="5801893"/>
            <a:ext cx="1425" cy="311150"/>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126" name="TextBox 125">
            <a:extLst>
              <a:ext uri="{FF2B5EF4-FFF2-40B4-BE49-F238E27FC236}">
                <a16:creationId xmlns:a16="http://schemas.microsoft.com/office/drawing/2014/main" id="{CE87C2C5-CACA-DA1E-E9CB-FB0786E49A00}"/>
              </a:ext>
            </a:extLst>
          </p:cNvPr>
          <p:cNvSpPr txBox="1"/>
          <p:nvPr/>
        </p:nvSpPr>
        <p:spPr>
          <a:xfrm>
            <a:off x="0" y="3294288"/>
            <a:ext cx="1095172" cy="369332"/>
          </a:xfrm>
          <a:prstGeom prst="rect">
            <a:avLst/>
          </a:prstGeom>
          <a:noFill/>
        </p:spPr>
        <p:txBody>
          <a:bodyPr wrap="none" rtlCol="0">
            <a:spAutoFit/>
          </a:bodyPr>
          <a:lstStyle/>
          <a:p>
            <a:r>
              <a:rPr lang="en-GB" dirty="0"/>
              <a:t>Release:</a:t>
            </a:r>
          </a:p>
        </p:txBody>
      </p:sp>
      <p:sp>
        <p:nvSpPr>
          <p:cNvPr id="31745" name="Rectangle 3">
            <a:extLst>
              <a:ext uri="{FF2B5EF4-FFF2-40B4-BE49-F238E27FC236}">
                <a16:creationId xmlns:a16="http://schemas.microsoft.com/office/drawing/2014/main" id="{34ED2891-1BE0-04CE-E30E-F40B1C3A70EB}"/>
              </a:ext>
            </a:extLst>
          </p:cNvPr>
          <p:cNvSpPr>
            <a:spLocks noChangeArrowheads="1"/>
          </p:cNvSpPr>
          <p:nvPr/>
        </p:nvSpPr>
        <p:spPr bwMode="auto">
          <a:xfrm flipH="1">
            <a:off x="8638476" y="3938742"/>
            <a:ext cx="629285" cy="1813129"/>
          </a:xfrm>
          <a:prstGeom prst="rect">
            <a:avLst/>
          </a:prstGeom>
          <a:gradFill rotWithShape="1">
            <a:gsLst>
              <a:gs pos="0">
                <a:srgbClr val="00962A"/>
              </a:gs>
              <a:gs pos="100000">
                <a:srgbClr val="0D6D96"/>
              </a:gs>
            </a:gsLst>
            <a:lin ang="10800000" scaled="1"/>
          </a:gradFill>
          <a:ln>
            <a:noFill/>
          </a:ln>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endParaRPr lang="en-US" altLang="en-US" sz="1600">
              <a:latin typeface="Times New Roman" panose="02020603050405020304" pitchFamily="18" charset="0"/>
            </a:endParaRPr>
          </a:p>
        </p:txBody>
      </p:sp>
      <p:sp>
        <p:nvSpPr>
          <p:cNvPr id="31" name="Line 28">
            <a:extLst>
              <a:ext uri="{FF2B5EF4-FFF2-40B4-BE49-F238E27FC236}">
                <a16:creationId xmlns:a16="http://schemas.microsoft.com/office/drawing/2014/main" id="{87675DDE-3A82-B5D8-071C-5B4B18CC24ED}"/>
              </a:ext>
            </a:extLst>
          </p:cNvPr>
          <p:cNvSpPr>
            <a:spLocks noChangeShapeType="1"/>
          </p:cNvSpPr>
          <p:nvPr/>
        </p:nvSpPr>
        <p:spPr bwMode="auto">
          <a:xfrm flipH="1" flipV="1">
            <a:off x="9590462" y="3571628"/>
            <a:ext cx="22412" cy="1721731"/>
          </a:xfrm>
          <a:prstGeom prst="line">
            <a:avLst/>
          </a:prstGeom>
          <a:noFill/>
          <a:ln w="28575">
            <a:solidFill>
              <a:srgbClr val="000000"/>
            </a:solidFill>
            <a:prstDash val="dash"/>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31746" name="Line 78">
            <a:extLst>
              <a:ext uri="{FF2B5EF4-FFF2-40B4-BE49-F238E27FC236}">
                <a16:creationId xmlns:a16="http://schemas.microsoft.com/office/drawing/2014/main" id="{9533361B-7549-DEB3-5D2C-1863BCB5C06E}"/>
              </a:ext>
            </a:extLst>
          </p:cNvPr>
          <p:cNvSpPr>
            <a:spLocks noChangeShapeType="1"/>
          </p:cNvSpPr>
          <p:nvPr/>
        </p:nvSpPr>
        <p:spPr bwMode="auto">
          <a:xfrm flipH="1" flipV="1">
            <a:off x="5406634" y="3576319"/>
            <a:ext cx="23547" cy="2202499"/>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31748" name="Line 78">
            <a:extLst>
              <a:ext uri="{FF2B5EF4-FFF2-40B4-BE49-F238E27FC236}">
                <a16:creationId xmlns:a16="http://schemas.microsoft.com/office/drawing/2014/main" id="{46BC0C5C-F36D-DD43-7312-CB06D4EE6256}"/>
              </a:ext>
            </a:extLst>
          </p:cNvPr>
          <p:cNvSpPr>
            <a:spLocks noChangeShapeType="1"/>
          </p:cNvSpPr>
          <p:nvPr/>
        </p:nvSpPr>
        <p:spPr bwMode="auto">
          <a:xfrm flipH="1" flipV="1">
            <a:off x="6188954" y="3586479"/>
            <a:ext cx="23547" cy="2202499"/>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31753" name="Text Box 80">
            <a:extLst>
              <a:ext uri="{FF2B5EF4-FFF2-40B4-BE49-F238E27FC236}">
                <a16:creationId xmlns:a16="http://schemas.microsoft.com/office/drawing/2014/main" id="{BB4A68DE-15AF-C13E-E477-6CCA491DC88D}"/>
              </a:ext>
            </a:extLst>
          </p:cNvPr>
          <p:cNvSpPr txBox="1">
            <a:spLocks noChangeArrowheads="1"/>
          </p:cNvSpPr>
          <p:nvPr/>
        </p:nvSpPr>
        <p:spPr bwMode="auto">
          <a:xfrm>
            <a:off x="7430515" y="3351214"/>
            <a:ext cx="423863" cy="142875"/>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chemeClr val="accent6"/>
                </a:solidFill>
                <a:latin typeface="Arial" panose="020B0604020202020204" pitchFamily="34" charset="0"/>
              </a:rPr>
              <a:t>Rel 17</a:t>
            </a:r>
            <a:endParaRPr lang="en-US" altLang="en-US" sz="1200" b="1" dirty="0">
              <a:solidFill>
                <a:schemeClr val="accent6"/>
              </a:solidFill>
              <a:latin typeface="Arial" panose="020B0604020202020204" pitchFamily="34" charset="0"/>
            </a:endParaRPr>
          </a:p>
        </p:txBody>
      </p:sp>
      <p:sp>
        <p:nvSpPr>
          <p:cNvPr id="31755" name="Line 81">
            <a:extLst>
              <a:ext uri="{FF2B5EF4-FFF2-40B4-BE49-F238E27FC236}">
                <a16:creationId xmlns:a16="http://schemas.microsoft.com/office/drawing/2014/main" id="{F435C303-B6FD-658D-07F5-C53E75E3AA73}"/>
              </a:ext>
            </a:extLst>
          </p:cNvPr>
          <p:cNvSpPr>
            <a:spLocks noChangeShapeType="1"/>
          </p:cNvSpPr>
          <p:nvPr/>
        </p:nvSpPr>
        <p:spPr bwMode="auto">
          <a:xfrm flipV="1">
            <a:off x="8145021" y="3665856"/>
            <a:ext cx="0" cy="2093913"/>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31756" name="Line 78">
            <a:extLst>
              <a:ext uri="{FF2B5EF4-FFF2-40B4-BE49-F238E27FC236}">
                <a16:creationId xmlns:a16="http://schemas.microsoft.com/office/drawing/2014/main" id="{42FC5774-4848-5FED-85D0-2C9FFCFDBB3A}"/>
              </a:ext>
            </a:extLst>
          </p:cNvPr>
          <p:cNvSpPr>
            <a:spLocks noChangeShapeType="1"/>
          </p:cNvSpPr>
          <p:nvPr/>
        </p:nvSpPr>
        <p:spPr bwMode="auto">
          <a:xfrm flipH="1" flipV="1">
            <a:off x="7621514" y="3555999"/>
            <a:ext cx="23547" cy="2202499"/>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31757" name="Text Box 80">
            <a:extLst>
              <a:ext uri="{FF2B5EF4-FFF2-40B4-BE49-F238E27FC236}">
                <a16:creationId xmlns:a16="http://schemas.microsoft.com/office/drawing/2014/main" id="{41D87922-73B3-12D8-03FF-587B56028E45}"/>
              </a:ext>
            </a:extLst>
          </p:cNvPr>
          <p:cNvSpPr txBox="1">
            <a:spLocks noChangeArrowheads="1"/>
          </p:cNvSpPr>
          <p:nvPr/>
        </p:nvSpPr>
        <p:spPr bwMode="auto">
          <a:xfrm>
            <a:off x="7972825" y="3508479"/>
            <a:ext cx="525463" cy="215900"/>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chemeClr val="accent6"/>
                </a:solidFill>
                <a:latin typeface="Arial" panose="020B0604020202020204" pitchFamily="34" charset="0"/>
              </a:rPr>
              <a:t>Rel 18</a:t>
            </a:r>
            <a:endParaRPr lang="en-US" altLang="en-US" sz="1200" b="1" dirty="0">
              <a:solidFill>
                <a:schemeClr val="accent6"/>
              </a:solidFill>
              <a:latin typeface="Arial" panose="020B0604020202020204" pitchFamily="34" charset="0"/>
            </a:endParaRPr>
          </a:p>
        </p:txBody>
      </p:sp>
      <p:sp>
        <p:nvSpPr>
          <p:cNvPr id="31763" name="Text Box 80">
            <a:extLst>
              <a:ext uri="{FF2B5EF4-FFF2-40B4-BE49-F238E27FC236}">
                <a16:creationId xmlns:a16="http://schemas.microsoft.com/office/drawing/2014/main" id="{D4AAB075-D771-7581-54C3-BF3C18978FB8}"/>
              </a:ext>
            </a:extLst>
          </p:cNvPr>
          <p:cNvSpPr txBox="1">
            <a:spLocks noChangeArrowheads="1"/>
          </p:cNvSpPr>
          <p:nvPr/>
        </p:nvSpPr>
        <p:spPr bwMode="auto">
          <a:xfrm>
            <a:off x="8344915" y="3351214"/>
            <a:ext cx="423863" cy="142875"/>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chemeClr val="accent6"/>
                </a:solidFill>
                <a:latin typeface="Arial" panose="020B0604020202020204" pitchFamily="34" charset="0"/>
              </a:rPr>
              <a:t>Rel 19</a:t>
            </a:r>
            <a:endParaRPr lang="en-US" altLang="en-US" sz="1200" b="1" dirty="0">
              <a:solidFill>
                <a:schemeClr val="accent6"/>
              </a:solidFill>
              <a:latin typeface="Arial" panose="020B0604020202020204" pitchFamily="34" charset="0"/>
            </a:endParaRPr>
          </a:p>
        </p:txBody>
      </p:sp>
      <p:sp>
        <p:nvSpPr>
          <p:cNvPr id="31766" name="Line 78">
            <a:extLst>
              <a:ext uri="{FF2B5EF4-FFF2-40B4-BE49-F238E27FC236}">
                <a16:creationId xmlns:a16="http://schemas.microsoft.com/office/drawing/2014/main" id="{D26FE1F1-30FD-F6F5-5EDD-E256A28392A8}"/>
              </a:ext>
            </a:extLst>
          </p:cNvPr>
          <p:cNvSpPr>
            <a:spLocks noChangeShapeType="1"/>
          </p:cNvSpPr>
          <p:nvPr/>
        </p:nvSpPr>
        <p:spPr bwMode="auto">
          <a:xfrm flipH="1" flipV="1">
            <a:off x="8535914" y="3555999"/>
            <a:ext cx="23547" cy="2202499"/>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31767" name="Text Box 80">
            <a:extLst>
              <a:ext uri="{FF2B5EF4-FFF2-40B4-BE49-F238E27FC236}">
                <a16:creationId xmlns:a16="http://schemas.microsoft.com/office/drawing/2014/main" id="{1B0B0211-1E65-E6BC-BA85-8B6F83542D9D}"/>
              </a:ext>
            </a:extLst>
          </p:cNvPr>
          <p:cNvSpPr txBox="1">
            <a:spLocks noChangeArrowheads="1"/>
          </p:cNvSpPr>
          <p:nvPr/>
        </p:nvSpPr>
        <p:spPr bwMode="auto">
          <a:xfrm>
            <a:off x="8803993" y="3435811"/>
            <a:ext cx="525463" cy="215900"/>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rgbClr val="0B8487"/>
                </a:solidFill>
                <a:latin typeface="Arial" panose="020B0604020202020204" pitchFamily="34" charset="0"/>
              </a:rPr>
              <a:t>Rel 20</a:t>
            </a:r>
            <a:endParaRPr lang="en-US" altLang="en-US" sz="1200" b="1" dirty="0">
              <a:solidFill>
                <a:srgbClr val="0B8487"/>
              </a:solidFill>
              <a:latin typeface="Arial" panose="020B0604020202020204" pitchFamily="34" charset="0"/>
            </a:endParaRPr>
          </a:p>
        </p:txBody>
      </p:sp>
      <p:sp>
        <p:nvSpPr>
          <p:cNvPr id="31769" name="TextBox 31768">
            <a:extLst>
              <a:ext uri="{FF2B5EF4-FFF2-40B4-BE49-F238E27FC236}">
                <a16:creationId xmlns:a16="http://schemas.microsoft.com/office/drawing/2014/main" id="{466BC736-6092-ED4A-FD85-4D52E5FF8CBA}"/>
              </a:ext>
            </a:extLst>
          </p:cNvPr>
          <p:cNvSpPr txBox="1"/>
          <p:nvPr/>
        </p:nvSpPr>
        <p:spPr>
          <a:xfrm>
            <a:off x="9480794" y="5293360"/>
            <a:ext cx="312906" cy="369332"/>
          </a:xfrm>
          <a:prstGeom prst="rect">
            <a:avLst/>
          </a:prstGeom>
          <a:noFill/>
        </p:spPr>
        <p:txBody>
          <a:bodyPr wrap="none" rtlCol="0">
            <a:spAutoFit/>
          </a:bodyPr>
          <a:lstStyle/>
          <a:p>
            <a:r>
              <a:rPr lang="en-GB" dirty="0"/>
              <a:t>?</a:t>
            </a:r>
          </a:p>
        </p:txBody>
      </p:sp>
      <p:sp>
        <p:nvSpPr>
          <p:cNvPr id="31771" name="TextBox 31770">
            <a:extLst>
              <a:ext uri="{FF2B5EF4-FFF2-40B4-BE49-F238E27FC236}">
                <a16:creationId xmlns:a16="http://schemas.microsoft.com/office/drawing/2014/main" id="{9B8AE694-1149-B0E0-937D-E8016CEE4398}"/>
              </a:ext>
            </a:extLst>
          </p:cNvPr>
          <p:cNvSpPr txBox="1"/>
          <p:nvPr/>
        </p:nvSpPr>
        <p:spPr>
          <a:xfrm>
            <a:off x="10151354" y="5273040"/>
            <a:ext cx="312906" cy="369332"/>
          </a:xfrm>
          <a:prstGeom prst="rect">
            <a:avLst/>
          </a:prstGeom>
          <a:noFill/>
        </p:spPr>
        <p:txBody>
          <a:bodyPr wrap="none" rtlCol="0">
            <a:spAutoFit/>
          </a:bodyPr>
          <a:lstStyle/>
          <a:p>
            <a:r>
              <a:rPr lang="en-GB" dirty="0"/>
              <a:t>?</a:t>
            </a:r>
          </a:p>
        </p:txBody>
      </p:sp>
      <p:sp>
        <p:nvSpPr>
          <p:cNvPr id="31776" name="TextBox 31775">
            <a:extLst>
              <a:ext uri="{FF2B5EF4-FFF2-40B4-BE49-F238E27FC236}">
                <a16:creationId xmlns:a16="http://schemas.microsoft.com/office/drawing/2014/main" id="{2C68575E-E5FF-37F8-C546-1D75C94C6DB7}"/>
              </a:ext>
            </a:extLst>
          </p:cNvPr>
          <p:cNvSpPr txBox="1"/>
          <p:nvPr/>
        </p:nvSpPr>
        <p:spPr>
          <a:xfrm>
            <a:off x="10760954" y="5303520"/>
            <a:ext cx="312906" cy="369332"/>
          </a:xfrm>
          <a:prstGeom prst="rect">
            <a:avLst/>
          </a:prstGeom>
          <a:noFill/>
        </p:spPr>
        <p:txBody>
          <a:bodyPr wrap="none" rtlCol="0">
            <a:spAutoFit/>
          </a:bodyPr>
          <a:lstStyle/>
          <a:p>
            <a:r>
              <a:rPr lang="en-GB" dirty="0"/>
              <a:t>?</a:t>
            </a:r>
          </a:p>
        </p:txBody>
      </p:sp>
      <p:sp>
        <p:nvSpPr>
          <p:cNvPr id="15" name="TextBox 14">
            <a:extLst>
              <a:ext uri="{FF2B5EF4-FFF2-40B4-BE49-F238E27FC236}">
                <a16:creationId xmlns:a16="http://schemas.microsoft.com/office/drawing/2014/main" id="{B7A3F83C-1AE9-CD6E-2D66-077C8EAEE185}"/>
              </a:ext>
            </a:extLst>
          </p:cNvPr>
          <p:cNvSpPr txBox="1"/>
          <p:nvPr/>
        </p:nvSpPr>
        <p:spPr>
          <a:xfrm>
            <a:off x="275841" y="5878603"/>
            <a:ext cx="650819" cy="369332"/>
          </a:xfrm>
          <a:prstGeom prst="rect">
            <a:avLst/>
          </a:prstGeom>
          <a:noFill/>
        </p:spPr>
        <p:txBody>
          <a:bodyPr wrap="none" rtlCol="0">
            <a:spAutoFit/>
          </a:bodyPr>
          <a:lstStyle/>
          <a:p>
            <a:r>
              <a:rPr lang="en-GB" dirty="0"/>
              <a:t>Year</a:t>
            </a:r>
          </a:p>
        </p:txBody>
      </p:sp>
      <p:sp>
        <p:nvSpPr>
          <p:cNvPr id="23" name="Line 78">
            <a:extLst>
              <a:ext uri="{FF2B5EF4-FFF2-40B4-BE49-F238E27FC236}">
                <a16:creationId xmlns:a16="http://schemas.microsoft.com/office/drawing/2014/main" id="{5E8B1922-2AB1-F870-526C-8530BAD6771C}"/>
              </a:ext>
            </a:extLst>
          </p:cNvPr>
          <p:cNvSpPr>
            <a:spLocks noChangeShapeType="1"/>
          </p:cNvSpPr>
          <p:nvPr/>
        </p:nvSpPr>
        <p:spPr bwMode="auto">
          <a:xfrm flipH="1" flipV="1">
            <a:off x="8989872" y="3601394"/>
            <a:ext cx="23547" cy="2202499"/>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24" name="TextBox 23">
            <a:extLst>
              <a:ext uri="{FF2B5EF4-FFF2-40B4-BE49-F238E27FC236}">
                <a16:creationId xmlns:a16="http://schemas.microsoft.com/office/drawing/2014/main" id="{A6928192-68D2-3C4D-8C3E-9B079D809FF8}"/>
              </a:ext>
            </a:extLst>
          </p:cNvPr>
          <p:cNvSpPr txBox="1"/>
          <p:nvPr/>
        </p:nvSpPr>
        <p:spPr>
          <a:xfrm>
            <a:off x="0" y="2069389"/>
            <a:ext cx="1390124" cy="369332"/>
          </a:xfrm>
          <a:prstGeom prst="rect">
            <a:avLst/>
          </a:prstGeom>
          <a:noFill/>
        </p:spPr>
        <p:txBody>
          <a:bodyPr wrap="none" rtlCol="0">
            <a:spAutoFit/>
          </a:bodyPr>
          <a:lstStyle/>
          <a:p>
            <a:r>
              <a:rPr lang="en-GB" dirty="0"/>
              <a:t>Generation:</a:t>
            </a:r>
          </a:p>
        </p:txBody>
      </p:sp>
      <p:sp>
        <p:nvSpPr>
          <p:cNvPr id="25" name="TextBox 24">
            <a:extLst>
              <a:ext uri="{FF2B5EF4-FFF2-40B4-BE49-F238E27FC236}">
                <a16:creationId xmlns:a16="http://schemas.microsoft.com/office/drawing/2014/main" id="{49F1040A-6154-DA41-3FF8-B0EBC86A031F}"/>
              </a:ext>
            </a:extLst>
          </p:cNvPr>
          <p:cNvSpPr txBox="1"/>
          <p:nvPr/>
        </p:nvSpPr>
        <p:spPr>
          <a:xfrm>
            <a:off x="1952686" y="1964720"/>
            <a:ext cx="1334524" cy="523220"/>
          </a:xfrm>
          <a:prstGeom prst="rect">
            <a:avLst/>
          </a:prstGeom>
          <a:noFill/>
        </p:spPr>
        <p:txBody>
          <a:bodyPr wrap="square" rtlCol="0">
            <a:spAutoFit/>
          </a:bodyPr>
          <a:lstStyle/>
          <a:p>
            <a:r>
              <a:rPr lang="en-GB" sz="2800" b="1" dirty="0">
                <a:solidFill>
                  <a:srgbClr val="808080"/>
                </a:solidFill>
              </a:rPr>
              <a:t>UMTS</a:t>
            </a:r>
          </a:p>
        </p:txBody>
      </p:sp>
      <p:sp>
        <p:nvSpPr>
          <p:cNvPr id="26" name="Text Box 6">
            <a:extLst>
              <a:ext uri="{FF2B5EF4-FFF2-40B4-BE49-F238E27FC236}">
                <a16:creationId xmlns:a16="http://schemas.microsoft.com/office/drawing/2014/main" id="{C65A55CC-23C6-5DBD-2FE2-5BC7D5899D74}"/>
              </a:ext>
            </a:extLst>
          </p:cNvPr>
          <p:cNvSpPr txBox="1">
            <a:spLocks noChangeArrowheads="1"/>
          </p:cNvSpPr>
          <p:nvPr/>
        </p:nvSpPr>
        <p:spPr bwMode="auto">
          <a:xfrm>
            <a:off x="4674404" y="2530365"/>
            <a:ext cx="1294087"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lgn="ctr">
              <a:spcBef>
                <a:spcPct val="0"/>
              </a:spcBef>
              <a:buFontTx/>
              <a:buNone/>
            </a:pPr>
            <a:r>
              <a:rPr lang="en-US" altLang="en-US" sz="2000" i="1" dirty="0">
                <a:latin typeface="Arial" panose="020B0604020202020204" pitchFamily="34" charset="0"/>
              </a:rPr>
              <a:t>a.k.a.4G</a:t>
            </a:r>
            <a:endParaRPr lang="en-US" altLang="en-US" sz="1600" i="1" dirty="0">
              <a:latin typeface="Arial" panose="020B0604020202020204" pitchFamily="34" charset="0"/>
            </a:endParaRPr>
          </a:p>
        </p:txBody>
      </p:sp>
      <p:pic>
        <p:nvPicPr>
          <p:cNvPr id="28" name="Picture 27">
            <a:extLst>
              <a:ext uri="{FF2B5EF4-FFF2-40B4-BE49-F238E27FC236}">
                <a16:creationId xmlns:a16="http://schemas.microsoft.com/office/drawing/2014/main" id="{473752C9-20D0-A7C1-B8EF-1A2B8B77FD10}"/>
              </a:ext>
            </a:extLst>
          </p:cNvPr>
          <p:cNvPicPr>
            <a:picLocks noChangeAspect="1"/>
          </p:cNvPicPr>
          <p:nvPr/>
        </p:nvPicPr>
        <p:blipFill>
          <a:blip r:embed="rId4"/>
          <a:stretch>
            <a:fillRect/>
          </a:stretch>
        </p:blipFill>
        <p:spPr>
          <a:xfrm>
            <a:off x="4899690" y="1828800"/>
            <a:ext cx="811779" cy="795060"/>
          </a:xfrm>
          <a:prstGeom prst="rect">
            <a:avLst/>
          </a:prstGeom>
        </p:spPr>
      </p:pic>
      <p:pic>
        <p:nvPicPr>
          <p:cNvPr id="31830" name="Picture 31829">
            <a:extLst>
              <a:ext uri="{FF2B5EF4-FFF2-40B4-BE49-F238E27FC236}">
                <a16:creationId xmlns:a16="http://schemas.microsoft.com/office/drawing/2014/main" id="{9FCC5EF2-0FB9-4C5F-9320-3D43E8E0E17D}"/>
              </a:ext>
            </a:extLst>
          </p:cNvPr>
          <p:cNvPicPr>
            <a:picLocks noChangeAspect="1"/>
          </p:cNvPicPr>
          <p:nvPr/>
        </p:nvPicPr>
        <p:blipFill>
          <a:blip r:embed="rId5"/>
          <a:stretch>
            <a:fillRect/>
          </a:stretch>
        </p:blipFill>
        <p:spPr>
          <a:xfrm>
            <a:off x="9824669" y="1933283"/>
            <a:ext cx="823292" cy="586095"/>
          </a:xfrm>
          <a:prstGeom prst="rect">
            <a:avLst/>
          </a:prstGeom>
        </p:spPr>
      </p:pic>
    </p:spTree>
    <p:extLst>
      <p:ext uri="{BB962C8B-B14F-4D97-AF65-F5344CB8AC3E}">
        <p14:creationId xmlns:p14="http://schemas.microsoft.com/office/powerpoint/2010/main" val="271038849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114"/>
                                        </p:tgtEl>
                                        <p:attrNameLst>
                                          <p:attrName>style.visibility</p:attrName>
                                        </p:attrNameLst>
                                      </p:cBhvr>
                                      <p:to>
                                        <p:strVal val="visible"/>
                                      </p:to>
                                    </p:set>
                                    <p:anim calcmode="lin" valueType="num">
                                      <p:cBhvr additive="base">
                                        <p:cTn id="7" dur="500" fill="hold"/>
                                        <p:tgtEl>
                                          <p:spTgt spid="114"/>
                                        </p:tgtEl>
                                        <p:attrNameLst>
                                          <p:attrName>ppt_x</p:attrName>
                                        </p:attrNameLst>
                                      </p:cBhvr>
                                      <p:tavLst>
                                        <p:tav tm="0">
                                          <p:val>
                                            <p:strVal val="#ppt_x"/>
                                          </p:val>
                                        </p:tav>
                                        <p:tav tm="100000">
                                          <p:val>
                                            <p:strVal val="#ppt_x"/>
                                          </p:val>
                                        </p:tav>
                                      </p:tavLst>
                                    </p:anim>
                                    <p:anim calcmode="lin" valueType="num">
                                      <p:cBhvr additive="base">
                                        <p:cTn id="8" dur="500" fill="hold"/>
                                        <p:tgtEl>
                                          <p:spTgt spid="1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48461</TotalTime>
  <Words>3492</Words>
  <Application>Microsoft Office PowerPoint</Application>
  <PresentationFormat>Widescreen</PresentationFormat>
  <Paragraphs>423</Paragraphs>
  <Slides>26</Slides>
  <Notes>14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26</vt:i4>
      </vt:variant>
    </vt:vector>
  </HeadingPairs>
  <TitlesOfParts>
    <vt:vector size="36" baseType="lpstr">
      <vt:lpstr>Arial</vt:lpstr>
      <vt:lpstr>Arial</vt:lpstr>
      <vt:lpstr>Calibri</vt:lpstr>
      <vt:lpstr>Calibri Light</vt:lpstr>
      <vt:lpstr>Century Gothic</vt:lpstr>
      <vt:lpstr>Montserrat</vt:lpstr>
      <vt:lpstr>Symbol</vt:lpstr>
      <vt:lpstr>Times New Roman</vt:lpstr>
      <vt:lpstr>Wingdings</vt:lpstr>
      <vt:lpstr>Office Theme</vt:lpstr>
      <vt:lpstr>3GPP Newcomers  "quick-start" guide</vt:lpstr>
      <vt:lpstr>Content</vt:lpstr>
      <vt:lpstr>3GPP – How the project Works</vt:lpstr>
      <vt:lpstr>3GPP Membership</vt:lpstr>
      <vt:lpstr>3GPP standards eco-system </vt:lpstr>
      <vt:lpstr>3GPP groups</vt:lpstr>
      <vt:lpstr>Work Items &amp; meetings</vt:lpstr>
      <vt:lpstr>Three-stage approach to Features</vt:lpstr>
      <vt:lpstr>3GPP Releases and Generations</vt:lpstr>
      <vt:lpstr>3GPP Work Planning</vt:lpstr>
      <vt:lpstr>Content</vt:lpstr>
      <vt:lpstr>Overview: Inputs and outputs of 3GPP</vt:lpstr>
      <vt:lpstr>PowerPoint Presentation</vt:lpstr>
      <vt:lpstr>PowerPoint Presentation</vt:lpstr>
      <vt:lpstr>PowerPoint Presentation</vt:lpstr>
      <vt:lpstr>Outputs: the TS/TR</vt:lpstr>
      <vt:lpstr>Inputs: the tdocs</vt:lpstr>
      <vt:lpstr>Tdoc Type – CR (Change Request)</vt:lpstr>
      <vt:lpstr>Tdoc Type - WID/SID (Work Item / Study Item Description)</vt:lpstr>
      <vt:lpstr>Content</vt:lpstr>
      <vt:lpstr>The 3GPP Work Plan and Release descriptions TRs</vt:lpstr>
      <vt:lpstr>Tools: the 3GPP web site</vt:lpstr>
      <vt:lpstr>https://www.3gpp.org/get-involved/</vt:lpstr>
      <vt:lpstr>Links</vt:lpstr>
      <vt:lpstr>Some useful specs </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CR0806r4</cp:lastModifiedBy>
  <cp:revision>928</cp:revision>
  <dcterms:created xsi:type="dcterms:W3CDTF">2010-02-05T13:52:04Z</dcterms:created>
  <dcterms:modified xsi:type="dcterms:W3CDTF">2024-12-06T13:47:06Z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(3)Eji9drp+od6iTSVZF5iivkUEYMipPeE6V3iXAPLHnTfvtU24yfH8D3TSHtB5g3W5I7b6I+uS
OpZDTYJ3J2p/eOpfvjCVbPO+KButwgO4iwBQcZnVHOf44+oiMabr1lkwNlPEmqXA1gexvAHd
//MjRhDuiMjYNezWwUvUO7PJB7yyrrGmp4AIsZh40IAy3VtFcV9gOHQRGsdlY6upZ629ixEY
jkQioVG7g6w3Kf88Z2</vt:lpwstr>
  </property>
  <property fmtid="{D5CDD505-2E9C-101B-9397-08002B2CF9AE}" pid="3" name="_2015_ms_pID_7253431">
    <vt:lpwstr>6VrrwhnHdRbV9yEEElDiNK7wUCUxreRLGkdJcZdVWVh9RJRtLtN73S
4YyLWLIwlUpa9aOY+yCIGySGHOzdkH3TJRh2OhaRF13HrTuwk8wQY69aFocLgjhkvDrlETYW
nl1BAUc5KKWCMp5dPkMrCZ4yavLzOwvs5kdEyrJ8CK9N7BHxeGYBS8gusffVmVhLaBBDkLNe
m3MfwU3LayVTMiJWdChGnpfGVA+mVK1K1Iai</vt:lpwstr>
  </property>
  <property fmtid="{D5CDD505-2E9C-101B-9397-08002B2CF9AE}" pid="4" name="_2015_ms_pID_7253432">
    <vt:lpwstr>EA==</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1718177724</vt:lpwstr>
  </property>
</Properties>
</file>