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0"/>
  </p:notesMasterIdLst>
  <p:handoutMasterIdLst>
    <p:handoutMasterId r:id="rId11"/>
  </p:handoutMasterIdLst>
  <p:sldIdLst>
    <p:sldId id="341" r:id="rId5"/>
    <p:sldId id="363" r:id="rId6"/>
    <p:sldId id="1268" r:id="rId7"/>
    <p:sldId id="1269" r:id="rId8"/>
    <p:sldId id="1265" r:id="rId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995" autoAdjust="0"/>
    <p:restoredTop sz="94679" autoAdjust="0"/>
  </p:normalViewPr>
  <p:slideViewPr>
    <p:cSldViewPr snapToGrid="0">
      <p:cViewPr varScale="1">
        <p:scale>
          <a:sx n="73" d="100"/>
          <a:sy n="73" d="100"/>
        </p:scale>
        <p:origin x="53" y="38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838200" y="36514"/>
            <a:ext cx="4705865"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l">
              <a:spcAft>
                <a:spcPts val="900"/>
              </a:spcAft>
              <a:tabLst>
                <a:tab pos="9360000" algn="r"/>
              </a:tabLst>
            </a:pPr>
            <a:r>
              <a:rPr lang="en-GB" sz="1200" b="1" dirty="0">
                <a:effectLst/>
                <a:latin typeface="Arial" panose="020B0604020202020204" pitchFamily="34" charset="0"/>
                <a:ea typeface="SimSun" panose="02010600030101010101" pitchFamily="2" charset="-122"/>
              </a:rPr>
              <a:t>TSG SA Meeting SA#106	</a:t>
            </a:r>
            <a:endParaRPr lang="en-GB" sz="1200" dirty="0">
              <a:effectLst/>
              <a:latin typeface="Times New Roman" panose="02020603050405020304" pitchFamily="18" charset="0"/>
              <a:ea typeface="SimSun" panose="02010600030101010101" pitchFamily="2" charset="-122"/>
            </a:endParaRPr>
          </a:p>
          <a:p>
            <a:pPr>
              <a:spcAft>
                <a:spcPts val="900"/>
              </a:spcAft>
              <a:tabLst>
                <a:tab pos="6120130" algn="r"/>
              </a:tabLst>
            </a:pPr>
            <a:r>
              <a:rPr lang="en-GB" sz="1200" b="1" dirty="0">
                <a:effectLst/>
                <a:latin typeface="Arial" panose="020B0604020202020204" pitchFamily="34" charset="0"/>
                <a:ea typeface="SimSun" panose="02010600030101010101" pitchFamily="2" charset="-122"/>
              </a:rPr>
              <a:t>10 - 13 December, 2024, Madrid, Spain</a:t>
            </a:r>
            <a:endParaRPr lang="en-GB" sz="1200" dirty="0">
              <a:effectLst/>
              <a:latin typeface="Times New Roman" panose="02020603050405020304" pitchFamily="18" charset="0"/>
              <a:ea typeface="SimSun"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457608" y="1709738"/>
            <a:ext cx="9252642" cy="1857327"/>
          </a:xfrm>
        </p:spPr>
        <p:txBody>
          <a:bodyPr/>
          <a:lstStyle/>
          <a:p>
            <a:pPr eaLnBrk="1" hangingPunct="1"/>
            <a:r>
              <a:rPr lang="en-GB" altLang="en-US" dirty="0"/>
              <a:t>Xiaomi views on Rel-20 5GA</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52650" y="4480821"/>
            <a:ext cx="7886700" cy="1500187"/>
          </a:xfrm>
        </p:spPr>
        <p:txBody>
          <a:bodyPr/>
          <a:lstStyle/>
          <a:p>
            <a:pPr marL="0" indent="0" eaLnBrk="1" hangingPunct="1">
              <a:buFontTx/>
              <a:buNone/>
            </a:pPr>
            <a:r>
              <a:rPr lang="en-GB" altLang="en-US" dirty="0"/>
              <a:t>Jianning LIU (liujianning@xiaomi.com)</a:t>
            </a:r>
          </a:p>
          <a:p>
            <a:pPr marL="0" indent="0" eaLnBrk="1" hangingPunct="1">
              <a:buFontTx/>
              <a:buNone/>
            </a:pPr>
            <a:r>
              <a:rPr lang="en-GB" altLang="en-US" dirty="0"/>
              <a:t>Xiaomi</a:t>
            </a:r>
          </a:p>
        </p:txBody>
      </p:sp>
      <p:sp>
        <p:nvSpPr>
          <p:cNvPr id="3" name="Text Box 14">
            <a:extLst>
              <a:ext uri="{FF2B5EF4-FFF2-40B4-BE49-F238E27FC236}">
                <a16:creationId xmlns:a16="http://schemas.microsoft.com/office/drawing/2014/main" id="{8FFF41EB-26AD-6D7E-3406-28294EF6770F}"/>
              </a:ext>
            </a:extLst>
          </p:cNvPr>
          <p:cNvSpPr txBox="1">
            <a:spLocks noChangeArrowheads="1"/>
          </p:cNvSpPr>
          <p:nvPr/>
        </p:nvSpPr>
        <p:spPr bwMode="auto">
          <a:xfrm>
            <a:off x="10034588" y="102638"/>
            <a:ext cx="128990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en-GB" altLang="en-US" sz="1400" b="1" dirty="0">
                <a:solidFill>
                  <a:srgbClr val="0000FF"/>
                </a:solidFill>
                <a:latin typeface="Arial "/>
              </a:rPr>
              <a:t>SP-241618</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374904" y="523811"/>
            <a:ext cx="10515600" cy="1130301"/>
          </a:xfrm>
        </p:spPr>
        <p:txBody>
          <a:bodyPr/>
          <a:lstStyle/>
          <a:p>
            <a:r>
              <a:rPr lang="en-GB" altLang="en-US" dirty="0"/>
              <a:t>Principles and motivations for Rel-20 5GA</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454581" y="2029226"/>
            <a:ext cx="10515600" cy="4059819"/>
          </a:xfrm>
        </p:spPr>
        <p:txBody>
          <a:bodyPr/>
          <a:lstStyle/>
          <a:p>
            <a:pPr marL="285750" indent="-285750">
              <a:lnSpc>
                <a:spcPct val="100000"/>
              </a:lnSpc>
              <a:spcBef>
                <a:spcPts val="600"/>
              </a:spcBef>
              <a:buFont typeface="Arial" panose="020B0604020202020204" pitchFamily="34" charset="0"/>
              <a:buChar char="•"/>
            </a:pPr>
            <a:r>
              <a:rPr lang="en-US" altLang="zh-CN" sz="2400" b="1" dirty="0"/>
              <a:t>Principles to propose and select the 5GA study items: </a:t>
            </a:r>
          </a:p>
          <a:p>
            <a:pPr marL="742950" lvl="1" indent="-285750">
              <a:lnSpc>
                <a:spcPct val="100000"/>
              </a:lnSpc>
              <a:spcBef>
                <a:spcPts val="600"/>
              </a:spcBef>
            </a:pPr>
            <a:r>
              <a:rPr lang="en-US" altLang="zh-CN" sz="2000" dirty="0"/>
              <a:t>Market Demand: Solutions to solve problems identified from real business and deployment requirements</a:t>
            </a:r>
          </a:p>
          <a:p>
            <a:pPr marL="742950" lvl="1" indent="-285750">
              <a:lnSpc>
                <a:spcPct val="100000"/>
              </a:lnSpc>
              <a:spcBef>
                <a:spcPts val="600"/>
              </a:spcBef>
            </a:pPr>
            <a:r>
              <a:rPr lang="en-US" altLang="zh-CN" sz="2000" dirty="0"/>
              <a:t>Future-Proofing: Smooth transition to 6G for the topic that is both in R20 5GA and R20 6G. The overlapping should be avoided and the scope boundary should be clearly defined with well justification.</a:t>
            </a:r>
          </a:p>
          <a:p>
            <a:pPr marL="285750" indent="-285750">
              <a:lnSpc>
                <a:spcPct val="100000"/>
              </a:lnSpc>
              <a:spcBef>
                <a:spcPts val="600"/>
              </a:spcBef>
              <a:buFont typeface="Arial" panose="020B0604020202020204" pitchFamily="34" charset="0"/>
              <a:buChar char="•"/>
            </a:pPr>
            <a:r>
              <a:rPr lang="en-US" altLang="zh-CN" sz="2400" b="1" dirty="0"/>
              <a:t>Motivations for potential 5GA study items.: </a:t>
            </a:r>
          </a:p>
          <a:p>
            <a:pPr marL="742950" lvl="1" indent="-285750">
              <a:lnSpc>
                <a:spcPct val="100000"/>
              </a:lnSpc>
              <a:spcBef>
                <a:spcPts val="600"/>
              </a:spcBef>
            </a:pPr>
            <a:r>
              <a:rPr lang="en-US" altLang="zh-CN" sz="2000" dirty="0"/>
              <a:t>The Urgent enhancements based on market demand</a:t>
            </a:r>
          </a:p>
          <a:p>
            <a:pPr marL="742950" lvl="1" indent="-285750">
              <a:lnSpc>
                <a:spcPct val="100000"/>
              </a:lnSpc>
              <a:spcBef>
                <a:spcPts val="600"/>
              </a:spcBef>
            </a:pPr>
            <a:r>
              <a:rPr lang="en-US" altLang="zh-CN" sz="2000" dirty="0"/>
              <a:t>SA1 Rel-20 requirements </a:t>
            </a:r>
          </a:p>
          <a:p>
            <a:pPr marL="742950" lvl="1" indent="-285750">
              <a:lnSpc>
                <a:spcPct val="100000"/>
              </a:lnSpc>
              <a:spcBef>
                <a:spcPts val="600"/>
              </a:spcBef>
            </a:pPr>
            <a:r>
              <a:rPr lang="en-US" altLang="zh-CN" sz="2000" dirty="0"/>
              <a:t>SA2 Rel-18/19 leftovers</a:t>
            </a:r>
          </a:p>
          <a:p>
            <a:pPr marL="742950" lvl="1" indent="-285750">
              <a:lnSpc>
                <a:spcPct val="100000"/>
              </a:lnSpc>
              <a:spcBef>
                <a:spcPts val="600"/>
              </a:spcBef>
            </a:pPr>
            <a:r>
              <a:rPr lang="en-US" altLang="zh-CN" sz="2000" dirty="0"/>
              <a:t>RAN dependencies/alignments</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Overall View on Rel-20 5G-A Content</a:t>
            </a:r>
          </a:p>
        </p:txBody>
      </p:sp>
      <p:graphicFrame>
        <p:nvGraphicFramePr>
          <p:cNvPr id="3" name="表格 2">
            <a:extLst>
              <a:ext uri="{FF2B5EF4-FFF2-40B4-BE49-F238E27FC236}">
                <a16:creationId xmlns:a16="http://schemas.microsoft.com/office/drawing/2014/main" id="{5D1820C5-3944-4D6E-AA81-D9FFF7EFED39}"/>
              </a:ext>
            </a:extLst>
          </p:cNvPr>
          <p:cNvGraphicFramePr>
            <a:graphicFrameLocks noGrp="1"/>
          </p:cNvGraphicFramePr>
          <p:nvPr>
            <p:extLst>
              <p:ext uri="{D42A27DB-BD31-4B8C-83A1-F6EECF244321}">
                <p14:modId xmlns:p14="http://schemas.microsoft.com/office/powerpoint/2010/main" val="858255760"/>
              </p:ext>
            </p:extLst>
          </p:nvPr>
        </p:nvGraphicFramePr>
        <p:xfrm>
          <a:off x="334511" y="1821431"/>
          <a:ext cx="10961468" cy="4171808"/>
        </p:xfrm>
        <a:graphic>
          <a:graphicData uri="http://schemas.openxmlformats.org/drawingml/2006/table">
            <a:tbl>
              <a:tblPr firstRow="1" bandRow="1">
                <a:tableStyleId>{5C22544A-7EE6-4342-B048-85BDC9FD1C3A}</a:tableStyleId>
              </a:tblPr>
              <a:tblGrid>
                <a:gridCol w="1171198">
                  <a:extLst>
                    <a:ext uri="{9D8B030D-6E8A-4147-A177-3AD203B41FA5}">
                      <a16:colId xmlns:a16="http://schemas.microsoft.com/office/drawing/2014/main" val="2959256008"/>
                    </a:ext>
                  </a:extLst>
                </a:gridCol>
                <a:gridCol w="5509896">
                  <a:extLst>
                    <a:ext uri="{9D8B030D-6E8A-4147-A177-3AD203B41FA5}">
                      <a16:colId xmlns:a16="http://schemas.microsoft.com/office/drawing/2014/main" val="3771753050"/>
                    </a:ext>
                  </a:extLst>
                </a:gridCol>
                <a:gridCol w="1387682">
                  <a:extLst>
                    <a:ext uri="{9D8B030D-6E8A-4147-A177-3AD203B41FA5}">
                      <a16:colId xmlns:a16="http://schemas.microsoft.com/office/drawing/2014/main" val="2485153209"/>
                    </a:ext>
                  </a:extLst>
                </a:gridCol>
                <a:gridCol w="782942">
                  <a:extLst>
                    <a:ext uri="{9D8B030D-6E8A-4147-A177-3AD203B41FA5}">
                      <a16:colId xmlns:a16="http://schemas.microsoft.com/office/drawing/2014/main" val="1030650703"/>
                    </a:ext>
                  </a:extLst>
                </a:gridCol>
                <a:gridCol w="999908">
                  <a:extLst>
                    <a:ext uri="{9D8B030D-6E8A-4147-A177-3AD203B41FA5}">
                      <a16:colId xmlns:a16="http://schemas.microsoft.com/office/drawing/2014/main" val="110689907"/>
                    </a:ext>
                  </a:extLst>
                </a:gridCol>
                <a:gridCol w="1109842">
                  <a:extLst>
                    <a:ext uri="{9D8B030D-6E8A-4147-A177-3AD203B41FA5}">
                      <a16:colId xmlns:a16="http://schemas.microsoft.com/office/drawing/2014/main" val="3569183711"/>
                    </a:ext>
                  </a:extLst>
                </a:gridCol>
              </a:tblGrid>
              <a:tr h="611656">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a16="http://schemas.microsoft.com/office/drawing/2014/main" val="3537147539"/>
                  </a:ext>
                </a:extLst>
              </a:tr>
              <a:tr h="95669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dirty="0"/>
                        <a:t>Ranging_SL_Ph2 </a:t>
                      </a:r>
                      <a:endParaRPr lang="zh-CN" altLang="en-US" sz="1100" dirty="0"/>
                    </a:p>
                    <a:p>
                      <a:endParaRPr lang="en-US" sz="1100" dirty="0"/>
                    </a:p>
                  </a:txBody>
                  <a:tcPr/>
                </a:tc>
                <a:tc>
                  <a:txBody>
                    <a:bodyPr/>
                    <a:lstStyle/>
                    <a:p>
                      <a:r>
                        <a:rPr lang="en-US" altLang="zh-CN" sz="1100" b="1" dirty="0"/>
                        <a:t>Potential 5GA features:</a:t>
                      </a:r>
                      <a:endParaRPr lang="en-US" altLang="zh-CN" sz="1100" dirty="0"/>
                    </a:p>
                    <a:p>
                      <a:pPr marL="285750" indent="-285750">
                        <a:buFont typeface="Arial" panose="020B0604020202020204" pitchFamily="34" charset="0"/>
                        <a:buChar char="•"/>
                      </a:pPr>
                      <a:r>
                        <a:rPr lang="en-GB" altLang="zh-CN" sz="1100" dirty="0"/>
                        <a:t>Ranging service operation procedure with the assistance of another UE</a:t>
                      </a:r>
                      <a:endParaRPr lang="en-US" altLang="zh-CN" sz="1100" dirty="0"/>
                    </a:p>
                    <a:p>
                      <a:pPr marL="285750" indent="-285750">
                        <a:buFont typeface="Arial" panose="020B0604020202020204" pitchFamily="34" charset="0"/>
                        <a:buChar char="•"/>
                      </a:pPr>
                      <a:r>
                        <a:rPr lang="en-GB" altLang="zh-CN" sz="1100" dirty="0"/>
                        <a:t>SL positioning for the UE out of coverage</a:t>
                      </a:r>
                    </a:p>
                    <a:p>
                      <a:pPr marL="285750" indent="-285750">
                        <a:buFont typeface="Arial" panose="020B0604020202020204" pitchFamily="34" charset="0"/>
                        <a:buChar char="•"/>
                      </a:pPr>
                      <a:r>
                        <a:rPr lang="en-GB" altLang="zh-CN" sz="1100" dirty="0"/>
                        <a:t>SLPP over UP</a:t>
                      </a:r>
                    </a:p>
                    <a:p>
                      <a:pPr marL="285750" indent="-285750">
                        <a:buFont typeface="Arial" panose="020B0604020202020204" pitchFamily="34" charset="0"/>
                        <a:buChar char="•"/>
                      </a:pPr>
                      <a:r>
                        <a:rPr lang="en-GB" altLang="zh-CN" sz="1100" dirty="0"/>
                        <a:t>Charging</a:t>
                      </a:r>
                      <a:endParaRPr lang="zh-CN" altLang="en-US" sz="1100" dirty="0"/>
                    </a:p>
                  </a:txBody>
                  <a:tcPr/>
                </a:tc>
                <a:tc>
                  <a:txBody>
                    <a:bodyPr/>
                    <a:lstStyle/>
                    <a:p>
                      <a:r>
                        <a:rPr lang="en-US" sz="1100" dirty="0">
                          <a:solidFill>
                            <a:schemeClr val="tx1"/>
                          </a:solidFill>
                        </a:rPr>
                        <a:t>Yes, TS 22.261</a:t>
                      </a:r>
                    </a:p>
                  </a:txBody>
                  <a:tcPr/>
                </a:tc>
                <a:tc>
                  <a:txBody>
                    <a:bodyPr/>
                    <a:lstStyle/>
                    <a:p>
                      <a:r>
                        <a:rPr lang="en-US" sz="1100" dirty="0"/>
                        <a:t>SA2</a:t>
                      </a:r>
                    </a:p>
                  </a:txBody>
                  <a:tcPr/>
                </a:tc>
                <a:tc>
                  <a:txBody>
                    <a:bodyPr/>
                    <a:lstStyle/>
                    <a:p>
                      <a:r>
                        <a:rPr lang="en-US" sz="1100" dirty="0"/>
                        <a:t>Yes</a:t>
                      </a:r>
                    </a:p>
                  </a:txBody>
                  <a:tcPr/>
                </a:tc>
                <a:tc>
                  <a:txBody>
                    <a:bodyPr/>
                    <a:lstStyle/>
                    <a:p>
                      <a:r>
                        <a:rPr lang="en-US" sz="1100" dirty="0"/>
                        <a:t> SA5 for charging, </a:t>
                      </a:r>
                    </a:p>
                  </a:txBody>
                  <a:tcPr/>
                </a:tc>
                <a:extLst>
                  <a:ext uri="{0D108BD9-81ED-4DB2-BD59-A6C34878D82A}">
                    <a16:rowId xmlns:a16="http://schemas.microsoft.com/office/drawing/2014/main" val="3007140285"/>
                  </a:ext>
                </a:extLst>
              </a:tr>
              <a:tr h="147424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dirty="0"/>
                        <a:t>XRM_ph3</a:t>
                      </a:r>
                      <a:endParaRPr lang="zh-CN" altLang="en-US" sz="1100" dirty="0"/>
                    </a:p>
                    <a:p>
                      <a:endParaRPr lang="en-US" sz="1100" dirty="0"/>
                    </a:p>
                  </a:txBody>
                  <a:tcPr/>
                </a:tc>
                <a:tc>
                  <a:txBody>
                    <a:bodyPr/>
                    <a:lstStyle/>
                    <a:p>
                      <a:r>
                        <a:rPr lang="en-US" altLang="zh-CN" sz="1100" b="1" dirty="0"/>
                        <a:t>Potential 5GA features:</a:t>
                      </a:r>
                      <a:endParaRPr lang="en-US" altLang="zh-CN" sz="1100" dirty="0"/>
                    </a:p>
                    <a:p>
                      <a:pPr marL="171450" indent="-171450">
                        <a:buFont typeface="Arial" panose="020B0604020202020204" pitchFamily="34" charset="0"/>
                        <a:buChar char="•"/>
                      </a:pPr>
                      <a:r>
                        <a:rPr lang="en-US" altLang="zh-CN" sz="1100" dirty="0"/>
                        <a:t>Mobility and High mobility supporting of XR service</a:t>
                      </a:r>
                    </a:p>
                    <a:p>
                      <a:pPr marL="171450" indent="-171450">
                        <a:buFont typeface="Arial" panose="020B0604020202020204" pitchFamily="34" charset="0"/>
                        <a:buChar char="•"/>
                      </a:pPr>
                      <a:r>
                        <a:rPr lang="en-US" altLang="zh-CN" sz="1100" dirty="0"/>
                        <a:t>Enhancement of QoS handling. e.g. QoS coordination of multi-SDFs including multimodality and multiplexed data flows, QoS monitoring of PDU set based QoS.</a:t>
                      </a:r>
                    </a:p>
                    <a:p>
                      <a:pPr marL="171450" indent="-171450">
                        <a:buFont typeface="Arial" panose="020B0604020202020204" pitchFamily="34" charset="0"/>
                        <a:buChar char="•"/>
                      </a:pPr>
                      <a:r>
                        <a:rPr lang="en-US" altLang="zh-CN" sz="1100" dirty="0"/>
                        <a:t>Power management and </a:t>
                      </a:r>
                      <a:r>
                        <a:rPr lang="en-US" altLang="zh-CN" sz="1100" dirty="0" err="1"/>
                        <a:t>QoE</a:t>
                      </a:r>
                      <a:r>
                        <a:rPr lang="en-US" altLang="zh-CN" sz="1100" dirty="0"/>
                        <a:t> enhancement considering traffic pattern, device status information.</a:t>
                      </a:r>
                    </a:p>
                    <a:p>
                      <a:pPr marL="171450" indent="-171450">
                        <a:buFont typeface="Arial" panose="020B0604020202020204" pitchFamily="34" charset="0"/>
                        <a:buChar char="•"/>
                      </a:pPr>
                      <a:r>
                        <a:rPr lang="en-US" altLang="zh-CN" sz="1100" dirty="0"/>
                        <a:t>Exposure of QoS information and capability to application for </a:t>
                      </a:r>
                      <a:r>
                        <a:rPr lang="en-US" altLang="zh-CN" sz="1100" dirty="0" err="1"/>
                        <a:t>QoE</a:t>
                      </a:r>
                      <a:r>
                        <a:rPr lang="en-US" altLang="zh-CN" sz="1100" dirty="0"/>
                        <a:t> consistent and QoS coordination, e.g. for multimodality SDFs, multiplexed data flows.</a:t>
                      </a:r>
                      <a:endParaRPr lang="zh-CN" altLang="en-US" sz="1100" dirty="0"/>
                    </a:p>
                  </a:txBody>
                  <a:tcPr/>
                </a:tc>
                <a:tc>
                  <a:txBody>
                    <a:bodyPr/>
                    <a:lstStyle/>
                    <a:p>
                      <a:r>
                        <a:rPr lang="en-US" sz="1100" dirty="0">
                          <a:solidFill>
                            <a:schemeClr val="tx1"/>
                          </a:solidFill>
                        </a:rPr>
                        <a:t>Yes, TS 22.261</a:t>
                      </a:r>
                    </a:p>
                  </a:txBody>
                  <a:tcPr/>
                </a:tc>
                <a:tc>
                  <a:txBody>
                    <a:bodyPr/>
                    <a:lstStyle/>
                    <a:p>
                      <a:r>
                        <a:rPr lang="en-US" sz="1100" dirty="0"/>
                        <a:t>SA2</a:t>
                      </a:r>
                    </a:p>
                  </a:txBody>
                  <a:tcPr/>
                </a:tc>
                <a:tc>
                  <a:txBody>
                    <a:bodyPr/>
                    <a:lstStyle/>
                    <a:p>
                      <a:r>
                        <a:rPr lang="en-US" sz="1100" dirty="0"/>
                        <a:t>Yes,</a:t>
                      </a:r>
                    </a:p>
                  </a:txBody>
                  <a:tcPr/>
                </a:tc>
                <a:tc>
                  <a:txBody>
                    <a:bodyPr/>
                    <a:lstStyle/>
                    <a:p>
                      <a:r>
                        <a:rPr lang="en-US" sz="1100" dirty="0"/>
                        <a:t>-</a:t>
                      </a:r>
                    </a:p>
                  </a:txBody>
                  <a:tcPr/>
                </a:tc>
                <a:extLst>
                  <a:ext uri="{0D108BD9-81ED-4DB2-BD59-A6C34878D82A}">
                    <a16:rowId xmlns:a16="http://schemas.microsoft.com/office/drawing/2014/main" val="169402253"/>
                  </a:ext>
                </a:extLst>
              </a:tr>
              <a:tr h="1129211">
                <a:tc>
                  <a:txBody>
                    <a:bodyPr/>
                    <a:lstStyle/>
                    <a:p>
                      <a:r>
                        <a:rPr lang="en-US" altLang="zh-CN" sz="1100" dirty="0"/>
                        <a:t>SAT_Arch_Ph4 </a:t>
                      </a:r>
                      <a:endParaRPr lang="en-US" sz="1100" dirty="0"/>
                    </a:p>
                  </a:txBody>
                  <a:tcPr/>
                </a:tc>
                <a:tc>
                  <a:txBody>
                    <a:bodyPr/>
                    <a:lstStyle/>
                    <a:p>
                      <a:r>
                        <a:rPr lang="en-US" altLang="zh-CN" sz="1100" b="1" dirty="0"/>
                        <a:t>Potential 5GA features:</a:t>
                      </a:r>
                      <a:endParaRPr lang="en-US" altLang="zh-CN" sz="1100" dirty="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100" dirty="0"/>
                        <a:t>IMS voice call using GEO access (SA1-R20)</a:t>
                      </a:r>
                      <a:endParaRPr lang="zh-CN" altLang="en-US" sz="1100" dirty="0"/>
                    </a:p>
                    <a:p>
                      <a:pPr marL="285750" indent="-285750">
                        <a:buFont typeface="Arial" panose="020B0604020202020204" pitchFamily="34" charset="0"/>
                        <a:buChar char="•"/>
                      </a:pPr>
                      <a:r>
                        <a:rPr lang="en-US" altLang="zh-CN" sz="1100" dirty="0"/>
                        <a:t>Provisioning of Satellite Coverage Availability Information (SCAI) to 5GS or EPS by a 3</a:t>
                      </a:r>
                      <a:r>
                        <a:rPr lang="en-US" altLang="zh-CN" sz="1100" baseline="30000" dirty="0"/>
                        <a:t>rd</a:t>
                      </a:r>
                      <a:r>
                        <a:rPr lang="en-US" altLang="zh-CN" sz="1100" dirty="0"/>
                        <a:t> party AF (leftover from R18)</a:t>
                      </a:r>
                    </a:p>
                    <a:p>
                      <a:pPr marL="285750" indent="-285750">
                        <a:buFont typeface="Arial" panose="020B0604020202020204" pitchFamily="34" charset="0"/>
                        <a:buChar char="•"/>
                      </a:pPr>
                      <a:r>
                        <a:rPr lang="en-US" altLang="zh-CN" sz="1100" dirty="0"/>
                        <a:t>5GC supporting IoT NTN</a:t>
                      </a:r>
                    </a:p>
                    <a:p>
                      <a:pPr marL="285750" indent="-285750">
                        <a:buFont typeface="Arial" panose="020B0604020202020204" pitchFamily="34" charset="0"/>
                        <a:buChar char="•"/>
                      </a:pPr>
                      <a:r>
                        <a:rPr lang="en-US" altLang="zh-CN" sz="1100" dirty="0"/>
                        <a:t>Store and Forward Satellite operation for 5GS (leftover from R19)</a:t>
                      </a:r>
                    </a:p>
                  </a:txBody>
                  <a:tcPr/>
                </a:tc>
                <a:tc>
                  <a:txBody>
                    <a:bodyPr/>
                    <a:lstStyle/>
                    <a:p>
                      <a:r>
                        <a:rPr lang="en-US" sz="1100" dirty="0">
                          <a:solidFill>
                            <a:schemeClr val="tx1"/>
                          </a:solidFill>
                        </a:rPr>
                        <a:t>Yes, TS22.261, TR 22.887</a:t>
                      </a:r>
                    </a:p>
                  </a:txBody>
                  <a:tcPr/>
                </a:tc>
                <a:tc>
                  <a:txBody>
                    <a:bodyPr/>
                    <a:lstStyle/>
                    <a:p>
                      <a:r>
                        <a:rPr lang="en-US" sz="1100" dirty="0"/>
                        <a:t>SA2</a:t>
                      </a:r>
                    </a:p>
                  </a:txBody>
                  <a:tcPr/>
                </a:tc>
                <a:tc>
                  <a:txBody>
                    <a:bodyPr/>
                    <a:lstStyle/>
                    <a:p>
                      <a:r>
                        <a:rPr lang="en-US" sz="1100" dirty="0"/>
                        <a:t>yes</a:t>
                      </a:r>
                    </a:p>
                  </a:txBody>
                  <a:tcPr/>
                </a:tc>
                <a:tc>
                  <a:txBody>
                    <a:bodyPr/>
                    <a:lstStyle/>
                    <a:p>
                      <a:r>
                        <a:rPr lang="en-US" sz="1100" dirty="0"/>
                        <a:t>-</a:t>
                      </a:r>
                    </a:p>
                  </a:txBody>
                  <a:tcPr/>
                </a:tc>
                <a:extLst>
                  <a:ext uri="{0D108BD9-81ED-4DB2-BD59-A6C34878D82A}">
                    <a16:rowId xmlns:a16="http://schemas.microsoft.com/office/drawing/2014/main" val="1864545392"/>
                  </a:ext>
                </a:extLst>
              </a:tr>
            </a:tbl>
          </a:graphicData>
        </a:graphic>
      </p:graphicFrame>
    </p:spTree>
    <p:extLst>
      <p:ext uri="{BB962C8B-B14F-4D97-AF65-F5344CB8AC3E}">
        <p14:creationId xmlns:p14="http://schemas.microsoft.com/office/powerpoint/2010/main" val="3681463350"/>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Overall View on Rel-20 5G-A Content</a:t>
            </a:r>
          </a:p>
        </p:txBody>
      </p:sp>
      <p:graphicFrame>
        <p:nvGraphicFramePr>
          <p:cNvPr id="3" name="表格 2">
            <a:extLst>
              <a:ext uri="{FF2B5EF4-FFF2-40B4-BE49-F238E27FC236}">
                <a16:creationId xmlns:a16="http://schemas.microsoft.com/office/drawing/2014/main" id="{5D1820C5-3944-4D6E-AA81-D9FFF7EFED39}"/>
              </a:ext>
            </a:extLst>
          </p:cNvPr>
          <p:cNvGraphicFramePr>
            <a:graphicFrameLocks noGrp="1"/>
          </p:cNvGraphicFramePr>
          <p:nvPr>
            <p:extLst>
              <p:ext uri="{D42A27DB-BD31-4B8C-83A1-F6EECF244321}">
                <p14:modId xmlns:p14="http://schemas.microsoft.com/office/powerpoint/2010/main" val="3904814542"/>
              </p:ext>
            </p:extLst>
          </p:nvPr>
        </p:nvGraphicFramePr>
        <p:xfrm>
          <a:off x="334511" y="1821432"/>
          <a:ext cx="10961468" cy="4371341"/>
        </p:xfrm>
        <a:graphic>
          <a:graphicData uri="http://schemas.openxmlformats.org/drawingml/2006/table">
            <a:tbl>
              <a:tblPr firstRow="1" bandRow="1">
                <a:tableStyleId>{5C22544A-7EE6-4342-B048-85BDC9FD1C3A}</a:tableStyleId>
              </a:tblPr>
              <a:tblGrid>
                <a:gridCol w="1346328">
                  <a:extLst>
                    <a:ext uri="{9D8B030D-6E8A-4147-A177-3AD203B41FA5}">
                      <a16:colId xmlns:a16="http://schemas.microsoft.com/office/drawing/2014/main" val="2959256008"/>
                    </a:ext>
                  </a:extLst>
                </a:gridCol>
                <a:gridCol w="5446740">
                  <a:extLst>
                    <a:ext uri="{9D8B030D-6E8A-4147-A177-3AD203B41FA5}">
                      <a16:colId xmlns:a16="http://schemas.microsoft.com/office/drawing/2014/main" val="3771753050"/>
                    </a:ext>
                  </a:extLst>
                </a:gridCol>
                <a:gridCol w="1275708">
                  <a:extLst>
                    <a:ext uri="{9D8B030D-6E8A-4147-A177-3AD203B41FA5}">
                      <a16:colId xmlns:a16="http://schemas.microsoft.com/office/drawing/2014/main" val="2485153209"/>
                    </a:ext>
                  </a:extLst>
                </a:gridCol>
                <a:gridCol w="782942">
                  <a:extLst>
                    <a:ext uri="{9D8B030D-6E8A-4147-A177-3AD203B41FA5}">
                      <a16:colId xmlns:a16="http://schemas.microsoft.com/office/drawing/2014/main" val="1030650703"/>
                    </a:ext>
                  </a:extLst>
                </a:gridCol>
                <a:gridCol w="999908">
                  <a:extLst>
                    <a:ext uri="{9D8B030D-6E8A-4147-A177-3AD203B41FA5}">
                      <a16:colId xmlns:a16="http://schemas.microsoft.com/office/drawing/2014/main" val="110689907"/>
                    </a:ext>
                  </a:extLst>
                </a:gridCol>
                <a:gridCol w="1109842">
                  <a:extLst>
                    <a:ext uri="{9D8B030D-6E8A-4147-A177-3AD203B41FA5}">
                      <a16:colId xmlns:a16="http://schemas.microsoft.com/office/drawing/2014/main" val="3569183711"/>
                    </a:ext>
                  </a:extLst>
                </a:gridCol>
              </a:tblGrid>
              <a:tr h="499407">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a16="http://schemas.microsoft.com/office/drawing/2014/main" val="3537147539"/>
                  </a:ext>
                </a:extLst>
              </a:tr>
              <a:tr h="845150">
                <a:tc>
                  <a:txBody>
                    <a:bodyPr/>
                    <a:lstStyle/>
                    <a:p>
                      <a:r>
                        <a:rPr lang="en-US" altLang="zh-CN" sz="1100" dirty="0"/>
                        <a:t>Ambient IoT_Ph2 </a:t>
                      </a:r>
                      <a:endParaRPr lang="zh-CN" altLang="en-US" sz="11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100" b="1" dirty="0"/>
                        <a:t>Potential 5GA features:</a:t>
                      </a:r>
                      <a:endParaRPr lang="en-US" altLang="zh-CN" sz="1100" dirty="0"/>
                    </a:p>
                    <a:p>
                      <a:pPr marL="171450" indent="-171450">
                        <a:spcBef>
                          <a:spcPts val="0"/>
                        </a:spcBef>
                        <a:buFont typeface="Arial" panose="020B0604020202020204" pitchFamily="34" charset="0"/>
                        <a:buChar char="•"/>
                      </a:pPr>
                      <a:r>
                        <a:rPr lang="en-US" altLang="zh-CN" sz="1100" dirty="0"/>
                        <a:t>Outdoor scenarios supporting of Ambient IoT service</a:t>
                      </a:r>
                    </a:p>
                    <a:p>
                      <a:pPr marL="171450" indent="-171450">
                        <a:spcBef>
                          <a:spcPts val="0"/>
                        </a:spcBef>
                        <a:buFont typeface="Arial" panose="020B0604020202020204" pitchFamily="34" charset="0"/>
                        <a:buChar char="•"/>
                      </a:pPr>
                      <a:r>
                        <a:rPr lang="en-US" altLang="zh-CN" sz="1100" dirty="0"/>
                        <a:t>DO-A supporting, e.g. access and mobility management of Device 2b.</a:t>
                      </a:r>
                    </a:p>
                    <a:p>
                      <a:pPr marL="171450" indent="-171450">
                        <a:spcBef>
                          <a:spcPts val="0"/>
                        </a:spcBef>
                        <a:buFont typeface="Arial" panose="020B0604020202020204" pitchFamily="34" charset="0"/>
                        <a:buChar char="•"/>
                      </a:pPr>
                      <a:r>
                        <a:rPr lang="en-US" altLang="zh-CN" sz="1100" dirty="0"/>
                        <a:t>Architecture and procedures enhancement to support topology 3 and 4. </a:t>
                      </a:r>
                    </a:p>
                    <a:p>
                      <a:pPr marL="171450" indent="-171450">
                        <a:spcBef>
                          <a:spcPts val="0"/>
                        </a:spcBef>
                        <a:buFont typeface="Arial" panose="020B0604020202020204" pitchFamily="34" charset="0"/>
                        <a:buChar char="•"/>
                      </a:pPr>
                      <a:r>
                        <a:rPr lang="en-US" altLang="zh-CN" sz="1100" dirty="0"/>
                        <a:t>Density control of the </a:t>
                      </a:r>
                      <a:r>
                        <a:rPr lang="en-US" altLang="zh-CN" sz="1100" dirty="0" err="1"/>
                        <a:t>AIoT</a:t>
                      </a:r>
                      <a:r>
                        <a:rPr lang="en-US" altLang="zh-CN" sz="1100" dirty="0"/>
                        <a:t> service</a:t>
                      </a:r>
                    </a:p>
                  </a:txBody>
                  <a:tcPr/>
                </a:tc>
                <a:tc>
                  <a:txBody>
                    <a:bodyPr/>
                    <a:lstStyle/>
                    <a:p>
                      <a:r>
                        <a:rPr lang="en-US" sz="1100" dirty="0">
                          <a:solidFill>
                            <a:schemeClr val="tx1"/>
                          </a:solidFill>
                        </a:rPr>
                        <a:t>Yes, TS 22.369</a:t>
                      </a:r>
                    </a:p>
                  </a:txBody>
                  <a:tcPr/>
                </a:tc>
                <a:tc>
                  <a:txBody>
                    <a:bodyPr/>
                    <a:lstStyle/>
                    <a:p>
                      <a:r>
                        <a:rPr lang="en-US" sz="1100" dirty="0"/>
                        <a:t>SA2</a:t>
                      </a:r>
                    </a:p>
                  </a:txBody>
                  <a:tcPr/>
                </a:tc>
                <a:tc>
                  <a:txBody>
                    <a:bodyPr/>
                    <a:lstStyle/>
                    <a:p>
                      <a:r>
                        <a:rPr lang="en-US" sz="1100" dirty="0"/>
                        <a:t>yes</a:t>
                      </a:r>
                    </a:p>
                  </a:txBody>
                  <a:tcPr/>
                </a:tc>
                <a:tc>
                  <a:txBody>
                    <a:bodyPr/>
                    <a:lstStyle/>
                    <a:p>
                      <a:r>
                        <a:rPr lang="en-US" sz="1100" dirty="0"/>
                        <a:t>-</a:t>
                      </a:r>
                    </a:p>
                  </a:txBody>
                  <a:tcPr/>
                </a:tc>
                <a:extLst>
                  <a:ext uri="{0D108BD9-81ED-4DB2-BD59-A6C34878D82A}">
                    <a16:rowId xmlns:a16="http://schemas.microsoft.com/office/drawing/2014/main" val="3007140285"/>
                  </a:ext>
                </a:extLst>
              </a:tr>
              <a:tr h="742657">
                <a:tc>
                  <a:txBody>
                    <a:bodyPr/>
                    <a:lstStyle/>
                    <a:p>
                      <a:r>
                        <a:rPr lang="en-US" altLang="zh-CN" sz="1050" dirty="0"/>
                        <a:t>UIA_Ph2 </a:t>
                      </a:r>
                      <a:endParaRPr lang="en-US" sz="105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050" b="1" dirty="0"/>
                        <a:t>Potential 5GA features:</a:t>
                      </a:r>
                      <a:endParaRPr lang="en-US" altLang="zh-CN" sz="1050" dirty="0"/>
                    </a:p>
                    <a:p>
                      <a:pPr marL="285750" indent="-285750">
                        <a:buFont typeface="Arial" panose="020B0604020202020204" pitchFamily="34" charset="0"/>
                        <a:buChar char="•"/>
                      </a:pPr>
                      <a:r>
                        <a:rPr lang="en-US" altLang="zh-CN" sz="1050" dirty="0"/>
                        <a:t>Identifying the human user of a subscription</a:t>
                      </a:r>
                    </a:p>
                    <a:p>
                      <a:pPr marL="285750" indent="-285750">
                        <a:buFont typeface="Arial" panose="020B0604020202020204" pitchFamily="34" charset="0"/>
                        <a:buChar char="•"/>
                      </a:pPr>
                      <a:r>
                        <a:rPr lang="en-US" altLang="zh-CN" sz="1050" dirty="0"/>
                        <a:t>Authentication and authorization for User identifier</a:t>
                      </a:r>
                    </a:p>
                    <a:p>
                      <a:pPr marL="285750" indent="-285750">
                        <a:buFont typeface="Arial" panose="020B0604020202020204" pitchFamily="34" charset="0"/>
                        <a:buChar char="•"/>
                      </a:pPr>
                      <a:r>
                        <a:rPr lang="en-US" altLang="zh-CN" sz="1050" dirty="0"/>
                        <a:t>Exposure of User Identity profile information</a:t>
                      </a:r>
                      <a:endParaRPr lang="zh-CN" altLang="en-US" sz="1050" dirty="0"/>
                    </a:p>
                  </a:txBody>
                  <a:tcPr/>
                </a:tc>
                <a:tc>
                  <a:txBody>
                    <a:bodyPr/>
                    <a:lstStyle/>
                    <a:p>
                      <a:r>
                        <a:rPr lang="en-US" sz="1100" dirty="0">
                          <a:solidFill>
                            <a:schemeClr val="tx1"/>
                          </a:solidFill>
                        </a:rPr>
                        <a:t>Yes, TS 22.101 and TS 22.115</a:t>
                      </a:r>
                    </a:p>
                  </a:txBody>
                  <a:tcPr/>
                </a:tc>
                <a:tc>
                  <a:txBody>
                    <a:bodyPr/>
                    <a:lstStyle/>
                    <a:p>
                      <a:r>
                        <a:rPr lang="en-US" sz="1100" dirty="0"/>
                        <a:t>SA2</a:t>
                      </a:r>
                    </a:p>
                  </a:txBody>
                  <a:tcPr/>
                </a:tc>
                <a:tc>
                  <a:txBody>
                    <a:bodyPr/>
                    <a:lstStyle/>
                    <a:p>
                      <a:r>
                        <a:rPr lang="en-US" sz="1100" dirty="0"/>
                        <a:t>no</a:t>
                      </a:r>
                    </a:p>
                  </a:txBody>
                  <a:tcPr/>
                </a:tc>
                <a:tc>
                  <a:txBody>
                    <a:bodyPr/>
                    <a:lstStyle/>
                    <a:p>
                      <a:r>
                        <a:rPr lang="en-US" sz="1100" dirty="0"/>
                        <a:t>SA3</a:t>
                      </a:r>
                    </a:p>
                  </a:txBody>
                  <a:tcPr/>
                </a:tc>
                <a:extLst>
                  <a:ext uri="{0D108BD9-81ED-4DB2-BD59-A6C34878D82A}">
                    <a16:rowId xmlns:a16="http://schemas.microsoft.com/office/drawing/2014/main" val="169402253"/>
                  </a:ext>
                </a:extLst>
              </a:tr>
              <a:tr h="893104">
                <a:tc>
                  <a:txBody>
                    <a:bodyPr/>
                    <a:lstStyle/>
                    <a:p>
                      <a:r>
                        <a:rPr lang="en-US" altLang="zh-CN" sz="1050" dirty="0"/>
                        <a:t>AIML_CN_Ph2 </a:t>
                      </a:r>
                      <a:endParaRPr lang="en-US" sz="1050" dirty="0"/>
                    </a:p>
                  </a:txBody>
                  <a:tcPr/>
                </a:tc>
                <a:tc>
                  <a:txBody>
                    <a:bodyPr/>
                    <a:lstStyle/>
                    <a:p>
                      <a:pPr>
                        <a:spcBef>
                          <a:spcPts val="0"/>
                        </a:spcBef>
                      </a:pPr>
                      <a:r>
                        <a:rPr lang="en-US" altLang="zh-CN" sz="1050" b="1" dirty="0"/>
                        <a:t>Potential 5GA features</a:t>
                      </a:r>
                    </a:p>
                    <a:p>
                      <a:pPr marL="285750" indent="-285750">
                        <a:spcBef>
                          <a:spcPts val="0"/>
                        </a:spcBef>
                        <a:buFont typeface="Arial" panose="020B0604020202020204" pitchFamily="34" charset="0"/>
                        <a:buChar char="•"/>
                      </a:pPr>
                      <a:r>
                        <a:rPr lang="en-US" altLang="zh-CN" sz="1050" dirty="0"/>
                        <a:t>UE side Data collection enhancements based on the conclusion of SA/RAN discussion if not finished in Rel-19.</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050" dirty="0"/>
                        <a:t>Potential enhancements to support  Rel-20 5G-A RAN AI related SID/WIDs if identified by RAN</a:t>
                      </a:r>
                    </a:p>
                  </a:txBody>
                  <a:tcPr/>
                </a:tc>
                <a:tc>
                  <a:txBody>
                    <a:bodyPr/>
                    <a:lstStyle/>
                    <a:p>
                      <a:r>
                        <a:rPr lang="en-US" sz="1100" dirty="0">
                          <a:solidFill>
                            <a:schemeClr val="tx1"/>
                          </a:solidFill>
                        </a:rPr>
                        <a:t>no</a:t>
                      </a:r>
                    </a:p>
                  </a:txBody>
                  <a:tcPr/>
                </a:tc>
                <a:tc>
                  <a:txBody>
                    <a:bodyPr/>
                    <a:lstStyle/>
                    <a:p>
                      <a:r>
                        <a:rPr lang="en-US" sz="1100" dirty="0"/>
                        <a:t>SA2</a:t>
                      </a:r>
                    </a:p>
                  </a:txBody>
                  <a:tcPr/>
                </a:tc>
                <a:tc>
                  <a:txBody>
                    <a:bodyPr/>
                    <a:lstStyle/>
                    <a:p>
                      <a:r>
                        <a:rPr lang="en-US" sz="1100" dirty="0"/>
                        <a:t>Yes</a:t>
                      </a:r>
                    </a:p>
                  </a:txBody>
                  <a:tcPr/>
                </a:tc>
                <a:tc>
                  <a:txBody>
                    <a:bodyPr/>
                    <a:lstStyle/>
                    <a:p>
                      <a:r>
                        <a:rPr lang="en-US" sz="1100" dirty="0"/>
                        <a:t>Coordinate with SA5 for Data collection option 3</a:t>
                      </a:r>
                    </a:p>
                  </a:txBody>
                  <a:tcPr/>
                </a:tc>
                <a:extLst>
                  <a:ext uri="{0D108BD9-81ED-4DB2-BD59-A6C34878D82A}">
                    <a16:rowId xmlns:a16="http://schemas.microsoft.com/office/drawing/2014/main" val="1864545392"/>
                  </a:ext>
                </a:extLst>
              </a:tr>
              <a:tr h="893104">
                <a:tc>
                  <a:txBody>
                    <a:bodyPr/>
                    <a:lstStyle/>
                    <a:p>
                      <a:r>
                        <a:rPr lang="en-US" sz="1050" dirty="0"/>
                        <a:t>ISAC</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050" b="1" dirty="0"/>
                        <a:t>Potential 5GA features</a:t>
                      </a:r>
                      <a:endParaRPr lang="en-US" altLang="zh-CN" sz="1050" dirty="0"/>
                    </a:p>
                    <a:p>
                      <a:pPr marL="285750" indent="-285750">
                        <a:buFont typeface="Arial" panose="020B0604020202020204" pitchFamily="34" charset="0"/>
                        <a:buChar char="•"/>
                      </a:pPr>
                      <a:r>
                        <a:rPr lang="en-US" altLang="zh-CN" sz="1050" dirty="0"/>
                        <a:t>Overall architecture and function enhancements</a:t>
                      </a:r>
                    </a:p>
                    <a:p>
                      <a:pPr marL="285750" indent="-285750">
                        <a:buFont typeface="Arial" panose="020B0604020202020204" pitchFamily="34" charset="0"/>
                        <a:buChar char="•"/>
                      </a:pPr>
                      <a:r>
                        <a:rPr lang="en-US" altLang="zh-CN" sz="1050" dirty="0"/>
                        <a:t>ISAC service authorization and revocation based on 5GC</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050" dirty="0" err="1"/>
                        <a:t>gNB</a:t>
                      </a:r>
                      <a:r>
                        <a:rPr lang="en-US" altLang="zh-CN" sz="1050" dirty="0"/>
                        <a:t> based monostatic sensing, Discovery and selection of </a:t>
                      </a:r>
                      <a:r>
                        <a:rPr lang="en-US" altLang="zh-CN" sz="1050" dirty="0" err="1"/>
                        <a:t>gNB</a:t>
                      </a:r>
                      <a:endParaRPr lang="en-US" altLang="zh-CN" sz="1050" dirty="0"/>
                    </a:p>
                    <a:p>
                      <a:pPr marL="285750" indent="-285750">
                        <a:buFont typeface="Arial" panose="020B0604020202020204" pitchFamily="34" charset="0"/>
                        <a:buChar char="•"/>
                      </a:pPr>
                      <a:r>
                        <a:rPr lang="en-US" altLang="zh-CN" sz="1050" dirty="0"/>
                        <a:t>Sensing measurement data collection and transport from </a:t>
                      </a:r>
                      <a:r>
                        <a:rPr lang="en-US" altLang="zh-CN" sz="1050" dirty="0" err="1"/>
                        <a:t>gNB</a:t>
                      </a:r>
                      <a:r>
                        <a:rPr lang="en-US" altLang="zh-CN" sz="1050" dirty="0"/>
                        <a:t> for result calculation</a:t>
                      </a:r>
                    </a:p>
                    <a:p>
                      <a:pPr marL="285750" indent="-285750">
                        <a:buFont typeface="Arial" panose="020B0604020202020204" pitchFamily="34" charset="0"/>
                        <a:buChar char="•"/>
                      </a:pPr>
                      <a:r>
                        <a:rPr lang="en-US" altLang="zh-CN" sz="1050" dirty="0"/>
                        <a:t>Service invocation and result exposure to the authorized 3rd party</a:t>
                      </a:r>
                    </a:p>
                    <a:p>
                      <a:pPr marL="285750" indent="-285750">
                        <a:buFont typeface="Arial" panose="020B0604020202020204" pitchFamily="34" charset="0"/>
                        <a:buChar char="•"/>
                      </a:pPr>
                      <a:r>
                        <a:rPr lang="en-US" altLang="zh-CN" sz="1050" dirty="0"/>
                        <a:t>Configuration parameters/policy provisioning to </a:t>
                      </a:r>
                      <a:r>
                        <a:rPr lang="en-US" altLang="zh-CN" sz="1050" dirty="0" err="1"/>
                        <a:t>gNB</a:t>
                      </a:r>
                      <a:endParaRPr lang="en-US" altLang="zh-CN" sz="1050" dirty="0"/>
                    </a:p>
                  </a:txBody>
                  <a:tcPr/>
                </a:tc>
                <a:tc>
                  <a:txBody>
                    <a:bodyPr/>
                    <a:lstStyle/>
                    <a:p>
                      <a:r>
                        <a:rPr lang="en-US" sz="1100" dirty="0">
                          <a:solidFill>
                            <a:schemeClr val="tx1"/>
                          </a:solidFill>
                        </a:rPr>
                        <a:t>Yes, TS 22.137</a:t>
                      </a:r>
                    </a:p>
                  </a:txBody>
                  <a:tcPr/>
                </a:tc>
                <a:tc>
                  <a:txBody>
                    <a:bodyPr/>
                    <a:lstStyle/>
                    <a:p>
                      <a:r>
                        <a:rPr lang="en-US" sz="1100" dirty="0"/>
                        <a:t>SA2</a:t>
                      </a:r>
                    </a:p>
                  </a:txBody>
                  <a:tcPr/>
                </a:tc>
                <a:tc>
                  <a:txBody>
                    <a:bodyPr/>
                    <a:lstStyle/>
                    <a:p>
                      <a:r>
                        <a:rPr lang="en-US" sz="1100" dirty="0"/>
                        <a:t>Yes</a:t>
                      </a:r>
                    </a:p>
                  </a:txBody>
                  <a:tcPr/>
                </a:tc>
                <a:tc>
                  <a:txBody>
                    <a:bodyPr/>
                    <a:lstStyle/>
                    <a:p>
                      <a:r>
                        <a:rPr lang="en-US" sz="1100" dirty="0"/>
                        <a:t>SA3 </a:t>
                      </a:r>
                    </a:p>
                  </a:txBody>
                  <a:tcPr/>
                </a:tc>
                <a:extLst>
                  <a:ext uri="{0D108BD9-81ED-4DB2-BD59-A6C34878D82A}">
                    <a16:rowId xmlns:a16="http://schemas.microsoft.com/office/drawing/2014/main" val="2850386946"/>
                  </a:ext>
                </a:extLst>
              </a:tr>
            </a:tbl>
          </a:graphicData>
        </a:graphic>
      </p:graphicFrame>
    </p:spTree>
    <p:extLst>
      <p:ext uri="{BB962C8B-B14F-4D97-AF65-F5344CB8AC3E}">
        <p14:creationId xmlns:p14="http://schemas.microsoft.com/office/powerpoint/2010/main" val="329437975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2894584" y="3219577"/>
            <a:ext cx="6115304" cy="1035431"/>
          </a:xfrm>
        </p:spPr>
        <p:txBody>
          <a:bodyPr/>
          <a:lstStyle/>
          <a:p>
            <a:r>
              <a:rPr lang="en-US" altLang="en-US" sz="7200" dirty="0"/>
              <a:t>Thank you!</a:t>
            </a:r>
          </a:p>
        </p:txBody>
      </p:sp>
    </p:spTree>
    <p:extLst>
      <p:ext uri="{BB962C8B-B14F-4D97-AF65-F5344CB8AC3E}">
        <p14:creationId xmlns:p14="http://schemas.microsoft.com/office/powerpoint/2010/main" val="4019057879"/>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docMetadata/LabelInfo.xml><?xml version="1.0" encoding="utf-8"?>
<clbl:labelList xmlns:clbl="http://schemas.microsoft.com/office/2020/mipLabelMetadata">
  <clbl:label id="{e741d71c-c6b6-47b0-803c-0f3b32b07556}" enabled="0" method="" siteId="{e741d71c-c6b6-47b0-803c-0f3b32b07556}" removed="1"/>
</clbl:labelList>
</file>

<file path=docProps/app.xml><?xml version="1.0" encoding="utf-8"?>
<Properties xmlns="http://schemas.openxmlformats.org/officeDocument/2006/extended-properties" xmlns:vt="http://schemas.openxmlformats.org/officeDocument/2006/docPropsVTypes">
  <Template>Office Theme</Template>
  <TotalTime>6726</TotalTime>
  <Words>567</Words>
  <Application>Microsoft Office PowerPoint</Application>
  <PresentationFormat>宽屏</PresentationFormat>
  <Paragraphs>97</Paragraphs>
  <Slides>5</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5</vt:i4>
      </vt:variant>
    </vt:vector>
  </HeadingPairs>
  <TitlesOfParts>
    <vt:vector size="11" baseType="lpstr">
      <vt:lpstr>Arial </vt:lpstr>
      <vt:lpstr>Arial</vt:lpstr>
      <vt:lpstr>Calibri</vt:lpstr>
      <vt:lpstr>Calibri Light</vt:lpstr>
      <vt:lpstr>Times New Roman</vt:lpstr>
      <vt:lpstr>Office Theme</vt:lpstr>
      <vt:lpstr>Xiaomi views on Rel-20 5GA</vt:lpstr>
      <vt:lpstr>Principles and motivations for Rel-20 5GA</vt:lpstr>
      <vt:lpstr>Overall View on Rel-20 5G-A Content</vt:lpstr>
      <vt:lpstr>Overall View on Rel-20 5G-A Content</vt:lpstr>
      <vt:lpstr>PowerPoint 演示文稿</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Jianning LIU</cp:lastModifiedBy>
  <cp:revision>640</cp:revision>
  <dcterms:created xsi:type="dcterms:W3CDTF">2010-02-05T13:52:04Z</dcterms:created>
  <dcterms:modified xsi:type="dcterms:W3CDTF">2024-11-29T16:39:15Z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CWM31dd0f90ae5c11ef80001d2900001d29">
    <vt:lpwstr>CWMKP5DWudojCbbIHNpMKgdvhSvjj6c8enRQ5NcuBuuBSm8O2dv9mY9/5kfkb3PdLymlChMrFXHt7nxhy+KSuYmoA==</vt:lpwstr>
  </property>
</Properties>
</file>