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7"/>
  </p:notesMasterIdLst>
  <p:handoutMasterIdLst>
    <p:handoutMasterId r:id="rId8"/>
  </p:handoutMasterIdLst>
  <p:sldIdLst>
    <p:sldId id="341" r:id="rId5"/>
    <p:sldId id="1264" r:id="rId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>
        <p:scale>
          <a:sx n="75" d="100"/>
          <a:sy n="75" d="100"/>
        </p:scale>
        <p:origin x="1732" y="7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B135AD0-F4F9-4D9C-B670-A55C43C0EC70}" type="slidenum">
              <a:rPr lang="en-US" smtClean="0"/>
              <a:t>‹#›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91067" y="1143000"/>
            <a:ext cx="11205504" cy="4892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7673820-086A-C449-BB47-0BE80AAAD5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</a:p>
        </p:txBody>
      </p:sp>
    </p:spTree>
    <p:extLst>
      <p:ext uri="{BB962C8B-B14F-4D97-AF65-F5344CB8AC3E}">
        <p14:creationId xmlns:p14="http://schemas.microsoft.com/office/powerpoint/2010/main" val="5605568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38200" y="36514"/>
            <a:ext cx="4705865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>
              <a:spcAft>
                <a:spcPts val="900"/>
              </a:spcAft>
              <a:tabLst>
                <a:tab pos="9360000" algn="r"/>
              </a:tabLst>
            </a:pPr>
            <a:r>
              <a:rPr lang="en-GB" sz="1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TSG SA Meeting SA#106	</a:t>
            </a:r>
            <a:endParaRPr lang="en-GB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>
              <a:spcAft>
                <a:spcPts val="900"/>
              </a:spcAft>
              <a:tabLst>
                <a:tab pos="6120130" algn="r"/>
              </a:tabLst>
            </a:pPr>
            <a:r>
              <a:rPr lang="en-GB" sz="1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10 - 13 December, 2024, Madrid, Spain</a:t>
            </a:r>
            <a:endParaRPr lang="en-GB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5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2769" y="2194560"/>
            <a:ext cx="10063777" cy="1126777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Views </a:t>
            </a:r>
            <a:r>
              <a:rPr lang="en-US" altLang="en-US" dirty="0"/>
              <a:t>on </a:t>
            </a:r>
            <a:r>
              <a:rPr lang="en-US" altLang="en-US" dirty="0" err="1"/>
              <a:t>Rel</a:t>
            </a:r>
            <a:r>
              <a:rPr lang="en-US" altLang="en-US" dirty="0"/>
              <a:t>-20 </a:t>
            </a:r>
            <a:r>
              <a:rPr lang="en-US" altLang="en-US" dirty="0" err="1"/>
              <a:t>5G</a:t>
            </a:r>
            <a:r>
              <a:rPr lang="en-US" altLang="en-US" dirty="0"/>
              <a:t>-Advanced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4"/>
            <a:ext cx="7886700" cy="891038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err="1" smtClean="0"/>
              <a:t>Spreadtrum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8FFF41EB-26AD-6D7E-3406-28294EF67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4588" y="102638"/>
            <a:ext cx="128990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400" b="1" dirty="0">
                <a:solidFill>
                  <a:srgbClr val="0000FF"/>
                </a:solidFill>
                <a:latin typeface="Arial "/>
              </a:rPr>
              <a:t>SP-241524</a:t>
            </a:r>
            <a:endParaRPr lang="en-GB" altLang="en-US" sz="14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2E8D14D-417F-85E6-E346-06A0A5CC0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836" y="773922"/>
            <a:ext cx="11204318" cy="597702"/>
          </a:xfrm>
        </p:spPr>
        <p:txBody>
          <a:bodyPr/>
          <a:lstStyle/>
          <a:p>
            <a:r>
              <a:rPr lang="en-US" altLang="en-US" sz="3200" dirty="0" smtClean="0"/>
              <a:t>Views on </a:t>
            </a:r>
            <a:r>
              <a:rPr lang="en-US" altLang="en-US" sz="3200" dirty="0" err="1" smtClean="0"/>
              <a:t>Rel</a:t>
            </a:r>
            <a:r>
              <a:rPr lang="en-US" altLang="en-US" sz="3200" dirty="0" smtClean="0"/>
              <a:t>-20 </a:t>
            </a:r>
            <a:r>
              <a:rPr lang="en-US" altLang="zh-CN" sz="3200" dirty="0" err="1" smtClean="0"/>
              <a:t>5G</a:t>
            </a:r>
            <a:r>
              <a:rPr lang="en-US" altLang="zh-CN" sz="3200" dirty="0" smtClean="0"/>
              <a:t>-Advanced</a:t>
            </a:r>
            <a:endParaRPr lang="en-US" dirty="0"/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8FFF41EB-26AD-6D7E-3406-28294EF67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4588" y="102638"/>
            <a:ext cx="128990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400" b="1" dirty="0">
                <a:solidFill>
                  <a:srgbClr val="0000FF"/>
                </a:solidFill>
                <a:latin typeface="Arial "/>
              </a:rPr>
              <a:t>SP-241524</a:t>
            </a:r>
            <a:endParaRPr lang="en-GB" altLang="en-US" sz="1400" b="1" dirty="0">
              <a:solidFill>
                <a:srgbClr val="0000FF"/>
              </a:solidFill>
              <a:latin typeface="Arial "/>
            </a:endParaRPr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86ADEFA2-9BB8-CF17-4613-ED83650734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2308417"/>
              </p:ext>
            </p:extLst>
          </p:nvPr>
        </p:nvGraphicFramePr>
        <p:xfrm>
          <a:off x="467179" y="2193955"/>
          <a:ext cx="10645321" cy="19767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41871">
                  <a:extLst>
                    <a:ext uri="{9D8B030D-6E8A-4147-A177-3AD203B41FA5}">
                      <a16:colId xmlns:a16="http://schemas.microsoft.com/office/drawing/2014/main" val="1265149024"/>
                    </a:ext>
                  </a:extLst>
                </a:gridCol>
                <a:gridCol w="2203450">
                  <a:extLst>
                    <a:ext uri="{9D8B030D-6E8A-4147-A177-3AD203B41FA5}">
                      <a16:colId xmlns:a16="http://schemas.microsoft.com/office/drawing/2014/main" val="2842275998"/>
                    </a:ext>
                  </a:extLst>
                </a:gridCol>
              </a:tblGrid>
              <a:tr h="418526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Areas of work</a:t>
                      </a:r>
                    </a:p>
                  </a:txBody>
                  <a:tcPr marL="100584" marR="100584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Priority</a:t>
                      </a:r>
                    </a:p>
                  </a:txBody>
                  <a:tcPr marL="100584" marR="100584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4686246"/>
                  </a:ext>
                </a:extLst>
              </a:tr>
              <a:tr h="3799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IMS Voice Call Using GEO with NB-</a:t>
                      </a:r>
                      <a:r>
                        <a:rPr lang="en-US" sz="1800" b="0" i="0" u="none" strike="noStrike" kern="1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US" sz="1800" b="0" i="0" u="none" strike="noStrike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access technologies (i.e., IMS voice over </a:t>
                      </a:r>
                      <a:r>
                        <a:rPr lang="en-US" sz="1800" b="0" i="0" u="none" strike="noStrike" kern="1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US" sz="1800" b="0" i="0" u="none" strike="noStrike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NTN)</a:t>
                      </a:r>
                      <a:endParaRPr lang="en-GB" sz="1800" b="0" i="0" u="none" strike="noStrike" kern="1200" dirty="0" smtClean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584" marR="10058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i="0" dirty="0">
                          <a:latin typeface="+mn-lt"/>
                        </a:rPr>
                        <a:t>High</a:t>
                      </a:r>
                    </a:p>
                  </a:txBody>
                  <a:tcPr marL="100584" marR="10058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6649850"/>
                  </a:ext>
                </a:extLst>
              </a:tr>
              <a:tr h="3799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Ambient </a:t>
                      </a:r>
                      <a:r>
                        <a:rPr lang="en-US" sz="180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endParaRPr lang="en-US" sz="180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584" marR="10058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i="0" dirty="0">
                          <a:latin typeface="+mn-lt"/>
                        </a:rPr>
                        <a:t>High</a:t>
                      </a:r>
                    </a:p>
                  </a:txBody>
                  <a:tcPr marL="100584" marR="10058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695423"/>
                  </a:ext>
                </a:extLst>
              </a:tr>
              <a:tr h="379903">
                <a:tc>
                  <a:txBody>
                    <a:bodyPr/>
                    <a:lstStyle/>
                    <a:p>
                      <a:r>
                        <a:rPr lang="en-US" sz="1800" i="0" dirty="0">
                          <a:latin typeface="+mn-lt"/>
                        </a:rPr>
                        <a:t>Integrated Sensing and Communication</a:t>
                      </a:r>
                    </a:p>
                  </a:txBody>
                  <a:tcPr marL="100584" marR="10058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0" dirty="0" smtClean="0">
                          <a:latin typeface="+mn-lt"/>
                        </a:rPr>
                        <a:t>Medium</a:t>
                      </a:r>
                    </a:p>
                  </a:txBody>
                  <a:tcPr marL="100584" marR="10058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343318"/>
                  </a:ext>
                </a:extLst>
              </a:tr>
              <a:tr h="4185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Artificial Intelligence/Machine Learning (AI/ML)</a:t>
                      </a:r>
                    </a:p>
                  </a:txBody>
                  <a:tcPr marL="100584" marR="10058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i="0" dirty="0" smtClean="0">
                          <a:latin typeface="+mn-lt"/>
                        </a:rPr>
                        <a:t>Medium</a:t>
                      </a:r>
                      <a:endParaRPr lang="en-US" sz="1800" i="0" dirty="0">
                        <a:latin typeface="+mn-lt"/>
                      </a:endParaRPr>
                    </a:p>
                  </a:txBody>
                  <a:tcPr marL="100584" marR="10058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1671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88149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280d8efa-eff2-4910-88d2-79ca146720c4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purl.org/dc/dcmitype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679a257e-872f-4c98-9e8a-0a9c104f72cd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e741d71c-c6b6-47b0-803c-0f3b32b07556}" enabled="0" method="" siteId="{e741d71c-c6b6-47b0-803c-0f3b32b0755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6429</TotalTime>
  <Words>49</Words>
  <Application>Microsoft Office PowerPoint</Application>
  <PresentationFormat>宽屏</PresentationFormat>
  <Paragraphs>15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Arial </vt:lpstr>
      <vt:lpstr>SimSun</vt:lpstr>
      <vt:lpstr>SimSun</vt:lpstr>
      <vt:lpstr>Arial</vt:lpstr>
      <vt:lpstr>Calibri</vt:lpstr>
      <vt:lpstr>Calibri Light</vt:lpstr>
      <vt:lpstr>Times New Roman</vt:lpstr>
      <vt:lpstr>Office Theme</vt:lpstr>
      <vt:lpstr>Views on Rel-20 5G-Advanced</vt:lpstr>
      <vt:lpstr>Views on Rel-20 5G-Advanced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LuF.Han -0607</cp:lastModifiedBy>
  <cp:revision>620</cp:revision>
  <dcterms:created xsi:type="dcterms:W3CDTF">2010-02-05T13:52:04Z</dcterms:created>
  <dcterms:modified xsi:type="dcterms:W3CDTF">2024-11-29T09:47:46Z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