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5" r:id="rId6"/>
    <p:sldId id="368" r:id="rId7"/>
    <p:sldId id="36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C27481-EAB3-7C5B-DB30-786ACEDCFB1C}" v="75" dt="2024-11-27T21:17:35.322"/>
    <p1510:client id="{0A3233E0-0D07-EAFD-55E8-2BEB67BB37DD}" v="2" dt="2024-11-29T19:20:05.414"/>
    <p1510:client id="{14137017-DEDB-6740-8E7C-621ED7DB2A50}" v="5" dt="2024-11-27T21:49:11.663"/>
    <p1510:client id="{6E53629F-3DD0-2178-CAA3-2066204D8C8D}" v="395" dt="2024-11-27T22:53:49.449"/>
    <p1510:client id="{9683A6E6-3FD1-D29B-E069-3E65F7D11FE4}" v="65" dt="2024-11-27T21:58:03.987"/>
    <p1510:client id="{AA017BC5-A2D6-A54A-A907-252A8B0D9F4E}" v="1" dt="2024-11-27T21:19:22.575"/>
    <p1510:client id="{FDEB0719-7856-C202-64FD-79284A316513}" v="26" dt="2024-11-27T21:57:02.8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458375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580477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TSG#106 (Rel-20 5G-A Workshop)	</a:t>
            </a:r>
          </a:p>
          <a:p>
            <a:pPr eaLnBrk="1" hangingPunct="1">
              <a:defRPr/>
            </a:pPr>
            <a:r>
              <a:rPr lang="fi-FI" altLang="en-US" sz="1400" b="1">
                <a:latin typeface="Arial "/>
              </a:rPr>
              <a:t>Madrid, Spain, Dec 10 – 14, 2024</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SP-241518</a:t>
            </a:r>
          </a:p>
        </p:txBody>
      </p:sp>
      <p:sp>
        <p:nvSpPr>
          <p:cNvPr id="5" name="TextBox 4">
            <a:extLst>
              <a:ext uri="{FF2B5EF4-FFF2-40B4-BE49-F238E27FC236}">
                <a16:creationId xmlns:a16="http://schemas.microsoft.com/office/drawing/2014/main" id="{0B57A40B-7253-F500-E037-07AFB9BBC1EE}"/>
              </a:ext>
            </a:extLst>
          </p:cNvPr>
          <p:cNvSpPr txBox="1"/>
          <p:nvPr userDrawn="1">
            <p:extLst>
              <p:ext uri="{1162E1C5-73C7-4A58-AE30-91384D911F3F}">
                <p184:classification xmlns:p184="http://schemas.microsoft.com/office/powerpoint/2018/4/main" val="ftr"/>
              </p:ext>
            </p:extLst>
          </p:nvPr>
        </p:nvSpPr>
        <p:spPr>
          <a:xfrm>
            <a:off x="63500" y="6779260"/>
            <a:ext cx="6350" cy="15240"/>
          </a:xfrm>
          <a:prstGeom prst="rect">
            <a:avLst/>
          </a:prstGeom>
        </p:spPr>
        <p:txBody>
          <a:bodyPr horzOverflow="overflow" lIns="0" tIns="0" rIns="0" bIns="0">
            <a:spAutoFit/>
          </a:bodyPr>
          <a:lstStyle/>
          <a:p>
            <a:pPr algn="l"/>
            <a:r>
              <a:rPr lang="en-US" sz="100">
                <a:solidFill>
                  <a:srgbClr val="000000"/>
                </a:solidFill>
                <a:latin typeface="Calibri" panose="020F0502020204030204" pitchFamily="34" charset="0"/>
                <a:cs typeface="Calibri" panose="020F0502020204030204" pitchFamily="34" charset="0"/>
              </a:rPr>
              <a:t>-</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2.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3_Maastricht_2024-03/Docs/SP-240494.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754801" cy="2872028"/>
          </a:xfrm>
        </p:spPr>
        <p:txBody>
          <a:bodyPr/>
          <a:lstStyle/>
          <a:p>
            <a:r>
              <a:rPr lang="en-GB"/>
              <a:t>Cisco view on 5G-Advanced in</a:t>
            </a:r>
            <a:r>
              <a:rPr lang="en-GB" altLang="en-US"/>
              <a:t> Rel-20</a:t>
            </a:r>
            <a:endParaRPr lang="en-US"/>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a:t>Charles Eckel</a:t>
            </a:r>
          </a:p>
          <a:p>
            <a:pPr marL="0" indent="0" eaLnBrk="1" hangingPunct="1">
              <a:buNone/>
            </a:pPr>
            <a:r>
              <a:rPr lang="en-GB" altLang="en-US"/>
              <a:t>Cisco Systems</a:t>
            </a:r>
            <a:endParaRPr lang="en-GB" altLang="en-US">
              <a:ea typeface="Calibri"/>
              <a:cs typeface="Calibri"/>
            </a:endParaRP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Cisco View on Rel-20 5G-A Content</a:t>
            </a:r>
          </a:p>
        </p:txBody>
      </p:sp>
      <p:graphicFrame>
        <p:nvGraphicFramePr>
          <p:cNvPr id="7" name="Content Placeholder 6">
            <a:extLst>
              <a:ext uri="{FF2B5EF4-FFF2-40B4-BE49-F238E27FC236}">
                <a16:creationId xmlns:a16="http://schemas.microsoft.com/office/drawing/2014/main" id="{9AF55404-8FBE-E948-E63E-E133C3EE2D73}"/>
              </a:ext>
            </a:extLst>
          </p:cNvPr>
          <p:cNvGraphicFramePr>
            <a:graphicFrameLocks noGrp="1"/>
          </p:cNvGraphicFramePr>
          <p:nvPr>
            <p:ph idx="1"/>
            <p:extLst>
              <p:ext uri="{D42A27DB-BD31-4B8C-83A1-F6EECF244321}">
                <p14:modId xmlns:p14="http://schemas.microsoft.com/office/powerpoint/2010/main" val="3953485066"/>
              </p:ext>
            </p:extLst>
          </p:nvPr>
        </p:nvGraphicFramePr>
        <p:xfrm>
          <a:off x="444499" y="1809750"/>
          <a:ext cx="11305365" cy="4556894"/>
        </p:xfrm>
        <a:graphic>
          <a:graphicData uri="http://schemas.openxmlformats.org/drawingml/2006/table">
            <a:tbl>
              <a:tblPr firstRow="1" bandRow="1">
                <a:tableStyleId>{5C22544A-7EE6-4342-B048-85BDC9FD1C3A}</a:tableStyleId>
              </a:tblPr>
              <a:tblGrid>
                <a:gridCol w="602950">
                  <a:extLst>
                    <a:ext uri="{9D8B030D-6E8A-4147-A177-3AD203B41FA5}">
                      <a16:colId xmlns:a16="http://schemas.microsoft.com/office/drawing/2014/main" val="1971620873"/>
                    </a:ext>
                  </a:extLst>
                </a:gridCol>
                <a:gridCol w="1231029">
                  <a:extLst>
                    <a:ext uri="{9D8B030D-6E8A-4147-A177-3AD203B41FA5}">
                      <a16:colId xmlns:a16="http://schemas.microsoft.com/office/drawing/2014/main" val="2262221669"/>
                    </a:ext>
                  </a:extLst>
                </a:gridCol>
                <a:gridCol w="4949243">
                  <a:extLst>
                    <a:ext uri="{9D8B030D-6E8A-4147-A177-3AD203B41FA5}">
                      <a16:colId xmlns:a16="http://schemas.microsoft.com/office/drawing/2014/main" val="2880492893"/>
                    </a:ext>
                  </a:extLst>
                </a:gridCol>
                <a:gridCol w="1306398">
                  <a:extLst>
                    <a:ext uri="{9D8B030D-6E8A-4147-A177-3AD203B41FA5}">
                      <a16:colId xmlns:a16="http://schemas.microsoft.com/office/drawing/2014/main" val="425731387"/>
                    </a:ext>
                  </a:extLst>
                </a:gridCol>
                <a:gridCol w="1017482">
                  <a:extLst>
                    <a:ext uri="{9D8B030D-6E8A-4147-A177-3AD203B41FA5}">
                      <a16:colId xmlns:a16="http://schemas.microsoft.com/office/drawing/2014/main" val="2112814908"/>
                    </a:ext>
                  </a:extLst>
                </a:gridCol>
                <a:gridCol w="1205904">
                  <a:extLst>
                    <a:ext uri="{9D8B030D-6E8A-4147-A177-3AD203B41FA5}">
                      <a16:colId xmlns:a16="http://schemas.microsoft.com/office/drawing/2014/main" val="615556023"/>
                    </a:ext>
                  </a:extLst>
                </a:gridCol>
                <a:gridCol w="992359">
                  <a:extLst>
                    <a:ext uri="{9D8B030D-6E8A-4147-A177-3AD203B41FA5}">
                      <a16:colId xmlns:a16="http://schemas.microsoft.com/office/drawing/2014/main" val="1828177865"/>
                    </a:ext>
                  </a:extLst>
                </a:gridCol>
              </a:tblGrid>
              <a:tr h="643612">
                <a:tc>
                  <a:txBody>
                    <a:bodyPr/>
                    <a:lstStyle/>
                    <a:p>
                      <a:pPr marL="0" algn="ctr" rtl="0" eaLnBrk="1" fontAlgn="t" latinLnBrk="0" hangingPunct="1"/>
                      <a:r>
                        <a:rPr lang="en-US" sz="1100" b="1" i="0" u="none" strike="noStrike" kern="1200">
                          <a:solidFill>
                            <a:srgbClr val="FFFFFF"/>
                          </a:solidFill>
                          <a:effectLst/>
                          <a:latin typeface="Calibri"/>
                        </a:rPr>
                        <a:t>S.NO.</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algn="ctr" rtl="0" eaLnBrk="1" fontAlgn="t" latinLnBrk="0" hangingPunct="1"/>
                      <a:r>
                        <a:rPr lang="en-US" sz="1100" b="1" i="0" u="none" strike="noStrike" kern="1200">
                          <a:solidFill>
                            <a:srgbClr val="FFFFFF"/>
                          </a:solidFill>
                          <a:effectLst/>
                          <a:latin typeface="Calibri"/>
                        </a:rPr>
                        <a:t>Title </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algn="ctr" rtl="0" eaLnBrk="1" fontAlgn="t" latinLnBrk="0" hangingPunct="1"/>
                      <a:r>
                        <a:rPr lang="en-US" sz="1100" b="1" i="0" u="none" strike="noStrike" kern="1200">
                          <a:solidFill>
                            <a:srgbClr val="FFFFFF"/>
                          </a:solidFill>
                          <a:effectLst/>
                          <a:latin typeface="Calibri"/>
                        </a:rPr>
                        <a:t>Brief Description and Key Objectives</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indent="0" algn="ctr" rtl="0" eaLnBrk="1" fontAlgn="auto" latinLnBrk="0" hangingPunct="1"/>
                      <a:r>
                        <a:rPr lang="en-US" sz="1100" b="1" i="0" u="none" strike="noStrike" kern="1200">
                          <a:solidFill>
                            <a:srgbClr val="FFFFFF"/>
                          </a:solidFill>
                          <a:effectLst/>
                          <a:latin typeface="Calibri"/>
                        </a:rPr>
                        <a:t>Related Stage-1 Study/Work Item</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algn="ctr" rtl="0" eaLnBrk="1" fontAlgn="t" latinLnBrk="0" hangingPunct="1"/>
                      <a:r>
                        <a:rPr lang="en-US" sz="1100" b="1" i="0" u="none" strike="noStrike" kern="1200">
                          <a:solidFill>
                            <a:srgbClr val="FFFFFF"/>
                          </a:solidFill>
                          <a:effectLst/>
                          <a:latin typeface="Calibri"/>
                        </a:rPr>
                        <a:t>Lead Stage-2 WG </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algn="ctr" rtl="0" eaLnBrk="1" fontAlgn="t" latinLnBrk="0" hangingPunct="1"/>
                      <a:r>
                        <a:rPr lang="en-US" sz="1100" b="1" i="0" u="none" strike="noStrike" kern="1200">
                          <a:solidFill>
                            <a:srgbClr val="FFFFFF"/>
                          </a:solidFill>
                          <a:effectLst/>
                          <a:latin typeface="Calibri"/>
                        </a:rPr>
                        <a:t>RAN dependencies</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algn="ctr" rtl="0" eaLnBrk="1" fontAlgn="t" latinLnBrk="0" hangingPunct="1"/>
                      <a:r>
                        <a:rPr lang="en-US" sz="1100" b="1" i="0" u="none" strike="noStrike" kern="1200">
                          <a:solidFill>
                            <a:srgbClr val="FFFFFF"/>
                          </a:solidFill>
                          <a:effectLst/>
                          <a:latin typeface="Calibri"/>
                        </a:rPr>
                        <a:t>Other WG dependencies</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val="4140331228"/>
                  </a:ext>
                </a:extLst>
              </a:tr>
              <a:tr h="2001234">
                <a:tc>
                  <a:txBody>
                    <a:bodyPr/>
                    <a:lstStyle/>
                    <a:p>
                      <a:pPr marL="0" algn="l" rtl="0" eaLnBrk="1" fontAlgn="t" latinLnBrk="0" hangingPunct="1"/>
                      <a:r>
                        <a:rPr lang="en-US" sz="1100" b="0" i="0" u="none" strike="noStrike" kern="1200">
                          <a:solidFill>
                            <a:srgbClr val="000000"/>
                          </a:solidFill>
                          <a:effectLst/>
                          <a:latin typeface="Calibri"/>
                        </a:rPr>
                        <a:t>1</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algn="l" rtl="0" eaLnBrk="1" fontAlgn="t" latinLnBrk="0" hangingPunct="1"/>
                      <a:r>
                        <a:rPr lang="en-US" sz="1100" b="1" i="0" u="none" strike="noStrike" kern="1200">
                          <a:solidFill>
                            <a:srgbClr val="000000"/>
                          </a:solidFill>
                          <a:effectLst/>
                          <a:latin typeface="Calibri"/>
                        </a:rPr>
                        <a:t>SNPN cellular hotspots</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indent="0" algn="l" rtl="0" eaLnBrk="1" fontAlgn="t" latinLnBrk="0" hangingPunct="1"/>
                      <a:r>
                        <a:rPr lang="en-US" sz="1100" b="0" i="0" u="none" strike="noStrike" kern="1200">
                          <a:solidFill>
                            <a:srgbClr val="000000"/>
                          </a:solidFill>
                          <a:effectLst/>
                          <a:latin typeface="Calibri"/>
                        </a:rPr>
                        <a:t>5G system support for stand-alone non-public network (SNPN) cellular hotspots. Requirements were added to TS 22.261 in Rel-19. 5GS architecture enables a Credentials Holder (CH) responsible for authenticating User Equipment (UE) to be decoupled from the operator of the SNPN. However, security aspects remain to be addressed.</a:t>
                      </a:r>
                      <a:endParaRPr lang="en-US" sz="1800" b="0" i="0" u="none" strike="noStrike">
                        <a:effectLst/>
                        <a:latin typeface="Calibri"/>
                      </a:endParaRPr>
                    </a:p>
                    <a:p>
                      <a:pPr marL="0" lvl="0" indent="0" algn="l">
                        <a:buNone/>
                      </a:pPr>
                      <a:endParaRPr lang="en-US" sz="1100" b="0" i="0" u="none" strike="noStrike" kern="1200">
                        <a:solidFill>
                          <a:srgbClr val="000000"/>
                        </a:solidFill>
                        <a:effectLst/>
                        <a:latin typeface="Calibri"/>
                      </a:endParaRPr>
                    </a:p>
                    <a:p>
                      <a:pPr marL="0" indent="0" algn="l" rtl="0" eaLnBrk="1" fontAlgn="t" latinLnBrk="0" hangingPunct="1"/>
                      <a:r>
                        <a:rPr lang="en-US" sz="1100" b="1" i="0" u="none" strike="noStrike" kern="1200">
                          <a:solidFill>
                            <a:srgbClr val="000000"/>
                          </a:solidFill>
                          <a:effectLst/>
                          <a:latin typeface="Calibri"/>
                        </a:rPr>
                        <a:t>Key work task includes defining</a:t>
                      </a:r>
                      <a:r>
                        <a:rPr lang="en-US" sz="1100" b="0" i="0" u="none" strike="noStrike" kern="1200">
                          <a:solidFill>
                            <a:srgbClr val="000000"/>
                          </a:solidFill>
                          <a:effectLst/>
                          <a:latin typeface="Calibri"/>
                        </a:rPr>
                        <a:t> - </a:t>
                      </a:r>
                      <a:endParaRPr lang="en-US" sz="1800" b="0" i="0" u="none" strike="noStrike">
                        <a:effectLst/>
                        <a:latin typeface="Calibri"/>
                      </a:endParaRPr>
                    </a:p>
                    <a:p>
                      <a:pPr marL="0" indent="0" algn="l" rtl="0" eaLnBrk="1" fontAlgn="t" latinLnBrk="0" hangingPunct="1"/>
                      <a:r>
                        <a:rPr lang="en-US" sz="1100" b="0" i="0" u="none" strike="noStrike" kern="1200">
                          <a:solidFill>
                            <a:srgbClr val="000000"/>
                          </a:solidFill>
                          <a:effectLst/>
                          <a:latin typeface="Calibri"/>
                        </a:rPr>
                        <a:t>Mechanisms that enable secure connection between SNPN and CH other than pre-configuration of addresses and certificates, including the following aspects:</a:t>
                      </a:r>
                      <a:endParaRPr lang="en-US" sz="1800" b="0" i="0" u="none" strike="noStrike">
                        <a:effectLst/>
                        <a:latin typeface="Calibri"/>
                      </a:endParaRPr>
                    </a:p>
                    <a:p>
                      <a:pPr marL="228600" indent="-228600" algn="l" rtl="0" eaLnBrk="1" fontAlgn="t" latinLnBrk="0" hangingPunct="1">
                        <a:buAutoNum type="arabicPeriod"/>
                      </a:pPr>
                      <a:r>
                        <a:rPr lang="en-US" sz="1100" b="0" i="0" u="none" strike="noStrike" kern="1200">
                          <a:solidFill>
                            <a:srgbClr val="000000"/>
                          </a:solidFill>
                          <a:effectLst/>
                          <a:latin typeface="Calibri"/>
                        </a:rPr>
                        <a:t>Establishment of secure connection(s) for bidirectional signaling between an SNPN and CH with no pre-established relationships between the SNPN and CH.</a:t>
                      </a:r>
                      <a:endParaRPr lang="en-US" sz="1800" b="0" i="0" u="none" strike="noStrike">
                        <a:effectLst/>
                        <a:latin typeface="Calibri"/>
                      </a:endParaRPr>
                    </a:p>
                    <a:p>
                      <a:pPr marL="228600" indent="-228600" algn="l" rtl="0" eaLnBrk="1" fontAlgn="t" latinLnBrk="0" hangingPunct="1">
                        <a:buAutoNum type="arabicPeriod"/>
                      </a:pPr>
                      <a:r>
                        <a:rPr lang="en-US" sz="1100" b="0" i="0" u="none" strike="noStrike" kern="1200">
                          <a:solidFill>
                            <a:srgbClr val="000000"/>
                          </a:solidFill>
                          <a:effectLst/>
                          <a:latin typeface="Calibri"/>
                        </a:rPr>
                        <a:t>Required lifetime (if any) of connection(s).</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algn="l" rtl="0" eaLnBrk="1" fontAlgn="t" latinLnBrk="0" hangingPunct="1"/>
                      <a:r>
                        <a:rPr lang="en-US" sz="1100" b="0" i="0" u="none" strike="noStrike" kern="1200">
                          <a:solidFill>
                            <a:srgbClr val="000000"/>
                          </a:solidFill>
                          <a:effectLst/>
                          <a:latin typeface="Calibri"/>
                        </a:rPr>
                        <a:t>Yes. SA1 completed a study on interconnect of SNPN (FS_ISN), which resulted in addition of requirements to support SNPN cellular hotspots in TS 22.261.</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algn="l" rtl="0" eaLnBrk="1" fontAlgn="t" latinLnBrk="0" hangingPunct="1"/>
                      <a:r>
                        <a:rPr lang="en-US" sz="1100" b="0" i="0" u="none" strike="noStrike" kern="1200">
                          <a:solidFill>
                            <a:srgbClr val="000000"/>
                          </a:solidFill>
                          <a:effectLst/>
                          <a:latin typeface="Calibri"/>
                        </a:rPr>
                        <a:t>SA3</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algn="l" rtl="0" eaLnBrk="1" fontAlgn="t" latinLnBrk="0" hangingPunct="1"/>
                      <a:r>
                        <a:rPr lang="en-US" sz="1100" b="0" i="0" u="none" strike="noStrike" kern="1200">
                          <a:solidFill>
                            <a:srgbClr val="000000"/>
                          </a:solidFill>
                          <a:effectLst/>
                          <a:latin typeface="Calibri"/>
                        </a:rPr>
                        <a:t>No</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tc>
                  <a:txBody>
                    <a:bodyPr/>
                    <a:lstStyle/>
                    <a:p>
                      <a:pPr marL="0" algn="l" rtl="0" eaLnBrk="1" fontAlgn="t" latinLnBrk="0" hangingPunct="1"/>
                      <a:r>
                        <a:rPr lang="en-US" sz="1100" b="0" i="0" u="none" strike="noStrike" kern="1200">
                          <a:solidFill>
                            <a:srgbClr val="000000"/>
                          </a:solidFill>
                          <a:effectLst/>
                          <a:latin typeface="Calibri"/>
                        </a:rPr>
                        <a:t>SA2 for architectural alignment</a:t>
                      </a:r>
                      <a:endParaRPr lang="en-US" sz="1800" b="0" i="0" u="none" strike="noStrike">
                        <a:effectLst/>
                        <a:latin typeface="Calibri"/>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759532136"/>
                  </a:ext>
                </a:extLst>
              </a:tr>
              <a:tr h="1810162">
                <a:tc>
                  <a:txBody>
                    <a:bodyPr/>
                    <a:lstStyle/>
                    <a:p>
                      <a:pPr marL="0" lvl="0" indent="0" algn="l" rtl="0">
                        <a:buFont typeface="+mj-lt"/>
                        <a:buNone/>
                      </a:pPr>
                      <a:r>
                        <a:rPr lang="en-US" sz="1100" kern="1200">
                          <a:solidFill>
                            <a:schemeClr val="dk1"/>
                          </a:solidFill>
                          <a:latin typeface="+mn-lt"/>
                          <a:ea typeface="+mn-ea"/>
                          <a:cs typeface="+mn-cs"/>
                        </a:rPr>
                        <a:t>2</a:t>
                      </a:r>
                    </a:p>
                  </a:txBody>
                  <a:tcPr>
                    <a:lnT w="38100" cap="flat" cmpd="sng" algn="ctr">
                      <a:solidFill>
                        <a:srgbClr val="FFFFFF"/>
                      </a:solidFill>
                      <a:prstDash val="solid"/>
                      <a:round/>
                      <a:headEnd type="none" w="med" len="med"/>
                      <a:tailEnd type="none" w="med" len="med"/>
                    </a:lnT>
                  </a:tcPr>
                </a:tc>
                <a:tc>
                  <a:txBody>
                    <a:bodyPr/>
                    <a:lstStyle/>
                    <a:p>
                      <a:pPr lvl="0">
                        <a:buNone/>
                      </a:pPr>
                      <a:r>
                        <a:rPr lang="en-US" sz="1100" b="1"/>
                        <a:t>Post Quantum Cryptography (PQC) in 5G Core</a:t>
                      </a:r>
                      <a:endParaRPr lang="en-US" b="1"/>
                    </a:p>
                  </a:txBody>
                  <a:tcPr>
                    <a:lnT w="38100" cap="flat" cmpd="sng" algn="ctr">
                      <a:solidFill>
                        <a:srgbClr val="FFFFFF"/>
                      </a:solidFill>
                      <a:prstDash val="solid"/>
                      <a:round/>
                      <a:headEnd type="none" w="med" len="med"/>
                      <a:tailEnd type="none" w="med" len="med"/>
                    </a:lnT>
                  </a:tcPr>
                </a:tc>
                <a:tc>
                  <a:txBody>
                    <a:bodyPr/>
                    <a:lstStyle/>
                    <a:p>
                      <a:pPr lvl="0">
                        <a:buNone/>
                      </a:pPr>
                      <a:r>
                        <a:rPr lang="en-US" sz="1100"/>
                        <a:t>IETF is updating its protocols for PQC. Support for these needs to be incorporated into 5G Core in Rel-20 timeframe.</a:t>
                      </a:r>
                      <a:endParaRPr lang="en-US"/>
                    </a:p>
                    <a:p>
                      <a:pPr lvl="0">
                        <a:buNone/>
                      </a:pPr>
                      <a:endParaRPr lang="en-US" sz="1100"/>
                    </a:p>
                    <a:p>
                      <a:pPr lvl="0">
                        <a:buNone/>
                      </a:pPr>
                      <a:r>
                        <a:rPr lang="en-US" sz="1100" b="1"/>
                        <a:t>Key Work Tasks include defining –</a:t>
                      </a:r>
                      <a:endParaRPr lang="en-US" b="1"/>
                    </a:p>
                    <a:p>
                      <a:pPr marL="228600" lvl="0" indent="-228600">
                        <a:buAutoNum type="arabicPeriod"/>
                      </a:pPr>
                      <a:r>
                        <a:rPr lang="en-US" sz="1100"/>
                        <a:t>An inventory of 3GPP protocols and algorithms used within 5GC in Rel 20 (can be updated for future releases).</a:t>
                      </a:r>
                      <a:endParaRPr lang="en-US"/>
                    </a:p>
                    <a:p>
                      <a:pPr marL="228600" lvl="0" indent="-228600">
                        <a:buAutoNum type="arabicPeriod"/>
                      </a:pPr>
                      <a:r>
                        <a:rPr lang="en-US" sz="1100"/>
                        <a:t>Update corresponding usage of these protocols and algorithm to address PQC requirements.</a:t>
                      </a:r>
                      <a:endParaRPr lang="en-US"/>
                    </a:p>
                  </a:txBody>
                  <a:tcPr>
                    <a:lnT w="38100" cap="flat" cmpd="sng" algn="ctr">
                      <a:solidFill>
                        <a:srgbClr val="FFFFFF"/>
                      </a:solidFill>
                      <a:prstDash val="solid"/>
                      <a:round/>
                      <a:headEnd type="none" w="med" len="med"/>
                      <a:tailEnd type="none" w="med" len="med"/>
                    </a:lnT>
                  </a:tcPr>
                </a:tc>
                <a:tc>
                  <a:txBody>
                    <a:bodyPr/>
                    <a:lstStyle/>
                    <a:p>
                      <a:pPr lvl="0">
                        <a:buNone/>
                      </a:pPr>
                      <a:endParaRPr lang="en-US" sz="1100"/>
                    </a:p>
                  </a:txBody>
                  <a:tcPr>
                    <a:lnT w="38100" cap="flat" cmpd="sng" algn="ctr">
                      <a:solidFill>
                        <a:srgbClr val="FFFFFF"/>
                      </a:solidFill>
                      <a:prstDash val="solid"/>
                      <a:round/>
                      <a:headEnd type="none" w="med" len="med"/>
                      <a:tailEnd type="none" w="med" len="med"/>
                    </a:lnT>
                  </a:tcPr>
                </a:tc>
                <a:tc>
                  <a:txBody>
                    <a:bodyPr/>
                    <a:lstStyle/>
                    <a:p>
                      <a:pPr lvl="0">
                        <a:buNone/>
                      </a:pPr>
                      <a:r>
                        <a:rPr lang="en-US" sz="1100"/>
                        <a:t>SA3</a:t>
                      </a:r>
                      <a:endParaRPr lang="en-US"/>
                    </a:p>
                  </a:txBody>
                  <a:tcPr>
                    <a:lnT w="38100" cap="flat" cmpd="sng" algn="ctr">
                      <a:solidFill>
                        <a:srgbClr val="FFFFFF"/>
                      </a:solidFill>
                      <a:prstDash val="solid"/>
                      <a:round/>
                      <a:headEnd type="none" w="med" len="med"/>
                      <a:tailEnd type="none" w="med" len="med"/>
                    </a:lnT>
                  </a:tcPr>
                </a:tc>
                <a:tc>
                  <a:txBody>
                    <a:bodyPr/>
                    <a:lstStyle/>
                    <a:p>
                      <a:pPr lvl="0">
                        <a:buNone/>
                      </a:pPr>
                      <a:r>
                        <a:rPr lang="en-US" sz="1100"/>
                        <a:t>Yes</a:t>
                      </a:r>
                      <a:endParaRPr lang="en-US"/>
                    </a:p>
                  </a:txBody>
                  <a:tcPr>
                    <a:lnT w="38100" cap="flat" cmpd="sng" algn="ctr">
                      <a:solidFill>
                        <a:srgbClr val="FFFFFF"/>
                      </a:solidFill>
                      <a:prstDash val="solid"/>
                      <a:round/>
                      <a:headEnd type="none" w="med" len="med"/>
                      <a:tailEnd type="none" w="med" len="med"/>
                    </a:lnT>
                  </a:tcPr>
                </a:tc>
                <a:tc>
                  <a:txBody>
                    <a:bodyPr/>
                    <a:lstStyle/>
                    <a:p>
                      <a:pPr lvl="0">
                        <a:buNone/>
                      </a:pPr>
                      <a:endParaRPr lang="en-US" sz="1100"/>
                    </a:p>
                  </a:txBody>
                  <a:tcPr>
                    <a:lnT w="381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1437455162"/>
                  </a:ext>
                </a:extLst>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Cisco View on Rel-20 5G-A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899842528"/>
              </p:ext>
            </p:extLst>
          </p:nvPr>
        </p:nvGraphicFramePr>
        <p:xfrm>
          <a:off x="341605" y="1838855"/>
          <a:ext cx="11512294" cy="3794760"/>
        </p:xfrm>
        <a:graphic>
          <a:graphicData uri="http://schemas.openxmlformats.org/drawingml/2006/table">
            <a:tbl>
              <a:tblPr firstRow="1" bandRow="1">
                <a:tableStyleId>{5C22544A-7EE6-4342-B048-85BDC9FD1C3A}</a:tableStyleId>
              </a:tblPr>
              <a:tblGrid>
                <a:gridCol w="608275">
                  <a:extLst>
                    <a:ext uri="{9D8B030D-6E8A-4147-A177-3AD203B41FA5}">
                      <a16:colId xmlns:a16="http://schemas.microsoft.com/office/drawing/2014/main" val="2236238882"/>
                    </a:ext>
                  </a:extLst>
                </a:gridCol>
                <a:gridCol w="1250211">
                  <a:extLst>
                    <a:ext uri="{9D8B030D-6E8A-4147-A177-3AD203B41FA5}">
                      <a16:colId xmlns:a16="http://schemas.microsoft.com/office/drawing/2014/main" val="562605877"/>
                    </a:ext>
                  </a:extLst>
                </a:gridCol>
                <a:gridCol w="5041062">
                  <a:extLst>
                    <a:ext uri="{9D8B030D-6E8A-4147-A177-3AD203B41FA5}">
                      <a16:colId xmlns:a16="http://schemas.microsoft.com/office/drawing/2014/main" val="824553124"/>
                    </a:ext>
                  </a:extLst>
                </a:gridCol>
                <a:gridCol w="1330559">
                  <a:extLst>
                    <a:ext uri="{9D8B030D-6E8A-4147-A177-3AD203B41FA5}">
                      <a16:colId xmlns:a16="http://schemas.microsoft.com/office/drawing/2014/main" val="4265244648"/>
                    </a:ext>
                  </a:extLst>
                </a:gridCol>
                <a:gridCol w="1037045">
                  <a:extLst>
                    <a:ext uri="{9D8B030D-6E8A-4147-A177-3AD203B41FA5}">
                      <a16:colId xmlns:a16="http://schemas.microsoft.com/office/drawing/2014/main" val="714072198"/>
                    </a:ext>
                  </a:extLst>
                </a:gridCol>
                <a:gridCol w="1229409">
                  <a:extLst>
                    <a:ext uri="{9D8B030D-6E8A-4147-A177-3AD203B41FA5}">
                      <a16:colId xmlns:a16="http://schemas.microsoft.com/office/drawing/2014/main" val="1390949308"/>
                    </a:ext>
                  </a:extLst>
                </a:gridCol>
                <a:gridCol w="1015733">
                  <a:extLst>
                    <a:ext uri="{9D8B030D-6E8A-4147-A177-3AD203B41FA5}">
                      <a16:colId xmlns:a16="http://schemas.microsoft.com/office/drawing/2014/main" val="129207063"/>
                    </a:ext>
                  </a:extLst>
                </a:gridCol>
              </a:tblGrid>
              <a:tr h="360479">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218862">
                <a:tc>
                  <a:txBody>
                    <a:bodyPr/>
                    <a:lstStyle/>
                    <a:p>
                      <a:pPr marL="0" lvl="0" indent="0" algn="l" rtl="0">
                        <a:buFont typeface="+mj-lt"/>
                        <a:buNone/>
                      </a:pPr>
                      <a:r>
                        <a:rPr lang="en-US" sz="1100" kern="1200">
                          <a:solidFill>
                            <a:schemeClr val="dk1"/>
                          </a:solidFill>
                          <a:latin typeface="+mn-lt"/>
                          <a:ea typeface="+mn-ea"/>
                          <a:cs typeface="+mn-cs"/>
                        </a:rPr>
                        <a:t>3</a:t>
                      </a:r>
                    </a:p>
                  </a:txBody>
                  <a:tcPr/>
                </a:tc>
                <a:tc>
                  <a:txBody>
                    <a:bodyPr/>
                    <a:lstStyle/>
                    <a:p>
                      <a:pPr marL="0" lvl="0" algn="l" rtl="0">
                        <a:buNone/>
                      </a:pPr>
                      <a:r>
                        <a:rPr lang="en-US" sz="1100" b="1" kern="1200">
                          <a:solidFill>
                            <a:schemeClr val="dk1"/>
                          </a:solidFill>
                          <a:latin typeface="+mn-lt"/>
                          <a:ea typeface="+mn-ea"/>
                          <a:cs typeface="+mn-cs"/>
                        </a:rPr>
                        <a:t>FRMCS – Future railway mobile communication system</a:t>
                      </a:r>
                      <a:endParaRPr lang="en-US" b="1"/>
                    </a:p>
                  </a:txBody>
                  <a:tcPr/>
                </a:tc>
                <a:tc>
                  <a:txBody>
                    <a:bodyPr/>
                    <a:lstStyle/>
                    <a:p>
                      <a:pPr lvl="0" algn="l">
                        <a:lnSpc>
                          <a:spcPct val="100000"/>
                        </a:lnSpc>
                        <a:spcBef>
                          <a:spcPts val="0"/>
                        </a:spcBef>
                        <a:spcAft>
                          <a:spcPts val="0"/>
                        </a:spcAft>
                        <a:buNone/>
                      </a:pPr>
                      <a:r>
                        <a:rPr lang="en-US" sz="1100" b="0" i="0" u="none" strike="noStrike" noProof="0">
                          <a:latin typeface="Calibri"/>
                        </a:rPr>
                        <a:t>The UIC FRMCS 3GPP Task Force analysis has concluded that refining existing use cases, defining new use cases, and deriving potential new requirements will be necessary to align FRMCS specifications and 3GPP standards as part of Release 20 timeframe.</a:t>
                      </a:r>
                      <a:endParaRPr lang="en-US" sz="1100">
                        <a:latin typeface="Calibri"/>
                      </a:endParaRPr>
                    </a:p>
                    <a:p>
                      <a:pPr lvl="0" algn="l">
                        <a:lnSpc>
                          <a:spcPct val="100000"/>
                        </a:lnSpc>
                        <a:spcBef>
                          <a:spcPts val="0"/>
                        </a:spcBef>
                        <a:spcAft>
                          <a:spcPts val="0"/>
                        </a:spcAft>
                        <a:buNone/>
                      </a:pPr>
                      <a:endParaRPr lang="en-US" sz="1100" b="0" i="0" u="none" strike="noStrike" noProof="0">
                        <a:latin typeface="Calibri"/>
                      </a:endParaRPr>
                    </a:p>
                    <a:p>
                      <a:pPr marL="0" lvl="0" algn="l">
                        <a:buNone/>
                      </a:pPr>
                      <a:r>
                        <a:rPr lang="en-US" sz="1100" b="1" i="0" u="none" strike="noStrike" noProof="0">
                          <a:solidFill>
                            <a:srgbClr val="000000"/>
                          </a:solidFill>
                          <a:latin typeface="Calibri"/>
                        </a:rPr>
                        <a:t>Key Work Tasks includes defining - </a:t>
                      </a:r>
                      <a:endParaRPr lang="en-US" sz="1100" b="0" i="0" u="none" strike="noStrike" noProof="0">
                        <a:solidFill>
                          <a:srgbClr val="000000"/>
                        </a:solidFill>
                        <a:latin typeface="Calibri"/>
                      </a:endParaRPr>
                    </a:p>
                    <a:p>
                      <a:pPr marL="228600" lvl="0" indent="-228600" algn="l">
                        <a:lnSpc>
                          <a:spcPct val="100000"/>
                        </a:lnSpc>
                        <a:spcBef>
                          <a:spcPts val="0"/>
                        </a:spcBef>
                        <a:spcAft>
                          <a:spcPts val="0"/>
                        </a:spcAft>
                        <a:buAutoNum type="arabicPeriod"/>
                      </a:pPr>
                      <a:r>
                        <a:rPr lang="en-US" sz="1100" b="0" i="0" u="none" strike="noStrike" noProof="0">
                          <a:latin typeface="Calibri"/>
                        </a:rPr>
                        <a:t>Update TR22.989 to add new use-cases and enhance the existing ones as well as to derive new potential requirements to stage 1 TSs (e.g., 5GS, MCX), if any.</a:t>
                      </a:r>
                      <a:endParaRPr lang="en-US" sz="1100">
                        <a:latin typeface="Calibri"/>
                      </a:endParaRPr>
                    </a:p>
                  </a:txBody>
                  <a:tcPr/>
                </a:tc>
                <a:tc>
                  <a:txBody>
                    <a:bodyPr/>
                    <a:lstStyle/>
                    <a:p>
                      <a:pPr lvl="0">
                        <a:buNone/>
                      </a:pPr>
                      <a:r>
                        <a:rPr lang="en-GB" sz="900" b="0" i="0" u="none" strike="noStrike" noProof="0">
                          <a:latin typeface="Arial"/>
                        </a:rPr>
                        <a:t>FS_FRMCS_Ph6 [</a:t>
                      </a:r>
                      <a:r>
                        <a:rPr lang="it" sz="900" b="0" i="0" u="none" strike="noStrike" noProof="0">
                          <a:latin typeface="Arial"/>
                          <a:hlinkClick r:id="rId3"/>
                        </a:rPr>
                        <a:t>SP-241392</a:t>
                      </a:r>
                      <a:r>
                        <a:rPr lang="en-GB" sz="900" b="0" i="0" u="none" strike="noStrike" noProof="0">
                          <a:latin typeface="Arial"/>
                        </a:rPr>
                        <a:t>]</a:t>
                      </a:r>
                      <a:endParaRPr lang="en-US"/>
                    </a:p>
                  </a:txBody>
                  <a:tcPr/>
                </a:tc>
                <a:tc>
                  <a:txBody>
                    <a:bodyPr/>
                    <a:lstStyle/>
                    <a:p>
                      <a:r>
                        <a:rPr lang="en-US" sz="1100"/>
                        <a:t>SA2</a:t>
                      </a:r>
                    </a:p>
                  </a:txBody>
                  <a:tcPr/>
                </a:tc>
                <a:tc>
                  <a:txBody>
                    <a:bodyPr/>
                    <a:lstStyle/>
                    <a:p>
                      <a:endParaRPr lang="en-US" sz="1100"/>
                    </a:p>
                  </a:txBody>
                  <a:tcPr/>
                </a:tc>
                <a:tc>
                  <a:txBody>
                    <a:bodyPr/>
                    <a:lstStyle/>
                    <a:p>
                      <a:endParaRPr lang="en-US" sz="1100"/>
                    </a:p>
                  </a:txBody>
                  <a:tcPr/>
                </a:tc>
                <a:extLst>
                  <a:ext uri="{0D108BD9-81ED-4DB2-BD59-A6C34878D82A}">
                    <a16:rowId xmlns:a16="http://schemas.microsoft.com/office/drawing/2014/main" val="136015713"/>
                  </a:ext>
                </a:extLst>
              </a:tr>
              <a:tr h="218862">
                <a:tc>
                  <a:txBody>
                    <a:bodyPr/>
                    <a:lstStyle/>
                    <a:p>
                      <a:pPr lvl="0">
                        <a:buNone/>
                      </a:pPr>
                      <a:r>
                        <a:rPr lang="en-US" sz="1100"/>
                        <a:t>4</a:t>
                      </a:r>
                    </a:p>
                  </a:txBody>
                  <a:tcPr/>
                </a:tc>
                <a:tc>
                  <a:txBody>
                    <a:bodyPr/>
                    <a:lstStyle/>
                    <a:p>
                      <a:pPr lvl="0">
                        <a:buNone/>
                      </a:pPr>
                      <a:r>
                        <a:rPr lang="en-US" sz="1100" b="1"/>
                        <a:t>Energy Saving Ph2</a:t>
                      </a:r>
                      <a:endParaRPr lang="en-US" b="1"/>
                    </a:p>
                  </a:txBody>
                  <a:tcPr/>
                </a:tc>
                <a:tc>
                  <a:txBody>
                    <a:bodyPr/>
                    <a:lstStyle/>
                    <a:p>
                      <a:pPr lvl="0" algn="l">
                        <a:lnSpc>
                          <a:spcPct val="100000"/>
                        </a:lnSpc>
                        <a:spcBef>
                          <a:spcPts val="0"/>
                        </a:spcBef>
                        <a:spcAft>
                          <a:spcPts val="0"/>
                        </a:spcAft>
                        <a:buNone/>
                      </a:pPr>
                      <a:r>
                        <a:rPr lang="en-US" sz="1100" b="0" i="0" u="none" strike="noStrike" noProof="0">
                          <a:latin typeface="Calibri"/>
                        </a:rPr>
                        <a:t>Following the work on Energy Efficiency as service criteria in R19, more scenarios can be addressed to improve energy saving and energy efficiency end-to-end.</a:t>
                      </a:r>
                    </a:p>
                    <a:p>
                      <a:pPr lvl="0" algn="l">
                        <a:lnSpc>
                          <a:spcPct val="100000"/>
                        </a:lnSpc>
                        <a:spcBef>
                          <a:spcPts val="0"/>
                        </a:spcBef>
                        <a:spcAft>
                          <a:spcPts val="0"/>
                        </a:spcAft>
                        <a:buNone/>
                      </a:pPr>
                      <a:endParaRPr lang="en-US" sz="1100" b="0" i="0" u="none" strike="noStrike" noProof="0">
                        <a:latin typeface="Calibri"/>
                      </a:endParaRPr>
                    </a:p>
                    <a:p>
                      <a:pPr marL="0" lvl="0" algn="l">
                        <a:buNone/>
                      </a:pPr>
                      <a:r>
                        <a:rPr lang="en-US" sz="1100" b="1" i="0" u="none" strike="noStrike" noProof="0">
                          <a:solidFill>
                            <a:srgbClr val="000000"/>
                          </a:solidFill>
                          <a:latin typeface="Calibri"/>
                        </a:rPr>
                        <a:t>Key Work Tasks includes defining - </a:t>
                      </a:r>
                      <a:endParaRPr lang="en-US" sz="1100" b="0" i="0" u="none" strike="noStrike" noProof="0">
                        <a:solidFill>
                          <a:srgbClr val="000000"/>
                        </a:solidFill>
                        <a:latin typeface="Calibri"/>
                      </a:endParaRPr>
                    </a:p>
                    <a:p>
                      <a:pPr marL="228600" lvl="0" indent="-228600" algn="l">
                        <a:lnSpc>
                          <a:spcPct val="100000"/>
                        </a:lnSpc>
                        <a:spcBef>
                          <a:spcPts val="0"/>
                        </a:spcBef>
                        <a:spcAft>
                          <a:spcPts val="0"/>
                        </a:spcAft>
                        <a:buAutoNum type="arabicPeriod"/>
                      </a:pPr>
                      <a:r>
                        <a:rPr lang="en-US" sz="1100" b="0" i="0" u="none" strike="noStrike" noProof="0"/>
                        <a:t>Information exposure of energy-related characteristics of the network (i.e., energy consumption, energy supply mix, carbon footprint, energy capacity and availability conditions) to authorized users or authorized 3</a:t>
                      </a:r>
                      <a:r>
                        <a:rPr lang="en-US" sz="1100" b="0" i="0" u="none" strike="noStrike" baseline="30000" noProof="0"/>
                        <a:t>rd</a:t>
                      </a:r>
                      <a:r>
                        <a:rPr lang="en-US" sz="1100" b="0" i="0" u="none" strike="noStrike" noProof="0"/>
                        <a:t> parties. </a:t>
                      </a:r>
                      <a:endParaRPr lang="en-US"/>
                    </a:p>
                    <a:p>
                      <a:pPr marL="228600" lvl="0" indent="-228600" algn="l">
                        <a:lnSpc>
                          <a:spcPct val="100000"/>
                        </a:lnSpc>
                        <a:spcBef>
                          <a:spcPts val="0"/>
                        </a:spcBef>
                        <a:spcAft>
                          <a:spcPts val="0"/>
                        </a:spcAft>
                        <a:buAutoNum type="arabicPeriod"/>
                      </a:pPr>
                      <a:r>
                        <a:rPr lang="en-US" sz="1100" b="0" i="0" u="none" strike="noStrike" noProof="0"/>
                        <a:t>Potential dynamic adjustments of communication service from 5G system perspective (including service performance adjustments) resulting from changes of energy-related characteristics of this service.</a:t>
                      </a:r>
                      <a:endParaRPr lang="en-US"/>
                    </a:p>
                    <a:p>
                      <a:pPr marL="228600" lvl="0" indent="-228600" algn="l">
                        <a:lnSpc>
                          <a:spcPct val="100000"/>
                        </a:lnSpc>
                        <a:spcBef>
                          <a:spcPts val="0"/>
                        </a:spcBef>
                        <a:spcAft>
                          <a:spcPts val="0"/>
                        </a:spcAft>
                        <a:buAutoNum type="arabicPeriod"/>
                      </a:pPr>
                      <a:r>
                        <a:rPr lang="en-US" sz="1100" b="0" i="0" u="none" strike="noStrike" noProof="0"/>
                        <a:t>Other aspects including security, charging, and privacy for the scenarios above.</a:t>
                      </a:r>
                      <a:endParaRPr lang="en-US"/>
                    </a:p>
                  </a:txBody>
                  <a:tcPr/>
                </a:tc>
                <a:tc>
                  <a:txBody>
                    <a:bodyPr/>
                    <a:lstStyle/>
                    <a:p>
                      <a:pPr lvl="0">
                        <a:buNone/>
                      </a:pPr>
                      <a:r>
                        <a:rPr lang="en-GB" sz="900" b="0" i="0" u="none" strike="noStrike" noProof="0">
                          <a:latin typeface="Arial"/>
                        </a:rPr>
                        <a:t>FS_EnergyServ_Ph2 [</a:t>
                      </a:r>
                      <a:r>
                        <a:rPr lang="it" sz="900" b="0" i="0" u="none" strike="noStrike" noProof="0">
                          <a:latin typeface="Arial"/>
                          <a:hlinkClick r:id="rId4"/>
                        </a:rPr>
                        <a:t>SP-240494</a:t>
                      </a:r>
                      <a:r>
                        <a:rPr lang="en-GB" sz="900" b="0" i="0" u="none" strike="noStrike" noProof="0">
                          <a:latin typeface="Arial"/>
                        </a:rPr>
                        <a:t>]</a:t>
                      </a:r>
                      <a:endParaRPr lang="en-US"/>
                    </a:p>
                  </a:txBody>
                  <a:tcPr/>
                </a:tc>
                <a:tc>
                  <a:txBody>
                    <a:bodyPr/>
                    <a:lstStyle/>
                    <a:p>
                      <a:pPr lvl="0">
                        <a:buNone/>
                      </a:pPr>
                      <a:r>
                        <a:rPr lang="en-US" sz="1100"/>
                        <a:t>SA2</a:t>
                      </a:r>
                    </a:p>
                  </a:txBody>
                  <a:tcPr/>
                </a:tc>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403725857"/>
                  </a:ext>
                </a:extLst>
              </a:tr>
            </a:tbl>
          </a:graphicData>
        </a:graphic>
      </p:graphicFrame>
    </p:spTree>
    <p:extLst>
      <p:ext uri="{BB962C8B-B14F-4D97-AF65-F5344CB8AC3E}">
        <p14:creationId xmlns:p14="http://schemas.microsoft.com/office/powerpoint/2010/main" val="391414079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Cisco View on Rel-20 5G-A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2922920"/>
              </p:ext>
            </p:extLst>
          </p:nvPr>
        </p:nvGraphicFramePr>
        <p:xfrm>
          <a:off x="341605" y="1838855"/>
          <a:ext cx="11512294" cy="4465320"/>
        </p:xfrm>
        <a:graphic>
          <a:graphicData uri="http://schemas.openxmlformats.org/drawingml/2006/table">
            <a:tbl>
              <a:tblPr firstRow="1" bandRow="1">
                <a:tableStyleId>{5C22544A-7EE6-4342-B048-85BDC9FD1C3A}</a:tableStyleId>
              </a:tblPr>
              <a:tblGrid>
                <a:gridCol w="608275">
                  <a:extLst>
                    <a:ext uri="{9D8B030D-6E8A-4147-A177-3AD203B41FA5}">
                      <a16:colId xmlns:a16="http://schemas.microsoft.com/office/drawing/2014/main" val="2236238882"/>
                    </a:ext>
                  </a:extLst>
                </a:gridCol>
                <a:gridCol w="1250211">
                  <a:extLst>
                    <a:ext uri="{9D8B030D-6E8A-4147-A177-3AD203B41FA5}">
                      <a16:colId xmlns:a16="http://schemas.microsoft.com/office/drawing/2014/main" val="562605877"/>
                    </a:ext>
                  </a:extLst>
                </a:gridCol>
                <a:gridCol w="5041062">
                  <a:extLst>
                    <a:ext uri="{9D8B030D-6E8A-4147-A177-3AD203B41FA5}">
                      <a16:colId xmlns:a16="http://schemas.microsoft.com/office/drawing/2014/main" val="824553124"/>
                    </a:ext>
                  </a:extLst>
                </a:gridCol>
                <a:gridCol w="1330559">
                  <a:extLst>
                    <a:ext uri="{9D8B030D-6E8A-4147-A177-3AD203B41FA5}">
                      <a16:colId xmlns:a16="http://schemas.microsoft.com/office/drawing/2014/main" val="4265244648"/>
                    </a:ext>
                  </a:extLst>
                </a:gridCol>
                <a:gridCol w="1037045">
                  <a:extLst>
                    <a:ext uri="{9D8B030D-6E8A-4147-A177-3AD203B41FA5}">
                      <a16:colId xmlns:a16="http://schemas.microsoft.com/office/drawing/2014/main" val="714072198"/>
                    </a:ext>
                  </a:extLst>
                </a:gridCol>
                <a:gridCol w="1229409">
                  <a:extLst>
                    <a:ext uri="{9D8B030D-6E8A-4147-A177-3AD203B41FA5}">
                      <a16:colId xmlns:a16="http://schemas.microsoft.com/office/drawing/2014/main" val="1390949308"/>
                    </a:ext>
                  </a:extLst>
                </a:gridCol>
                <a:gridCol w="1015733">
                  <a:extLst>
                    <a:ext uri="{9D8B030D-6E8A-4147-A177-3AD203B41FA5}">
                      <a16:colId xmlns:a16="http://schemas.microsoft.com/office/drawing/2014/main" val="129207063"/>
                    </a:ext>
                  </a:extLst>
                </a:gridCol>
              </a:tblGrid>
              <a:tr h="360479">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218862">
                <a:tc>
                  <a:txBody>
                    <a:bodyPr/>
                    <a:lstStyle/>
                    <a:p>
                      <a:pPr lvl="0">
                        <a:buNone/>
                      </a:pPr>
                      <a:r>
                        <a:rPr lang="en-US" sz="1100"/>
                        <a:t>5</a:t>
                      </a:r>
                    </a:p>
                  </a:txBody>
                  <a:tcPr/>
                </a:tc>
                <a:tc>
                  <a:txBody>
                    <a:bodyPr/>
                    <a:lstStyle/>
                    <a:p>
                      <a:pPr lvl="0">
                        <a:buNone/>
                      </a:pPr>
                      <a:r>
                        <a:rPr lang="en-US" sz="1100" b="1"/>
                        <a:t>5G SAT Ph4</a:t>
                      </a:r>
                      <a:endParaRPr lang="en-US" b="1"/>
                    </a:p>
                  </a:txBody>
                  <a:tcPr/>
                </a:tc>
                <a:tc>
                  <a:txBody>
                    <a:bodyPr/>
                    <a:lstStyle/>
                    <a:p>
                      <a:pPr lvl="0" algn="l">
                        <a:lnSpc>
                          <a:spcPct val="100000"/>
                        </a:lnSpc>
                        <a:spcBef>
                          <a:spcPts val="0"/>
                        </a:spcBef>
                        <a:spcAft>
                          <a:spcPts val="0"/>
                        </a:spcAft>
                        <a:buNone/>
                      </a:pPr>
                      <a:r>
                        <a:rPr lang="en-GB" sz="1100" b="0" i="0" u="none" strike="noStrike" noProof="0">
                          <a:latin typeface="Calibri"/>
                        </a:rPr>
                        <a:t>New capabilities for satellite access such as Store and Forward Satellite operation and UE-Satellite-UE communication have been addressed in SA1 5GSat phase 3 for Release 19. First commercial deployments of 5G based satellite are happening and several new use cases for satellite access or enhancements are to be addressed still in the context of 5G advanced (i.e. in Release 20).</a:t>
                      </a:r>
                    </a:p>
                    <a:p>
                      <a:pPr lvl="0" algn="l">
                        <a:lnSpc>
                          <a:spcPct val="100000"/>
                        </a:lnSpc>
                        <a:spcBef>
                          <a:spcPts val="0"/>
                        </a:spcBef>
                        <a:spcAft>
                          <a:spcPts val="0"/>
                        </a:spcAft>
                        <a:buNone/>
                      </a:pPr>
                      <a:endParaRPr lang="en-GB" sz="1100" b="0" i="0" u="none" strike="noStrike" noProof="0">
                        <a:latin typeface="Calibri"/>
                      </a:endParaRPr>
                    </a:p>
                    <a:p>
                      <a:pPr marL="0" lvl="0" algn="l">
                        <a:buNone/>
                      </a:pPr>
                      <a:r>
                        <a:rPr lang="en-US" sz="1100" b="1" i="0" u="none" strike="noStrike" noProof="0">
                          <a:solidFill>
                            <a:srgbClr val="000000"/>
                          </a:solidFill>
                          <a:latin typeface="Calibri"/>
                        </a:rPr>
                        <a:t>Key Work Tasks includes defining - </a:t>
                      </a:r>
                      <a:endParaRPr lang="en-US" sz="1100" b="0" i="0" u="none" strike="noStrike" noProof="0">
                        <a:solidFill>
                          <a:srgbClr val="000000"/>
                        </a:solidFill>
                        <a:latin typeface="Calibri"/>
                      </a:endParaRPr>
                    </a:p>
                    <a:p>
                      <a:pPr marL="228600" lvl="0" indent="-228600" algn="l">
                        <a:lnSpc>
                          <a:spcPct val="100000"/>
                        </a:lnSpc>
                        <a:spcBef>
                          <a:spcPts val="0"/>
                        </a:spcBef>
                        <a:spcAft>
                          <a:spcPts val="0"/>
                        </a:spcAft>
                        <a:buAutoNum type="arabicPeriod"/>
                      </a:pPr>
                      <a:r>
                        <a:rPr lang="en-GB" sz="1100" b="0" i="0" u="none" strike="noStrike" noProof="0">
                          <a:latin typeface="Times New Roman"/>
                        </a:rPr>
                        <a:t>Enhanced support for emergency communications and mission critical services using satellite access</a:t>
                      </a:r>
                      <a:endParaRPr lang="en-GB" sz="1100" b="0" i="0" u="none" strike="noStrike" noProof="0">
                        <a:latin typeface="Calibri"/>
                      </a:endParaRPr>
                    </a:p>
                    <a:p>
                      <a:pPr marL="228600" lvl="0" indent="-228600" algn="l">
                        <a:lnSpc>
                          <a:spcPct val="100000"/>
                        </a:lnSpc>
                        <a:spcBef>
                          <a:spcPts val="0"/>
                        </a:spcBef>
                        <a:spcAft>
                          <a:spcPts val="0"/>
                        </a:spcAft>
                        <a:buAutoNum type="arabicPeriod"/>
                      </a:pPr>
                      <a:r>
                        <a:rPr lang="en-GB" sz="1100" b="0" i="0" u="none" strike="noStrike" noProof="0">
                          <a:latin typeface="Times New Roman"/>
                        </a:rPr>
                        <a:t>Support for IMS voice calls using GEO satellite access</a:t>
                      </a:r>
                    </a:p>
                    <a:p>
                      <a:pPr marL="228600" lvl="0" indent="-228600" algn="l">
                        <a:lnSpc>
                          <a:spcPct val="100000"/>
                        </a:lnSpc>
                        <a:spcBef>
                          <a:spcPts val="0"/>
                        </a:spcBef>
                        <a:spcAft>
                          <a:spcPts val="0"/>
                        </a:spcAft>
                        <a:buAutoNum type="arabicPeriod"/>
                      </a:pPr>
                      <a:r>
                        <a:rPr lang="en-GB" sz="1100" b="0" i="0" u="none" strike="noStrike" noProof="0">
                          <a:latin typeface="Times New Roman"/>
                        </a:rPr>
                        <a:t>Support for multi-orbits satellite access for different services</a:t>
                      </a:r>
                    </a:p>
                    <a:p>
                      <a:pPr marL="228600" lvl="0" indent="-228600" algn="l">
                        <a:lnSpc>
                          <a:spcPct val="100000"/>
                        </a:lnSpc>
                        <a:spcBef>
                          <a:spcPts val="0"/>
                        </a:spcBef>
                        <a:spcAft>
                          <a:spcPts val="0"/>
                        </a:spcAft>
                        <a:buAutoNum type="arabicPeriod"/>
                      </a:pPr>
                      <a:r>
                        <a:rPr lang="en-GB" sz="1100" b="0" i="0" u="none" strike="noStrike" noProof="0">
                          <a:latin typeface="Times New Roman"/>
                        </a:rPr>
                        <a:t>Ability to notify a user that a mobile terminated communication failed when the UE was unreachable in satellite access</a:t>
                      </a:r>
                    </a:p>
                  </a:txBody>
                  <a:tcPr/>
                </a:tc>
                <a:tc>
                  <a:txBody>
                    <a:bodyPr/>
                    <a:lstStyle/>
                    <a:p>
                      <a:pPr lvl="0">
                        <a:buNone/>
                      </a:pPr>
                      <a:r>
                        <a:rPr lang="en-GB" sz="900" b="0" i="0" u="none" strike="noStrike" noProof="0">
                          <a:latin typeface="Arial"/>
                        </a:rPr>
                        <a:t>FS_5GSAT_Ph4 [</a:t>
                      </a:r>
                      <a:r>
                        <a:rPr lang="it" sz="900" b="0" i="0" u="none" strike="noStrike" noProof="0">
                          <a:latin typeface="Arial"/>
                          <a:hlinkClick r:id="rId3"/>
                        </a:rPr>
                        <a:t>SP-240495</a:t>
                      </a:r>
                      <a:r>
                        <a:rPr lang="en-GB" sz="900" b="0" i="0" u="none" strike="noStrike" noProof="0">
                          <a:latin typeface="Arial"/>
                        </a:rPr>
                        <a:t>]</a:t>
                      </a:r>
                      <a:endParaRPr lang="en-US"/>
                    </a:p>
                  </a:txBody>
                  <a:tcPr/>
                </a:tc>
                <a:tc>
                  <a:txBody>
                    <a:bodyPr/>
                    <a:lstStyle/>
                    <a:p>
                      <a:pPr lvl="0">
                        <a:buNone/>
                      </a:pPr>
                      <a:r>
                        <a:rPr lang="en-US" sz="1100"/>
                        <a:t>SA2</a:t>
                      </a:r>
                    </a:p>
                  </a:txBody>
                  <a:tcPr/>
                </a:tc>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4220147711"/>
                  </a:ext>
                </a:extLst>
              </a:tr>
              <a:tr h="218862">
                <a:tc>
                  <a:txBody>
                    <a:bodyPr/>
                    <a:lstStyle/>
                    <a:p>
                      <a:pPr marL="0" lvl="0" indent="0" algn="l" rtl="0">
                        <a:buNone/>
                      </a:pPr>
                      <a:r>
                        <a:rPr lang="en-US" sz="1100" b="0" i="0" u="none" strike="noStrike" kern="1200">
                          <a:solidFill>
                            <a:srgbClr val="000000"/>
                          </a:solidFill>
                          <a:effectLst/>
                          <a:latin typeface="Calibri"/>
                        </a:rPr>
                        <a:t>6</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1" i="0" u="none" strike="noStrike" kern="1200">
                          <a:solidFill>
                            <a:srgbClr val="000000"/>
                          </a:solidFill>
                          <a:effectLst/>
                          <a:latin typeface="Calibri"/>
                        </a:rPr>
                        <a:t>Improved support for IMS voice over Wi-Fi in 5GC</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0" i="0" u="none" strike="noStrike" kern="1200">
                          <a:solidFill>
                            <a:srgbClr val="000000"/>
                          </a:solidFill>
                          <a:effectLst/>
                          <a:latin typeface="Calibri"/>
                        </a:rPr>
                        <a:t>Improved support for IMS voice over Wi-Fi connected to 5GC in standalone deployments (see S2-2411498) via a modernized </a:t>
                      </a:r>
                      <a:r>
                        <a:rPr lang="en-US" sz="1100" b="0" i="0" u="none" strike="noStrike" kern="1200" err="1">
                          <a:solidFill>
                            <a:srgbClr val="000000"/>
                          </a:solidFill>
                          <a:effectLst/>
                          <a:latin typeface="Calibri"/>
                        </a:rPr>
                        <a:t>ePDG</a:t>
                      </a:r>
                      <a:r>
                        <a:rPr lang="en-US" sz="1100" b="0" i="0" u="none" strike="noStrike" kern="1200">
                          <a:solidFill>
                            <a:srgbClr val="000000"/>
                          </a:solidFill>
                          <a:effectLst/>
                          <a:latin typeface="Calibri"/>
                        </a:rPr>
                        <a:t> connecting to the 5GC via SBI (S2-2411655; S2-2411656).</a:t>
                      </a:r>
                      <a:endParaRPr lang="en-US" sz="1800" b="0" i="0" u="none" strike="noStrike">
                        <a:effectLst/>
                        <a:latin typeface="Arial"/>
                      </a:endParaRPr>
                    </a:p>
                    <a:p>
                      <a:pPr marL="0" lvl="0" algn="l" rtl="0">
                        <a:buNone/>
                      </a:pPr>
                      <a:endParaRPr lang="en-US" sz="1100" b="1" i="0" u="none" strike="noStrike" kern="1200">
                        <a:solidFill>
                          <a:srgbClr val="000000"/>
                        </a:solidFill>
                        <a:effectLst/>
                        <a:latin typeface="Calibri"/>
                      </a:endParaRPr>
                    </a:p>
                    <a:p>
                      <a:pPr marL="0" lvl="0" algn="l">
                        <a:buNone/>
                      </a:pPr>
                      <a:r>
                        <a:rPr lang="en-US" sz="1100" b="1" i="0" u="none" strike="noStrike" kern="1200">
                          <a:solidFill>
                            <a:srgbClr val="000000"/>
                          </a:solidFill>
                          <a:effectLst/>
                          <a:latin typeface="Calibri"/>
                        </a:rPr>
                        <a:t>Key Work Tasks includes defining - </a:t>
                      </a:r>
                      <a:endParaRPr lang="en-US" sz="1800" b="0" i="0" u="none" strike="noStrike">
                        <a:effectLst/>
                        <a:latin typeface="Arial"/>
                      </a:endParaRPr>
                    </a:p>
                    <a:p>
                      <a:pPr marL="228600" lvl="0" indent="-228600" algn="l" rtl="0">
                        <a:buAutoNum type="arabicPeriod"/>
                      </a:pPr>
                      <a:r>
                        <a:rPr lang="en-US" sz="1100" b="0" i="0" u="none" strike="noStrike" kern="1200">
                          <a:solidFill>
                            <a:srgbClr val="000000"/>
                          </a:solidFill>
                          <a:effectLst/>
                          <a:latin typeface="Calibri"/>
                        </a:rPr>
                        <a:t>Support for IMS Voice over Wi-Fi connected to 5GC in standalone deployments without relying on N3IWF. This includes architecture to support </a:t>
                      </a:r>
                      <a:r>
                        <a:rPr lang="en-US" sz="1100" b="0" i="0" u="none" strike="noStrike" kern="1200" err="1">
                          <a:solidFill>
                            <a:srgbClr val="000000"/>
                          </a:solidFill>
                          <a:effectLst/>
                          <a:latin typeface="Calibri"/>
                        </a:rPr>
                        <a:t>ePDG</a:t>
                      </a:r>
                      <a:r>
                        <a:rPr lang="en-US" sz="1100" b="0" i="0" u="none" strike="noStrike" kern="1200">
                          <a:solidFill>
                            <a:srgbClr val="000000"/>
                          </a:solidFill>
                          <a:effectLst/>
                          <a:latin typeface="Calibri"/>
                        </a:rPr>
                        <a:t> connected to AUSF, UDM and NRF, without intermediate 3GPP AAA Server</a:t>
                      </a:r>
                      <a:endParaRPr lang="en-US" sz="1800" b="0" i="0" u="none" strike="noStrike">
                        <a:effectLst/>
                        <a:latin typeface="Arial"/>
                      </a:endParaRPr>
                    </a:p>
                    <a:p>
                      <a:pPr marL="228600" lvl="0" indent="-228600" algn="l" rtl="0">
                        <a:buAutoNum type="arabicPeriod"/>
                      </a:pPr>
                      <a:r>
                        <a:rPr lang="en-US" sz="1100" b="0" i="0" u="none" strike="noStrike" kern="1200">
                          <a:solidFill>
                            <a:srgbClr val="000000"/>
                          </a:solidFill>
                          <a:effectLst/>
                          <a:latin typeface="Calibri"/>
                        </a:rPr>
                        <a:t>Impact to procedures for Attach and PDN Connection Establishment via </a:t>
                      </a:r>
                      <a:r>
                        <a:rPr lang="en-US" sz="1100" b="0" i="0" u="none" strike="noStrike" kern="1200" err="1">
                          <a:solidFill>
                            <a:srgbClr val="000000"/>
                          </a:solidFill>
                          <a:effectLst/>
                          <a:latin typeface="Calibri"/>
                        </a:rPr>
                        <a:t>ePDG</a:t>
                      </a:r>
                      <a:r>
                        <a:rPr lang="en-US" sz="1100" b="0" i="0" u="none" strike="noStrike" kern="1200">
                          <a:solidFill>
                            <a:srgbClr val="000000"/>
                          </a:solidFill>
                          <a:effectLst/>
                          <a:latin typeface="Calibri"/>
                        </a:rPr>
                        <a:t> when interfacing with AUSF and UDM</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0" i="0" u="none" strike="noStrike" kern="1200">
                          <a:solidFill>
                            <a:srgbClr val="000000"/>
                          </a:solidFill>
                          <a:effectLst/>
                          <a:latin typeface="Calibri"/>
                        </a:rPr>
                        <a:t>No</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0" i="0" u="none" strike="noStrike" kern="1200">
                          <a:solidFill>
                            <a:srgbClr val="000000"/>
                          </a:solidFill>
                          <a:effectLst/>
                          <a:latin typeface="Calibri"/>
                        </a:rPr>
                        <a:t>SA2</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0" i="0" u="none" strike="noStrike" kern="1200">
                          <a:solidFill>
                            <a:srgbClr val="000000"/>
                          </a:solidFill>
                          <a:effectLst/>
                          <a:latin typeface="Calibri"/>
                        </a:rPr>
                        <a:t>No </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tc>
                  <a:txBody>
                    <a:bodyPr/>
                    <a:lstStyle/>
                    <a:p>
                      <a:pPr marL="0" lvl="0" algn="l" rtl="0">
                        <a:buNone/>
                      </a:pPr>
                      <a:r>
                        <a:rPr lang="en-US" sz="1100" b="0" i="0" u="none" strike="noStrike" kern="1200">
                          <a:solidFill>
                            <a:srgbClr val="000000"/>
                          </a:solidFill>
                          <a:effectLst/>
                          <a:latin typeface="Calibri"/>
                        </a:rPr>
                        <a:t>SA3 for potential UE impact</a:t>
                      </a:r>
                      <a:endParaRPr lang="en-US" sz="1800" b="0" i="0" u="none" strike="noStrike">
                        <a:effectLst/>
                        <a:latin typeface="Arial"/>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2499347418"/>
                  </a:ext>
                </a:extLst>
              </a:tr>
            </a:tbl>
          </a:graphicData>
        </a:graphic>
      </p:graphicFrame>
    </p:spTree>
    <p:extLst>
      <p:ext uri="{BB962C8B-B14F-4D97-AF65-F5344CB8AC3E}">
        <p14:creationId xmlns:p14="http://schemas.microsoft.com/office/powerpoint/2010/main" val="351540324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4</Slides>
  <Notes>3</Notes>
  <HiddenSlides>0</HiddenSlide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Cisco view on 5G-Advanced in Rel-20</vt:lpstr>
      <vt:lpstr>Cisco View on Rel-20 5G-A Content</vt:lpstr>
      <vt:lpstr>Cisco View on Rel-20 5G-A Content</vt:lpstr>
      <vt:lpstr>Cisco View on Rel-20 5G-A Content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revision>4</cp:revision>
  <dcterms:created xsi:type="dcterms:W3CDTF">2010-02-05T13:52:04Z</dcterms:created>
  <dcterms:modified xsi:type="dcterms:W3CDTF">2024-11-29T19:20:51Z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a189e4fd-a2fa-47bf-9b21-17f706ee2968_Enabled">
    <vt:lpwstr>true</vt:lpwstr>
  </property>
  <property fmtid="{D5CDD505-2E9C-101B-9397-08002B2CF9AE}" pid="4" name="MSIP_Label_a189e4fd-a2fa-47bf-9b21-17f706ee2968_SetDate">
    <vt:lpwstr>2024-11-27T00:11:11Z</vt:lpwstr>
  </property>
  <property fmtid="{D5CDD505-2E9C-101B-9397-08002B2CF9AE}" pid="5" name="MSIP_Label_a189e4fd-a2fa-47bf-9b21-17f706ee2968_Method">
    <vt:lpwstr>Privileged</vt:lpwstr>
  </property>
  <property fmtid="{D5CDD505-2E9C-101B-9397-08002B2CF9AE}" pid="6" name="MSIP_Label_a189e4fd-a2fa-47bf-9b21-17f706ee2968_Name">
    <vt:lpwstr>Cisco Public Label</vt:lpwstr>
  </property>
  <property fmtid="{D5CDD505-2E9C-101B-9397-08002B2CF9AE}" pid="7" name="MSIP_Label_a189e4fd-a2fa-47bf-9b21-17f706ee2968_SiteId">
    <vt:lpwstr>5ae1af62-9505-4097-a69a-c1553ef7840e</vt:lpwstr>
  </property>
  <property fmtid="{D5CDD505-2E9C-101B-9397-08002B2CF9AE}" pid="8" name="MSIP_Label_a189e4fd-a2fa-47bf-9b21-17f706ee2968_ActionId">
    <vt:lpwstr>0f7965b8-6ee7-44ca-9917-8515bc7ecf7b</vt:lpwstr>
  </property>
  <property fmtid="{D5CDD505-2E9C-101B-9397-08002B2CF9AE}" pid="9" name="MSIP_Label_a189e4fd-a2fa-47bf-9b21-17f706ee2968_ContentBits">
    <vt:lpwstr>2</vt:lpwstr>
  </property>
  <property fmtid="{D5CDD505-2E9C-101B-9397-08002B2CF9AE}" pid="10" name="ClassificationContentMarkingFooterLocations">
    <vt:lpwstr>Office Theme:5</vt:lpwstr>
  </property>
  <property fmtid="{D5CDD505-2E9C-101B-9397-08002B2CF9AE}" pid="11" name="ClassificationContentMarkingFooterText">
    <vt:lpwstr>-</vt:lpwstr>
  </property>
</Properties>
</file>