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12"/>
  </p:notesMasterIdLst>
  <p:handoutMasterIdLst>
    <p:handoutMasterId r:id="rId13"/>
  </p:handoutMasterIdLst>
  <p:sldIdLst>
    <p:sldId id="341" r:id="rId6"/>
    <p:sldId id="363" r:id="rId7"/>
    <p:sldId id="368" r:id="rId8"/>
    <p:sldId id="367" r:id="rId9"/>
    <p:sldId id="364" r:id="rId10"/>
    <p:sldId id="366"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64" autoAdjust="0"/>
    <p:restoredTop sz="94679" autoAdjust="0"/>
  </p:normalViewPr>
  <p:slideViewPr>
    <p:cSldViewPr snapToGrid="0">
      <p:cViewPr varScale="1">
        <p:scale>
          <a:sx n="99" d="100"/>
          <a:sy n="99" d="100"/>
        </p:scale>
        <p:origin x="72" y="17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386248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818167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TSG#106 (Rel-20 5G-A Workshop)	</a:t>
            </a:r>
          </a:p>
          <a:p>
            <a:pPr eaLnBrk="1" hangingPunct="1">
              <a:defRPr/>
            </a:pPr>
            <a:r>
              <a:rPr lang="fi-FI" altLang="en-US" sz="1400" b="1" dirty="0">
                <a:latin typeface="Arial "/>
              </a:rPr>
              <a:t>Madrid, Spain, Dec 10 – 14, 2024</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SP-241455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709127" y="4776075"/>
            <a:ext cx="7886700" cy="1500187"/>
          </a:xfrm>
        </p:spPr>
        <p:txBody>
          <a:bodyPr/>
          <a:lstStyle/>
          <a:p>
            <a:pPr marL="0" indent="0" eaLnBrk="1" hangingPunct="1">
              <a:buFontTx/>
              <a:buNone/>
            </a:pPr>
            <a:r>
              <a:rPr lang="en-GB" altLang="en-US" dirty="0"/>
              <a:t>Fazel Salimi</a:t>
            </a:r>
          </a:p>
          <a:p>
            <a:pPr marL="0" indent="0" eaLnBrk="1" hangingPunct="1">
              <a:buFontTx/>
              <a:buNone/>
            </a:pPr>
            <a:r>
              <a:rPr lang="en-GB" altLang="en-US" dirty="0"/>
              <a:t>&lt;3GPP SA Delegate, KPN&gt;</a:t>
            </a:r>
          </a:p>
        </p:txBody>
      </p:sp>
      <p:sp>
        <p:nvSpPr>
          <p:cNvPr id="3" name="TextBox 2">
            <a:extLst>
              <a:ext uri="{FF2B5EF4-FFF2-40B4-BE49-F238E27FC236}">
                <a16:creationId xmlns:a16="http://schemas.microsoft.com/office/drawing/2014/main" id="{DBC45FFE-7023-F8E4-BEA7-16E5F5DCC388}"/>
              </a:ext>
            </a:extLst>
          </p:cNvPr>
          <p:cNvSpPr txBox="1"/>
          <p:nvPr/>
        </p:nvSpPr>
        <p:spPr>
          <a:xfrm>
            <a:off x="709127" y="1682750"/>
            <a:ext cx="10655559"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lnSpc>
                <a:spcPct val="90000"/>
              </a:lnSpc>
              <a:defRPr sz="6000">
                <a:latin typeface="+mj-lt"/>
                <a:ea typeface="+mj-ea"/>
                <a:cs typeface="+mj-cs"/>
              </a:defRPr>
            </a:lvl1pPr>
            <a:lvl2pPr>
              <a:lnSpc>
                <a:spcPct val="90000"/>
              </a:lnSpc>
              <a:defRPr sz="4400">
                <a:latin typeface="Calibri Light" panose="020F0302020204030204" pitchFamily="34" charset="0"/>
              </a:defRPr>
            </a:lvl2pPr>
            <a:lvl3pPr>
              <a:lnSpc>
                <a:spcPct val="90000"/>
              </a:lnSpc>
              <a:defRPr sz="4400">
                <a:latin typeface="Calibri Light" panose="020F0302020204030204" pitchFamily="34" charset="0"/>
              </a:defRPr>
            </a:lvl3pPr>
            <a:lvl4pPr>
              <a:lnSpc>
                <a:spcPct val="90000"/>
              </a:lnSpc>
              <a:defRPr sz="4400">
                <a:latin typeface="Calibri Light" panose="020F0302020204030204" pitchFamily="34" charset="0"/>
              </a:defRPr>
            </a:lvl4pPr>
            <a:lvl5pPr>
              <a:lnSpc>
                <a:spcPct val="90000"/>
              </a:lnSpc>
              <a:defRPr sz="4400">
                <a:latin typeface="Calibri Light" panose="020F0302020204030204" pitchFamily="34" charset="0"/>
              </a:defRPr>
            </a:lvl5pPr>
            <a:lvl6pPr marL="457200" fontAlgn="base">
              <a:lnSpc>
                <a:spcPct val="90000"/>
              </a:lnSpc>
              <a:spcBef>
                <a:spcPct val="0"/>
              </a:spcBef>
              <a:spcAft>
                <a:spcPct val="0"/>
              </a:spcAft>
              <a:defRPr sz="4400">
                <a:latin typeface="Calibri Light" panose="020F0302020204030204" pitchFamily="34" charset="0"/>
              </a:defRPr>
            </a:lvl6pPr>
            <a:lvl7pPr marL="914400" fontAlgn="base">
              <a:lnSpc>
                <a:spcPct val="90000"/>
              </a:lnSpc>
              <a:spcBef>
                <a:spcPct val="0"/>
              </a:spcBef>
              <a:spcAft>
                <a:spcPct val="0"/>
              </a:spcAft>
              <a:defRPr sz="4400">
                <a:latin typeface="Calibri Light" panose="020F0302020204030204" pitchFamily="34" charset="0"/>
              </a:defRPr>
            </a:lvl7pPr>
            <a:lvl8pPr marL="1371600" fontAlgn="base">
              <a:lnSpc>
                <a:spcPct val="90000"/>
              </a:lnSpc>
              <a:spcBef>
                <a:spcPct val="0"/>
              </a:spcBef>
              <a:spcAft>
                <a:spcPct val="0"/>
              </a:spcAft>
              <a:defRPr sz="4400">
                <a:latin typeface="Calibri Light" panose="020F0302020204030204" pitchFamily="34" charset="0"/>
              </a:defRPr>
            </a:lvl8pPr>
            <a:lvl9pPr marL="1828800" fontAlgn="base">
              <a:lnSpc>
                <a:spcPct val="90000"/>
              </a:lnSpc>
              <a:spcBef>
                <a:spcPct val="0"/>
              </a:spcBef>
              <a:spcAft>
                <a:spcPct val="0"/>
              </a:spcAft>
              <a:defRPr sz="4400">
                <a:latin typeface="Calibri Light" panose="020F0302020204030204" pitchFamily="34" charset="0"/>
              </a:defRPr>
            </a:lvl9pPr>
          </a:lstStyle>
          <a:p>
            <a:r>
              <a:rPr lang="en-US" dirty="0"/>
              <a:t>5G Advanced Priorities for KPN in Release 20</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dirty="0"/>
              <a:t>Overall View on Rel-20 5G-A Content</a:t>
            </a:r>
          </a:p>
          <a:p>
            <a:r>
              <a:rPr lang="en-US" dirty="0"/>
              <a:t>KPN’s </a:t>
            </a:r>
            <a:r>
              <a:rPr lang="en-GB" altLang="en-US" dirty="0"/>
              <a:t>Focus Area and Use Cases</a:t>
            </a:r>
          </a:p>
          <a:p>
            <a:r>
              <a:rPr lang="en-GB" dirty="0"/>
              <a:t>Summary</a:t>
            </a:r>
            <a:endParaRPr lang="en-US" dirty="0"/>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Rel-20 5G-A Content</a:t>
            </a:r>
          </a:p>
        </p:txBody>
      </p:sp>
      <p:graphicFrame>
        <p:nvGraphicFramePr>
          <p:cNvPr id="5" name="Table 4">
            <a:extLst>
              <a:ext uri="{FF2B5EF4-FFF2-40B4-BE49-F238E27FC236}">
                <a16:creationId xmlns:a16="http://schemas.microsoft.com/office/drawing/2014/main" id="{0295776C-CF11-80A8-E160-025DBF33A23A}"/>
              </a:ext>
            </a:extLst>
          </p:cNvPr>
          <p:cNvGraphicFramePr>
            <a:graphicFrameLocks noGrp="1"/>
          </p:cNvGraphicFramePr>
          <p:nvPr>
            <p:extLst>
              <p:ext uri="{D42A27DB-BD31-4B8C-83A1-F6EECF244321}">
                <p14:modId xmlns:p14="http://schemas.microsoft.com/office/powerpoint/2010/main" val="1722032828"/>
              </p:ext>
            </p:extLst>
          </p:nvPr>
        </p:nvGraphicFramePr>
        <p:xfrm>
          <a:off x="212386" y="2019384"/>
          <a:ext cx="11141414" cy="3765779"/>
        </p:xfrm>
        <a:graphic>
          <a:graphicData uri="http://schemas.openxmlformats.org/drawingml/2006/table">
            <a:tbl>
              <a:tblPr firstRow="1" firstCol="1" bandRow="1"/>
              <a:tblGrid>
                <a:gridCol w="757011">
                  <a:extLst>
                    <a:ext uri="{9D8B030D-6E8A-4147-A177-3AD203B41FA5}">
                      <a16:colId xmlns:a16="http://schemas.microsoft.com/office/drawing/2014/main" val="2263564452"/>
                    </a:ext>
                  </a:extLst>
                </a:gridCol>
                <a:gridCol w="961848">
                  <a:extLst>
                    <a:ext uri="{9D8B030D-6E8A-4147-A177-3AD203B41FA5}">
                      <a16:colId xmlns:a16="http://schemas.microsoft.com/office/drawing/2014/main" val="2350669786"/>
                    </a:ext>
                  </a:extLst>
                </a:gridCol>
                <a:gridCol w="5192046">
                  <a:extLst>
                    <a:ext uri="{9D8B030D-6E8A-4147-A177-3AD203B41FA5}">
                      <a16:colId xmlns:a16="http://schemas.microsoft.com/office/drawing/2014/main" val="3771992191"/>
                    </a:ext>
                  </a:extLst>
                </a:gridCol>
                <a:gridCol w="1294531">
                  <a:extLst>
                    <a:ext uri="{9D8B030D-6E8A-4147-A177-3AD203B41FA5}">
                      <a16:colId xmlns:a16="http://schemas.microsoft.com/office/drawing/2014/main" val="2344241805"/>
                    </a:ext>
                  </a:extLst>
                </a:gridCol>
                <a:gridCol w="870274">
                  <a:extLst>
                    <a:ext uri="{9D8B030D-6E8A-4147-A177-3AD203B41FA5}">
                      <a16:colId xmlns:a16="http://schemas.microsoft.com/office/drawing/2014/main" val="1204072242"/>
                    </a:ext>
                  </a:extLst>
                </a:gridCol>
                <a:gridCol w="908527">
                  <a:extLst>
                    <a:ext uri="{9D8B030D-6E8A-4147-A177-3AD203B41FA5}">
                      <a16:colId xmlns:a16="http://schemas.microsoft.com/office/drawing/2014/main" val="2207177603"/>
                    </a:ext>
                  </a:extLst>
                </a:gridCol>
                <a:gridCol w="1157177">
                  <a:extLst>
                    <a:ext uri="{9D8B030D-6E8A-4147-A177-3AD203B41FA5}">
                      <a16:colId xmlns:a16="http://schemas.microsoft.com/office/drawing/2014/main" val="959294238"/>
                    </a:ext>
                  </a:extLst>
                </a:gridCol>
              </a:tblGrid>
              <a:tr h="361778">
                <a:tc>
                  <a:txBody>
                    <a:bodyPr/>
                    <a:lstStyle/>
                    <a:p>
                      <a:pPr marL="0" marR="0" algn="ctr">
                        <a:spcBef>
                          <a:spcPts val="0"/>
                        </a:spcBef>
                        <a:spcAft>
                          <a:spcPts val="0"/>
                        </a:spcAft>
                      </a:pPr>
                      <a:r>
                        <a:rPr lang="en-US" sz="1100" b="1" dirty="0">
                          <a:solidFill>
                            <a:srgbClr val="FFFFFF"/>
                          </a:solidFill>
                          <a:effectLst/>
                          <a:latin typeface="+mn-lt"/>
                          <a:ea typeface="Calibri" panose="020F0502020204030204" pitchFamily="34" charset="0"/>
                          <a:cs typeface="Calibri" panose="020F0502020204030204" pitchFamily="34" charset="0"/>
                        </a:rPr>
                        <a:t>S.NO.</a:t>
                      </a:r>
                      <a:endParaRPr lang="en-US" sz="1100" dirty="0">
                        <a:effectLst/>
                        <a:latin typeface="+mn-lt"/>
                        <a:ea typeface="Calibri" panose="020F0502020204030204" pitchFamily="34" charset="0"/>
                        <a:cs typeface="Calibri" panose="020F0502020204030204" pitchFamily="34" charset="0"/>
                      </a:endParaRPr>
                    </a:p>
                  </a:txBody>
                  <a:tcPr marL="32285" marR="3228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US" sz="1100" b="1">
                          <a:solidFill>
                            <a:srgbClr val="FFFFFF"/>
                          </a:solidFill>
                          <a:effectLst/>
                          <a:latin typeface="+mn-lt"/>
                          <a:ea typeface="Calibri" panose="020F0502020204030204" pitchFamily="34" charset="0"/>
                          <a:cs typeface="Calibri" panose="020F0502020204030204" pitchFamily="34" charset="0"/>
                        </a:rPr>
                        <a:t>Title </a:t>
                      </a:r>
                      <a:endParaRPr lang="en-US" sz="1100">
                        <a:effectLst/>
                        <a:latin typeface="+mn-lt"/>
                        <a:ea typeface="Calibri" panose="020F0502020204030204" pitchFamily="34" charset="0"/>
                        <a:cs typeface="Calibri" panose="020F0502020204030204" pitchFamily="34" charset="0"/>
                      </a:endParaRPr>
                    </a:p>
                  </a:txBody>
                  <a:tcPr marL="32285" marR="3228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US" sz="1100" b="1">
                          <a:solidFill>
                            <a:srgbClr val="FFFFFF"/>
                          </a:solidFill>
                          <a:effectLst/>
                          <a:latin typeface="+mn-lt"/>
                          <a:ea typeface="Calibri" panose="020F0502020204030204" pitchFamily="34" charset="0"/>
                          <a:cs typeface="Calibri" panose="020F0502020204030204" pitchFamily="34" charset="0"/>
                        </a:rPr>
                        <a:t>Brief Description and Key Objectives</a:t>
                      </a:r>
                      <a:endParaRPr lang="en-US" sz="1100">
                        <a:effectLst/>
                        <a:latin typeface="+mn-lt"/>
                        <a:ea typeface="Calibri" panose="020F0502020204030204" pitchFamily="34" charset="0"/>
                        <a:cs typeface="Calibri" panose="020F0502020204030204" pitchFamily="34" charset="0"/>
                      </a:endParaRPr>
                    </a:p>
                  </a:txBody>
                  <a:tcPr marL="32285" marR="3228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FFFFFF"/>
                          </a:solidFill>
                          <a:effectLst/>
                          <a:latin typeface="+mn-lt"/>
                          <a:ea typeface="Calibri" panose="020F0502020204030204" pitchFamily="34" charset="0"/>
                          <a:cs typeface="Calibri" panose="020F0502020204030204" pitchFamily="34" charset="0"/>
                        </a:rPr>
                        <a:t>Related Stage-1 Study/Work Item</a:t>
                      </a:r>
                    </a:p>
                  </a:txBody>
                  <a:tcPr marL="32285" marR="3228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US" sz="1100" b="1" dirty="0">
                          <a:solidFill>
                            <a:srgbClr val="FFFFFF"/>
                          </a:solidFill>
                          <a:effectLst/>
                          <a:latin typeface="+mn-lt"/>
                          <a:ea typeface="Calibri" panose="020F0502020204030204" pitchFamily="34" charset="0"/>
                          <a:cs typeface="Calibri" panose="020F0502020204030204" pitchFamily="34" charset="0"/>
                        </a:rPr>
                        <a:t>Lead Stage-2 WG </a:t>
                      </a:r>
                      <a:endParaRPr lang="en-US" sz="1100" dirty="0">
                        <a:effectLst/>
                        <a:latin typeface="+mn-lt"/>
                        <a:ea typeface="Calibri" panose="020F0502020204030204" pitchFamily="34" charset="0"/>
                        <a:cs typeface="Calibri" panose="020F0502020204030204" pitchFamily="34" charset="0"/>
                      </a:endParaRPr>
                    </a:p>
                  </a:txBody>
                  <a:tcPr marL="32285" marR="3228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US" sz="1100" b="1">
                          <a:solidFill>
                            <a:srgbClr val="FFFFFF"/>
                          </a:solidFill>
                          <a:effectLst/>
                          <a:latin typeface="+mn-lt"/>
                          <a:ea typeface="Calibri" panose="020F0502020204030204" pitchFamily="34" charset="0"/>
                          <a:cs typeface="Calibri" panose="020F0502020204030204" pitchFamily="34" charset="0"/>
                        </a:rPr>
                        <a:t>RAN dependencies</a:t>
                      </a:r>
                      <a:endParaRPr lang="en-US" sz="1100">
                        <a:effectLst/>
                        <a:latin typeface="+mn-lt"/>
                        <a:ea typeface="Calibri" panose="020F0502020204030204" pitchFamily="34" charset="0"/>
                        <a:cs typeface="Calibri" panose="020F0502020204030204" pitchFamily="34" charset="0"/>
                      </a:endParaRPr>
                    </a:p>
                  </a:txBody>
                  <a:tcPr marL="32285" marR="3228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US" sz="1100" b="1" dirty="0">
                          <a:solidFill>
                            <a:srgbClr val="FFFFFF"/>
                          </a:solidFill>
                          <a:effectLst/>
                          <a:latin typeface="+mn-lt"/>
                          <a:ea typeface="Calibri" panose="020F0502020204030204" pitchFamily="34" charset="0"/>
                          <a:cs typeface="Calibri" panose="020F0502020204030204" pitchFamily="34" charset="0"/>
                        </a:rPr>
                        <a:t>Other WG dependencies</a:t>
                      </a:r>
                      <a:endParaRPr lang="en-US" sz="1100" dirty="0">
                        <a:effectLst/>
                        <a:latin typeface="+mn-lt"/>
                        <a:ea typeface="Calibri" panose="020F0502020204030204" pitchFamily="34" charset="0"/>
                        <a:cs typeface="Calibri" panose="020F0502020204030204" pitchFamily="34" charset="0"/>
                      </a:endParaRPr>
                    </a:p>
                  </a:txBody>
                  <a:tcPr marL="32285" marR="3228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extLst>
                  <a:ext uri="{0D108BD9-81ED-4DB2-BD59-A6C34878D82A}">
                    <a16:rowId xmlns:a16="http://schemas.microsoft.com/office/drawing/2014/main" val="3699878983"/>
                  </a:ext>
                </a:extLst>
              </a:tr>
              <a:tr h="2499556">
                <a:tc>
                  <a:txBody>
                    <a:bodyPr/>
                    <a:lstStyle/>
                    <a:p>
                      <a:pPr marL="0" marR="0">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1</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spcBef>
                          <a:spcPts val="0"/>
                        </a:spcBef>
                        <a:spcAft>
                          <a:spcPts val="0"/>
                        </a:spcAft>
                      </a:pPr>
                      <a:r>
                        <a:rPr lang="en-US" sz="1100" b="1" dirty="0">
                          <a:solidFill>
                            <a:srgbClr val="000000"/>
                          </a:solidFill>
                          <a:effectLst/>
                          <a:latin typeface="+mn-lt"/>
                          <a:ea typeface="Calibri" panose="020F0502020204030204" pitchFamily="34" charset="0"/>
                          <a:cs typeface="Calibri" panose="020F0502020204030204" pitchFamily="34" charset="0"/>
                        </a:rPr>
                        <a:t>Ambient IoT</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The study on Architecture support of Ambient power-enabled Internet of Things in Release 19 addressed the initial architectural enhancements and functionalities however, multiple aspects remain to be addressed such as reader association, mobility management and roaming, configuration, positioning, and energy availability considerations (see S2-2412348 for more details)</a:t>
                      </a:r>
                      <a:endParaRPr lang="en-US" sz="1100" dirty="0">
                        <a:effectLst/>
                        <a:latin typeface="+mn-lt"/>
                        <a:ea typeface="Calibri" panose="020F0502020204030204" pitchFamily="34" charset="0"/>
                        <a:cs typeface="Calibri" panose="020F0502020204030204" pitchFamily="34" charset="0"/>
                      </a:endParaRPr>
                    </a:p>
                    <a:p>
                      <a:pPr marL="0" marR="0">
                        <a:spcBef>
                          <a:spcPts val="0"/>
                        </a:spcBef>
                        <a:spcAft>
                          <a:spcPts val="0"/>
                        </a:spcAft>
                      </a:pPr>
                      <a:r>
                        <a:rPr lang="en-US" sz="1100" b="1" dirty="0">
                          <a:solidFill>
                            <a:srgbClr val="000000"/>
                          </a:solidFill>
                          <a:effectLst/>
                          <a:latin typeface="+mn-lt"/>
                          <a:ea typeface="Calibri" panose="020F0502020204030204" pitchFamily="34" charset="0"/>
                          <a:cs typeface="Calibri" panose="020F0502020204030204" pitchFamily="34" charset="0"/>
                        </a:rPr>
                        <a:t>Key Work Tasks include defining:</a:t>
                      </a:r>
                      <a:endParaRPr lang="en-US" sz="1100" dirty="0">
                        <a:effectLst/>
                        <a:latin typeface="+mn-lt"/>
                        <a:ea typeface="Calibri" panose="020F0502020204030204" pitchFamily="34" charset="0"/>
                        <a:cs typeface="Calibri" panose="020F0502020204030204" pitchFamily="34" charset="0"/>
                      </a:endParaRPr>
                    </a:p>
                    <a:p>
                      <a:pPr marL="342900" marR="0" lvl="0" indent="-342900">
                        <a:spcBef>
                          <a:spcPts val="0"/>
                        </a:spcBef>
                        <a:spcAft>
                          <a:spcPts val="600"/>
                        </a:spcAft>
                        <a:buFont typeface="Arial" panose="020B0604020202020204" pitchFamily="34" charset="0"/>
                        <a:buChar char="•"/>
                      </a:pPr>
                      <a:r>
                        <a:rPr lang="en-GB" sz="1100" dirty="0">
                          <a:solidFill>
                            <a:srgbClr val="000000"/>
                          </a:solidFill>
                          <a:effectLst/>
                          <a:latin typeface="+mn-lt"/>
                          <a:ea typeface="Calibri" panose="020F0502020204030204" pitchFamily="34" charset="0"/>
                          <a:cs typeface="Times New Roman" panose="02020603050405020304" pitchFamily="18" charset="0"/>
                        </a:rPr>
                        <a:t>WT#1 Ambient IoT device and reader association</a:t>
                      </a:r>
                      <a:r>
                        <a:rPr lang="en-US" sz="1100" dirty="0">
                          <a:solidFill>
                            <a:srgbClr val="000000"/>
                          </a:solidFill>
                          <a:effectLst/>
                          <a:latin typeface="+mn-lt"/>
                          <a:ea typeface="Calibri" panose="020F0502020204030204" pitchFamily="34" charset="0"/>
                          <a:cs typeface="Times New Roman" panose="02020603050405020304" pitchFamily="18" charset="0"/>
                        </a:rPr>
                        <a:t>.</a:t>
                      </a:r>
                      <a:endParaRPr lang="en-US" sz="11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60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Times New Roman" panose="02020603050405020304" pitchFamily="18" charset="0"/>
                        </a:rPr>
                        <a:t>WT#2 </a:t>
                      </a:r>
                      <a:r>
                        <a:rPr lang="en-GB" sz="1100" dirty="0">
                          <a:solidFill>
                            <a:srgbClr val="000000"/>
                          </a:solidFill>
                          <a:effectLst/>
                          <a:latin typeface="+mn-lt"/>
                          <a:ea typeface="Calibri" panose="020F0502020204030204" pitchFamily="34" charset="0"/>
                          <a:cs typeface="Times New Roman" panose="02020603050405020304" pitchFamily="18" charset="0"/>
                        </a:rPr>
                        <a:t>Architecture to support Ambient IoT device reachability and communication in roaming scenarios.</a:t>
                      </a:r>
                      <a:endParaRPr lang="en-US" sz="11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60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Times New Roman" panose="02020603050405020304" pitchFamily="18" charset="0"/>
                        </a:rPr>
                        <a:t>WT#3 Architecture to support </a:t>
                      </a:r>
                      <a:r>
                        <a:rPr lang="en-US" sz="1100" dirty="0" err="1">
                          <a:solidFill>
                            <a:srgbClr val="000000"/>
                          </a:solidFill>
                          <a:effectLst/>
                          <a:latin typeface="+mn-lt"/>
                          <a:ea typeface="Calibri" panose="020F0502020204030204" pitchFamily="34" charset="0"/>
                          <a:cs typeface="Times New Roman" panose="02020603050405020304" pitchFamily="18" charset="0"/>
                        </a:rPr>
                        <a:t>AIoT</a:t>
                      </a:r>
                      <a:r>
                        <a:rPr lang="en-US" sz="1100" dirty="0">
                          <a:solidFill>
                            <a:srgbClr val="000000"/>
                          </a:solidFill>
                          <a:effectLst/>
                          <a:latin typeface="+mn-lt"/>
                          <a:ea typeface="Calibri" panose="020F0502020204030204" pitchFamily="34" charset="0"/>
                          <a:cs typeface="Times New Roman" panose="02020603050405020304" pitchFamily="18" charset="0"/>
                        </a:rPr>
                        <a:t> device management and configuration.</a:t>
                      </a:r>
                      <a:endParaRPr lang="en-US" sz="11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60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Times New Roman" panose="02020603050405020304" pitchFamily="18" charset="0"/>
                        </a:rPr>
                        <a:t>WT#4 Architecture to support </a:t>
                      </a:r>
                      <a:r>
                        <a:rPr lang="en-US" sz="1100" dirty="0" err="1">
                          <a:solidFill>
                            <a:srgbClr val="000000"/>
                          </a:solidFill>
                          <a:effectLst/>
                          <a:latin typeface="+mn-lt"/>
                          <a:ea typeface="Calibri" panose="020F0502020204030204" pitchFamily="34" charset="0"/>
                          <a:cs typeface="Times New Roman" panose="02020603050405020304" pitchFamily="18" charset="0"/>
                        </a:rPr>
                        <a:t>AIoT</a:t>
                      </a:r>
                      <a:r>
                        <a:rPr lang="en-US" sz="1100" dirty="0">
                          <a:solidFill>
                            <a:srgbClr val="000000"/>
                          </a:solidFill>
                          <a:effectLst/>
                          <a:latin typeface="+mn-lt"/>
                          <a:ea typeface="Calibri" panose="020F0502020204030204" pitchFamily="34" charset="0"/>
                          <a:cs typeface="Times New Roman" panose="02020603050405020304" pitchFamily="18" charset="0"/>
                        </a:rPr>
                        <a:t> device positioning.</a:t>
                      </a:r>
                      <a:endParaRPr lang="en-US" sz="1100" dirty="0">
                        <a:solidFill>
                          <a:schemeClr val="tx1"/>
                        </a:solidFill>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60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Calibri" panose="020F0502020204030204" pitchFamily="34" charset="0"/>
                        </a:rPr>
                        <a:t>WT#5 Support Ambient IoT services based on energy availability.</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l">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 TS 22.369</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l">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SA2</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l">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 Yes</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l">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SA3 for security, SA5 for charging</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805612508"/>
                  </a:ext>
                </a:extLst>
              </a:tr>
              <a:tr h="904445">
                <a:tc>
                  <a:txBody>
                    <a:bodyPr/>
                    <a:lstStyle/>
                    <a:p>
                      <a:pPr marL="0" marR="0">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2</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a:spcBef>
                          <a:spcPts val="0"/>
                        </a:spcBef>
                        <a:spcAft>
                          <a:spcPts val="0"/>
                        </a:spcAft>
                      </a:pPr>
                      <a:r>
                        <a:rPr lang="en-US" sz="1100" b="1" dirty="0" err="1">
                          <a:solidFill>
                            <a:srgbClr val="000000"/>
                          </a:solidFill>
                          <a:effectLst/>
                          <a:latin typeface="+mn-lt"/>
                          <a:ea typeface="Calibri" panose="020F0502020204030204" pitchFamily="34" charset="0"/>
                          <a:cs typeface="Calibri" panose="020F0502020204030204" pitchFamily="34" charset="0"/>
                        </a:rPr>
                        <a:t>Energysys</a:t>
                      </a:r>
                      <a:r>
                        <a:rPr lang="en-US" sz="1100" b="1" dirty="0">
                          <a:solidFill>
                            <a:srgbClr val="000000"/>
                          </a:solidFill>
                          <a:effectLst/>
                          <a:latin typeface="+mn-lt"/>
                          <a:ea typeface="Calibri" panose="020F0502020204030204" pitchFamily="34" charset="0"/>
                          <a:cs typeface="Calibri" panose="020F0502020204030204" pitchFamily="34" charset="0"/>
                        </a:rPr>
                        <a:t> / </a:t>
                      </a:r>
                      <a:r>
                        <a:rPr lang="en-US" sz="1100" b="1" dirty="0" err="1">
                          <a:solidFill>
                            <a:srgbClr val="000000"/>
                          </a:solidFill>
                          <a:effectLst/>
                          <a:latin typeface="+mn-lt"/>
                          <a:ea typeface="Calibri" panose="020F0502020204030204" pitchFamily="34" charset="0"/>
                          <a:cs typeface="Calibri" panose="020F0502020204030204" pitchFamily="34" charset="0"/>
                        </a:rPr>
                        <a:t>EnergyServ</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Further upgrades of what has been standardized for SA2 Rel-19 </a:t>
                      </a:r>
                      <a:r>
                        <a:rPr lang="en-US" sz="1100" dirty="0" err="1">
                          <a:solidFill>
                            <a:srgbClr val="000000"/>
                          </a:solidFill>
                          <a:effectLst/>
                          <a:latin typeface="+mn-lt"/>
                          <a:ea typeface="Calibri" panose="020F0502020204030204" pitchFamily="34" charset="0"/>
                          <a:cs typeface="Calibri" panose="020F0502020204030204" pitchFamily="34" charset="0"/>
                        </a:rPr>
                        <a:t>EnergySys</a:t>
                      </a:r>
                      <a:r>
                        <a:rPr lang="en-US" sz="1100" dirty="0">
                          <a:solidFill>
                            <a:srgbClr val="000000"/>
                          </a:solidFill>
                          <a:effectLst/>
                          <a:latin typeface="+mn-lt"/>
                          <a:ea typeface="Calibri" panose="020F0502020204030204" pitchFamily="34" charset="0"/>
                          <a:cs typeface="Calibri" panose="020F0502020204030204" pitchFamily="34" charset="0"/>
                        </a:rPr>
                        <a:t>:</a:t>
                      </a:r>
                    </a:p>
                    <a:p>
                      <a:pPr marL="171450" marR="0" indent="-171450">
                        <a:spcBef>
                          <a:spcPts val="0"/>
                        </a:spcBef>
                        <a:spcAft>
                          <a:spcPts val="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Calibri" panose="020F0502020204030204" pitchFamily="34" charset="0"/>
                        </a:rPr>
                        <a:t>To finalize the </a:t>
                      </a:r>
                      <a:r>
                        <a:rPr lang="en-US" sz="1100" dirty="0" err="1">
                          <a:solidFill>
                            <a:srgbClr val="000000"/>
                          </a:solidFill>
                          <a:effectLst/>
                          <a:latin typeface="+mn-lt"/>
                          <a:ea typeface="Calibri" panose="020F0502020204030204" pitchFamily="34" charset="0"/>
                          <a:cs typeface="Calibri" panose="020F0502020204030204" pitchFamily="34" charset="0"/>
                        </a:rPr>
                        <a:t>EnergySys</a:t>
                      </a:r>
                      <a:r>
                        <a:rPr lang="en-US" sz="1100" dirty="0">
                          <a:solidFill>
                            <a:srgbClr val="000000"/>
                          </a:solidFill>
                          <a:effectLst/>
                          <a:latin typeface="+mn-lt"/>
                          <a:ea typeface="Calibri" panose="020F0502020204030204" pitchFamily="34" charset="0"/>
                          <a:cs typeface="Calibri" panose="020F0502020204030204" pitchFamily="34" charset="0"/>
                        </a:rPr>
                        <a:t> work from Rel-19 which may be remaining.</a:t>
                      </a:r>
                    </a:p>
                    <a:p>
                      <a:pPr marL="171450" marR="0" indent="-171450">
                        <a:spcBef>
                          <a:spcPts val="0"/>
                        </a:spcBef>
                        <a:spcAft>
                          <a:spcPts val="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Calibri" panose="020F0502020204030204" pitchFamily="34" charset="0"/>
                        </a:rPr>
                        <a:t>To provide solutions to support SA1 requirements from </a:t>
                      </a:r>
                      <a:r>
                        <a:rPr lang="en-US" sz="1100" dirty="0" err="1">
                          <a:solidFill>
                            <a:srgbClr val="000000"/>
                          </a:solidFill>
                          <a:effectLst/>
                          <a:latin typeface="+mn-lt"/>
                          <a:ea typeface="Calibri" panose="020F0502020204030204" pitchFamily="34" charset="0"/>
                          <a:cs typeface="Calibri" panose="020F0502020204030204" pitchFamily="34" charset="0"/>
                        </a:rPr>
                        <a:t>EnergyServ</a:t>
                      </a:r>
                      <a:r>
                        <a:rPr lang="en-US" sz="1100" dirty="0">
                          <a:solidFill>
                            <a:srgbClr val="000000"/>
                          </a:solidFill>
                          <a:effectLst/>
                          <a:latin typeface="+mn-lt"/>
                          <a:ea typeface="Calibri" panose="020F0502020204030204" pitchFamily="34" charset="0"/>
                          <a:cs typeface="Calibri" panose="020F0502020204030204" pitchFamily="34" charset="0"/>
                        </a:rPr>
                        <a:t> (Rel-20):</a:t>
                      </a:r>
                    </a:p>
                    <a:p>
                      <a:pPr marL="628650" marR="0" lvl="1" indent="-171450">
                        <a:spcBef>
                          <a:spcPts val="0"/>
                        </a:spcBef>
                        <a:spcAft>
                          <a:spcPts val="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Calibri" panose="020F0502020204030204" pitchFamily="34" charset="0"/>
                        </a:rPr>
                        <a:t> Exposing carbon emissions data.</a:t>
                      </a:r>
                    </a:p>
                    <a:p>
                      <a:pPr marL="628650" marR="0" lvl="1" indent="-171450">
                        <a:spcBef>
                          <a:spcPts val="0"/>
                        </a:spcBef>
                        <a:spcAft>
                          <a:spcPts val="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Calibri" panose="020F0502020204030204" pitchFamily="34" charset="0"/>
                        </a:rPr>
                        <a:t> Service adjustments based on energy-related information).</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 Yes, TR 22.882/ TS22.261 (Rel19) and TR 22.883 (Rel20)</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SA2</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Yes, minor</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SA3 for security, SA5 for charging and OAM</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769578552"/>
                  </a:ext>
                </a:extLst>
              </a:tr>
            </a:tbl>
          </a:graphicData>
        </a:graphic>
      </p:graphicFrame>
    </p:spTree>
    <p:extLst>
      <p:ext uri="{BB962C8B-B14F-4D97-AF65-F5344CB8AC3E}">
        <p14:creationId xmlns:p14="http://schemas.microsoft.com/office/powerpoint/2010/main" val="380137546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Rel-20 5G-A Content</a:t>
            </a:r>
          </a:p>
        </p:txBody>
      </p:sp>
      <p:graphicFrame>
        <p:nvGraphicFramePr>
          <p:cNvPr id="5" name="Table 4">
            <a:extLst>
              <a:ext uri="{FF2B5EF4-FFF2-40B4-BE49-F238E27FC236}">
                <a16:creationId xmlns:a16="http://schemas.microsoft.com/office/drawing/2014/main" id="{0295776C-CF11-80A8-E160-025DBF33A23A}"/>
              </a:ext>
            </a:extLst>
          </p:cNvPr>
          <p:cNvGraphicFramePr>
            <a:graphicFrameLocks noGrp="1"/>
          </p:cNvGraphicFramePr>
          <p:nvPr>
            <p:extLst>
              <p:ext uri="{D42A27DB-BD31-4B8C-83A1-F6EECF244321}">
                <p14:modId xmlns:p14="http://schemas.microsoft.com/office/powerpoint/2010/main" val="3356171734"/>
              </p:ext>
            </p:extLst>
          </p:nvPr>
        </p:nvGraphicFramePr>
        <p:xfrm>
          <a:off x="139959" y="1831760"/>
          <a:ext cx="11213842" cy="4343400"/>
        </p:xfrm>
        <a:graphic>
          <a:graphicData uri="http://schemas.openxmlformats.org/drawingml/2006/table">
            <a:tbl>
              <a:tblPr firstRow="1" firstCol="1" bandRow="1"/>
              <a:tblGrid>
                <a:gridCol w="761932">
                  <a:extLst>
                    <a:ext uri="{9D8B030D-6E8A-4147-A177-3AD203B41FA5}">
                      <a16:colId xmlns:a16="http://schemas.microsoft.com/office/drawing/2014/main" val="2263564452"/>
                    </a:ext>
                  </a:extLst>
                </a:gridCol>
                <a:gridCol w="745840">
                  <a:extLst>
                    <a:ext uri="{9D8B030D-6E8A-4147-A177-3AD203B41FA5}">
                      <a16:colId xmlns:a16="http://schemas.microsoft.com/office/drawing/2014/main" val="2350669786"/>
                    </a:ext>
                  </a:extLst>
                </a:gridCol>
                <a:gridCol w="5602155">
                  <a:extLst>
                    <a:ext uri="{9D8B030D-6E8A-4147-A177-3AD203B41FA5}">
                      <a16:colId xmlns:a16="http://schemas.microsoft.com/office/drawing/2014/main" val="3771992191"/>
                    </a:ext>
                  </a:extLst>
                </a:gridCol>
                <a:gridCol w="1259632">
                  <a:extLst>
                    <a:ext uri="{9D8B030D-6E8A-4147-A177-3AD203B41FA5}">
                      <a16:colId xmlns:a16="http://schemas.microsoft.com/office/drawing/2014/main" val="2344241805"/>
                    </a:ext>
                  </a:extLst>
                </a:gridCol>
                <a:gridCol w="839755">
                  <a:extLst>
                    <a:ext uri="{9D8B030D-6E8A-4147-A177-3AD203B41FA5}">
                      <a16:colId xmlns:a16="http://schemas.microsoft.com/office/drawing/2014/main" val="1204072242"/>
                    </a:ext>
                  </a:extLst>
                </a:gridCol>
                <a:gridCol w="970384">
                  <a:extLst>
                    <a:ext uri="{9D8B030D-6E8A-4147-A177-3AD203B41FA5}">
                      <a16:colId xmlns:a16="http://schemas.microsoft.com/office/drawing/2014/main" val="2207177603"/>
                    </a:ext>
                  </a:extLst>
                </a:gridCol>
                <a:gridCol w="1034144">
                  <a:extLst>
                    <a:ext uri="{9D8B030D-6E8A-4147-A177-3AD203B41FA5}">
                      <a16:colId xmlns:a16="http://schemas.microsoft.com/office/drawing/2014/main" val="959294238"/>
                    </a:ext>
                  </a:extLst>
                </a:gridCol>
              </a:tblGrid>
              <a:tr h="273528">
                <a:tc>
                  <a:txBody>
                    <a:bodyPr/>
                    <a:lstStyle/>
                    <a:p>
                      <a:pPr marL="0" marR="0" algn="ctr">
                        <a:spcBef>
                          <a:spcPts val="0"/>
                        </a:spcBef>
                        <a:spcAft>
                          <a:spcPts val="0"/>
                        </a:spcAft>
                      </a:pPr>
                      <a:r>
                        <a:rPr lang="en-US" sz="1100" b="1">
                          <a:solidFill>
                            <a:srgbClr val="FFFFFF"/>
                          </a:solidFill>
                          <a:effectLst/>
                          <a:latin typeface="+mn-lt"/>
                          <a:ea typeface="Calibri" panose="020F0502020204030204" pitchFamily="34" charset="0"/>
                          <a:cs typeface="Calibri" panose="020F0502020204030204" pitchFamily="34" charset="0"/>
                        </a:rPr>
                        <a:t>S.NO.</a:t>
                      </a:r>
                      <a:endParaRPr lang="en-US" sz="110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US" sz="1100" b="1">
                          <a:solidFill>
                            <a:srgbClr val="FFFFFF"/>
                          </a:solidFill>
                          <a:effectLst/>
                          <a:latin typeface="+mn-lt"/>
                          <a:ea typeface="Calibri" panose="020F0502020204030204" pitchFamily="34" charset="0"/>
                          <a:cs typeface="Calibri" panose="020F0502020204030204" pitchFamily="34" charset="0"/>
                        </a:rPr>
                        <a:t>Title </a:t>
                      </a:r>
                      <a:endParaRPr lang="en-US" sz="110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US" sz="1100" b="1">
                          <a:solidFill>
                            <a:srgbClr val="FFFFFF"/>
                          </a:solidFill>
                          <a:effectLst/>
                          <a:latin typeface="+mn-lt"/>
                          <a:ea typeface="Calibri" panose="020F0502020204030204" pitchFamily="34" charset="0"/>
                          <a:cs typeface="Calibri" panose="020F0502020204030204" pitchFamily="34" charset="0"/>
                        </a:rPr>
                        <a:t>Brief Description and Key Objectives</a:t>
                      </a:r>
                      <a:endParaRPr lang="en-US" sz="110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FFFFFF"/>
                          </a:solidFill>
                          <a:effectLst/>
                          <a:latin typeface="+mn-lt"/>
                          <a:ea typeface="Calibri" panose="020F0502020204030204" pitchFamily="34" charset="0"/>
                          <a:cs typeface="Calibri" panose="020F0502020204030204" pitchFamily="34" charset="0"/>
                        </a:rPr>
                        <a:t>Related Stage-1 Study/Work Item</a:t>
                      </a: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US" sz="1100" b="1">
                          <a:solidFill>
                            <a:srgbClr val="FFFFFF"/>
                          </a:solidFill>
                          <a:effectLst/>
                          <a:latin typeface="+mn-lt"/>
                          <a:ea typeface="Calibri" panose="020F0502020204030204" pitchFamily="34" charset="0"/>
                          <a:cs typeface="Calibri" panose="020F0502020204030204" pitchFamily="34" charset="0"/>
                        </a:rPr>
                        <a:t>Lead Stage-2 WG </a:t>
                      </a:r>
                      <a:endParaRPr lang="en-US" sz="110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US" sz="1100" b="1">
                          <a:solidFill>
                            <a:srgbClr val="FFFFFF"/>
                          </a:solidFill>
                          <a:effectLst/>
                          <a:latin typeface="+mn-lt"/>
                          <a:ea typeface="Calibri" panose="020F0502020204030204" pitchFamily="34" charset="0"/>
                          <a:cs typeface="Calibri" panose="020F0502020204030204" pitchFamily="34" charset="0"/>
                        </a:rPr>
                        <a:t>RAN dependencies</a:t>
                      </a:r>
                      <a:endParaRPr lang="en-US" sz="110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US" sz="1100" b="1">
                          <a:solidFill>
                            <a:srgbClr val="FFFFFF"/>
                          </a:solidFill>
                          <a:effectLst/>
                          <a:latin typeface="+mn-lt"/>
                          <a:ea typeface="Calibri" panose="020F0502020204030204" pitchFamily="34" charset="0"/>
                          <a:cs typeface="Calibri" panose="020F0502020204030204" pitchFamily="34" charset="0"/>
                        </a:rPr>
                        <a:t>Other WG dependencies</a:t>
                      </a:r>
                      <a:endParaRPr lang="en-US" sz="110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5B9BD5"/>
                    </a:solidFill>
                  </a:tcPr>
                </a:tc>
                <a:extLst>
                  <a:ext uri="{0D108BD9-81ED-4DB2-BD59-A6C34878D82A}">
                    <a16:rowId xmlns:a16="http://schemas.microsoft.com/office/drawing/2014/main" val="3699878983"/>
                  </a:ext>
                </a:extLst>
              </a:tr>
              <a:tr h="1090525">
                <a:tc>
                  <a:txBody>
                    <a:bodyPr/>
                    <a:lstStyle/>
                    <a:p>
                      <a:pPr marL="0" marR="0">
                        <a:lnSpc>
                          <a:spcPct val="100000"/>
                        </a:lnSpc>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3</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nSpc>
                          <a:spcPct val="100000"/>
                        </a:lnSpc>
                        <a:spcBef>
                          <a:spcPts val="0"/>
                        </a:spcBef>
                        <a:spcAft>
                          <a:spcPts val="0"/>
                        </a:spcAft>
                      </a:pPr>
                      <a:r>
                        <a:rPr lang="en-US" sz="1100" b="1" dirty="0">
                          <a:solidFill>
                            <a:srgbClr val="000000"/>
                          </a:solidFill>
                          <a:effectLst/>
                          <a:latin typeface="+mn-lt"/>
                          <a:ea typeface="Calibri" panose="020F0502020204030204" pitchFamily="34" charset="0"/>
                          <a:cs typeface="Calibri" panose="020F0502020204030204" pitchFamily="34" charset="0"/>
                        </a:rPr>
                        <a:t>Prose</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nSpc>
                          <a:spcPct val="100000"/>
                        </a:lnSpc>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Complete the support for Multi-hop </a:t>
                      </a:r>
                      <a:r>
                        <a:rPr lang="en-US" sz="1100" dirty="0" err="1">
                          <a:solidFill>
                            <a:srgbClr val="000000"/>
                          </a:solidFill>
                          <a:effectLst/>
                          <a:latin typeface="+mn-lt"/>
                          <a:ea typeface="Calibri" panose="020F0502020204030204" pitchFamily="34" charset="0"/>
                          <a:cs typeface="Calibri" panose="020F0502020204030204" pitchFamily="34" charset="0"/>
                        </a:rPr>
                        <a:t>ProSe</a:t>
                      </a:r>
                      <a:r>
                        <a:rPr lang="en-US" sz="1100" dirty="0">
                          <a:solidFill>
                            <a:srgbClr val="000000"/>
                          </a:solidFill>
                          <a:effectLst/>
                          <a:latin typeface="+mn-lt"/>
                          <a:ea typeface="Calibri" panose="020F0502020204030204" pitchFamily="34" charset="0"/>
                          <a:cs typeface="Calibri" panose="020F0502020204030204" pitchFamily="34" charset="0"/>
                        </a:rPr>
                        <a:t> Relay in 5G-A by adding the missing multi-path and Layer-2 UE-to-UE features. </a:t>
                      </a:r>
                      <a:endParaRPr lang="en-US" sz="1100" dirty="0">
                        <a:effectLst/>
                        <a:latin typeface="+mn-lt"/>
                        <a:ea typeface="Calibri" panose="020F0502020204030204" pitchFamily="34" charset="0"/>
                        <a:cs typeface="Calibri" panose="020F0502020204030204" pitchFamily="34" charset="0"/>
                      </a:endParaRPr>
                    </a:p>
                    <a:p>
                      <a:pPr marL="0" marR="0">
                        <a:lnSpc>
                          <a:spcPct val="100000"/>
                        </a:lnSpc>
                        <a:spcBef>
                          <a:spcPts val="0"/>
                        </a:spcBef>
                        <a:spcAft>
                          <a:spcPts val="0"/>
                        </a:spcAft>
                      </a:pPr>
                      <a:r>
                        <a:rPr lang="en-US" sz="1100" b="1" dirty="0">
                          <a:solidFill>
                            <a:srgbClr val="000000"/>
                          </a:solidFill>
                          <a:effectLst/>
                          <a:latin typeface="+mn-lt"/>
                          <a:ea typeface="Calibri" panose="020F0502020204030204" pitchFamily="34" charset="0"/>
                          <a:cs typeface="Calibri" panose="020F0502020204030204" pitchFamily="34" charset="0"/>
                        </a:rPr>
                        <a:t>Key Work Tasks includes defining:</a:t>
                      </a:r>
                      <a:endParaRPr lang="en-US" sz="1100" dirty="0">
                        <a:effectLst/>
                        <a:latin typeface="+mn-lt"/>
                        <a:ea typeface="Calibri" panose="020F0502020204030204" pitchFamily="34" charset="0"/>
                        <a:cs typeface="Calibri" panose="020F0502020204030204" pitchFamily="34" charset="0"/>
                      </a:endParaRPr>
                    </a:p>
                    <a:p>
                      <a:pPr marL="171450" marR="0" lvl="0" indent="-171450">
                        <a:lnSpc>
                          <a:spcPct val="100000"/>
                        </a:lnSpc>
                        <a:spcBef>
                          <a:spcPts val="0"/>
                        </a:spcBef>
                        <a:spcAft>
                          <a:spcPts val="600"/>
                        </a:spcAft>
                        <a:buFont typeface="Arial" panose="020B0604020202020204" pitchFamily="34" charset="0"/>
                        <a:buChar char="•"/>
                      </a:pPr>
                      <a:r>
                        <a:rPr lang="en-GB" sz="1100" dirty="0">
                          <a:solidFill>
                            <a:srgbClr val="000000"/>
                          </a:solidFill>
                          <a:effectLst/>
                          <a:latin typeface="+mn-lt"/>
                          <a:ea typeface="Calibri" panose="020F0502020204030204" pitchFamily="34" charset="0"/>
                          <a:cs typeface="Times New Roman" panose="02020603050405020304" pitchFamily="18" charset="0"/>
                        </a:rPr>
                        <a:t>WT#1 Multi-path for Multi-hop UE-to-Network Relay</a:t>
                      </a:r>
                      <a:r>
                        <a:rPr lang="en-US" sz="1100" dirty="0">
                          <a:solidFill>
                            <a:srgbClr val="000000"/>
                          </a:solidFill>
                          <a:effectLst/>
                          <a:latin typeface="+mn-lt"/>
                          <a:ea typeface="Calibri" panose="020F0502020204030204" pitchFamily="34" charset="0"/>
                          <a:cs typeface="Times New Roman" panose="02020603050405020304" pitchFamily="18" charset="0"/>
                        </a:rPr>
                        <a:t>.</a:t>
                      </a:r>
                      <a:endParaRPr lang="en-US" sz="1100" dirty="0">
                        <a:effectLst/>
                        <a:latin typeface="+mn-lt"/>
                        <a:ea typeface="Calibri" panose="020F0502020204030204" pitchFamily="34" charset="0"/>
                        <a:cs typeface="Times New Roman" panose="02020603050405020304" pitchFamily="18" charset="0"/>
                      </a:endParaRPr>
                    </a:p>
                    <a:p>
                      <a:pPr marL="171450" marR="0" lvl="0" indent="-171450">
                        <a:lnSpc>
                          <a:spcPct val="100000"/>
                        </a:lnSpc>
                        <a:spcBef>
                          <a:spcPts val="0"/>
                        </a:spcBef>
                        <a:spcAft>
                          <a:spcPts val="60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Times New Roman" panose="02020603050405020304" pitchFamily="18" charset="0"/>
                        </a:rPr>
                        <a:t>WT#2 </a:t>
                      </a:r>
                      <a:r>
                        <a:rPr lang="en-GB" sz="1100" dirty="0">
                          <a:solidFill>
                            <a:srgbClr val="000000"/>
                          </a:solidFill>
                          <a:effectLst/>
                          <a:latin typeface="+mn-lt"/>
                          <a:ea typeface="Calibri" panose="020F0502020204030204" pitchFamily="34" charset="0"/>
                          <a:cs typeface="Times New Roman" panose="02020603050405020304" pitchFamily="18" charset="0"/>
                        </a:rPr>
                        <a:t>Multi-path for Multi-hop UE-to-UE Relay</a:t>
                      </a:r>
                      <a:r>
                        <a:rPr lang="en-US" sz="1100" dirty="0">
                          <a:solidFill>
                            <a:srgbClr val="000000"/>
                          </a:solidFill>
                          <a:effectLst/>
                          <a:latin typeface="+mn-lt"/>
                          <a:ea typeface="Calibri" panose="020F0502020204030204" pitchFamily="34" charset="0"/>
                          <a:cs typeface="Times New Roman" panose="02020603050405020304" pitchFamily="18" charset="0"/>
                        </a:rPr>
                        <a:t>.</a:t>
                      </a:r>
                    </a:p>
                    <a:p>
                      <a:pPr marL="171450" marR="0" lvl="0" indent="-171450">
                        <a:lnSpc>
                          <a:spcPct val="100000"/>
                        </a:lnSpc>
                        <a:spcBef>
                          <a:spcPts val="0"/>
                        </a:spcBef>
                        <a:spcAft>
                          <a:spcPts val="60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Calibri" panose="020F0502020204030204" pitchFamily="34" charset="0"/>
                        </a:rPr>
                        <a:t>WT#3 Support of Layer-2 Multi-hop UE-to-UE Relay.</a:t>
                      </a:r>
                      <a:endParaRPr lang="en-US" sz="1100" dirty="0">
                        <a:effectLst/>
                        <a:latin typeface="+mn-lt"/>
                        <a:ea typeface="Calibri" panose="020F0502020204030204" pitchFamily="34" charset="0"/>
                        <a:cs typeface="Calibri" panose="020F0502020204030204" pitchFamily="34" charset="0"/>
                      </a:endParaRPr>
                    </a:p>
                  </a:txBody>
                  <a:tcPr marL="32285" marR="32285"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l" defTabSz="914400" rtl="0" eaLnBrk="1" latinLnBrk="0" hangingPunct="1">
                        <a:lnSpc>
                          <a:spcPct val="100000"/>
                        </a:lnSpc>
                        <a:spcBef>
                          <a:spcPts val="0"/>
                        </a:spcBef>
                        <a:spcAft>
                          <a:spcPts val="0"/>
                        </a:spcAft>
                      </a:pPr>
                      <a:r>
                        <a:rPr lang="en-US" sz="1100" kern="1200" dirty="0">
                          <a:solidFill>
                            <a:srgbClr val="000000"/>
                          </a:solidFill>
                          <a:effectLst/>
                          <a:latin typeface="+mn-lt"/>
                          <a:ea typeface="Calibri" panose="020F0502020204030204" pitchFamily="34" charset="0"/>
                          <a:cs typeface="Calibri" panose="020F0502020204030204" pitchFamily="34" charset="0"/>
                        </a:rPr>
                        <a:t>TS 22.278 and TS 22.261</a:t>
                      </a: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l" defTabSz="914400" rtl="0" eaLnBrk="1" latinLnBrk="0" hangingPunct="1">
                        <a:lnSpc>
                          <a:spcPct val="100000"/>
                        </a:lnSpc>
                        <a:spcBef>
                          <a:spcPts val="0"/>
                        </a:spcBef>
                        <a:spcAft>
                          <a:spcPts val="0"/>
                        </a:spcAft>
                      </a:pPr>
                      <a:r>
                        <a:rPr lang="en-US" sz="1100" kern="1200" dirty="0">
                          <a:solidFill>
                            <a:srgbClr val="000000"/>
                          </a:solidFill>
                          <a:effectLst/>
                          <a:latin typeface="+mn-lt"/>
                          <a:ea typeface="Calibri" panose="020F0502020204030204" pitchFamily="34" charset="0"/>
                          <a:cs typeface="Calibri" panose="020F0502020204030204" pitchFamily="34" charset="0"/>
                        </a:rPr>
                        <a:t>SA2</a:t>
                      </a: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l" defTabSz="914400" rtl="0" eaLnBrk="1" latinLnBrk="0" hangingPunct="1">
                        <a:lnSpc>
                          <a:spcPct val="100000"/>
                        </a:lnSpc>
                        <a:spcBef>
                          <a:spcPts val="0"/>
                        </a:spcBef>
                        <a:spcAft>
                          <a:spcPts val="0"/>
                        </a:spcAft>
                      </a:pPr>
                      <a:r>
                        <a:rPr lang="en-US" sz="1100" kern="1200" dirty="0">
                          <a:solidFill>
                            <a:srgbClr val="000000"/>
                          </a:solidFill>
                          <a:effectLst/>
                          <a:latin typeface="+mn-lt"/>
                          <a:ea typeface="Calibri" panose="020F0502020204030204" pitchFamily="34" charset="0"/>
                          <a:cs typeface="Calibri" panose="020F0502020204030204" pitchFamily="34" charset="0"/>
                        </a:rPr>
                        <a:t> Yes, particularly for Layer-2 support</a:t>
                      </a: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l" defTabSz="914400" rtl="0" eaLnBrk="1" latinLnBrk="0" hangingPunct="1">
                        <a:lnSpc>
                          <a:spcPct val="100000"/>
                        </a:lnSpc>
                        <a:spcBef>
                          <a:spcPts val="0"/>
                        </a:spcBef>
                        <a:spcAft>
                          <a:spcPts val="0"/>
                        </a:spcAft>
                      </a:pPr>
                      <a:r>
                        <a:rPr lang="en-US" sz="1100" kern="1200" dirty="0">
                          <a:solidFill>
                            <a:srgbClr val="000000"/>
                          </a:solidFill>
                          <a:effectLst/>
                          <a:latin typeface="+mn-lt"/>
                          <a:ea typeface="Calibri" panose="020F0502020204030204" pitchFamily="34" charset="0"/>
                          <a:cs typeface="Calibri" panose="020F0502020204030204" pitchFamily="34" charset="0"/>
                        </a:rPr>
                        <a:t>SA3 for security, SA5 for charging</a:t>
                      </a: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686557074"/>
                  </a:ext>
                </a:extLst>
              </a:tr>
              <a:tr h="1090525">
                <a:tc>
                  <a:txBody>
                    <a:bodyPr/>
                    <a:lstStyle/>
                    <a:p>
                      <a:pPr marL="0" marR="0">
                        <a:lnSpc>
                          <a:spcPct val="100000"/>
                        </a:lnSpc>
                        <a:spcBef>
                          <a:spcPts val="0"/>
                        </a:spcBef>
                        <a:spcAft>
                          <a:spcPts val="0"/>
                        </a:spcAft>
                      </a:pPr>
                      <a:r>
                        <a:rPr lang="en-US" sz="1100" dirty="0">
                          <a:effectLst/>
                          <a:latin typeface="+mn-lt"/>
                          <a:ea typeface="Calibri" panose="020F0502020204030204" pitchFamily="34" charset="0"/>
                          <a:cs typeface="Calibri" panose="020F0502020204030204" pitchFamily="34" charset="0"/>
                        </a:rPr>
                        <a:t>4</a:t>
                      </a: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a:lnSpc>
                          <a:spcPct val="100000"/>
                        </a:lnSpc>
                        <a:spcBef>
                          <a:spcPts val="0"/>
                        </a:spcBef>
                        <a:spcAft>
                          <a:spcPts val="0"/>
                        </a:spcAft>
                      </a:pPr>
                      <a:r>
                        <a:rPr lang="en-US" sz="1100" b="1" kern="1200" dirty="0">
                          <a:solidFill>
                            <a:srgbClr val="000000"/>
                          </a:solidFill>
                          <a:effectLst/>
                          <a:latin typeface="+mn-lt"/>
                          <a:ea typeface="Calibri" panose="020F0502020204030204" pitchFamily="34" charset="0"/>
                          <a:cs typeface="Calibri" panose="020F0502020204030204" pitchFamily="34" charset="0"/>
                        </a:rPr>
                        <a:t>AI/ML</a:t>
                      </a: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a:lnSpc>
                          <a:spcPct val="100000"/>
                        </a:lnSpc>
                        <a:spcBef>
                          <a:spcPts val="0"/>
                        </a:spcBef>
                        <a:spcAft>
                          <a:spcPts val="0"/>
                        </a:spcAft>
                      </a:pPr>
                      <a:r>
                        <a:rPr lang="en-US" sz="1100" dirty="0">
                          <a:effectLst/>
                          <a:latin typeface="+mn-lt"/>
                          <a:ea typeface="Calibri" panose="020F0502020204030204" pitchFamily="34" charset="0"/>
                          <a:cs typeface="Calibri" panose="020F0502020204030204" pitchFamily="34" charset="0"/>
                        </a:rPr>
                        <a:t>Further enhancements to the 5G system for ML model lifecycle management and update particularly in case of Reinforcement/Online Learning, model and flow transmission optimization, and to further enhance energy efficiency with AI/ML predictions and action recommendations.</a:t>
                      </a:r>
                    </a:p>
                    <a:p>
                      <a:pPr marL="0" marR="0">
                        <a:lnSpc>
                          <a:spcPct val="100000"/>
                        </a:lnSpc>
                        <a:spcBef>
                          <a:spcPts val="0"/>
                        </a:spcBef>
                        <a:spcAft>
                          <a:spcPts val="0"/>
                        </a:spcAft>
                      </a:pPr>
                      <a:r>
                        <a:rPr lang="en-US" sz="1100" b="1" dirty="0">
                          <a:solidFill>
                            <a:srgbClr val="000000"/>
                          </a:solidFill>
                          <a:effectLst/>
                          <a:latin typeface="+mn-lt"/>
                          <a:ea typeface="Calibri" panose="020F0502020204030204" pitchFamily="34" charset="0"/>
                          <a:cs typeface="Calibri" panose="020F0502020204030204" pitchFamily="34" charset="0"/>
                        </a:rPr>
                        <a:t>Key Work Tasks includes defining:</a:t>
                      </a:r>
                      <a:endParaRPr lang="en-US" sz="1100" b="0" dirty="0">
                        <a:solidFill>
                          <a:srgbClr val="000000"/>
                        </a:solidFill>
                        <a:effectLst/>
                        <a:latin typeface="+mn-lt"/>
                        <a:ea typeface="Calibri" panose="020F0502020204030204" pitchFamily="34" charset="0"/>
                        <a:cs typeface="Calibri" panose="020F0502020204030204" pitchFamily="34" charset="0"/>
                      </a:endParaRPr>
                    </a:p>
                    <a:p>
                      <a:pPr marL="228600" marR="0" indent="-228600">
                        <a:lnSpc>
                          <a:spcPct val="100000"/>
                        </a:lnSpc>
                        <a:spcBef>
                          <a:spcPts val="0"/>
                        </a:spcBef>
                        <a:spcAft>
                          <a:spcPts val="0"/>
                        </a:spcAft>
                        <a:buFont typeface="Arial" panose="020B0604020202020204" pitchFamily="34" charset="0"/>
                        <a:buChar char="•"/>
                      </a:pPr>
                      <a:r>
                        <a:rPr lang="en-US" sz="1100" b="0" dirty="0">
                          <a:solidFill>
                            <a:srgbClr val="000000"/>
                          </a:solidFill>
                          <a:effectLst/>
                          <a:latin typeface="+mn-lt"/>
                          <a:ea typeface="Calibri" panose="020F0502020204030204" pitchFamily="34" charset="0"/>
                          <a:cs typeface="Calibri" panose="020F0502020204030204" pitchFamily="34" charset="0"/>
                        </a:rPr>
                        <a:t>Enhancements to support ML model lifecycle management.</a:t>
                      </a:r>
                    </a:p>
                    <a:p>
                      <a:pPr marL="228600" marR="0" indent="-228600">
                        <a:lnSpc>
                          <a:spcPct val="100000"/>
                        </a:lnSpc>
                        <a:spcBef>
                          <a:spcPts val="0"/>
                        </a:spcBef>
                        <a:spcAft>
                          <a:spcPts val="0"/>
                        </a:spcAft>
                        <a:buFont typeface="Arial" panose="020B0604020202020204" pitchFamily="34" charset="0"/>
                        <a:buChar char="•"/>
                      </a:pPr>
                      <a:r>
                        <a:rPr lang="en-US" sz="1100" b="0" dirty="0">
                          <a:solidFill>
                            <a:srgbClr val="000000"/>
                          </a:solidFill>
                          <a:effectLst/>
                          <a:latin typeface="+mn-lt"/>
                          <a:ea typeface="Calibri" panose="020F0502020204030204" pitchFamily="34" charset="0"/>
                          <a:cs typeface="Calibri" panose="020F0502020204030204" pitchFamily="34" charset="0"/>
                        </a:rPr>
                        <a:t>Enhancements to support AI/ML model and flow transmission optimization.</a:t>
                      </a:r>
                    </a:p>
                    <a:p>
                      <a:pPr marL="228600" marR="0" indent="-228600">
                        <a:lnSpc>
                          <a:spcPct val="100000"/>
                        </a:lnSpc>
                        <a:spcBef>
                          <a:spcPts val="0"/>
                        </a:spcBef>
                        <a:spcAft>
                          <a:spcPts val="0"/>
                        </a:spcAft>
                        <a:buFont typeface="Arial" panose="020B0604020202020204" pitchFamily="34" charset="0"/>
                        <a:buChar char="•"/>
                      </a:pPr>
                      <a:r>
                        <a:rPr lang="en-US" sz="1100" b="0" dirty="0">
                          <a:solidFill>
                            <a:srgbClr val="000000"/>
                          </a:solidFill>
                          <a:effectLst/>
                          <a:latin typeface="+mn-lt"/>
                          <a:ea typeface="Calibri" panose="020F0502020204030204" pitchFamily="34" charset="0"/>
                          <a:cs typeface="Calibri" panose="020F0502020204030204" pitchFamily="34" charset="0"/>
                        </a:rPr>
                        <a:t>AI/ML support for energy efficiency.</a:t>
                      </a:r>
                    </a:p>
                    <a:p>
                      <a:pPr marL="228600" marR="0" indent="-228600">
                        <a:lnSpc>
                          <a:spcPct val="100000"/>
                        </a:lnSpc>
                        <a:spcBef>
                          <a:spcPts val="0"/>
                        </a:spcBef>
                        <a:spcAft>
                          <a:spcPts val="0"/>
                        </a:spcAft>
                        <a:buFont typeface="Arial" panose="020B0604020202020204" pitchFamily="34" charset="0"/>
                        <a:buChar char="•"/>
                      </a:pPr>
                      <a:r>
                        <a:rPr lang="en-US" sz="1100" b="0" dirty="0">
                          <a:solidFill>
                            <a:srgbClr val="000000"/>
                          </a:solidFill>
                          <a:effectLst/>
                          <a:latin typeface="+mn-lt"/>
                          <a:ea typeface="Calibri" panose="020F0502020204030204" pitchFamily="34" charset="0"/>
                          <a:cs typeface="Calibri" panose="020F0502020204030204" pitchFamily="34" charset="0"/>
                        </a:rPr>
                        <a:t>Enhancements to support AI/ML exposure.</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a:lnSpc>
                          <a:spcPct val="100000"/>
                        </a:lnSpc>
                        <a:spcBef>
                          <a:spcPts val="0"/>
                        </a:spcBef>
                        <a:spcAft>
                          <a:spcPts val="0"/>
                        </a:spcAft>
                      </a:pPr>
                      <a:r>
                        <a:rPr lang="en-US" sz="1100" kern="1200" dirty="0">
                          <a:solidFill>
                            <a:srgbClr val="000000"/>
                          </a:solidFill>
                          <a:effectLst/>
                          <a:latin typeface="+mn-lt"/>
                          <a:ea typeface="Calibri" panose="020F0502020204030204" pitchFamily="34" charset="0"/>
                          <a:cs typeface="Calibri" panose="020F0502020204030204" pitchFamily="34" charset="0"/>
                        </a:rPr>
                        <a:t>TS 22.261</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a:lnSpc>
                          <a:spcPct val="100000"/>
                        </a:lnSpc>
                        <a:spcBef>
                          <a:spcPts val="0"/>
                        </a:spcBef>
                        <a:spcAft>
                          <a:spcPts val="0"/>
                        </a:spcAft>
                      </a:pPr>
                      <a:r>
                        <a:rPr lang="en-US" sz="1100" dirty="0">
                          <a:effectLst/>
                          <a:latin typeface="+mn-lt"/>
                          <a:ea typeface="Calibri" panose="020F0502020204030204" pitchFamily="34" charset="0"/>
                          <a:cs typeface="Calibri" panose="020F0502020204030204" pitchFamily="34" charset="0"/>
                        </a:rPr>
                        <a:t>SA2</a:t>
                      </a: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a:lnSpc>
                          <a:spcPct val="100000"/>
                        </a:lnSpc>
                        <a:spcBef>
                          <a:spcPts val="0"/>
                        </a:spcBef>
                        <a:spcAft>
                          <a:spcPts val="0"/>
                        </a:spcAft>
                      </a:pPr>
                      <a:r>
                        <a:rPr lang="en-US" sz="1100" dirty="0">
                          <a:effectLst/>
                          <a:latin typeface="+mn-lt"/>
                          <a:ea typeface="Calibri" panose="020F0502020204030204" pitchFamily="34" charset="0"/>
                          <a:cs typeface="Calibri" panose="020F0502020204030204" pitchFamily="34" charset="0"/>
                        </a:rPr>
                        <a:t>Yes</a:t>
                      </a: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latin typeface="+mn-lt"/>
                          <a:ea typeface="Calibri" panose="020F0502020204030204" pitchFamily="34" charset="0"/>
                          <a:cs typeface="Calibri" panose="020F0502020204030204" pitchFamily="34" charset="0"/>
                        </a:rPr>
                        <a:t>SA3 for security, SA5 for charging</a:t>
                      </a:r>
                      <a:endParaRPr lang="en-US" sz="1100" dirty="0">
                        <a:effectLst/>
                        <a:latin typeface="+mn-lt"/>
                        <a:ea typeface="Calibri" panose="020F0502020204030204" pitchFamily="34" charset="0"/>
                        <a:cs typeface="Calibri" panose="020F0502020204030204" pitchFamily="34" charset="0"/>
                      </a:endParaRPr>
                    </a:p>
                    <a:p>
                      <a:pPr marL="0" marR="0">
                        <a:lnSpc>
                          <a:spcPct val="100000"/>
                        </a:lnSpc>
                        <a:spcBef>
                          <a:spcPts val="0"/>
                        </a:spcBef>
                        <a:spcAft>
                          <a:spcPts val="0"/>
                        </a:spcAft>
                      </a:pP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469802423"/>
                  </a:ext>
                </a:extLst>
              </a:tr>
              <a:tr h="1090525">
                <a:tc>
                  <a:txBody>
                    <a:bodyPr/>
                    <a:lstStyle/>
                    <a:p>
                      <a:pPr marL="0" marR="0">
                        <a:lnSpc>
                          <a:spcPct val="100000"/>
                        </a:lnSpc>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5</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nSpc>
                          <a:spcPct val="100000"/>
                        </a:lnSpc>
                        <a:spcBef>
                          <a:spcPts val="0"/>
                        </a:spcBef>
                        <a:spcAft>
                          <a:spcPts val="0"/>
                        </a:spcAft>
                      </a:pPr>
                      <a:r>
                        <a:rPr lang="en-US" sz="1100" b="1" dirty="0">
                          <a:solidFill>
                            <a:srgbClr val="000000"/>
                          </a:solidFill>
                          <a:effectLst/>
                          <a:latin typeface="+mn-lt"/>
                          <a:ea typeface="Calibri" panose="020F0502020204030204" pitchFamily="34" charset="0"/>
                          <a:cs typeface="Calibri" panose="020F0502020204030204" pitchFamily="34" charset="0"/>
                        </a:rPr>
                        <a:t>Integrated Sensing &amp; Communications</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nSpc>
                          <a:spcPct val="100000"/>
                        </a:lnSpc>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5G system support for NR-based sensing capabilities to get information about characteristics of the environment and/or objects within the environment (e.g., shape, size, orientation, speed, location, distances or relative motion between objects, etc.) using NR RF signals.</a:t>
                      </a:r>
                      <a:br>
                        <a:rPr lang="en-US" sz="1100" dirty="0">
                          <a:solidFill>
                            <a:srgbClr val="000000"/>
                          </a:solidFill>
                          <a:effectLst/>
                          <a:latin typeface="+mn-lt"/>
                          <a:ea typeface="Calibri" panose="020F0502020204030204" pitchFamily="34" charset="0"/>
                          <a:cs typeface="Calibri" panose="020F0502020204030204" pitchFamily="34" charset="0"/>
                        </a:rPr>
                      </a:br>
                      <a:r>
                        <a:rPr lang="en-US" sz="1100" b="1" dirty="0">
                          <a:solidFill>
                            <a:srgbClr val="000000"/>
                          </a:solidFill>
                          <a:effectLst/>
                          <a:latin typeface="+mn-lt"/>
                          <a:ea typeface="Calibri" panose="020F0502020204030204" pitchFamily="34" charset="0"/>
                          <a:cs typeface="Calibri" panose="020F0502020204030204" pitchFamily="34" charset="0"/>
                        </a:rPr>
                        <a:t>Key Work Tasks includes defining:</a:t>
                      </a:r>
                    </a:p>
                    <a:p>
                      <a:pPr marL="171450" marR="0" indent="-171450">
                        <a:lnSpc>
                          <a:spcPct val="100000"/>
                        </a:lnSpc>
                        <a:spcBef>
                          <a:spcPts val="0"/>
                        </a:spcBef>
                        <a:spcAft>
                          <a:spcPts val="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Calibri" panose="020F0502020204030204" pitchFamily="34" charset="0"/>
                        </a:rPr>
                        <a:t>Overall architecture and function enhancement to support new sensing service.</a:t>
                      </a:r>
                    </a:p>
                    <a:p>
                      <a:pPr marL="171450" marR="0" indent="-171450">
                        <a:lnSpc>
                          <a:spcPct val="100000"/>
                        </a:lnSpc>
                        <a:spcBef>
                          <a:spcPts val="0"/>
                        </a:spcBef>
                        <a:spcAft>
                          <a:spcPts val="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Calibri" panose="020F0502020204030204" pitchFamily="34" charset="0"/>
                        </a:rPr>
                        <a:t>Basic functionality and E2E procedure for Sensing service exposure, Discovery and selection of the sensing entities, Authorization, Sensing control parameter generation and provisioning, related QoS/Policy enhancement.</a:t>
                      </a:r>
                    </a:p>
                    <a:p>
                      <a:pPr marL="171450" marR="0" indent="-171450">
                        <a:lnSpc>
                          <a:spcPct val="100000"/>
                        </a:lnSpc>
                        <a:spcBef>
                          <a:spcPts val="0"/>
                        </a:spcBef>
                        <a:spcAft>
                          <a:spcPts val="0"/>
                        </a:spcAft>
                        <a:buFont typeface="Arial" panose="020B0604020202020204" pitchFamily="34" charset="0"/>
                        <a:buChar char="•"/>
                      </a:pPr>
                      <a:r>
                        <a:rPr lang="en-US" sz="1100" dirty="0">
                          <a:solidFill>
                            <a:srgbClr val="000000"/>
                          </a:solidFill>
                          <a:effectLst/>
                          <a:latin typeface="+mn-lt"/>
                          <a:ea typeface="Calibri" panose="020F0502020204030204" pitchFamily="34" charset="0"/>
                          <a:cs typeface="Calibri" panose="020F0502020204030204" pitchFamily="34" charset="0"/>
                        </a:rPr>
                        <a:t>Enhancements for Non-3GPP sensing.</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nSpc>
                          <a:spcPct val="100000"/>
                        </a:lnSpc>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TS 22.137</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nSpc>
                          <a:spcPct val="100000"/>
                        </a:lnSpc>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 SA2</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latin typeface="+mn-lt"/>
                          <a:ea typeface="Calibri" panose="020F0502020204030204" pitchFamily="34" charset="0"/>
                          <a:cs typeface="Calibri" panose="020F0502020204030204" pitchFamily="34" charset="0"/>
                        </a:rPr>
                        <a:t> Yes, Major</a:t>
                      </a:r>
                      <a:endParaRPr lang="en-US" sz="1100" dirty="0">
                        <a:effectLst/>
                        <a:latin typeface="+mn-lt"/>
                        <a:ea typeface="Calibri" panose="020F0502020204030204" pitchFamily="34" charset="0"/>
                        <a:cs typeface="Calibri" panose="020F0502020204030204" pitchFamily="34" charset="0"/>
                      </a:endParaRPr>
                    </a:p>
                    <a:p>
                      <a:pPr marL="0" marR="0">
                        <a:lnSpc>
                          <a:spcPct val="100000"/>
                        </a:lnSpc>
                        <a:spcBef>
                          <a:spcPts val="0"/>
                        </a:spcBef>
                        <a:spcAft>
                          <a:spcPts val="0"/>
                        </a:spcAft>
                      </a:pP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nSpc>
                          <a:spcPct val="100000"/>
                        </a:lnSpc>
                        <a:spcBef>
                          <a:spcPts val="0"/>
                        </a:spcBef>
                        <a:spcAft>
                          <a:spcPts val="0"/>
                        </a:spcAft>
                      </a:pPr>
                      <a:r>
                        <a:rPr lang="en-US" sz="1100" dirty="0">
                          <a:solidFill>
                            <a:srgbClr val="000000"/>
                          </a:solidFill>
                          <a:effectLst/>
                          <a:latin typeface="+mn-lt"/>
                          <a:ea typeface="Calibri" panose="020F0502020204030204" pitchFamily="34" charset="0"/>
                          <a:cs typeface="Calibri" panose="020F0502020204030204" pitchFamily="34" charset="0"/>
                        </a:rPr>
                        <a:t>SA3 for security, SA5 for charging</a:t>
                      </a:r>
                      <a:endParaRPr lang="en-US" sz="1100" dirty="0">
                        <a:effectLst/>
                        <a:latin typeface="+mn-lt"/>
                        <a:ea typeface="Calibri" panose="020F0502020204030204" pitchFamily="34" charset="0"/>
                        <a:cs typeface="Calibri" panose="020F0502020204030204" pitchFamily="34" charset="0"/>
                      </a:endParaRPr>
                    </a:p>
                  </a:txBody>
                  <a:tcPr marL="32285" marR="32285"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805612508"/>
                  </a:ext>
                </a:extLst>
              </a:tr>
            </a:tbl>
          </a:graphicData>
        </a:graphic>
      </p:graphicFrame>
    </p:spTree>
    <p:extLst>
      <p:ext uri="{BB962C8B-B14F-4D97-AF65-F5344CB8AC3E}">
        <p14:creationId xmlns:p14="http://schemas.microsoft.com/office/powerpoint/2010/main" val="183040705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KPN’s Focus Area and Use Cases</a:t>
            </a:r>
          </a:p>
        </p:txBody>
      </p:sp>
      <p:sp>
        <p:nvSpPr>
          <p:cNvPr id="2" name="TextBox 1">
            <a:extLst>
              <a:ext uri="{FF2B5EF4-FFF2-40B4-BE49-F238E27FC236}">
                <a16:creationId xmlns:a16="http://schemas.microsoft.com/office/drawing/2014/main" id="{BD48F2E5-19D9-CB6A-A6E7-E24B7A3B9252}"/>
              </a:ext>
            </a:extLst>
          </p:cNvPr>
          <p:cNvSpPr txBox="1"/>
          <p:nvPr/>
        </p:nvSpPr>
        <p:spPr>
          <a:xfrm>
            <a:off x="4196153" y="4113202"/>
            <a:ext cx="2688234" cy="369332"/>
          </a:xfrm>
          <a:prstGeom prst="rect">
            <a:avLst/>
          </a:prstGeom>
          <a:noFill/>
        </p:spPr>
        <p:txBody>
          <a:bodyPr wrap="square">
            <a:spAutoFit/>
          </a:bodyPr>
          <a:lstStyle/>
          <a:p>
            <a:pPr algn="ctr"/>
            <a:r>
              <a:rPr lang="en-US" sz="1800" b="1" i="0" u="none" strike="noStrike" baseline="0" dirty="0" err="1">
                <a:solidFill>
                  <a:srgbClr val="00C300"/>
                </a:solidFill>
                <a:latin typeface="KPN SemiBold" panose="020B0704010101010104" pitchFamily="34" charset="0"/>
              </a:rPr>
              <a:t>EnergySys</a:t>
            </a:r>
            <a:r>
              <a:rPr lang="en-US" sz="1800" b="1" i="0" u="none" strike="noStrike" baseline="0" dirty="0">
                <a:solidFill>
                  <a:srgbClr val="00C300"/>
                </a:solidFill>
                <a:latin typeface="KPN SemiBold" panose="020B0704010101010104" pitchFamily="34" charset="0"/>
              </a:rPr>
              <a:t>/</a:t>
            </a:r>
            <a:r>
              <a:rPr lang="en-US" sz="1800" b="1" i="0" u="none" strike="noStrike" baseline="0" dirty="0" err="1">
                <a:solidFill>
                  <a:srgbClr val="00C300"/>
                </a:solidFill>
                <a:latin typeface="KPN SemiBold" panose="020B0704010101010104" pitchFamily="34" charset="0"/>
              </a:rPr>
              <a:t>EnergyServ</a:t>
            </a:r>
            <a:endParaRPr lang="en-US" dirty="0">
              <a:solidFill>
                <a:srgbClr val="00C300"/>
              </a:solidFill>
              <a:latin typeface="KPN SemiBold" panose="020B0704010101010104" pitchFamily="34" charset="0"/>
            </a:endParaRPr>
          </a:p>
        </p:txBody>
      </p:sp>
      <p:pic>
        <p:nvPicPr>
          <p:cNvPr id="3" name="Picture 2">
            <a:extLst>
              <a:ext uri="{FF2B5EF4-FFF2-40B4-BE49-F238E27FC236}">
                <a16:creationId xmlns:a16="http://schemas.microsoft.com/office/drawing/2014/main" id="{F9DF0602-FD26-F6EB-0FD5-9DE1B6E87966}"/>
              </a:ext>
            </a:extLst>
          </p:cNvPr>
          <p:cNvPicPr>
            <a:picLocks noChangeAspect="1"/>
          </p:cNvPicPr>
          <p:nvPr/>
        </p:nvPicPr>
        <p:blipFill>
          <a:blip r:embed="rId2"/>
          <a:stretch>
            <a:fillRect/>
          </a:stretch>
        </p:blipFill>
        <p:spPr>
          <a:xfrm>
            <a:off x="4199968" y="4505982"/>
            <a:ext cx="2653221" cy="1743008"/>
          </a:xfrm>
          <a:prstGeom prst="rect">
            <a:avLst/>
          </a:prstGeom>
        </p:spPr>
      </p:pic>
      <p:grpSp>
        <p:nvGrpSpPr>
          <p:cNvPr id="32" name="Group 31">
            <a:extLst>
              <a:ext uri="{FF2B5EF4-FFF2-40B4-BE49-F238E27FC236}">
                <a16:creationId xmlns:a16="http://schemas.microsoft.com/office/drawing/2014/main" id="{B25CCA1B-D62D-2AE6-C3E2-55C0E24DD1E3}"/>
              </a:ext>
            </a:extLst>
          </p:cNvPr>
          <p:cNvGrpSpPr/>
          <p:nvPr/>
        </p:nvGrpSpPr>
        <p:grpSpPr>
          <a:xfrm>
            <a:off x="379603" y="1830434"/>
            <a:ext cx="2749894" cy="2077271"/>
            <a:chOff x="379603" y="1830434"/>
            <a:chExt cx="2749894" cy="2077271"/>
          </a:xfrm>
        </p:grpSpPr>
        <p:pic>
          <p:nvPicPr>
            <p:cNvPr id="31" name="Picture 30">
              <a:extLst>
                <a:ext uri="{FF2B5EF4-FFF2-40B4-BE49-F238E27FC236}">
                  <a16:creationId xmlns:a16="http://schemas.microsoft.com/office/drawing/2014/main" id="{8273A231-82BC-BDCC-A53A-36FF44E4BB13}"/>
                </a:ext>
              </a:extLst>
            </p:cNvPr>
            <p:cNvPicPr>
              <a:picLocks noChangeAspect="1"/>
            </p:cNvPicPr>
            <p:nvPr/>
          </p:nvPicPr>
          <p:blipFill>
            <a:blip r:embed="rId3"/>
            <a:stretch>
              <a:fillRect/>
            </a:stretch>
          </p:blipFill>
          <p:spPr>
            <a:xfrm>
              <a:off x="379603" y="2129098"/>
              <a:ext cx="2749891" cy="1778607"/>
            </a:xfrm>
            <a:prstGeom prst="rect">
              <a:avLst/>
            </a:prstGeom>
          </p:spPr>
        </p:pic>
        <p:sp>
          <p:nvSpPr>
            <p:cNvPr id="6" name="Rectangle 5">
              <a:extLst>
                <a:ext uri="{FF2B5EF4-FFF2-40B4-BE49-F238E27FC236}">
                  <a16:creationId xmlns:a16="http://schemas.microsoft.com/office/drawing/2014/main" id="{DA8D9A98-8048-4443-88B9-2423CC4763E8}"/>
                </a:ext>
              </a:extLst>
            </p:cNvPr>
            <p:cNvSpPr/>
            <p:nvPr/>
          </p:nvSpPr>
          <p:spPr>
            <a:xfrm>
              <a:off x="379605" y="2129098"/>
              <a:ext cx="2749892" cy="1778606"/>
            </a:xfrm>
            <a:prstGeom prst="rect">
              <a:avLst/>
            </a:prstGeom>
            <a:solidFill>
              <a:srgbClr val="003377">
                <a:alpha val="4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3DC0CC3A-DBD4-03AB-A7AF-B9C1E1523C02}"/>
                </a:ext>
              </a:extLst>
            </p:cNvPr>
            <p:cNvSpPr txBox="1"/>
            <p:nvPr/>
          </p:nvSpPr>
          <p:spPr>
            <a:xfrm>
              <a:off x="379603" y="1830434"/>
              <a:ext cx="2749891" cy="369332"/>
            </a:xfrm>
            <a:prstGeom prst="rect">
              <a:avLst/>
            </a:prstGeom>
            <a:noFill/>
          </p:spPr>
          <p:txBody>
            <a:bodyPr wrap="square">
              <a:spAutoFit/>
            </a:bodyPr>
            <a:lstStyle/>
            <a:p>
              <a:pPr algn="ctr"/>
              <a:r>
                <a:rPr lang="en-US" sz="1800" b="1" i="0" u="none" strike="noStrike" baseline="0" dirty="0">
                  <a:solidFill>
                    <a:srgbClr val="00C300"/>
                  </a:solidFill>
                  <a:latin typeface="KPN SemiBold" panose="020B0704010101010104" pitchFamily="34" charset="0"/>
                </a:rPr>
                <a:t>Ambient IoT</a:t>
              </a:r>
              <a:endParaRPr lang="en-US" dirty="0">
                <a:solidFill>
                  <a:srgbClr val="00C300"/>
                </a:solidFill>
                <a:latin typeface="KPN SemiBold" panose="020B0704010101010104" pitchFamily="34" charset="0"/>
              </a:endParaRPr>
            </a:p>
          </p:txBody>
        </p:sp>
        <p:sp>
          <p:nvSpPr>
            <p:cNvPr id="8" name="TextBox 7">
              <a:extLst>
                <a:ext uri="{FF2B5EF4-FFF2-40B4-BE49-F238E27FC236}">
                  <a16:creationId xmlns:a16="http://schemas.microsoft.com/office/drawing/2014/main" id="{83F7C023-EB62-81DF-498D-FD354E9F62BA}"/>
                </a:ext>
              </a:extLst>
            </p:cNvPr>
            <p:cNvSpPr txBox="1"/>
            <p:nvPr/>
          </p:nvSpPr>
          <p:spPr>
            <a:xfrm>
              <a:off x="379605" y="2457411"/>
              <a:ext cx="2733367" cy="1077218"/>
            </a:xfrm>
            <a:prstGeom prst="rect">
              <a:avLst/>
            </a:prstGeom>
            <a:noFill/>
          </p:spPr>
          <p:txBody>
            <a:bodyPr wrap="square" rtlCol="0">
              <a:spAutoFit/>
            </a:bodyPr>
            <a:lstStyle>
              <a:defPPr>
                <a:defRPr lang="en-GB"/>
              </a:defPPr>
              <a:lvl1pPr marL="285750" indent="-285750">
                <a:buFont typeface="Arial" panose="020B0604020202020204" pitchFamily="34" charset="0"/>
                <a:buChar char="•"/>
                <a:defRPr sz="1600" b="1">
                  <a:solidFill>
                    <a:schemeClr val="bg1"/>
                  </a:solidFill>
                </a:defRPr>
              </a:lvl1pPr>
            </a:lstStyle>
            <a:p>
              <a:r>
                <a:rPr lang="en-US" dirty="0"/>
                <a:t>Logistics &amp; Transportation</a:t>
              </a:r>
            </a:p>
            <a:p>
              <a:r>
                <a:rPr lang="en-US" dirty="0"/>
                <a:t>Smart Cities</a:t>
              </a:r>
            </a:p>
            <a:p>
              <a:r>
                <a:rPr lang="en-US" dirty="0"/>
                <a:t>Agriculture</a:t>
              </a:r>
            </a:p>
          </p:txBody>
        </p:sp>
      </p:grpSp>
      <p:sp>
        <p:nvSpPr>
          <p:cNvPr id="9" name="Rectangle 8">
            <a:extLst>
              <a:ext uri="{FF2B5EF4-FFF2-40B4-BE49-F238E27FC236}">
                <a16:creationId xmlns:a16="http://schemas.microsoft.com/office/drawing/2014/main" id="{FFC75DFC-C42D-205B-D303-2848EECA5056}"/>
              </a:ext>
            </a:extLst>
          </p:cNvPr>
          <p:cNvSpPr/>
          <p:nvPr/>
        </p:nvSpPr>
        <p:spPr>
          <a:xfrm>
            <a:off x="4199966" y="4512068"/>
            <a:ext cx="2653221" cy="1706030"/>
          </a:xfrm>
          <a:prstGeom prst="rect">
            <a:avLst/>
          </a:prstGeom>
          <a:solidFill>
            <a:srgbClr val="003377">
              <a:alpha val="4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E6723CF0-BC45-E949-2153-DC87664CA058}"/>
              </a:ext>
            </a:extLst>
          </p:cNvPr>
          <p:cNvGrpSpPr/>
          <p:nvPr/>
        </p:nvGrpSpPr>
        <p:grpSpPr>
          <a:xfrm>
            <a:off x="3949103" y="1830434"/>
            <a:ext cx="3077336" cy="2069361"/>
            <a:chOff x="3949104" y="1244897"/>
            <a:chExt cx="3735487" cy="2558999"/>
          </a:xfrm>
        </p:grpSpPr>
        <p:sp>
          <p:nvSpPr>
            <p:cNvPr id="11" name="TextBox 10">
              <a:extLst>
                <a:ext uri="{FF2B5EF4-FFF2-40B4-BE49-F238E27FC236}">
                  <a16:creationId xmlns:a16="http://schemas.microsoft.com/office/drawing/2014/main" id="{F35C04B5-139D-F4C9-A254-E49101B803C3}"/>
                </a:ext>
              </a:extLst>
            </p:cNvPr>
            <p:cNvSpPr txBox="1"/>
            <p:nvPr/>
          </p:nvSpPr>
          <p:spPr>
            <a:xfrm>
              <a:off x="3949104" y="1244897"/>
              <a:ext cx="3735487" cy="456721"/>
            </a:xfrm>
            <a:prstGeom prst="rect">
              <a:avLst/>
            </a:prstGeom>
            <a:noFill/>
          </p:spPr>
          <p:txBody>
            <a:bodyPr wrap="square">
              <a:spAutoFit/>
            </a:bodyPr>
            <a:lstStyle/>
            <a:p>
              <a:pPr algn="ctr"/>
              <a:r>
                <a:rPr lang="en-US" sz="1800" b="1" i="0" u="none" strike="noStrike" baseline="0" dirty="0">
                  <a:solidFill>
                    <a:srgbClr val="00C300"/>
                  </a:solidFill>
                  <a:latin typeface="KPN SemiBold" panose="020B0704010101010104" pitchFamily="34" charset="0"/>
                </a:rPr>
                <a:t>AI/ML</a:t>
              </a:r>
              <a:endParaRPr lang="en-US" dirty="0">
                <a:solidFill>
                  <a:srgbClr val="00C300"/>
                </a:solidFill>
                <a:latin typeface="KPN SemiBold" panose="020B0704010101010104" pitchFamily="34" charset="0"/>
              </a:endParaRPr>
            </a:p>
          </p:txBody>
        </p:sp>
        <p:pic>
          <p:nvPicPr>
            <p:cNvPr id="12" name="Picture 11">
              <a:extLst>
                <a:ext uri="{FF2B5EF4-FFF2-40B4-BE49-F238E27FC236}">
                  <a16:creationId xmlns:a16="http://schemas.microsoft.com/office/drawing/2014/main" id="{4EFD8474-49F1-559F-B6F1-EFDA7517EB53}"/>
                </a:ext>
              </a:extLst>
            </p:cNvPr>
            <p:cNvPicPr>
              <a:picLocks noChangeAspect="1"/>
            </p:cNvPicPr>
            <p:nvPr/>
          </p:nvPicPr>
          <p:blipFill>
            <a:blip r:embed="rId4"/>
            <a:stretch>
              <a:fillRect/>
            </a:stretch>
          </p:blipFill>
          <p:spPr>
            <a:xfrm>
              <a:off x="3966666" y="1601891"/>
              <a:ext cx="3717925" cy="2201484"/>
            </a:xfrm>
            <a:prstGeom prst="rect">
              <a:avLst/>
            </a:prstGeom>
          </p:spPr>
        </p:pic>
        <p:sp>
          <p:nvSpPr>
            <p:cNvPr id="13" name="Rectangle 12">
              <a:extLst>
                <a:ext uri="{FF2B5EF4-FFF2-40B4-BE49-F238E27FC236}">
                  <a16:creationId xmlns:a16="http://schemas.microsoft.com/office/drawing/2014/main" id="{2A3B04A7-502D-EF08-0D8E-0FD7D1F27635}"/>
                </a:ext>
              </a:extLst>
            </p:cNvPr>
            <p:cNvSpPr/>
            <p:nvPr/>
          </p:nvSpPr>
          <p:spPr>
            <a:xfrm>
              <a:off x="3973545" y="1614229"/>
              <a:ext cx="3711046" cy="2189667"/>
            </a:xfrm>
            <a:prstGeom prst="rect">
              <a:avLst/>
            </a:prstGeom>
            <a:solidFill>
              <a:srgbClr val="003377">
                <a:alpha val="4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0E0C014C-9BA7-6E87-FB72-899DDAB9D73D}"/>
                </a:ext>
              </a:extLst>
            </p:cNvPr>
            <p:cNvSpPr txBox="1"/>
            <p:nvPr/>
          </p:nvSpPr>
          <p:spPr>
            <a:xfrm>
              <a:off x="3966666" y="1971223"/>
              <a:ext cx="3589404" cy="1636582"/>
            </a:xfrm>
            <a:prstGeom prst="rect">
              <a:avLst/>
            </a:prstGeom>
            <a:noFill/>
          </p:spPr>
          <p:txBody>
            <a:bodyPr wrap="square" rtlCol="0">
              <a:spAutoFit/>
            </a:bodyPr>
            <a:lstStyle/>
            <a:p>
              <a:pPr marL="285750" indent="-285750">
                <a:buFont typeface="Arial" panose="020B0604020202020204" pitchFamily="34" charset="0"/>
                <a:buChar char="•"/>
              </a:pPr>
              <a:r>
                <a:rPr lang="en-US" sz="1600" b="1" dirty="0">
                  <a:solidFill>
                    <a:schemeClr val="bg1"/>
                  </a:solidFill>
                </a:rPr>
                <a:t>E2E Service performance and experience optimization</a:t>
              </a:r>
            </a:p>
            <a:p>
              <a:pPr marL="285750" indent="-285750">
                <a:buFont typeface="Arial" panose="020B0604020202020204" pitchFamily="34" charset="0"/>
                <a:buChar char="•"/>
              </a:pPr>
              <a:r>
                <a:rPr lang="en-US" sz="1600" b="1" dirty="0">
                  <a:solidFill>
                    <a:schemeClr val="bg1"/>
                  </a:solidFill>
                </a:rPr>
                <a:t>Operational Efficiency</a:t>
              </a:r>
            </a:p>
            <a:p>
              <a:pPr marL="285750" indent="-285750">
                <a:buFont typeface="Arial" panose="020B0604020202020204" pitchFamily="34" charset="0"/>
                <a:buChar char="•"/>
              </a:pPr>
              <a:r>
                <a:rPr lang="en-US" sz="1600" b="1" dirty="0">
                  <a:solidFill>
                    <a:schemeClr val="bg1"/>
                  </a:solidFill>
                </a:rPr>
                <a:t>New AI-based businesses</a:t>
              </a:r>
            </a:p>
          </p:txBody>
        </p:sp>
      </p:grpSp>
      <p:grpSp>
        <p:nvGrpSpPr>
          <p:cNvPr id="34" name="Group 33">
            <a:extLst>
              <a:ext uri="{FF2B5EF4-FFF2-40B4-BE49-F238E27FC236}">
                <a16:creationId xmlns:a16="http://schemas.microsoft.com/office/drawing/2014/main" id="{515847DE-1C4F-72E2-099B-1C1A7127E1B5}"/>
              </a:ext>
            </a:extLst>
          </p:cNvPr>
          <p:cNvGrpSpPr/>
          <p:nvPr/>
        </p:nvGrpSpPr>
        <p:grpSpPr>
          <a:xfrm>
            <a:off x="7969561" y="1819344"/>
            <a:ext cx="3133778" cy="2088361"/>
            <a:chOff x="7969561" y="1819344"/>
            <a:chExt cx="3133778" cy="2088361"/>
          </a:xfrm>
        </p:grpSpPr>
        <p:pic>
          <p:nvPicPr>
            <p:cNvPr id="33" name="Picture 32">
              <a:extLst>
                <a:ext uri="{FF2B5EF4-FFF2-40B4-BE49-F238E27FC236}">
                  <a16:creationId xmlns:a16="http://schemas.microsoft.com/office/drawing/2014/main" id="{BB6E57DC-5EB3-B6A7-7064-379F7FA307D9}"/>
                </a:ext>
              </a:extLst>
            </p:cNvPr>
            <p:cNvPicPr>
              <a:picLocks noChangeAspect="1"/>
            </p:cNvPicPr>
            <p:nvPr/>
          </p:nvPicPr>
          <p:blipFill>
            <a:blip r:embed="rId5"/>
            <a:stretch>
              <a:fillRect/>
            </a:stretch>
          </p:blipFill>
          <p:spPr>
            <a:xfrm>
              <a:off x="7969561" y="2133438"/>
              <a:ext cx="3125426" cy="1765250"/>
            </a:xfrm>
            <a:prstGeom prst="rect">
              <a:avLst/>
            </a:prstGeom>
          </p:spPr>
        </p:pic>
        <p:sp>
          <p:nvSpPr>
            <p:cNvPr id="18" name="Rectangle 17">
              <a:extLst>
                <a:ext uri="{FF2B5EF4-FFF2-40B4-BE49-F238E27FC236}">
                  <a16:creationId xmlns:a16="http://schemas.microsoft.com/office/drawing/2014/main" id="{99A04656-091C-771D-04EA-4874B47D8C01}"/>
                </a:ext>
              </a:extLst>
            </p:cNvPr>
            <p:cNvSpPr/>
            <p:nvPr/>
          </p:nvSpPr>
          <p:spPr>
            <a:xfrm>
              <a:off x="7977913" y="2129098"/>
              <a:ext cx="3125426" cy="1778607"/>
            </a:xfrm>
            <a:prstGeom prst="rect">
              <a:avLst/>
            </a:prstGeom>
            <a:solidFill>
              <a:srgbClr val="003377">
                <a:alpha val="4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109E0D88-5970-ADC7-11E6-48DE4E878271}"/>
                </a:ext>
              </a:extLst>
            </p:cNvPr>
            <p:cNvSpPr txBox="1"/>
            <p:nvPr/>
          </p:nvSpPr>
          <p:spPr>
            <a:xfrm>
              <a:off x="7969561" y="1819344"/>
              <a:ext cx="3112046" cy="369332"/>
            </a:xfrm>
            <a:prstGeom prst="rect">
              <a:avLst/>
            </a:prstGeom>
            <a:noFill/>
          </p:spPr>
          <p:txBody>
            <a:bodyPr wrap="square">
              <a:spAutoFit/>
            </a:bodyPr>
            <a:lstStyle/>
            <a:p>
              <a:pPr algn="ctr"/>
              <a:r>
                <a:rPr lang="en-US" sz="1800" b="1" i="0" u="none" strike="noStrike" baseline="0" dirty="0" err="1">
                  <a:solidFill>
                    <a:srgbClr val="00C300"/>
                  </a:solidFill>
                  <a:latin typeface="KPN SemiBold" panose="020B0704010101010104" pitchFamily="34" charset="0"/>
                </a:rPr>
                <a:t>ProSe</a:t>
              </a:r>
              <a:endParaRPr lang="en-US" dirty="0">
                <a:solidFill>
                  <a:srgbClr val="00C300"/>
                </a:solidFill>
                <a:latin typeface="KPN SemiBold" panose="020B0704010101010104" pitchFamily="34" charset="0"/>
              </a:endParaRPr>
            </a:p>
          </p:txBody>
        </p:sp>
        <p:sp>
          <p:nvSpPr>
            <p:cNvPr id="19" name="TextBox 18">
              <a:extLst>
                <a:ext uri="{FF2B5EF4-FFF2-40B4-BE49-F238E27FC236}">
                  <a16:creationId xmlns:a16="http://schemas.microsoft.com/office/drawing/2014/main" id="{FDCE0C86-A56E-CD7B-716E-A81CC410D7CA}"/>
                </a:ext>
              </a:extLst>
            </p:cNvPr>
            <p:cNvSpPr txBox="1"/>
            <p:nvPr/>
          </p:nvSpPr>
          <p:spPr>
            <a:xfrm>
              <a:off x="8016774" y="2361934"/>
              <a:ext cx="3064833" cy="1077218"/>
            </a:xfrm>
            <a:prstGeom prst="rect">
              <a:avLst/>
            </a:prstGeom>
            <a:noFill/>
          </p:spPr>
          <p:txBody>
            <a:bodyPr wrap="square" rtlCol="0">
              <a:spAutoFit/>
            </a:bodyPr>
            <a:lstStyle/>
            <a:p>
              <a:pPr marL="285750" indent="-285750">
                <a:buFont typeface="Arial" panose="020B0604020202020204" pitchFamily="34" charset="0"/>
                <a:buChar char="•"/>
              </a:pPr>
              <a:r>
                <a:rPr lang="en-US" sz="1600" b="1" dirty="0">
                  <a:solidFill>
                    <a:schemeClr val="bg1"/>
                  </a:solidFill>
                </a:rPr>
                <a:t>Emergency Services</a:t>
              </a:r>
            </a:p>
            <a:p>
              <a:pPr marL="285750" indent="-285750">
                <a:buFont typeface="Arial" panose="020B0604020202020204" pitchFamily="34" charset="0"/>
                <a:buChar char="•"/>
              </a:pPr>
              <a:r>
                <a:rPr lang="en-US" sz="1600" b="1" dirty="0">
                  <a:solidFill>
                    <a:schemeClr val="bg1"/>
                  </a:solidFill>
                </a:rPr>
                <a:t>Mission Critical Services</a:t>
              </a:r>
            </a:p>
            <a:p>
              <a:pPr marL="285750" indent="-285750">
                <a:buFont typeface="Arial" panose="020B0604020202020204" pitchFamily="34" charset="0"/>
                <a:buChar char="•"/>
              </a:pPr>
              <a:r>
                <a:rPr lang="en-US" sz="1600" b="1" dirty="0">
                  <a:solidFill>
                    <a:schemeClr val="bg1"/>
                  </a:solidFill>
                </a:rPr>
                <a:t>Indoor/Outdoor coverage extension</a:t>
              </a:r>
            </a:p>
          </p:txBody>
        </p:sp>
      </p:grpSp>
      <p:grpSp>
        <p:nvGrpSpPr>
          <p:cNvPr id="20" name="Group 19">
            <a:extLst>
              <a:ext uri="{FF2B5EF4-FFF2-40B4-BE49-F238E27FC236}">
                <a16:creationId xmlns:a16="http://schemas.microsoft.com/office/drawing/2014/main" id="{C4B79314-15D8-7B60-89F0-DB91BDFDF6A4}"/>
              </a:ext>
            </a:extLst>
          </p:cNvPr>
          <p:cNvGrpSpPr/>
          <p:nvPr/>
        </p:nvGrpSpPr>
        <p:grpSpPr>
          <a:xfrm>
            <a:off x="134277" y="4173408"/>
            <a:ext cx="3294387" cy="2083932"/>
            <a:chOff x="362682" y="4067547"/>
            <a:chExt cx="2887541" cy="2577014"/>
          </a:xfrm>
        </p:grpSpPr>
        <p:sp>
          <p:nvSpPr>
            <p:cNvPr id="21" name="TextBox 20">
              <a:extLst>
                <a:ext uri="{FF2B5EF4-FFF2-40B4-BE49-F238E27FC236}">
                  <a16:creationId xmlns:a16="http://schemas.microsoft.com/office/drawing/2014/main" id="{C93BC523-5CD5-BABE-9F8D-3236FA94B9B8}"/>
                </a:ext>
              </a:extLst>
            </p:cNvPr>
            <p:cNvSpPr txBox="1"/>
            <p:nvPr/>
          </p:nvSpPr>
          <p:spPr>
            <a:xfrm>
              <a:off x="362682" y="4067547"/>
              <a:ext cx="2887541" cy="456720"/>
            </a:xfrm>
            <a:prstGeom prst="rect">
              <a:avLst/>
            </a:prstGeom>
            <a:noFill/>
          </p:spPr>
          <p:txBody>
            <a:bodyPr wrap="square">
              <a:spAutoFit/>
            </a:bodyPr>
            <a:lstStyle/>
            <a:p>
              <a:pPr algn="ctr"/>
              <a:r>
                <a:rPr lang="en-US" sz="1800" b="1" i="0" u="none" strike="noStrike" baseline="0" dirty="0">
                  <a:solidFill>
                    <a:srgbClr val="00C300"/>
                  </a:solidFill>
                  <a:latin typeface="KPN SemiBold" panose="020B0704010101010104" pitchFamily="34" charset="0"/>
                </a:rPr>
                <a:t>ISAC</a:t>
              </a:r>
              <a:endParaRPr lang="en-US" dirty="0">
                <a:solidFill>
                  <a:srgbClr val="00C300"/>
                </a:solidFill>
                <a:latin typeface="KPN SemiBold" panose="020B0704010101010104" pitchFamily="34" charset="0"/>
              </a:endParaRPr>
            </a:p>
          </p:txBody>
        </p:sp>
        <p:pic>
          <p:nvPicPr>
            <p:cNvPr id="22" name="Picture 21">
              <a:extLst>
                <a:ext uri="{FF2B5EF4-FFF2-40B4-BE49-F238E27FC236}">
                  <a16:creationId xmlns:a16="http://schemas.microsoft.com/office/drawing/2014/main" id="{CAC62341-D359-23E7-3896-622D65D5D427}"/>
                </a:ext>
              </a:extLst>
            </p:cNvPr>
            <p:cNvPicPr>
              <a:picLocks noChangeAspect="1"/>
            </p:cNvPicPr>
            <p:nvPr/>
          </p:nvPicPr>
          <p:blipFill>
            <a:blip r:embed="rId6"/>
            <a:stretch>
              <a:fillRect/>
            </a:stretch>
          </p:blipFill>
          <p:spPr>
            <a:xfrm>
              <a:off x="518491" y="4523044"/>
              <a:ext cx="2591356" cy="2109699"/>
            </a:xfrm>
            <a:prstGeom prst="rect">
              <a:avLst/>
            </a:prstGeom>
          </p:spPr>
        </p:pic>
        <p:sp>
          <p:nvSpPr>
            <p:cNvPr id="23" name="Rectangle 22">
              <a:extLst>
                <a:ext uri="{FF2B5EF4-FFF2-40B4-BE49-F238E27FC236}">
                  <a16:creationId xmlns:a16="http://schemas.microsoft.com/office/drawing/2014/main" id="{21305466-90B9-B913-267C-84F822A2729B}"/>
                </a:ext>
              </a:extLst>
            </p:cNvPr>
            <p:cNvSpPr/>
            <p:nvPr/>
          </p:nvSpPr>
          <p:spPr>
            <a:xfrm>
              <a:off x="518490" y="4534862"/>
              <a:ext cx="2591355" cy="2109699"/>
            </a:xfrm>
            <a:prstGeom prst="rect">
              <a:avLst/>
            </a:prstGeom>
            <a:solidFill>
              <a:srgbClr val="003377">
                <a:alpha val="46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0BA11C93-50A6-F5F8-188D-9639D019E395}"/>
                </a:ext>
              </a:extLst>
            </p:cNvPr>
            <p:cNvSpPr txBox="1"/>
            <p:nvPr/>
          </p:nvSpPr>
          <p:spPr>
            <a:xfrm>
              <a:off x="514677" y="4691753"/>
              <a:ext cx="2591355" cy="1941063"/>
            </a:xfrm>
            <a:prstGeom prst="rect">
              <a:avLst/>
            </a:prstGeom>
            <a:noFill/>
          </p:spPr>
          <p:txBody>
            <a:bodyPr wrap="square" rtlCol="0">
              <a:spAutoFit/>
            </a:bodyPr>
            <a:lstStyle/>
            <a:p>
              <a:pPr marL="171450" indent="-171450">
                <a:buFont typeface="Arial" panose="020B0604020202020204" pitchFamily="34" charset="0"/>
                <a:buChar char="•"/>
              </a:pPr>
              <a:r>
                <a:rPr lang="it-IT" sz="1600" b="1" dirty="0">
                  <a:solidFill>
                    <a:schemeClr val="bg1"/>
                  </a:solidFill>
                </a:rPr>
                <a:t>Accurate Positioning Services</a:t>
              </a:r>
            </a:p>
            <a:p>
              <a:pPr marL="171450" indent="-171450">
                <a:buFont typeface="Arial" panose="020B0604020202020204" pitchFamily="34" charset="0"/>
                <a:buChar char="•"/>
              </a:pPr>
              <a:r>
                <a:rPr lang="it-IT" sz="1600" b="1" dirty="0">
                  <a:solidFill>
                    <a:schemeClr val="bg1"/>
                  </a:solidFill>
                </a:rPr>
                <a:t>Real-time </a:t>
              </a:r>
              <a:r>
                <a:rPr lang="en-US" sz="1600" b="1" dirty="0">
                  <a:solidFill>
                    <a:schemeClr val="bg1"/>
                  </a:solidFill>
                </a:rPr>
                <a:t>Mapping and Monitoring</a:t>
              </a:r>
            </a:p>
            <a:p>
              <a:pPr marL="171450" indent="-171450">
                <a:buFont typeface="Arial" panose="020B0604020202020204" pitchFamily="34" charset="0"/>
                <a:buChar char="•"/>
              </a:pPr>
              <a:r>
                <a:rPr lang="en-US" sz="1600" b="1" dirty="0">
                  <a:solidFill>
                    <a:schemeClr val="bg1"/>
                  </a:solidFill>
                </a:rPr>
                <a:t>Enhanced User Experiences</a:t>
              </a:r>
            </a:p>
          </p:txBody>
        </p:sp>
      </p:grpSp>
      <p:sp>
        <p:nvSpPr>
          <p:cNvPr id="25" name="TextBox 24">
            <a:extLst>
              <a:ext uri="{FF2B5EF4-FFF2-40B4-BE49-F238E27FC236}">
                <a16:creationId xmlns:a16="http://schemas.microsoft.com/office/drawing/2014/main" id="{A9BEFBE9-F99F-130C-6980-B7A90427C0D2}"/>
              </a:ext>
            </a:extLst>
          </p:cNvPr>
          <p:cNvSpPr txBox="1"/>
          <p:nvPr/>
        </p:nvSpPr>
        <p:spPr>
          <a:xfrm>
            <a:off x="4196152" y="4798778"/>
            <a:ext cx="2625165" cy="830997"/>
          </a:xfrm>
          <a:prstGeom prst="rect">
            <a:avLst/>
          </a:prstGeom>
          <a:noFill/>
        </p:spPr>
        <p:txBody>
          <a:bodyPr wrap="square" rtlCol="0">
            <a:spAutoFit/>
          </a:bodyPr>
          <a:lstStyle/>
          <a:p>
            <a:pPr marL="171450" indent="-171450">
              <a:buFont typeface="Arial" panose="020B0604020202020204" pitchFamily="34" charset="0"/>
              <a:buChar char="•"/>
            </a:pPr>
            <a:r>
              <a:rPr lang="it-IT" sz="1600" b="1" dirty="0">
                <a:solidFill>
                  <a:schemeClr val="bg1"/>
                </a:solidFill>
              </a:rPr>
              <a:t>Net Zero Obligations</a:t>
            </a:r>
          </a:p>
          <a:p>
            <a:pPr marL="171450" indent="-171450">
              <a:buFont typeface="Arial" panose="020B0604020202020204" pitchFamily="34" charset="0"/>
              <a:buChar char="•"/>
            </a:pPr>
            <a:r>
              <a:rPr lang="it-IT" sz="1600" b="1" dirty="0">
                <a:solidFill>
                  <a:schemeClr val="bg1"/>
                </a:solidFill>
              </a:rPr>
              <a:t>Regulatory Compliance</a:t>
            </a:r>
          </a:p>
          <a:p>
            <a:pPr marL="171450" indent="-171450">
              <a:buFont typeface="Arial" panose="020B0604020202020204" pitchFamily="34" charset="0"/>
              <a:buChar char="•"/>
            </a:pPr>
            <a:r>
              <a:rPr lang="it-IT" sz="1600" b="1" dirty="0">
                <a:solidFill>
                  <a:schemeClr val="bg1"/>
                </a:solidFill>
              </a:rPr>
              <a:t>Cost Saving (!!)</a:t>
            </a:r>
            <a:endParaRPr lang="en-US" sz="1600" b="1" dirty="0">
              <a:solidFill>
                <a:schemeClr val="bg1"/>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626445" y="1844875"/>
            <a:ext cx="10515600" cy="4351338"/>
          </a:xfrm>
        </p:spPr>
        <p:txBody>
          <a:bodyPr/>
          <a:lstStyle/>
          <a:p>
            <a:r>
              <a:rPr lang="en-US" dirty="0"/>
              <a:t>All five topics selected by KPN are equally important, with no single item taking priority over the others.</a:t>
            </a:r>
          </a:p>
          <a:p>
            <a:pPr marL="0" indent="0">
              <a:buNone/>
            </a:pPr>
            <a:endParaRPr lang="en-US" dirty="0"/>
          </a:p>
          <a:p>
            <a:r>
              <a:rPr lang="en-US" dirty="0"/>
              <a:t>For the mentioned topics (such as </a:t>
            </a:r>
            <a:r>
              <a:rPr lang="en-US" dirty="0" err="1"/>
              <a:t>EnergySys</a:t>
            </a:r>
            <a:r>
              <a:rPr lang="en-US" dirty="0"/>
              <a:t>, ISAC, and </a:t>
            </a:r>
            <a:r>
              <a:rPr lang="en-US" dirty="0" err="1"/>
              <a:t>AIoT</a:t>
            </a:r>
            <a:r>
              <a:rPr lang="en-US" dirty="0"/>
              <a:t>), KPN requests that any original scope not completed in Release-19 be prioritized for continuation and completion in Release-20.</a:t>
            </a:r>
          </a:p>
          <a:p>
            <a:pPr marL="0" indent="0">
              <a:buNone/>
            </a:pPr>
            <a:endParaRPr lang="en-US" dirty="0"/>
          </a:p>
          <a:p>
            <a:r>
              <a:rPr lang="en-US" dirty="0"/>
              <a:t>For the mentioned topics, KPN emphasizes the importance of achieving implementable solutions in Release-20, with particular attention to Security and Charging aspects.</a:t>
            </a:r>
            <a:endParaRPr lang="en-US" altLang="en-US"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4E4278DD7AA7524B82600115B18C70DC" ma:contentTypeVersion="17" ma:contentTypeDescription=" " ma:contentTypeScope="" ma:versionID="77d6f7313de95671aa0f018607ae9a44">
  <xsd:schema xmlns:xsd="http://www.w3.org/2001/XMLSchema" xmlns:xs="http://www.w3.org/2001/XMLSchema" xmlns:p="http://schemas.microsoft.com/office/2006/metadata/properties" xmlns:ns2="8752f73b-e09f-4ae9-a153-09cfb2727762" xmlns:ns3="2f6a910d-138e-42c1-8e8a-320c1b7cf3f7" xmlns:ns5="f2b69351-12aa-402a-97ec-80283d41b279" targetNamespace="http://schemas.microsoft.com/office/2006/metadata/properties" ma:root="true" ma:fieldsID="000e88bbf17f7ac4ea12fdbc0f2d496f" ns2:_="" ns3:_="" ns5:_="">
    <xsd:import namespace="8752f73b-e09f-4ae9-a153-09cfb2727762"/>
    <xsd:import namespace="2f6a910d-138e-42c1-8e8a-320c1b7cf3f7"/>
    <xsd:import namespace="f2b69351-12aa-402a-97ec-80283d41b279"/>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5:MediaServiceAutoTags" minOccurs="0"/>
                <xsd:element ref="ns5:MediaServiceOCR" minOccurs="0"/>
                <xsd:element ref="ns5:MediaServiceGenerationTime" minOccurs="0"/>
                <xsd:element ref="ns5:MediaServiceEventHashCode" minOccurs="0"/>
                <xsd:element ref="ns5:MediaServiceDateTaken" minOccurs="0"/>
                <xsd:element ref="ns5:MediaServiceLocation" minOccurs="0"/>
                <xsd:element ref="ns2:SharedWithUsers" minOccurs="0"/>
                <xsd:element ref="ns2:SharedWithDetails" minOccurs="0"/>
                <xsd:element ref="ns5:MediaServiceAutoKeyPoints" minOccurs="0"/>
                <xsd:element ref="ns5:MediaServiceKeyPoints"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52f73b-e09f-4ae9-a153-09cfb272776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601b4e3f-db56-4c0c-bc1f-8a8a59f6f6b3}" ma:internalName="TaxCatchAll" ma:showField="CatchAllData" ma:web="8752f73b-e09f-4ae9-a153-09cfb2727762">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601b4e3f-db56-4c0c-bc1f-8a8a59f6f6b3}" ma:internalName="TaxCatchAllLabel" ma:readOnly="true" ma:showField="CatchAllDataLabel" ma:web="8752f73b-e09f-4ae9-a153-09cfb2727762">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3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Beheer - TNO - LTR Device to Device" ma:internalName="TNOC_ClusterName">
      <xsd:simpleType>
        <xsd:restriction base="dms:Text">
          <xsd:maxLength value="255"/>
        </xsd:restriction>
      </xsd:simpleType>
    </xsd:element>
    <xsd:element name="TNOC_ClusterId" ma:index="12" nillable="true" ma:displayName="Cluster ID" ma:default="8741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b69351-12aa-402a-97ec-80283d41b279"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Tags" ma:index="28" nillable="true" ma:displayName="Tags" ma:internalName="MediaServiceAutoTags"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GenerationTime" ma:index="30" nillable="true" ma:displayName="MediaServiceGenerationTime" ma:hidden="true" ma:internalName="MediaServiceGenerationTime" ma:readOnly="true">
      <xsd:simpleType>
        <xsd:restriction base="dms:Text"/>
      </xsd:simpleType>
    </xsd:element>
    <xsd:element name="MediaServiceEventHashCode" ma:index="31" nillable="true" ma:displayName="MediaServiceEventHashCode" ma:hidden="true" ma:internalName="MediaServiceEventHashCode" ma:readOnly="true">
      <xsd:simpleType>
        <xsd:restriction base="dms:Text"/>
      </xsd:simpleType>
    </xsd:element>
    <xsd:element name="MediaServiceDateTaken" ma:index="32" nillable="true" ma:displayName="MediaServiceDateTaken" ma:hidden="true" ma:internalName="MediaServiceDateTaken" ma:readOnly="true">
      <xsd:simpleType>
        <xsd:restriction base="dms:Text"/>
      </xsd:simpleType>
    </xsd:element>
    <xsd:element name="MediaServiceLocation" ma:index="33" nillable="true" ma:displayName="Location" ma:internalName="MediaServiceLocation" ma:readOnly="true">
      <xsd:simpleType>
        <xsd:restriction base="dms:Text"/>
      </xsd:simpleType>
    </xsd:element>
    <xsd:element name="MediaServiceAutoKeyPoints" ma:index="36" nillable="true" ma:displayName="MediaServiceAutoKeyPoints" ma:hidden="true" ma:internalName="MediaServiceAutoKeyPoints" ma:readOnly="true">
      <xsd:simpleType>
        <xsd:restriction base="dms:Note"/>
      </xsd:simpleType>
    </xsd:element>
    <xsd:element name="MediaServiceKeyPoints" ma:index="37" nillable="true" ma:displayName="KeyPoints" ma:internalName="MediaServiceKeyPoints" ma:readOnly="true">
      <xsd:simpleType>
        <xsd:restriction base="dms:Note">
          <xsd:maxLength value="255"/>
        </xsd:restriction>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0" nillable="true" ma:displayName="MediaServiceObjectDetectorVersions" ma:hidden="true" ma:indexed="true" ma:internalName="MediaServiceObjectDetectorVersions" ma:readOnly="true">
      <xsd:simpleType>
        <xsd:restriction base="dms:Text"/>
      </xsd:simpleType>
    </xsd:element>
    <xsd:element name="MediaServiceSearchProperties" ma:index="4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NOC_ClusterName xmlns="2f6a910d-138e-42c1-8e8a-320c1b7cf3f7">Beheer - TNO - LTR Device to Device</TNOC_ClusterName>
    <TNOC_ClusterId xmlns="2f6a910d-138e-42c1-8e8a-320c1b7cf3f7">87413</TNOC_ClusterId>
    <h15fbb78f4cb41d290e72f301ea2865f xmlns="8752f73b-e09f-4ae9-a153-09cfb2727762">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lca20d149a844688b6abf34073d5c21d xmlns="8752f73b-e09f-4ae9-a153-09cfb2727762">
      <Terms xmlns="http://schemas.microsoft.com/office/infopath/2007/PartnerControls"/>
    </lca20d149a844688b6abf34073d5c21d>
    <TaxCatchAll xmlns="8752f73b-e09f-4ae9-a153-09cfb2727762">
      <Value>5</Value>
      <Value>3</Value>
    </TaxCatchAll>
    <n2a7a23bcc2241cb9261f9a914c7c1bb xmlns="8752f73b-e09f-4ae9-a153-09cfb2727762">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bac4ab11065f4f6c809c820c57e320e5 xmlns="8752f73b-e09f-4ae9-a153-09cfb2727762">
      <Terms xmlns="http://schemas.microsoft.com/office/infopath/2007/PartnerControls"/>
    </bac4ab11065f4f6c809c820c57e320e5>
    <cf581d8792c646118aad2c2c4ecdfa8c xmlns="8752f73b-e09f-4ae9-a153-09cfb2727762">
      <Terms xmlns="http://schemas.microsoft.com/office/infopath/2007/PartnerControls"/>
    </cf581d8792c646118aad2c2c4ecdfa8c>
    <lcf76f155ced4ddcb4097134ff3c332f xmlns="f2b69351-12aa-402a-97ec-80283d41b279">
      <Terms xmlns="http://schemas.microsoft.com/office/infopath/2007/PartnerControls"/>
    </lcf76f155ced4ddcb4097134ff3c332f>
    <_dlc_DocId xmlns="8752f73b-e09f-4ae9-a153-09cfb2727762">XUVDEUDHWZ6P-545253322-20546</_dlc_DocId>
    <_dlc_DocIdUrl xmlns="8752f73b-e09f-4ae9-a153-09cfb2727762">
      <Url>https://365tno.sharepoint.com/teams/T87413/_layouts/15/DocIdRedir.aspx?ID=XUVDEUDHWZ6P-545253322-20546</Url>
      <Description>XUVDEUDHWZ6P-545253322-20546</Description>
    </_dlc_DocIdUrl>
  </documentManagement>
</p:properties>
</file>

<file path=customXml/itemProps1.xml><?xml version="1.0" encoding="utf-8"?>
<ds:datastoreItem xmlns:ds="http://schemas.openxmlformats.org/officeDocument/2006/customXml" ds:itemID="{E6BCB28F-C8EA-47C7-A15C-4DEA78FBA171}">
  <ds:schemaRefs>
    <ds:schemaRef ds:uri="http://schemas.microsoft.com/sharepoint/events"/>
  </ds:schemaRefs>
</ds:datastoreItem>
</file>

<file path=customXml/itemProps2.xml><?xml version="1.0" encoding="utf-8"?>
<ds:datastoreItem xmlns:ds="http://schemas.openxmlformats.org/officeDocument/2006/customXml" ds:itemID="{E4458019-5BCA-416A-97C4-AFE4B18AC0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52f73b-e09f-4ae9-a153-09cfb2727762"/>
    <ds:schemaRef ds:uri="2f6a910d-138e-42c1-8e8a-320c1b7cf3f7"/>
    <ds:schemaRef ds:uri="f2b69351-12aa-402a-97ec-80283d41b27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4.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 ds:uri="2f6a910d-138e-42c1-8e8a-320c1b7cf3f7"/>
    <ds:schemaRef ds:uri="8752f73b-e09f-4ae9-a153-09cfb2727762"/>
    <ds:schemaRef ds:uri="f2b69351-12aa-402a-97ec-80283d41b279"/>
  </ds:schemaRefs>
</ds:datastoreItem>
</file>

<file path=docMetadata/LabelInfo.xml><?xml version="1.0" encoding="utf-8"?>
<clbl:labelList xmlns:clbl="http://schemas.microsoft.com/office/2020/mipLabelMetadata">
  <clbl:label id="{d2dc6f62-bb58-4b94-b6ca-9af54699d31b}" enabled="1" method="Standard" siteId="{d7790549-8c35-40ea-ad75-954ac3e86be8}" contentBits="0" removed="0"/>
</clbl:labelList>
</file>

<file path=docProps/app.xml><?xml version="1.0" encoding="utf-8"?>
<Properties xmlns="http://schemas.openxmlformats.org/officeDocument/2006/extended-properties" xmlns:vt="http://schemas.openxmlformats.org/officeDocument/2006/docPropsVTypes">
  <Template>Office Theme</Template>
  <TotalTime>9878</TotalTime>
  <Words>754</Words>
  <Application>Microsoft Office PowerPoint</Application>
  <PresentationFormat>Widescreen</PresentationFormat>
  <Paragraphs>109</Paragraphs>
  <Slides>6</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Arial </vt:lpstr>
      <vt:lpstr>Calibri</vt:lpstr>
      <vt:lpstr>Calibri Light</vt:lpstr>
      <vt:lpstr>KPN SemiBold</vt:lpstr>
      <vt:lpstr>Times New Roman</vt:lpstr>
      <vt:lpstr>Office Theme</vt:lpstr>
      <vt:lpstr>PowerPoint Presentation</vt:lpstr>
      <vt:lpstr>Outline</vt:lpstr>
      <vt:lpstr>Overall View on Rel-20 5G-A Content</vt:lpstr>
      <vt:lpstr>Overall View on Rel-20 5G-A Content</vt:lpstr>
      <vt:lpstr>KPN’s Focus Area and Use Cases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Salimi, Fazel</cp:lastModifiedBy>
  <cp:revision>614</cp:revision>
  <dcterms:created xsi:type="dcterms:W3CDTF">2010-02-05T13:52:04Z</dcterms:created>
  <dcterms:modified xsi:type="dcterms:W3CDTF">2024-11-29T09:52:21Z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NOC_ClusterType">
    <vt:lpwstr>3;#Team|c614ed86-6527-4042-aa9d-da80e2b69463</vt:lpwstr>
  </property>
  <property fmtid="{D5CDD505-2E9C-101B-9397-08002B2CF9AE}" pid="3" name="_dlc_DocIdItemGuid">
    <vt:lpwstr>176dec65-553e-4568-81a9-fba29a19cc70</vt:lpwstr>
  </property>
  <property fmtid="{D5CDD505-2E9C-101B-9397-08002B2CF9AE}" pid="4" name="TNOC_DocumentSetType">
    <vt:lpwstr/>
  </property>
  <property fmtid="{D5CDD505-2E9C-101B-9397-08002B2CF9AE}" pid="5" name="TNOC_DocumentCategory">
    <vt:lpwstr/>
  </property>
  <property fmtid="{D5CDD505-2E9C-101B-9397-08002B2CF9AE}" pid="6" name="TNOC_DocumentClassification">
    <vt:lpwstr>5;#TNO Internal|1a23c89f-ef54-4907-86fd-8242403ff722</vt:lpwstr>
  </property>
  <property fmtid="{D5CDD505-2E9C-101B-9397-08002B2CF9AE}" pid="7" name="MediaServiceImageTags">
    <vt:lpwstr/>
  </property>
  <property fmtid="{D5CDD505-2E9C-101B-9397-08002B2CF9AE}" pid="8" name="ContentTypeId">
    <vt:lpwstr>0x010100A35317DCC28344A7B82488658A034A5C01004E4278DD7AA7524B82600115B18C70DC</vt:lpwstr>
  </property>
  <property fmtid="{D5CDD505-2E9C-101B-9397-08002B2CF9AE}" pid="9" name="TNOC_DocumentType">
    <vt:lpwstr/>
  </property>
</Properties>
</file>