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37"/>
  </p:notesMasterIdLst>
  <p:handoutMasterIdLst>
    <p:handoutMasterId r:id="rId38"/>
  </p:handoutMasterIdLst>
  <p:sldIdLst>
    <p:sldId id="341" r:id="rId2"/>
    <p:sldId id="296" r:id="rId3"/>
    <p:sldId id="447" r:id="rId4"/>
    <p:sldId id="1131" r:id="rId5"/>
    <p:sldId id="1132" r:id="rId6"/>
    <p:sldId id="275" r:id="rId7"/>
    <p:sldId id="1151" r:id="rId8"/>
    <p:sldId id="1166" r:id="rId9"/>
    <p:sldId id="1171" r:id="rId10"/>
    <p:sldId id="1172" r:id="rId11"/>
    <p:sldId id="1178" r:id="rId12"/>
    <p:sldId id="438" r:id="rId13"/>
    <p:sldId id="1134" r:id="rId14"/>
    <p:sldId id="455" r:id="rId15"/>
    <p:sldId id="411" r:id="rId16"/>
    <p:sldId id="1153" r:id="rId17"/>
    <p:sldId id="450" r:id="rId18"/>
    <p:sldId id="398" r:id="rId19"/>
    <p:sldId id="1154" r:id="rId20"/>
    <p:sldId id="405" r:id="rId21"/>
    <p:sldId id="437" r:id="rId22"/>
    <p:sldId id="407" r:id="rId23"/>
    <p:sldId id="443" r:id="rId24"/>
    <p:sldId id="1148" r:id="rId25"/>
    <p:sldId id="1170" r:id="rId26"/>
    <p:sldId id="1168" r:id="rId27"/>
    <p:sldId id="441" r:id="rId28"/>
    <p:sldId id="1173" r:id="rId29"/>
    <p:sldId id="451" r:id="rId30"/>
    <p:sldId id="1155" r:id="rId31"/>
    <p:sldId id="1174" r:id="rId32"/>
    <p:sldId id="1175" r:id="rId33"/>
    <p:sldId id="1176" r:id="rId34"/>
    <p:sldId id="1177" r:id="rId35"/>
    <p:sldId id="379" r:id="rId3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284DB09-65A9-029B-6884-9CB1528C47AA}" name="Charles Eckel" initials="ce" userId="Charles Eckel"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608" autoAdjust="0"/>
    <p:restoredTop sz="96327" autoAdjust="0"/>
  </p:normalViewPr>
  <p:slideViewPr>
    <p:cSldViewPr snapToGrid="0">
      <p:cViewPr varScale="1">
        <p:scale>
          <a:sx n="75" d="100"/>
          <a:sy n="75" d="100"/>
        </p:scale>
        <p:origin x="208" y="2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ommentAuthors" Target="commentAuthor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FA086F04-EEF2-4B08-867D-4940AB280151}"/>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4358AC47-0EBE-4E2C-8A43-8A03D424B3DA}"/>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dirty="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02675D74-0E81-4162-AD6D-4BE6F1E18F69}"/>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07691CC7-69FC-4D3A-AB4E-2B453D9CD38E}"/>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pPr>
              <a:defRPr/>
            </a:pPr>
            <a:fld id="{CD2667A8-BE12-4639-825D-4BB1FB902853}"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CD3CC44-3EE9-4387-8C96-D32634A46CB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D8095EF5-6828-4827-9929-5659E132D801}"/>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dirty="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A1DDD3A4-78D6-4E74-A61E-0E34BD1F4132}"/>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12BC9159-93A7-4F93-8BD2-E4555CB34953}"/>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A1939848-3510-468C-824C-D2AB2B7CE7F4}"/>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D4DF82CD-0B71-4360-91C5-2C0EC821E83D}"/>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pPr>
              <a:defRPr/>
            </a:pPr>
            <a:fld id="{FCA7602F-5A0E-48CB-B2B6-62218E83BEAA}"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775049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8916860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 Box 14">
            <a:extLst>
              <a:ext uri="{FF2B5EF4-FFF2-40B4-BE49-F238E27FC236}">
                <a16:creationId xmlns:a16="http://schemas.microsoft.com/office/drawing/2014/main" id="{E1E1B52F-8A4A-4CAB-8DA7-F1FC3FF53CFB}"/>
              </a:ext>
            </a:extLst>
          </p:cNvPr>
          <p:cNvSpPr txBox="1">
            <a:spLocks noChangeArrowheads="1"/>
          </p:cNvSpPr>
          <p:nvPr userDrawn="1"/>
        </p:nvSpPr>
        <p:spPr bwMode="auto">
          <a:xfrm>
            <a:off x="239462" y="104178"/>
            <a:ext cx="36925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a:t>
            </a:r>
            <a:r>
              <a:rPr lang="en-GB" altLang="en-US" sz="1200" b="1" dirty="0">
                <a:latin typeface="Arial "/>
              </a:rPr>
              <a:t>SA</a:t>
            </a:r>
            <a:r>
              <a:rPr lang="sv-SE" altLang="en-US" sz="1200" b="1" dirty="0">
                <a:latin typeface="Arial "/>
              </a:rPr>
              <a:t>#106</a:t>
            </a:r>
          </a:p>
          <a:p>
            <a:pPr eaLnBrk="1" hangingPunct="1">
              <a:defRPr/>
            </a:pPr>
            <a:r>
              <a:rPr lang="en-GB" altLang="en-US" sz="1200" b="1" dirty="0">
                <a:latin typeface="Arial "/>
              </a:rPr>
              <a:t>Madrid</a:t>
            </a:r>
            <a:r>
              <a:rPr lang="sv-SE" altLang="en-US" sz="1200" b="1" dirty="0">
                <a:latin typeface="Arial "/>
              </a:rPr>
              <a:t>, </a:t>
            </a:r>
            <a:r>
              <a:rPr lang="en-US" altLang="en-US" sz="1200" b="1" dirty="0">
                <a:latin typeface="Arial "/>
              </a:rPr>
              <a:t>Spain</a:t>
            </a:r>
            <a:r>
              <a:rPr lang="sv-SE" altLang="en-US" sz="1200" b="1" dirty="0">
                <a:latin typeface="Arial "/>
              </a:rPr>
              <a:t>; 1</a:t>
            </a:r>
            <a:r>
              <a:rPr lang="en-US" altLang="en-US" sz="1200" b="1" dirty="0">
                <a:latin typeface="Arial "/>
              </a:rPr>
              <a:t>0</a:t>
            </a:r>
            <a:r>
              <a:rPr lang="sv-SE" altLang="en-US" sz="1200" b="1" dirty="0">
                <a:latin typeface="Arial "/>
              </a:rPr>
              <a:t> – </a:t>
            </a:r>
            <a:r>
              <a:rPr lang="en-US" altLang="en-US" sz="1200" b="1" dirty="0">
                <a:latin typeface="Arial "/>
              </a:rPr>
              <a:t>13</a:t>
            </a:r>
            <a:r>
              <a:rPr lang="sv-SE" altLang="en-US" sz="1200" b="1" dirty="0">
                <a:latin typeface="Arial "/>
              </a:rPr>
              <a:t> </a:t>
            </a:r>
            <a:r>
              <a:rPr lang="en-US" altLang="en-US" sz="1200" b="1" dirty="0">
                <a:latin typeface="Arial "/>
              </a:rPr>
              <a:t>December</a:t>
            </a:r>
            <a:r>
              <a:rPr lang="sv-SE" altLang="en-US" sz="1200" b="1" dirty="0">
                <a:latin typeface="Arial "/>
              </a:rPr>
              <a:t> 202</a:t>
            </a:r>
            <a:r>
              <a:rPr lang="en-DE" altLang="en-US" sz="1200" b="1" dirty="0">
                <a:latin typeface="Arial "/>
              </a:rPr>
              <a:t>4</a:t>
            </a:r>
            <a:endParaRPr lang="sv-SE" altLang="en-US" sz="1200" b="1" dirty="0">
              <a:latin typeface="Arial "/>
            </a:endParaRPr>
          </a:p>
        </p:txBody>
      </p:sp>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19029299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725AB13C-A096-4D15-A7B1-75C9F7CC76DA}"/>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a:extLst>
              <a:ext uri="{FF2B5EF4-FFF2-40B4-BE49-F238E27FC236}">
                <a16:creationId xmlns:a16="http://schemas.microsoft.com/office/drawing/2014/main" id="{1C55EFC0-1A01-4724-81CE-BCA0543A8BD3}"/>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B9A281B1-3D63-4A41-9F27-E46140CE9A3E}"/>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FA250E3-5209-48A7-80AD-42E1E5EF11E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a:extLst>
              <a:ext uri="{FF2B5EF4-FFF2-40B4-BE49-F238E27FC236}">
                <a16:creationId xmlns:a16="http://schemas.microsoft.com/office/drawing/2014/main" id="{C2C59258-8A34-46E4-910F-73AC423C9B92}"/>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C5740C2-B90C-4FE6-9FF6-34E173C59949}"/>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89D2E833-CAAF-4BF1-BB30-3C8400CEDAC5}"/>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75D87B3C-0557-4163-8178-F56CB501D18A}" type="slidenum">
              <a:rPr lang="en-GB" altLang="en-US" sz="1400" smtClean="0">
                <a:latin typeface="Calibri" pitchFamily="34" charset="0"/>
              </a:rPr>
              <a:pPr>
                <a:defRPr/>
              </a:pPr>
              <a:t>‹#›</a:t>
            </a:fld>
            <a:endParaRPr lang="en-GB" altLang="en-US" sz="1400" dirty="0">
              <a:latin typeface="Calibri" pitchFamily="34" charset="0"/>
            </a:endParaRPr>
          </a:p>
        </p:txBody>
      </p:sp>
      <p:sp>
        <p:nvSpPr>
          <p:cNvPr id="1033" name="TextBox 1">
            <a:extLst>
              <a:ext uri="{FF2B5EF4-FFF2-40B4-BE49-F238E27FC236}">
                <a16:creationId xmlns:a16="http://schemas.microsoft.com/office/drawing/2014/main" id="{13459413-6E6F-4FE7-9B61-458A4202D060}"/>
              </a:ext>
            </a:extLst>
          </p:cNvPr>
          <p:cNvSpPr txBox="1">
            <a:spLocks noChangeArrowheads="1"/>
          </p:cNvSpPr>
          <p:nvPr userDrawn="1"/>
        </p:nvSpPr>
        <p:spPr bwMode="auto">
          <a:xfrm>
            <a:off x="8673483" y="0"/>
            <a:ext cx="280255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dirty="0"/>
              <a:t>SP</a:t>
            </a:r>
            <a:r>
              <a:rPr lang="en-DE" altLang="en-US" dirty="0"/>
              <a:t>-24</a:t>
            </a:r>
            <a:r>
              <a:rPr lang="en-US" altLang="en-US" dirty="0"/>
              <a:t>1893</a:t>
            </a:r>
            <a:r>
              <a:rPr lang="de-DE" altLang="en-US" dirty="0"/>
              <a:t>, CP-243009</a:t>
            </a:r>
            <a:endParaRPr lang="en-GB" altLang="en-US" dirty="0"/>
          </a:p>
        </p:txBody>
      </p:sp>
    </p:spTree>
  </p:cSld>
  <p:clrMap bg1="lt1" tx1="dk1" bg2="lt2" tx2="dk2" accent1="accent1" accent2="accent2" accent3="accent3" accent4="accent4" accent5="accent5" accent6="accent6" hlink="hlink" folHlink="folHlink"/>
  <p:sldLayoutIdLst>
    <p:sldLayoutId id="2147485169" r:id="rId1"/>
    <p:sldLayoutId id="2147485170" r:id="rId2"/>
    <p:sldLayoutId id="214748517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hyperlink" Target="https://www.3gpp.org/delegates-corner/delegates-corner-home/iana-v2"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hyperlink" Target="https://datatracker.ietf.org/doc/draft-ietf-stir-passport-rcd/"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hyperlink" Target="https://datatracker.ietf.org/doc/draft-ietf-tsvwg-udp-options/" TargetMode="External"/><Relationship Id="rId2" Type="http://schemas.openxmlformats.org/officeDocument/2006/relationships/hyperlink" Target="https://datatracker.ietf.org/doc/draft-ietf-opsawg-teas-attachment-circuit/"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hyperlink" Target="https://datatracker.ietf.org/doc/draft-ietf-mimi-content/" TargetMode="External"/><Relationship Id="rId2" Type="http://schemas.openxmlformats.org/officeDocument/2006/relationships/hyperlink" Target="https://datatracker.ietf.org/doc/draft-ietf-quic-multipath/"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datatracker.ietf.org/doc/draft-ietf-moq-transport/" TargetMode="External"/><Relationship Id="rId2" Type="http://schemas.openxmlformats.org/officeDocument/2006/relationships/hyperlink" Target="https://datatracker.ietf.org/doc/draft-sipcore-rfc7976bis/"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datatracker.ietf.org/doc/draft-ietf-masque-quic-proxy/" TargetMode="External"/><Relationship Id="rId2" Type="http://schemas.openxmlformats.org/officeDocument/2006/relationships/hyperlink" Target="https://datatracker.ietf.org/doc/draft-ietf-masque-connect-ethernet/"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hyperlink" Target="https://datatracker.ietf.org/doc/html/draft-kelly-json-hal-11" TargetMode="External"/><Relationship Id="rId2" Type="http://schemas.openxmlformats.org/officeDocument/2006/relationships/hyperlink" Target="https://datatracker.ietf.org/doc/draft-newton-json-content-rules/"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s://datatracker.ietf.org/doc/draft-wright-json-schema/" TargetMode="External"/><Relationship Id="rId2" Type="http://schemas.openxmlformats.org/officeDocument/2006/relationships/hyperlink" Target="https://datatracker.ietf.org/doc/draft-bhutton-json-schema/" TargetMode="External"/><Relationship Id="rId1" Type="http://schemas.openxmlformats.org/officeDocument/2006/relationships/slideLayout" Target="../slideLayouts/slideLayout2.xml"/><Relationship Id="rId5" Type="http://schemas.openxmlformats.org/officeDocument/2006/relationships/hyperlink" Target="https://json-schema.org/specification" TargetMode="External"/><Relationship Id="rId4" Type="http://schemas.openxmlformats.org/officeDocument/2006/relationships/hyperlink" Target="https://json-schema.org/slack"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https://datatracker.ietf.org/doc/draft-wright-json-schema-validation/01/" TargetMode="External"/><Relationship Id="rId2" Type="http://schemas.openxmlformats.org/officeDocument/2006/relationships/hyperlink" Target="https://datatracker.ietf.org/doc/html/draft-bhutton-json-schema-validation" TargetMode="External"/><Relationship Id="rId1" Type="http://schemas.openxmlformats.org/officeDocument/2006/relationships/slideLayout" Target="../slideLayouts/slideLayout2.xml"/><Relationship Id="rId5" Type="http://schemas.openxmlformats.org/officeDocument/2006/relationships/hyperlink" Target="https://datatracker.ietf.org/doc/draft-wright-json-schema-hyperschema/01/" TargetMode="External"/><Relationship Id="rId4" Type="http://schemas.openxmlformats.org/officeDocument/2006/relationships/hyperlink" Target="https://datatracker.ietf.org/doc/draft-handrews-json-schema-hyperschema/02/"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datatracker.ietf.org/group/ietf3gpp/about/"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s://datatracker.ietf.org/liaison/1858/" TargetMode="External"/><Relationship Id="rId2" Type="http://schemas.openxmlformats.org/officeDocument/2006/relationships/hyperlink" Target="https://datatracker.ietf.org/liaison/1854/" TargetMode="External"/><Relationship Id="rId1" Type="http://schemas.openxmlformats.org/officeDocument/2006/relationships/slideLayout" Target="../slideLayouts/slideLayout2.xml"/><Relationship Id="rId5" Type="http://schemas.openxmlformats.org/officeDocument/2006/relationships/hyperlink" Target="https://datatracker.ietf.org/meeting/interim-2023-tsvwg-01/session/tsvwg" TargetMode="External"/><Relationship Id="rId4" Type="http://schemas.openxmlformats.org/officeDocument/2006/relationships/hyperlink" Target="https://datatracker.ietf.org/liaison/1851/"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datatracker.ietf.org/doc/draft-ma-netmod-immutable-flag/" TargetMode="External"/><Relationship Id="rId2" Type="http://schemas.openxmlformats.org/officeDocument/2006/relationships/hyperlink" Target="https://datatracker.ietf.org/liaison/1818/" TargetMode="External"/><Relationship Id="rId1" Type="http://schemas.openxmlformats.org/officeDocument/2006/relationships/slideLayout" Target="../slideLayouts/slideLayout2.xml"/><Relationship Id="rId6" Type="http://schemas.openxmlformats.org/officeDocument/2006/relationships/hyperlink" Target="https://datatracker.ietf.org/doc/draft-ietf-netmod-immutable-flag/" TargetMode="External"/><Relationship Id="rId5" Type="http://schemas.openxmlformats.org/officeDocument/2006/relationships/hyperlink" Target="https://author-tools.ietf.org/iddiff?url2=draft-ma-netmod-immutable-flag-09" TargetMode="External"/><Relationship Id="rId4" Type="http://schemas.openxmlformats.org/officeDocument/2006/relationships/hyperlink" Target="https://datatracker.ietf.org/doc/draft-ma-netmod-immutable-flag/08"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mailarchive.ietf.org/arch/msg/masque/QFDTHi3YWHbJQLyqhkD8PVV0PkE/" TargetMode="External"/><Relationship Id="rId2" Type="http://schemas.openxmlformats.org/officeDocument/2006/relationships/hyperlink" Target="mailto:masque@ietf.org"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EF502E1-30AF-426D-9804-E618C9C74992}"/>
              </a:ext>
            </a:extLst>
          </p:cNvPr>
          <p:cNvSpPr txBox="1">
            <a:spLocks/>
          </p:cNvSpPr>
          <p:nvPr/>
        </p:nvSpPr>
        <p:spPr bwMode="auto">
          <a:xfrm>
            <a:off x="1100138" y="1122363"/>
            <a:ext cx="9991725" cy="238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spcBef>
                <a:spcPct val="0"/>
              </a:spcBef>
              <a:buFontTx/>
              <a:buNone/>
            </a:pPr>
            <a:r>
              <a:rPr lang="en-US" altLang="en-US" sz="6000" dirty="0">
                <a:latin typeface="Calibri Light" panose="020F0302020204030204" pitchFamily="34" charset="0"/>
              </a:rPr>
              <a:t>IETF Status Report </a:t>
            </a:r>
            <a:br>
              <a:rPr lang="en-US" altLang="en-US" sz="6000" dirty="0">
                <a:latin typeface="Calibri Light" panose="020F0302020204030204" pitchFamily="34" charset="0"/>
              </a:rPr>
            </a:br>
            <a:r>
              <a:rPr lang="en-US" altLang="en-US" sz="6000" dirty="0">
                <a:latin typeface="Calibri Light" panose="020F0302020204030204" pitchFamily="34" charset="0"/>
              </a:rPr>
              <a:t>to TSG CT/SA#106</a:t>
            </a:r>
            <a:endParaRPr lang="fr-FR" altLang="fr-FR" sz="6000" dirty="0">
              <a:latin typeface="Calibri Light" panose="020F0302020204030204" pitchFamily="34" charset="0"/>
            </a:endParaRPr>
          </a:p>
        </p:txBody>
      </p:sp>
      <p:sp>
        <p:nvSpPr>
          <p:cNvPr id="5123" name="Subtitle 2">
            <a:extLst>
              <a:ext uri="{FF2B5EF4-FFF2-40B4-BE49-F238E27FC236}">
                <a16:creationId xmlns:a16="http://schemas.microsoft.com/office/drawing/2014/main" id="{AF614947-9BC8-44E2-87A6-615989BA9628}"/>
              </a:ext>
            </a:extLst>
          </p:cNvPr>
          <p:cNvSpPr txBox="1">
            <a:spLocks noChangeArrowheads="1"/>
          </p:cNvSpPr>
          <p:nvPr/>
        </p:nvSpPr>
        <p:spPr bwMode="auto">
          <a:xfrm>
            <a:off x="1524000" y="3602038"/>
            <a:ext cx="9144000" cy="165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buFontTx/>
              <a:buNone/>
            </a:pPr>
            <a:r>
              <a:rPr lang="en-DE" altLang="fr-FR" dirty="0"/>
              <a:t>P</a:t>
            </a:r>
            <a:r>
              <a:rPr lang="en-GB" altLang="fr-FR" dirty="0"/>
              <a:t>e</a:t>
            </a:r>
            <a:r>
              <a:rPr lang="en-DE" altLang="fr-FR" dirty="0"/>
              <a:t>t</a:t>
            </a:r>
            <a:r>
              <a:rPr lang="en-GB" altLang="fr-FR" dirty="0"/>
              <a:t>e</a:t>
            </a:r>
            <a:r>
              <a:rPr lang="en-DE" altLang="fr-FR" dirty="0"/>
              <a:t>r </a:t>
            </a:r>
            <a:r>
              <a:rPr lang="en-GB" altLang="fr-FR" dirty="0"/>
              <a:t>S</a:t>
            </a:r>
            <a:r>
              <a:rPr lang="en-DE" altLang="fr-FR" dirty="0"/>
              <a:t>c</a:t>
            </a:r>
            <a:r>
              <a:rPr lang="en-GB" altLang="fr-FR" dirty="0"/>
              <a:t>h</a:t>
            </a:r>
            <a:r>
              <a:rPr lang="en-DE" altLang="fr-FR" dirty="0"/>
              <a:t>m</a:t>
            </a:r>
            <a:r>
              <a:rPr lang="en-GB" altLang="fr-FR" dirty="0" err="1"/>
              <a:t>i</a:t>
            </a:r>
            <a:r>
              <a:rPr lang="en-DE" altLang="fr-FR" dirty="0"/>
              <a:t>t</a:t>
            </a:r>
            <a:r>
              <a:rPr lang="en-GB" altLang="fr-FR" dirty="0"/>
              <a:t>t</a:t>
            </a:r>
            <a:r>
              <a:rPr lang="fr-FR" altLang="fr-FR" dirty="0"/>
              <a:t> (3GPP Liaison Manager to IETF)</a:t>
            </a:r>
          </a:p>
          <a:p>
            <a:pPr algn="ctr">
              <a:buFontTx/>
              <a:buNone/>
            </a:pPr>
            <a:r>
              <a:rPr lang="fr-FR" altLang="fr-FR" dirty="0"/>
              <a:t>Charles Eckel (IETF Liaison Manager to 3GPP)</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A80191-B728-485E-832D-D85AA6773C34}"/>
              </a:ext>
            </a:extLst>
          </p:cNvPr>
          <p:cNvSpPr>
            <a:spLocks noGrp="1"/>
          </p:cNvSpPr>
          <p:nvPr>
            <p:ph type="title"/>
          </p:nvPr>
        </p:nvSpPr>
        <p:spPr/>
        <p:txBody>
          <a:bodyPr/>
          <a:lstStyle/>
          <a:p>
            <a:r>
              <a:rPr lang="en-US" dirty="0"/>
              <a:t>3GPP SA4 -&gt;</a:t>
            </a:r>
            <a:r>
              <a:rPr lang="en-GB" dirty="0"/>
              <a:t> IETF</a:t>
            </a:r>
            <a:endParaRPr lang="en-US" dirty="0"/>
          </a:p>
        </p:txBody>
      </p:sp>
      <p:sp>
        <p:nvSpPr>
          <p:cNvPr id="3" name="Content Placeholder 2">
            <a:extLst>
              <a:ext uri="{FF2B5EF4-FFF2-40B4-BE49-F238E27FC236}">
                <a16:creationId xmlns:a16="http://schemas.microsoft.com/office/drawing/2014/main" id="{D365BA92-486B-4AC9-A49D-CABBBE2C0709}"/>
              </a:ext>
            </a:extLst>
          </p:cNvPr>
          <p:cNvSpPr>
            <a:spLocks noGrp="1"/>
          </p:cNvSpPr>
          <p:nvPr>
            <p:ph idx="1"/>
          </p:nvPr>
        </p:nvSpPr>
        <p:spPr/>
        <p:txBody>
          <a:bodyPr/>
          <a:lstStyle/>
          <a:p>
            <a:r>
              <a:rPr lang="en-GB" dirty="0"/>
              <a:t>LS on the IVAS Codec</a:t>
            </a:r>
          </a:p>
          <a:p>
            <a:pPr lvl="1"/>
            <a:r>
              <a:rPr lang="en-GB" sz="2000" dirty="0"/>
              <a:t>The LS informs about the completion of the work on IVAS codec in SA4 and provides principal information. IVAS is the next generation codec in 3GPP. It is an extension of the 3GPP Enhanced Voice Services (EVS) codec. The codec is optimized for services over 5G mobile networks and implementations on 5G devices</a:t>
            </a:r>
          </a:p>
          <a:p>
            <a:r>
              <a:rPr lang="en-US" dirty="0"/>
              <a:t> The LS was noted by the effected IETF WGs during IETF#121</a:t>
            </a:r>
          </a:p>
        </p:txBody>
      </p:sp>
    </p:spTree>
    <p:extLst>
      <p:ext uri="{BB962C8B-B14F-4D97-AF65-F5344CB8AC3E}">
        <p14:creationId xmlns:p14="http://schemas.microsoft.com/office/powerpoint/2010/main" val="3668415021"/>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A80191-B728-485E-832D-D85AA6773C34}"/>
              </a:ext>
            </a:extLst>
          </p:cNvPr>
          <p:cNvSpPr>
            <a:spLocks noGrp="1"/>
          </p:cNvSpPr>
          <p:nvPr>
            <p:ph type="title"/>
          </p:nvPr>
        </p:nvSpPr>
        <p:spPr/>
        <p:txBody>
          <a:bodyPr/>
          <a:lstStyle/>
          <a:p>
            <a:r>
              <a:rPr lang="en-US" dirty="0"/>
              <a:t>3GPP </a:t>
            </a:r>
            <a:r>
              <a:rPr lang="en-US" dirty="0" err="1"/>
              <a:t>DetNet</a:t>
            </a:r>
            <a:r>
              <a:rPr lang="en-US" dirty="0"/>
              <a:t> -&gt;</a:t>
            </a:r>
            <a:r>
              <a:rPr lang="en-GB" dirty="0"/>
              <a:t> RAN2, RAN3, SA2, SA3</a:t>
            </a:r>
            <a:endParaRPr lang="en-US" dirty="0"/>
          </a:p>
        </p:txBody>
      </p:sp>
      <p:sp>
        <p:nvSpPr>
          <p:cNvPr id="3" name="Content Placeholder 2">
            <a:extLst>
              <a:ext uri="{FF2B5EF4-FFF2-40B4-BE49-F238E27FC236}">
                <a16:creationId xmlns:a16="http://schemas.microsoft.com/office/drawing/2014/main" id="{D365BA92-486B-4AC9-A49D-CABBBE2C0709}"/>
              </a:ext>
            </a:extLst>
          </p:cNvPr>
          <p:cNvSpPr>
            <a:spLocks noGrp="1"/>
          </p:cNvSpPr>
          <p:nvPr>
            <p:ph idx="1"/>
          </p:nvPr>
        </p:nvSpPr>
        <p:spPr/>
        <p:txBody>
          <a:bodyPr/>
          <a:lstStyle/>
          <a:p>
            <a:r>
              <a:rPr lang="en-US" dirty="0"/>
              <a:t>LS on draft-</a:t>
            </a:r>
            <a:r>
              <a:rPr lang="en-US" dirty="0" err="1"/>
              <a:t>ietf</a:t>
            </a:r>
            <a:r>
              <a:rPr lang="en-US" dirty="0"/>
              <a:t>-raw-technologies, "Reliable and Available Wireless Technologies</a:t>
            </a:r>
            <a:endParaRPr lang="en-GB" dirty="0"/>
          </a:p>
          <a:p>
            <a:pPr lvl="1"/>
            <a:r>
              <a:rPr lang="en-GB" sz="2000" dirty="0"/>
              <a:t>The LS informs on </a:t>
            </a:r>
            <a:r>
              <a:rPr lang="en-US" sz="2000" dirty="0"/>
              <a:t>draft "Reliable and Available Wireless Technologies“ the clause 6 is dedicated to 5G. Section 6 includes a brief overview of 5G, including system architecture, radio, scheduling, QoS, and Time-Sensitive Communication features. </a:t>
            </a:r>
            <a:r>
              <a:rPr lang="en-US" sz="2000" dirty="0" err="1"/>
              <a:t>DetNet</a:t>
            </a:r>
            <a:r>
              <a:rPr lang="en-US" sz="2000" dirty="0"/>
              <a:t> ask on feedback on this part</a:t>
            </a:r>
            <a:endParaRPr lang="en-GB" sz="2000" dirty="0"/>
          </a:p>
          <a:p>
            <a:r>
              <a:rPr lang="en-US" sz="2400" dirty="0"/>
              <a:t> The LS to be scheduled in RAN2</a:t>
            </a:r>
          </a:p>
          <a:p>
            <a:r>
              <a:rPr lang="en-US" sz="2400" dirty="0"/>
              <a:t> The LS was scheduled in RAN3 Orlando meeting and noted</a:t>
            </a:r>
          </a:p>
          <a:p>
            <a:r>
              <a:rPr lang="en-US" sz="2400" dirty="0"/>
              <a:t> The LS was scheduled in SA2 Orlando meeting and noted </a:t>
            </a:r>
          </a:p>
          <a:p>
            <a:r>
              <a:rPr lang="en-US" sz="2400" dirty="0"/>
              <a:t> The LS was scheduled in SA3 Orlando meeting and noted </a:t>
            </a:r>
          </a:p>
        </p:txBody>
      </p:sp>
    </p:spTree>
    <p:extLst>
      <p:ext uri="{BB962C8B-B14F-4D97-AF65-F5344CB8AC3E}">
        <p14:creationId xmlns:p14="http://schemas.microsoft.com/office/powerpoint/2010/main" val="73582596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re 1">
            <a:extLst>
              <a:ext uri="{FF2B5EF4-FFF2-40B4-BE49-F238E27FC236}">
                <a16:creationId xmlns:a16="http://schemas.microsoft.com/office/drawing/2014/main" id="{00B05E22-F120-4C43-8122-70B95F633671}"/>
              </a:ext>
            </a:extLst>
          </p:cNvPr>
          <p:cNvSpPr>
            <a:spLocks noGrp="1"/>
          </p:cNvSpPr>
          <p:nvPr>
            <p:ph type="title"/>
          </p:nvPr>
        </p:nvSpPr>
        <p:spPr/>
        <p:txBody>
          <a:bodyPr/>
          <a:lstStyle/>
          <a:p>
            <a:r>
              <a:rPr lang="en-US" altLang="en-US"/>
              <a:t>Tracking requests to IANA</a:t>
            </a:r>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re 1">
            <a:extLst>
              <a:ext uri="{FF2B5EF4-FFF2-40B4-BE49-F238E27FC236}">
                <a16:creationId xmlns:a16="http://schemas.microsoft.com/office/drawing/2014/main" id="{1580B02B-47AC-45B6-A356-D5DE67179A0F}"/>
              </a:ext>
            </a:extLst>
          </p:cNvPr>
          <p:cNvSpPr>
            <a:spLocks noGrp="1"/>
          </p:cNvSpPr>
          <p:nvPr>
            <p:ph type="title"/>
          </p:nvPr>
        </p:nvSpPr>
        <p:spPr/>
        <p:txBody>
          <a:bodyPr/>
          <a:lstStyle/>
          <a:p>
            <a:r>
              <a:rPr lang="en-US" altLang="en-US"/>
              <a:t>IANA assignment request handling</a:t>
            </a:r>
          </a:p>
        </p:txBody>
      </p:sp>
      <p:sp>
        <p:nvSpPr>
          <p:cNvPr id="16387" name="Espace réservé du contenu 2">
            <a:extLst>
              <a:ext uri="{FF2B5EF4-FFF2-40B4-BE49-F238E27FC236}">
                <a16:creationId xmlns:a16="http://schemas.microsoft.com/office/drawing/2014/main" id="{BB5CAED9-8044-4F28-8D9D-221D8DB913C5}"/>
              </a:ext>
            </a:extLst>
          </p:cNvPr>
          <p:cNvSpPr>
            <a:spLocks noGrp="1"/>
          </p:cNvSpPr>
          <p:nvPr>
            <p:ph idx="1"/>
          </p:nvPr>
        </p:nvSpPr>
        <p:spPr/>
        <p:txBody>
          <a:bodyPr/>
          <a:lstStyle/>
          <a:p>
            <a:r>
              <a:rPr lang="en-GB" altLang="en-US"/>
              <a:t>Ov</a:t>
            </a:r>
            <a:r>
              <a:rPr lang="en-DE" altLang="en-US"/>
              <a:t>e</a:t>
            </a:r>
            <a:r>
              <a:rPr lang="en-GB" altLang="en-US"/>
              <a:t>r</a:t>
            </a:r>
            <a:r>
              <a:rPr lang="en-DE" altLang="en-US"/>
              <a:t>v</a:t>
            </a:r>
            <a:r>
              <a:rPr lang="en-GB" altLang="en-US"/>
              <a:t>i</a:t>
            </a:r>
            <a:r>
              <a:rPr lang="en-DE" altLang="en-US"/>
              <a:t>e</a:t>
            </a:r>
            <a:r>
              <a:rPr lang="en-GB" altLang="en-US"/>
              <a:t>w</a:t>
            </a:r>
            <a:r>
              <a:rPr lang="en-US" altLang="en-US"/>
              <a:t>:</a:t>
            </a:r>
          </a:p>
          <a:p>
            <a:pPr lvl="1"/>
            <a:r>
              <a:rPr lang="en-US" altLang="en-US"/>
              <a:t>A lot of IANA assignment requests have been done</a:t>
            </a:r>
          </a:p>
          <a:p>
            <a:pPr lvl="1"/>
            <a:r>
              <a:rPr lang="en-US" altLang="en-US"/>
              <a:t>Any IANA assignment request must be indicated to the IETF liaison</a:t>
            </a:r>
            <a:r>
              <a:rPr lang="en-DE" altLang="en-US"/>
              <a:t> </a:t>
            </a:r>
            <a:r>
              <a:rPr lang="en-GB" altLang="en-US"/>
              <a:t>a</a:t>
            </a:r>
            <a:r>
              <a:rPr lang="en-DE" altLang="en-US"/>
              <a:t>n</a:t>
            </a:r>
            <a:r>
              <a:rPr lang="en-GB" altLang="en-US"/>
              <a:t>d</a:t>
            </a:r>
            <a:r>
              <a:rPr lang="en-DE" altLang="en-US"/>
              <a:t> </a:t>
            </a:r>
            <a:r>
              <a:rPr lang="en-GB" altLang="en-US"/>
              <a:t>S</a:t>
            </a:r>
            <a:r>
              <a:rPr lang="en-DE" altLang="en-US"/>
              <a:t>p</a:t>
            </a:r>
            <a:r>
              <a:rPr lang="en-GB" altLang="en-US"/>
              <a:t>e</a:t>
            </a:r>
            <a:r>
              <a:rPr lang="en-DE" altLang="en-US"/>
              <a:t>c</a:t>
            </a:r>
            <a:r>
              <a:rPr lang="en-GB" altLang="en-US"/>
              <a:t>i</a:t>
            </a:r>
            <a:r>
              <a:rPr lang="en-DE" altLang="en-US"/>
              <a:t>f</a:t>
            </a:r>
            <a:r>
              <a:rPr lang="en-GB" altLang="en-US"/>
              <a:t>i</a:t>
            </a:r>
            <a:r>
              <a:rPr lang="en-DE" altLang="en-US"/>
              <a:t>c</a:t>
            </a:r>
            <a:r>
              <a:rPr lang="en-GB" altLang="en-US"/>
              <a:t>a</a:t>
            </a:r>
            <a:r>
              <a:rPr lang="en-DE" altLang="en-US"/>
              <a:t>t</a:t>
            </a:r>
            <a:r>
              <a:rPr lang="en-GB" altLang="en-US"/>
              <a:t>i</a:t>
            </a:r>
            <a:r>
              <a:rPr lang="en-DE" altLang="en-US"/>
              <a:t>o</a:t>
            </a:r>
            <a:r>
              <a:rPr lang="en-GB" altLang="en-US"/>
              <a:t>n</a:t>
            </a:r>
            <a:r>
              <a:rPr lang="en-DE" altLang="en-US"/>
              <a:t> </a:t>
            </a:r>
            <a:r>
              <a:rPr lang="en-GB" altLang="en-US"/>
              <a:t>M</a:t>
            </a:r>
            <a:r>
              <a:rPr lang="en-DE" altLang="en-US"/>
              <a:t>a</a:t>
            </a:r>
            <a:r>
              <a:rPr lang="en-GB" altLang="en-US"/>
              <a:t>n</a:t>
            </a:r>
            <a:r>
              <a:rPr lang="en-DE" altLang="en-US"/>
              <a:t>a</a:t>
            </a:r>
            <a:r>
              <a:rPr lang="en-GB" altLang="en-US"/>
              <a:t>g</a:t>
            </a:r>
            <a:r>
              <a:rPr lang="en-DE" altLang="en-US"/>
              <a:t>e</a:t>
            </a:r>
            <a:r>
              <a:rPr lang="en-GB" altLang="en-US"/>
              <a:t>r</a:t>
            </a:r>
            <a:endParaRPr lang="en-US" altLang="en-US"/>
          </a:p>
          <a:p>
            <a:pPr lvl="1"/>
            <a:r>
              <a:rPr lang="en-US" altLang="en-US"/>
              <a:t>Template for IANA assignment request as an Appendix included in the 3GPP spec</a:t>
            </a:r>
            <a:r>
              <a:rPr lang="en-DE" altLang="en-US"/>
              <a:t>i</a:t>
            </a:r>
            <a:r>
              <a:rPr lang="en-GB" altLang="en-US"/>
              <a:t>f</a:t>
            </a:r>
            <a:r>
              <a:rPr lang="en-DE" altLang="en-US"/>
              <a:t>i</a:t>
            </a:r>
            <a:r>
              <a:rPr lang="en-GB" altLang="en-US"/>
              <a:t>c</a:t>
            </a:r>
            <a:r>
              <a:rPr lang="en-DE" altLang="en-US"/>
              <a:t>a</a:t>
            </a:r>
            <a:r>
              <a:rPr lang="en-GB" altLang="en-US"/>
              <a:t>t</a:t>
            </a:r>
            <a:r>
              <a:rPr lang="en-DE" altLang="en-US"/>
              <a:t>i</a:t>
            </a:r>
            <a:r>
              <a:rPr lang="en-GB" altLang="en-US"/>
              <a:t>o</a:t>
            </a:r>
            <a:r>
              <a:rPr lang="en-DE" altLang="en-US"/>
              <a:t>n</a:t>
            </a:r>
            <a:r>
              <a:rPr lang="en-GB" altLang="en-US"/>
              <a:t>s</a:t>
            </a:r>
            <a:r>
              <a:rPr lang="en-DE" altLang="en-US"/>
              <a:t> </a:t>
            </a:r>
            <a:r>
              <a:rPr lang="en-US" altLang="en-US"/>
              <a:t>requiring the assignment</a:t>
            </a:r>
            <a:endParaRPr lang="en-DE" altLang="en-US"/>
          </a:p>
          <a:p>
            <a:pPr lvl="1"/>
            <a:r>
              <a:rPr lang="en-DE" altLang="en-US"/>
              <a:t>Diameter application identifier request needs to be ad</a:t>
            </a:r>
            <a:r>
              <a:rPr lang="en-GB" altLang="en-US"/>
              <a:t>d</a:t>
            </a:r>
            <a:r>
              <a:rPr lang="en-DE" altLang="en-US"/>
              <a:t>e</a:t>
            </a:r>
            <a:r>
              <a:rPr lang="en-GB" altLang="en-US"/>
              <a:t>d</a:t>
            </a:r>
            <a:r>
              <a:rPr lang="en-DE" altLang="en-US"/>
              <a:t>/covered.</a:t>
            </a:r>
            <a:endParaRPr lang="en-US" altLang="en-US"/>
          </a:p>
          <a:p>
            <a:pPr lvl="1"/>
            <a:r>
              <a:rPr lang="en-US" altLang="en-US"/>
              <a:t>The requests</a:t>
            </a:r>
            <a:r>
              <a:rPr lang="en-DE" altLang="en-US"/>
              <a:t> </a:t>
            </a:r>
            <a:r>
              <a:rPr lang="en-GB" altLang="en-US"/>
              <a:t>a</a:t>
            </a:r>
            <a:r>
              <a:rPr lang="en-DE" altLang="en-US"/>
              <a:t>r</a:t>
            </a:r>
            <a:r>
              <a:rPr lang="en-GB" altLang="en-US"/>
              <a:t>e</a:t>
            </a:r>
            <a:r>
              <a:rPr lang="en-DE" altLang="en-US"/>
              <a:t> </a:t>
            </a:r>
            <a:r>
              <a:rPr lang="en-GB" altLang="en-US"/>
              <a:t>t</a:t>
            </a:r>
            <a:r>
              <a:rPr lang="en-DE" altLang="en-US"/>
              <a:t>r</a:t>
            </a:r>
            <a:r>
              <a:rPr lang="en-GB" altLang="en-US"/>
              <a:t>a</a:t>
            </a:r>
            <a:r>
              <a:rPr lang="en-DE" altLang="en-US"/>
              <a:t>c</a:t>
            </a:r>
            <a:r>
              <a:rPr lang="en-GB" altLang="en-US"/>
              <a:t>k</a:t>
            </a:r>
            <a:r>
              <a:rPr lang="en-DE" altLang="en-US"/>
              <a:t>e</a:t>
            </a:r>
            <a:r>
              <a:rPr lang="en-GB" altLang="en-US"/>
              <a:t>d</a:t>
            </a:r>
            <a:r>
              <a:rPr lang="en-DE" altLang="en-US"/>
              <a:t> </a:t>
            </a:r>
            <a:r>
              <a:rPr lang="en-GB" altLang="en-US"/>
              <a:t>b</a:t>
            </a:r>
            <a:r>
              <a:rPr lang="en-DE" altLang="en-US"/>
              <a:t>y </a:t>
            </a:r>
            <a:r>
              <a:rPr lang="en-GB" altLang="en-US"/>
              <a:t>M</a:t>
            </a:r>
            <a:r>
              <a:rPr lang="en-DE" altLang="en-US"/>
              <a:t>C</a:t>
            </a:r>
            <a:r>
              <a:rPr lang="en-GB" altLang="en-US"/>
              <a:t>C</a:t>
            </a:r>
            <a:r>
              <a:rPr lang="en-DE" altLang="en-US"/>
              <a:t> </a:t>
            </a:r>
            <a:r>
              <a:rPr lang="en-GB" altLang="en-US"/>
              <a:t>o</a:t>
            </a:r>
            <a:r>
              <a:rPr lang="en-DE" altLang="en-US"/>
              <a:t>n </a:t>
            </a:r>
            <a:r>
              <a:rPr lang="en-GB" altLang="en-US"/>
              <a:t>t</a:t>
            </a:r>
            <a:r>
              <a:rPr lang="en-DE" altLang="en-US"/>
              <a:t>h</a:t>
            </a:r>
            <a:r>
              <a:rPr lang="en-GB" altLang="en-US"/>
              <a:t>e</a:t>
            </a:r>
            <a:r>
              <a:rPr lang="en-DE" altLang="en-US"/>
              <a:t> 3</a:t>
            </a:r>
            <a:r>
              <a:rPr lang="en-GB" altLang="en-US"/>
              <a:t>G</a:t>
            </a:r>
            <a:r>
              <a:rPr lang="en-DE" altLang="en-US"/>
              <a:t>P</a:t>
            </a:r>
            <a:r>
              <a:rPr lang="en-GB" altLang="en-US"/>
              <a:t>P</a:t>
            </a:r>
            <a:r>
              <a:rPr lang="en-US" altLang="en-US"/>
              <a:t> web page</a:t>
            </a:r>
            <a:r>
              <a:rPr lang="en-DE" altLang="en-US"/>
              <a:t> </a:t>
            </a:r>
            <a:r>
              <a:rPr lang="en-GB" altLang="en-US"/>
              <a:t>u</a:t>
            </a:r>
            <a:r>
              <a:rPr lang="en-DE" altLang="en-US"/>
              <a:t>n</a:t>
            </a:r>
            <a:r>
              <a:rPr lang="en-GB" altLang="en-US"/>
              <a:t>d</a:t>
            </a:r>
            <a:r>
              <a:rPr lang="en-DE" altLang="en-US"/>
              <a:t>e</a:t>
            </a:r>
            <a:r>
              <a:rPr lang="en-GB" altLang="en-US"/>
              <a:t>r</a:t>
            </a:r>
            <a:r>
              <a:rPr lang="en-DE" altLang="en-US"/>
              <a:t> </a:t>
            </a:r>
            <a:r>
              <a:rPr lang="en-GB" altLang="en-US"/>
              <a:t>D</a:t>
            </a:r>
            <a:r>
              <a:rPr lang="en-DE" altLang="en-US"/>
              <a:t>e</a:t>
            </a:r>
            <a:r>
              <a:rPr lang="en-GB" altLang="en-US"/>
              <a:t>l</a:t>
            </a:r>
            <a:r>
              <a:rPr lang="en-DE" altLang="en-US"/>
              <a:t>e</a:t>
            </a:r>
            <a:r>
              <a:rPr lang="en-GB" altLang="en-US"/>
              <a:t>g</a:t>
            </a:r>
            <a:r>
              <a:rPr lang="en-DE" altLang="en-US"/>
              <a:t>a</a:t>
            </a:r>
            <a:r>
              <a:rPr lang="en-GB" altLang="en-US"/>
              <a:t>t</a:t>
            </a:r>
            <a:r>
              <a:rPr lang="en-DE" altLang="en-US"/>
              <a:t>e</a:t>
            </a:r>
            <a:r>
              <a:rPr lang="en-GB" altLang="en-US"/>
              <a:t>s</a:t>
            </a:r>
            <a:r>
              <a:rPr lang="en-DE" altLang="en-US"/>
              <a:t> </a:t>
            </a:r>
            <a:r>
              <a:rPr lang="en-GB" altLang="en-US"/>
              <a:t>C</a:t>
            </a:r>
            <a:r>
              <a:rPr lang="en-DE" altLang="en-US"/>
              <a:t>o</a:t>
            </a:r>
            <a:r>
              <a:rPr lang="en-GB" altLang="en-US"/>
              <a:t>r</a:t>
            </a:r>
            <a:r>
              <a:rPr lang="en-DE" altLang="en-US"/>
              <a:t>n</a:t>
            </a:r>
            <a:r>
              <a:rPr lang="en-GB" altLang="en-US"/>
              <a:t>e</a:t>
            </a:r>
            <a:r>
              <a:rPr lang="en-DE" altLang="en-US"/>
              <a:t>r</a:t>
            </a:r>
            <a:r>
              <a:rPr lang="en-US" altLang="en-US"/>
              <a:t>:</a:t>
            </a:r>
            <a:br>
              <a:rPr lang="en-US" altLang="en-US"/>
            </a:br>
            <a:r>
              <a:rPr lang="en-US" altLang="en-US"/>
              <a:t> </a:t>
            </a:r>
            <a:r>
              <a:rPr lang="en-GB">
                <a:hlinkClick r:id="rId2"/>
              </a:rPr>
              <a:t>IANA registration requests tracking (3gpp.org)</a:t>
            </a:r>
            <a:endParaRPr lang="en-US" altLang="en-US"/>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re 1">
            <a:extLst>
              <a:ext uri="{FF2B5EF4-FFF2-40B4-BE49-F238E27FC236}">
                <a16:creationId xmlns:a16="http://schemas.microsoft.com/office/drawing/2014/main" id="{90EC28AC-40B8-420F-992F-BFBAF4B0E2BD}"/>
              </a:ext>
            </a:extLst>
          </p:cNvPr>
          <p:cNvSpPr>
            <a:spLocks noGrp="1"/>
          </p:cNvSpPr>
          <p:nvPr>
            <p:ph type="title"/>
          </p:nvPr>
        </p:nvSpPr>
        <p:spPr>
          <a:xfrm>
            <a:off x="838200" y="1709738"/>
            <a:ext cx="10515600" cy="4432300"/>
          </a:xfrm>
        </p:spPr>
        <p:txBody>
          <a:bodyPr/>
          <a:lstStyle/>
          <a:p>
            <a:r>
              <a:rPr lang="en-US" altLang="en-US"/>
              <a:t>IETF Dependencies</a:t>
            </a:r>
            <a:br>
              <a:rPr lang="en-DE" altLang="en-US"/>
            </a:br>
            <a:br>
              <a:rPr lang="en-DE" altLang="en-US"/>
            </a:br>
            <a:br>
              <a:rPr lang="en-DE" altLang="en-US"/>
            </a:br>
            <a:endParaRPr lang="en-US" altLang="en-US" sz="2400">
              <a:solidFill>
                <a:srgbClr val="FF0000"/>
              </a:solidFill>
            </a:endParaRPr>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re 1">
            <a:extLst>
              <a:ext uri="{FF2B5EF4-FFF2-40B4-BE49-F238E27FC236}">
                <a16:creationId xmlns:a16="http://schemas.microsoft.com/office/drawing/2014/main" id="{D17C2684-B7F9-4990-98DB-6AE9A1080D6C}"/>
              </a:ext>
            </a:extLst>
          </p:cNvPr>
          <p:cNvSpPr>
            <a:spLocks noGrp="1"/>
          </p:cNvSpPr>
          <p:nvPr>
            <p:ph type="title"/>
          </p:nvPr>
        </p:nvSpPr>
        <p:spPr/>
        <p:txBody>
          <a:bodyPr/>
          <a:lstStyle/>
          <a:p>
            <a:r>
              <a:rPr lang="en-US" altLang="en-US"/>
              <a:t>New Published RFCs</a:t>
            </a:r>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C09C7B-5D03-4AAE-BBE0-F11D2DC653D8}"/>
              </a:ext>
            </a:extLst>
          </p:cNvPr>
          <p:cNvSpPr>
            <a:spLocks noGrp="1"/>
          </p:cNvSpPr>
          <p:nvPr>
            <p:ph type="title"/>
          </p:nvPr>
        </p:nvSpPr>
        <p:spPr/>
        <p:txBody>
          <a:bodyPr/>
          <a:lstStyle/>
          <a:p>
            <a:pPr>
              <a:defRPr/>
            </a:pPr>
            <a:r>
              <a:rPr lang="en-US" dirty="0">
                <a:highlight>
                  <a:srgbClr val="FFFFFF"/>
                </a:highlight>
              </a:rPr>
              <a:t>Published RFCs</a:t>
            </a:r>
          </a:p>
        </p:txBody>
      </p:sp>
      <p:sp>
        <p:nvSpPr>
          <p:cNvPr id="3" name="Espace réservé du contenu 2">
            <a:extLst>
              <a:ext uri="{FF2B5EF4-FFF2-40B4-BE49-F238E27FC236}">
                <a16:creationId xmlns:a16="http://schemas.microsoft.com/office/drawing/2014/main" id="{F07416FA-22F9-4EB5-A2BD-521EA6A3AF52}"/>
              </a:ext>
            </a:extLst>
          </p:cNvPr>
          <p:cNvSpPr>
            <a:spLocks noGrp="1"/>
          </p:cNvSpPr>
          <p:nvPr>
            <p:ph idx="1"/>
          </p:nvPr>
        </p:nvSpPr>
        <p:spPr/>
        <p:txBody>
          <a:bodyPr/>
          <a:lstStyle/>
          <a:p>
            <a:pPr>
              <a:defRPr/>
            </a:pPr>
            <a:r>
              <a:rPr lang="en-US" altLang="en-US" dirty="0">
                <a:highlight>
                  <a:srgbClr val="FFFFFF"/>
                </a:highlight>
              </a:rPr>
              <a:t>Messaging Use Cases and Extensions for Secure Telephone Identity Revisited (STIR)</a:t>
            </a:r>
            <a:r>
              <a:rPr lang="en-DE" altLang="en-US" dirty="0">
                <a:highlight>
                  <a:srgbClr val="FFFFFF"/>
                </a:highlight>
              </a:rPr>
              <a:t>  </a:t>
            </a:r>
            <a:r>
              <a:rPr lang="en-US" altLang="en-US" dirty="0">
                <a:solidFill>
                  <a:srgbClr val="0070C0"/>
                </a:solidFill>
                <a:highlight>
                  <a:srgbClr val="FFFFFF"/>
                </a:highlight>
                <a:latin typeface="Inter"/>
              </a:rPr>
              <a:t>RFC 9475</a:t>
            </a:r>
            <a:endParaRPr lang="en-US" dirty="0">
              <a:solidFill>
                <a:srgbClr val="0070C0"/>
              </a:solidFill>
              <a:highlight>
                <a:srgbClr val="FFFFFF"/>
              </a:highlight>
            </a:endParaRPr>
          </a:p>
          <a:p>
            <a:pPr lvl="1">
              <a:defRPr/>
            </a:pPr>
            <a:r>
              <a:rPr lang="en-DE" dirty="0">
                <a:highlight>
                  <a:srgbClr val="FFFFFF"/>
                </a:highlight>
              </a:rPr>
              <a:t>P</a:t>
            </a:r>
            <a:r>
              <a:rPr lang="en-GB" dirty="0">
                <a:highlight>
                  <a:srgbClr val="FFFFFF"/>
                </a:highlight>
              </a:rPr>
              <a:t>u</a:t>
            </a:r>
            <a:r>
              <a:rPr lang="en-DE" dirty="0">
                <a:highlight>
                  <a:srgbClr val="FFFFFF"/>
                </a:highlight>
              </a:rPr>
              <a:t>b</a:t>
            </a:r>
            <a:r>
              <a:rPr lang="en-GB" dirty="0">
                <a:highlight>
                  <a:srgbClr val="FFFFFF"/>
                </a:highlight>
              </a:rPr>
              <a:t>l</a:t>
            </a:r>
            <a:r>
              <a:rPr lang="en-DE" dirty="0" err="1">
                <a:highlight>
                  <a:srgbClr val="FFFFFF"/>
                </a:highlight>
              </a:rPr>
              <a:t>i</a:t>
            </a:r>
            <a:r>
              <a:rPr lang="en-GB" dirty="0">
                <a:highlight>
                  <a:srgbClr val="FFFFFF"/>
                </a:highlight>
              </a:rPr>
              <a:t>s</a:t>
            </a:r>
            <a:r>
              <a:rPr lang="en-DE" dirty="0">
                <a:highlight>
                  <a:srgbClr val="FFFFFF"/>
                </a:highlight>
              </a:rPr>
              <a:t>h</a:t>
            </a:r>
            <a:r>
              <a:rPr lang="en-GB" dirty="0">
                <a:highlight>
                  <a:srgbClr val="FFFFFF"/>
                </a:highlight>
              </a:rPr>
              <a:t>e</a:t>
            </a:r>
            <a:r>
              <a:rPr lang="en-DE" dirty="0">
                <a:highlight>
                  <a:srgbClr val="FFFFFF"/>
                </a:highlight>
              </a:rPr>
              <a:t>d</a:t>
            </a:r>
            <a:r>
              <a:rPr lang="en-US" dirty="0">
                <a:highlight>
                  <a:srgbClr val="FFFFFF"/>
                </a:highlight>
              </a:rPr>
              <a:t>: </a:t>
            </a:r>
            <a:r>
              <a:rPr lang="en-DE" dirty="0">
                <a:highlight>
                  <a:srgbClr val="FFFFFF"/>
                </a:highlight>
              </a:rPr>
              <a:t>12</a:t>
            </a:r>
            <a:r>
              <a:rPr lang="en-US" dirty="0">
                <a:highlight>
                  <a:srgbClr val="FFFFFF"/>
                </a:highlight>
              </a:rPr>
              <a:t>/2023</a:t>
            </a:r>
            <a:endParaRPr lang="en-DE" dirty="0">
              <a:highlight>
                <a:srgbClr val="FFFFFF"/>
              </a:highlight>
            </a:endParaRPr>
          </a:p>
          <a:p>
            <a:pPr lvl="1">
              <a:defRPr/>
            </a:pPr>
            <a:r>
              <a:rPr lang="en-DE" dirty="0">
                <a:highlight>
                  <a:srgbClr val="FFFFFF"/>
                </a:highlight>
              </a:rPr>
              <a:t>A set of </a:t>
            </a:r>
            <a:r>
              <a:rPr lang="en-DE" dirty="0" err="1">
                <a:highlight>
                  <a:srgbClr val="FFFFFF"/>
                </a:highlight>
              </a:rPr>
              <a:t>CRs</a:t>
            </a:r>
            <a:r>
              <a:rPr lang="en-DE" dirty="0">
                <a:highlight>
                  <a:srgbClr val="FFFFFF"/>
                </a:highlight>
              </a:rPr>
              <a:t> updated reference section of 33.127 but not the annex </a:t>
            </a:r>
            <a:r>
              <a:rPr lang="en-GB" dirty="0">
                <a:highlight>
                  <a:srgbClr val="FFFFFF"/>
                </a:highlight>
              </a:rPr>
              <a:t>E</a:t>
            </a:r>
            <a:r>
              <a:rPr lang="en-DE" dirty="0">
                <a:highlight>
                  <a:srgbClr val="FFFFFF"/>
                </a:highlight>
              </a:rPr>
              <a:t>.2.3. </a:t>
            </a:r>
            <a:endParaRPr lang="en-US" dirty="0">
              <a:highlight>
                <a:srgbClr val="FFFFFF"/>
              </a:highlight>
            </a:endParaRPr>
          </a:p>
          <a:p>
            <a:pPr lvl="1">
              <a:defRPr/>
            </a:pPr>
            <a:r>
              <a:rPr lang="en-US" dirty="0">
                <a:highlight>
                  <a:srgbClr val="FFFFFF"/>
                </a:highlight>
              </a:rPr>
              <a:t>Next steps: </a:t>
            </a:r>
            <a:endParaRPr lang="en-DE" dirty="0">
              <a:highlight>
                <a:srgbClr val="FFFFFF"/>
              </a:highlight>
            </a:endParaRPr>
          </a:p>
          <a:p>
            <a:pPr lvl="2">
              <a:defRPr/>
            </a:pPr>
            <a:r>
              <a:rPr lang="en-US" dirty="0">
                <a:highlight>
                  <a:srgbClr val="FFFFFF"/>
                </a:highlight>
              </a:rPr>
              <a:t>CR to 33.127</a:t>
            </a:r>
            <a:r>
              <a:rPr lang="en-DE" dirty="0">
                <a:highlight>
                  <a:srgbClr val="FFFFFF"/>
                </a:highlight>
              </a:rPr>
              <a:t> </a:t>
            </a:r>
            <a:r>
              <a:rPr lang="en-GB" dirty="0">
                <a:highlight>
                  <a:srgbClr val="FFFFFF"/>
                </a:highlight>
              </a:rPr>
              <a:t>t</a:t>
            </a:r>
            <a:r>
              <a:rPr lang="en-DE" dirty="0">
                <a:highlight>
                  <a:srgbClr val="FFFFFF"/>
                </a:highlight>
              </a:rPr>
              <a:t>o </a:t>
            </a:r>
            <a:r>
              <a:rPr lang="en-GB" dirty="0">
                <a:highlight>
                  <a:srgbClr val="FFFFFF"/>
                </a:highlight>
              </a:rPr>
              <a:t>a</a:t>
            </a:r>
            <a:r>
              <a:rPr lang="en-DE" dirty="0">
                <a:highlight>
                  <a:srgbClr val="FFFFFF"/>
                </a:highlight>
              </a:rPr>
              <a:t>l</a:t>
            </a:r>
            <a:r>
              <a:rPr lang="en-GB" dirty="0" err="1">
                <a:highlight>
                  <a:srgbClr val="FFFFFF"/>
                </a:highlight>
              </a:rPr>
              <a:t>i</a:t>
            </a:r>
            <a:r>
              <a:rPr lang="en-DE" dirty="0">
                <a:highlight>
                  <a:srgbClr val="FFFFFF"/>
                </a:highlight>
              </a:rPr>
              <a:t>g</a:t>
            </a:r>
            <a:r>
              <a:rPr lang="en-GB" dirty="0">
                <a:highlight>
                  <a:srgbClr val="FFFFFF"/>
                </a:highlight>
              </a:rPr>
              <a:t>n</a:t>
            </a:r>
            <a:r>
              <a:rPr lang="en-DE" dirty="0">
                <a:highlight>
                  <a:srgbClr val="FFFFFF"/>
                </a:highlight>
              </a:rPr>
              <a:t>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a:t>
            </a:r>
            <a:r>
              <a:rPr lang="en-GB" dirty="0">
                <a:highlight>
                  <a:srgbClr val="FFFFFF"/>
                </a:highlight>
              </a:rPr>
              <a:t>r</a:t>
            </a:r>
            <a:r>
              <a:rPr lang="en-DE" dirty="0">
                <a:highlight>
                  <a:srgbClr val="FFFFFF"/>
                </a:highlight>
              </a:rPr>
              <a:t>e</a:t>
            </a:r>
            <a:r>
              <a:rPr lang="en-GB" dirty="0">
                <a:highlight>
                  <a:srgbClr val="FFFFFF"/>
                </a:highlight>
              </a:rPr>
              <a:t>f</a:t>
            </a:r>
            <a:r>
              <a:rPr lang="en-DE" dirty="0">
                <a:highlight>
                  <a:srgbClr val="FFFFFF"/>
                </a:highlight>
              </a:rPr>
              <a:t>e</a:t>
            </a:r>
            <a:r>
              <a:rPr lang="en-GB" dirty="0">
                <a:highlight>
                  <a:srgbClr val="FFFFFF"/>
                </a:highlight>
              </a:rPr>
              <a:t>r</a:t>
            </a:r>
            <a:r>
              <a:rPr lang="en-DE" dirty="0">
                <a:highlight>
                  <a:srgbClr val="FFFFFF"/>
                </a:highlight>
              </a:rPr>
              <a:t>e</a:t>
            </a:r>
            <a:r>
              <a:rPr lang="en-GB" dirty="0">
                <a:highlight>
                  <a:srgbClr val="FFFFFF"/>
                </a:highlight>
              </a:rPr>
              <a:t>b</a:t>
            </a:r>
            <a:r>
              <a:rPr lang="en-DE" dirty="0">
                <a:highlight>
                  <a:srgbClr val="FFFFFF"/>
                </a:highlight>
              </a:rPr>
              <a:t>c</a:t>
            </a:r>
            <a:r>
              <a:rPr lang="en-GB" dirty="0">
                <a:highlight>
                  <a:srgbClr val="FFFFFF"/>
                </a:highlight>
              </a:rPr>
              <a:t>e</a:t>
            </a:r>
            <a:r>
              <a:rPr lang="en-DE" dirty="0">
                <a:highlight>
                  <a:srgbClr val="FFFFFF"/>
                </a:highlight>
              </a:rPr>
              <a:t> </a:t>
            </a:r>
            <a:r>
              <a:rPr lang="en-GB" dirty="0" err="1">
                <a:highlight>
                  <a:srgbClr val="FFFFFF"/>
                </a:highlight>
              </a:rPr>
              <a:t>i</a:t>
            </a:r>
            <a:r>
              <a:rPr lang="en-DE" dirty="0">
                <a:highlight>
                  <a:srgbClr val="FFFFFF"/>
                </a:highlight>
              </a:rPr>
              <a:t>n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a:t>
            </a:r>
            <a:r>
              <a:rPr lang="en-GB" dirty="0">
                <a:highlight>
                  <a:srgbClr val="FFFFFF"/>
                </a:highlight>
              </a:rPr>
              <a:t>A</a:t>
            </a:r>
            <a:r>
              <a:rPr lang="en-DE" dirty="0">
                <a:highlight>
                  <a:srgbClr val="FFFFFF"/>
                </a:highlight>
              </a:rPr>
              <a:t>n</a:t>
            </a:r>
            <a:r>
              <a:rPr lang="en-GB" dirty="0">
                <a:highlight>
                  <a:srgbClr val="FFFFFF"/>
                </a:highlight>
              </a:rPr>
              <a:t>n</a:t>
            </a:r>
            <a:r>
              <a:rPr lang="en-DE" dirty="0">
                <a:highlight>
                  <a:srgbClr val="FFFFFF"/>
                </a:highlight>
              </a:rPr>
              <a:t>e</a:t>
            </a:r>
            <a:r>
              <a:rPr lang="en-GB" dirty="0">
                <a:highlight>
                  <a:srgbClr val="FFFFFF"/>
                </a:highlight>
              </a:rPr>
              <a:t>x</a:t>
            </a:r>
            <a:endParaRPr lang="en-US" dirty="0">
              <a:highlight>
                <a:srgbClr val="FFFFFF"/>
              </a:highlight>
            </a:endParaRPr>
          </a:p>
          <a:p>
            <a:pPr>
              <a:defRPr/>
            </a:pPr>
            <a:r>
              <a:rPr lang="en-US" dirty="0">
                <a:highlight>
                  <a:srgbClr val="FFFFFF"/>
                </a:highlight>
              </a:rPr>
              <a:t>Deterministic Networking (</a:t>
            </a:r>
            <a:r>
              <a:rPr lang="en-US" dirty="0" err="1">
                <a:highlight>
                  <a:srgbClr val="FFFFFF"/>
                </a:highlight>
              </a:rPr>
              <a:t>DetNet</a:t>
            </a:r>
            <a:r>
              <a:rPr lang="en-US" dirty="0">
                <a:highlight>
                  <a:srgbClr val="FFFFFF"/>
                </a:highlight>
              </a:rPr>
              <a:t>) YANG Model </a:t>
            </a:r>
            <a:r>
              <a:rPr lang="en-US" dirty="0">
                <a:solidFill>
                  <a:srgbClr val="0070C0"/>
                </a:solidFill>
                <a:highlight>
                  <a:srgbClr val="FFFFFF"/>
                </a:highlight>
              </a:rPr>
              <a:t>RFC 9633</a:t>
            </a:r>
          </a:p>
          <a:p>
            <a:pPr lvl="1">
              <a:defRPr/>
            </a:pPr>
            <a:r>
              <a:rPr lang="en-US" dirty="0">
                <a:highlight>
                  <a:srgbClr val="FFFFFF"/>
                </a:highlight>
              </a:rPr>
              <a:t>Published 11/24 </a:t>
            </a:r>
            <a:endParaRPr lang="en-DE" dirty="0">
              <a:highlight>
                <a:srgbClr val="FFFFFF"/>
              </a:highlight>
            </a:endParaRPr>
          </a:p>
          <a:p>
            <a:pPr lvl="1">
              <a:defRPr/>
            </a:pPr>
            <a:r>
              <a:rPr lang="en-US" dirty="0"/>
              <a:t>Next step:</a:t>
            </a:r>
          </a:p>
          <a:p>
            <a:pPr lvl="2">
              <a:defRPr/>
            </a:pPr>
            <a:r>
              <a:rPr lang="en-US" dirty="0"/>
              <a:t>CRs to 23.501, 23.503, 29.513 and 29.565</a:t>
            </a:r>
            <a:endParaRPr lang="en-GB" dirty="0"/>
          </a:p>
          <a:p>
            <a:pPr>
              <a:defRPr/>
            </a:pPr>
            <a:endParaRPr lang="en-US" dirty="0">
              <a:solidFill>
                <a:srgbClr val="FF0000"/>
              </a:solidFill>
              <a:highlight>
                <a:srgbClr val="FFFFFF"/>
              </a:highlight>
            </a:endParaRPr>
          </a:p>
          <a:p>
            <a:pPr marL="914400" lvl="2" indent="0">
              <a:buFont typeface="Arial" panose="020B0604020202020204" pitchFamily="34" charset="0"/>
              <a:buNone/>
              <a:defRPr/>
            </a:pPr>
            <a:endParaRPr lang="en-US" dirty="0">
              <a:highlight>
                <a:srgbClr val="FFFFFF"/>
              </a:highlight>
            </a:endParaRPr>
          </a:p>
          <a:p>
            <a:pPr lvl="2">
              <a:defRPr/>
            </a:pPr>
            <a:endParaRPr lang="en-DE" dirty="0"/>
          </a:p>
        </p:txBody>
      </p:sp>
      <p:sp>
        <p:nvSpPr>
          <p:cNvPr id="19460" name="Rectangle 4">
            <a:extLst>
              <a:ext uri="{FF2B5EF4-FFF2-40B4-BE49-F238E27FC236}">
                <a16:creationId xmlns:a16="http://schemas.microsoft.com/office/drawing/2014/main" id="{98758CBC-D219-4ED0-9890-362ED7BADE16}"/>
              </a:ext>
            </a:extLst>
          </p:cNvPr>
          <p:cNvSpPr>
            <a:spLocks noChangeArrowheads="1"/>
          </p:cNvSpPr>
          <p:nvPr/>
        </p:nvSpPr>
        <p:spPr bwMode="auto">
          <a:xfrm>
            <a:off x="0" y="-55563"/>
            <a:ext cx="184150" cy="56832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0" anchor="ct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1600">
              <a:solidFill>
                <a:srgbClr val="212529"/>
              </a:solidFill>
              <a:latin typeface="Inter"/>
            </a:endParaRPr>
          </a:p>
          <a:p>
            <a:endParaRPr lang="en-US" altLang="en-US"/>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re 1">
            <a:extLst>
              <a:ext uri="{FF2B5EF4-FFF2-40B4-BE49-F238E27FC236}">
                <a16:creationId xmlns:a16="http://schemas.microsoft.com/office/drawing/2014/main" id="{199E3A39-C50F-4084-B5A2-63B3A48D692B}"/>
              </a:ext>
            </a:extLst>
          </p:cNvPr>
          <p:cNvSpPr>
            <a:spLocks noGrp="1"/>
          </p:cNvSpPr>
          <p:nvPr>
            <p:ph type="title"/>
          </p:nvPr>
        </p:nvSpPr>
        <p:spPr/>
        <p:txBody>
          <a:bodyPr/>
          <a:lstStyle/>
          <a:p>
            <a:r>
              <a:rPr lang="en-US" altLang="en-US"/>
              <a:t>IETF reference updates</a:t>
            </a:r>
            <a:endParaRPr lang="fr-FR" altLang="en-US"/>
          </a:p>
        </p:txBody>
      </p:sp>
      <p:sp>
        <p:nvSpPr>
          <p:cNvPr id="3" name="Espace réservé du contenu 2">
            <a:extLst>
              <a:ext uri="{FF2B5EF4-FFF2-40B4-BE49-F238E27FC236}">
                <a16:creationId xmlns:a16="http://schemas.microsoft.com/office/drawing/2014/main" id="{8DBD83E5-1B35-4D87-BDA2-849C5DF5E613}"/>
              </a:ext>
            </a:extLst>
          </p:cNvPr>
          <p:cNvSpPr>
            <a:spLocks noGrp="1"/>
          </p:cNvSpPr>
          <p:nvPr>
            <p:ph idx="1"/>
          </p:nvPr>
        </p:nvSpPr>
        <p:spPr/>
        <p:txBody>
          <a:bodyPr/>
          <a:lstStyle/>
          <a:p>
            <a:pPr>
              <a:defRPr/>
            </a:pPr>
            <a:r>
              <a:rPr lang="en-US" dirty="0">
                <a:highlight>
                  <a:srgbClr val="FFFFFF"/>
                </a:highlight>
              </a:rPr>
              <a:t>None</a:t>
            </a:r>
            <a:endParaRPr lang="en-DE" dirty="0">
              <a:highlight>
                <a:srgbClr val="FFFFFF"/>
              </a:highlight>
            </a:endParaRPr>
          </a:p>
          <a:p>
            <a:pPr>
              <a:defRPr/>
            </a:pPr>
            <a:endParaRPr lang="en-US" i="1" dirty="0">
              <a:highlight>
                <a:srgbClr val="FFFFFF"/>
              </a:highlight>
            </a:endParaRPr>
          </a:p>
          <a:p>
            <a:pPr lvl="1">
              <a:defRPr/>
            </a:pPr>
            <a:endParaRPr lang="fr-FR" dirty="0"/>
          </a:p>
          <a:p>
            <a:pPr lvl="1">
              <a:defRPr/>
            </a:pPr>
            <a:endParaRPr lang="fr-FR" dirty="0"/>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re 1">
            <a:extLst>
              <a:ext uri="{FF2B5EF4-FFF2-40B4-BE49-F238E27FC236}">
                <a16:creationId xmlns:a16="http://schemas.microsoft.com/office/drawing/2014/main" id="{65BC86DB-2D75-4D44-9FFA-6F81A550FA3C}"/>
              </a:ext>
            </a:extLst>
          </p:cNvPr>
          <p:cNvSpPr>
            <a:spLocks noGrp="1"/>
          </p:cNvSpPr>
          <p:nvPr>
            <p:ph type="title"/>
          </p:nvPr>
        </p:nvSpPr>
        <p:spPr/>
        <p:txBody>
          <a:bodyPr/>
          <a:lstStyle/>
          <a:p>
            <a:r>
              <a:rPr lang="en-US" altLang="en-US"/>
              <a:t>Drafts in RFC Editor queue</a:t>
            </a:r>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re 1">
            <a:extLst>
              <a:ext uri="{FF2B5EF4-FFF2-40B4-BE49-F238E27FC236}">
                <a16:creationId xmlns:a16="http://schemas.microsoft.com/office/drawing/2014/main" id="{A93C0F9A-3B68-4216-B6CB-6DEF908E7BC6}"/>
              </a:ext>
            </a:extLst>
          </p:cNvPr>
          <p:cNvSpPr>
            <a:spLocks noGrp="1"/>
          </p:cNvSpPr>
          <p:nvPr>
            <p:ph type="title"/>
          </p:nvPr>
        </p:nvSpPr>
        <p:spPr/>
        <p:txBody>
          <a:bodyPr/>
          <a:lstStyle/>
          <a:p>
            <a:r>
              <a:rPr lang="en-US" altLang="en-US"/>
              <a:t>Drafts in RFC Editor queue</a:t>
            </a:r>
          </a:p>
        </p:txBody>
      </p:sp>
      <p:sp>
        <p:nvSpPr>
          <p:cNvPr id="3" name="Espace réservé du contenu 2">
            <a:extLst>
              <a:ext uri="{FF2B5EF4-FFF2-40B4-BE49-F238E27FC236}">
                <a16:creationId xmlns:a16="http://schemas.microsoft.com/office/drawing/2014/main" id="{28F5B106-73E8-40CC-8101-D3CD52221EB8}"/>
              </a:ext>
            </a:extLst>
          </p:cNvPr>
          <p:cNvSpPr>
            <a:spLocks noGrp="1"/>
          </p:cNvSpPr>
          <p:nvPr>
            <p:ph idx="1"/>
          </p:nvPr>
        </p:nvSpPr>
        <p:spPr/>
        <p:txBody>
          <a:bodyPr/>
          <a:lstStyle/>
          <a:p>
            <a:pPr>
              <a:defRPr/>
            </a:pPr>
            <a:r>
              <a:rPr lang="en-US" dirty="0">
                <a:highlight>
                  <a:srgbClr val="FFFFFF"/>
                </a:highlight>
                <a:hlinkClick r:id="rId2"/>
              </a:rPr>
              <a:t>draft-ietf-stir-passport-rcd-26</a:t>
            </a:r>
            <a:endParaRPr lang="en-US" dirty="0">
              <a:highlight>
                <a:srgbClr val="FFFFFF"/>
              </a:highlight>
            </a:endParaRPr>
          </a:p>
          <a:p>
            <a:pPr lvl="1">
              <a:defRPr/>
            </a:pPr>
            <a:r>
              <a:rPr lang="en-US" dirty="0">
                <a:highlight>
                  <a:srgbClr val="FFFFFF"/>
                </a:highlight>
              </a:rPr>
              <a:t>Title: PASSporT Extension for Rich Call Data</a:t>
            </a:r>
          </a:p>
          <a:p>
            <a:pPr lvl="1">
              <a:defRPr/>
            </a:pPr>
            <a:r>
              <a:rPr lang="en-US" dirty="0">
                <a:highlight>
                  <a:srgbClr val="FFFFFF"/>
                </a:highlight>
              </a:rPr>
              <a:t>Last update: 06/2023</a:t>
            </a:r>
          </a:p>
          <a:p>
            <a:pPr lvl="1">
              <a:defRPr/>
            </a:pPr>
            <a:r>
              <a:rPr lang="en-US" dirty="0">
                <a:highlight>
                  <a:srgbClr val="FFFFFF"/>
                </a:highlight>
              </a:rPr>
              <a:t>Next steps: Publish as Proposed Standard RFC, CRs to 33.127 and 33.128</a:t>
            </a:r>
          </a:p>
          <a:p>
            <a:pPr>
              <a:defRPr/>
            </a:pPr>
            <a:endParaRPr lang="en-GB" dirty="0"/>
          </a:p>
          <a:p>
            <a:pPr lvl="1">
              <a:defRPr/>
            </a:pPr>
            <a:endParaRPr lang="en-DE" dirty="0">
              <a:highlight>
                <a:srgbClr val="FFFF00"/>
              </a:highlight>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1">
            <a:extLst>
              <a:ext uri="{FF2B5EF4-FFF2-40B4-BE49-F238E27FC236}">
                <a16:creationId xmlns:a16="http://schemas.microsoft.com/office/drawing/2014/main" id="{12530718-30BD-4488-85AD-6E2C5D1A3D6D}"/>
              </a:ext>
            </a:extLst>
          </p:cNvPr>
          <p:cNvSpPr>
            <a:spLocks noGrp="1"/>
          </p:cNvSpPr>
          <p:nvPr>
            <p:ph type="title"/>
          </p:nvPr>
        </p:nvSpPr>
        <p:spPr/>
        <p:txBody>
          <a:bodyPr/>
          <a:lstStyle/>
          <a:p>
            <a:r>
              <a:rPr lang="en-US" altLang="en-US"/>
              <a:t>Agenda </a:t>
            </a:r>
          </a:p>
        </p:txBody>
      </p:sp>
      <p:sp>
        <p:nvSpPr>
          <p:cNvPr id="6147" name="Espace réservé du contenu 2">
            <a:extLst>
              <a:ext uri="{FF2B5EF4-FFF2-40B4-BE49-F238E27FC236}">
                <a16:creationId xmlns:a16="http://schemas.microsoft.com/office/drawing/2014/main" id="{1E8156F1-7C4D-4DE8-8DE5-DC5DBB152BCB}"/>
              </a:ext>
            </a:extLst>
          </p:cNvPr>
          <p:cNvSpPr>
            <a:spLocks noGrp="1"/>
          </p:cNvSpPr>
          <p:nvPr>
            <p:ph idx="1"/>
          </p:nvPr>
        </p:nvSpPr>
        <p:spPr/>
        <p:txBody>
          <a:bodyPr/>
          <a:lstStyle/>
          <a:p>
            <a:r>
              <a:rPr lang="en-US" altLang="en-US"/>
              <a:t>3GPP-IETF Coordination</a:t>
            </a:r>
            <a:endParaRPr lang="fr-FR" altLang="en-US"/>
          </a:p>
          <a:p>
            <a:r>
              <a:rPr lang="en-US" altLang="en-US"/>
              <a:t>Ongoing Liaison Statements exchanged between IETF and 3GPP</a:t>
            </a:r>
            <a:endParaRPr lang="fr-FR" altLang="en-US"/>
          </a:p>
          <a:p>
            <a:r>
              <a:rPr lang="en-US" altLang="en-US"/>
              <a:t>Ongoing IANA action</a:t>
            </a:r>
            <a:endParaRPr lang="fr-FR" altLang="en-US"/>
          </a:p>
          <a:p>
            <a:r>
              <a:rPr lang="en-US" altLang="en-US"/>
              <a:t>Status of the 3GPP-IETF dependencies</a:t>
            </a:r>
            <a:endParaRPr lang="fr-FR" altLang="en-US"/>
          </a:p>
          <a:p>
            <a:r>
              <a:rPr lang="fr-FR" altLang="en-US"/>
              <a:t>AoB</a:t>
            </a:r>
            <a:endParaRPr lang="en-US" altLang="en-US"/>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re 1">
            <a:extLst>
              <a:ext uri="{FF2B5EF4-FFF2-40B4-BE49-F238E27FC236}">
                <a16:creationId xmlns:a16="http://schemas.microsoft.com/office/drawing/2014/main" id="{913C416C-DF65-4EFC-BE2C-11C382C2D5BB}"/>
              </a:ext>
            </a:extLst>
          </p:cNvPr>
          <p:cNvSpPr>
            <a:spLocks noGrp="1"/>
          </p:cNvSpPr>
          <p:nvPr>
            <p:ph type="title"/>
          </p:nvPr>
        </p:nvSpPr>
        <p:spPr/>
        <p:txBody>
          <a:bodyPr/>
          <a:lstStyle/>
          <a:p>
            <a:r>
              <a:rPr lang="en-US" altLang="en-US"/>
              <a:t>Drafts under IESG review</a:t>
            </a:r>
            <a:endParaRPr lang="fr-FR" altLang="en-US"/>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re 1">
            <a:extLst>
              <a:ext uri="{FF2B5EF4-FFF2-40B4-BE49-F238E27FC236}">
                <a16:creationId xmlns:a16="http://schemas.microsoft.com/office/drawing/2014/main" id="{6A721D0C-C875-4AD1-9AC4-9BA6C3D8723B}"/>
              </a:ext>
            </a:extLst>
          </p:cNvPr>
          <p:cNvSpPr>
            <a:spLocks noGrp="1"/>
          </p:cNvSpPr>
          <p:nvPr>
            <p:ph type="title"/>
          </p:nvPr>
        </p:nvSpPr>
        <p:spPr/>
        <p:txBody>
          <a:bodyPr/>
          <a:lstStyle/>
          <a:p>
            <a:r>
              <a:rPr lang="en-US" altLang="en-US"/>
              <a:t>Drafts under IESG review</a:t>
            </a:r>
            <a:endParaRPr lang="fr-FR" altLang="en-US"/>
          </a:p>
        </p:txBody>
      </p:sp>
      <p:sp>
        <p:nvSpPr>
          <p:cNvPr id="3" name="Espace réservé du contenu 2">
            <a:extLst>
              <a:ext uri="{FF2B5EF4-FFF2-40B4-BE49-F238E27FC236}">
                <a16:creationId xmlns:a16="http://schemas.microsoft.com/office/drawing/2014/main" id="{BAE06F52-34FF-4D21-A7AA-4765268C4C81}"/>
              </a:ext>
            </a:extLst>
          </p:cNvPr>
          <p:cNvSpPr>
            <a:spLocks noGrp="1"/>
          </p:cNvSpPr>
          <p:nvPr>
            <p:ph idx="1"/>
          </p:nvPr>
        </p:nvSpPr>
        <p:spPr/>
        <p:txBody>
          <a:bodyPr/>
          <a:lstStyle/>
          <a:p>
            <a:pPr>
              <a:defRPr/>
            </a:pPr>
            <a:r>
              <a:rPr lang="en-US" altLang="en-US" dirty="0">
                <a:solidFill>
                  <a:srgbClr val="212529"/>
                </a:solidFill>
                <a:highlight>
                  <a:srgbClr val="FFFFFF"/>
                </a:highlight>
                <a:latin typeface="Inter"/>
                <a:hlinkClick r:id="rId2"/>
              </a:rPr>
              <a:t>draft-ietf-opsawg-teas-attachment-circuit</a:t>
            </a:r>
            <a:r>
              <a:rPr lang="en-US" dirty="0">
                <a:highlight>
                  <a:srgbClr val="FFFFFF"/>
                </a:highlight>
              </a:rPr>
              <a:t>		</a:t>
            </a:r>
          </a:p>
          <a:p>
            <a:pPr lvl="1">
              <a:defRPr/>
            </a:pPr>
            <a:r>
              <a:rPr lang="en-US" dirty="0">
                <a:highlight>
                  <a:srgbClr val="FFFFFF"/>
                </a:highlight>
              </a:rPr>
              <a:t>Title: </a:t>
            </a:r>
            <a:r>
              <a:rPr lang="en-US" altLang="zh-CN" dirty="0">
                <a:highlight>
                  <a:srgbClr val="FFFFFF"/>
                </a:highlight>
              </a:rPr>
              <a:t>YANG Data Models for 'Attachment Circuits'-as-a-Service (</a:t>
            </a:r>
            <a:r>
              <a:rPr lang="en-US" altLang="zh-CN" dirty="0" err="1">
                <a:highlight>
                  <a:srgbClr val="FFFFFF"/>
                </a:highlight>
              </a:rPr>
              <a:t>ACaaS</a:t>
            </a:r>
            <a:r>
              <a:rPr lang="en-US" altLang="zh-CN" dirty="0">
                <a:highlight>
                  <a:srgbClr val="FFFFFF"/>
                </a:highlight>
              </a:rPr>
              <a:t>)</a:t>
            </a:r>
            <a:endParaRPr lang="en-US" dirty="0">
              <a:highlight>
                <a:srgbClr val="FFFFFF"/>
              </a:highlight>
            </a:endParaRPr>
          </a:p>
          <a:p>
            <a:pPr lvl="1">
              <a:defRPr/>
            </a:pPr>
            <a:r>
              <a:rPr lang="en-US" dirty="0">
                <a:highlight>
                  <a:srgbClr val="FFFFFF"/>
                </a:highlight>
              </a:rPr>
              <a:t>Status: draft-</a:t>
            </a:r>
            <a:r>
              <a:rPr lang="en-US" dirty="0" err="1">
                <a:highlight>
                  <a:srgbClr val="FFFFFF"/>
                </a:highlight>
              </a:rPr>
              <a:t>boro</a:t>
            </a:r>
            <a:r>
              <a:rPr lang="en-US" dirty="0">
                <a:highlight>
                  <a:srgbClr val="FFFFFF"/>
                </a:highlight>
              </a:rPr>
              <a:t>-</a:t>
            </a:r>
            <a:r>
              <a:rPr lang="en-US" dirty="0" err="1">
                <a:highlight>
                  <a:srgbClr val="FFFFFF"/>
                </a:highlight>
              </a:rPr>
              <a:t>opsawg</a:t>
            </a:r>
            <a:r>
              <a:rPr lang="en-US" dirty="0">
                <a:highlight>
                  <a:srgbClr val="FFFFFF"/>
                </a:highlight>
              </a:rPr>
              <a:t>-teas-attachment-circuit adopted by WG as </a:t>
            </a:r>
            <a:r>
              <a:rPr lang="en-GB" dirty="0">
                <a:highlight>
                  <a:srgbClr val="FFFFFF"/>
                </a:highlight>
              </a:rPr>
              <a:t>draft-</a:t>
            </a:r>
            <a:r>
              <a:rPr lang="en-GB" dirty="0" err="1">
                <a:highlight>
                  <a:srgbClr val="FFFFFF"/>
                </a:highlight>
              </a:rPr>
              <a:t>ietf</a:t>
            </a:r>
            <a:r>
              <a:rPr lang="en-GB" dirty="0">
                <a:highlight>
                  <a:srgbClr val="FFFFFF"/>
                </a:highlight>
              </a:rPr>
              <a:t>-</a:t>
            </a:r>
            <a:r>
              <a:rPr lang="en-GB" dirty="0" err="1">
                <a:highlight>
                  <a:srgbClr val="FFFFFF"/>
                </a:highlight>
              </a:rPr>
              <a:t>opsawg</a:t>
            </a:r>
            <a:r>
              <a:rPr lang="en-GB" dirty="0">
                <a:highlight>
                  <a:srgbClr val="FFFFFF"/>
                </a:highlight>
              </a:rPr>
              <a:t>-teas-attachment-circuit when. draft-</a:t>
            </a:r>
            <a:r>
              <a:rPr lang="en-GB" dirty="0" err="1">
                <a:highlight>
                  <a:srgbClr val="FFFFFF"/>
                </a:highlight>
              </a:rPr>
              <a:t>ietf</a:t>
            </a:r>
            <a:r>
              <a:rPr lang="en-GB" dirty="0">
                <a:highlight>
                  <a:srgbClr val="FFFFFF"/>
                </a:highlight>
              </a:rPr>
              <a:t>-</a:t>
            </a:r>
            <a:r>
              <a:rPr lang="en-GB" dirty="0" err="1">
                <a:highlight>
                  <a:srgbClr val="FFFFFF"/>
                </a:highlight>
              </a:rPr>
              <a:t>opsawg</a:t>
            </a:r>
            <a:r>
              <a:rPr lang="en-GB" dirty="0">
                <a:highlight>
                  <a:srgbClr val="FFFFFF"/>
                </a:highlight>
              </a:rPr>
              <a:t>-teas-attachment-circuit</a:t>
            </a:r>
            <a:r>
              <a:rPr lang="en-DE" dirty="0">
                <a:highlight>
                  <a:srgbClr val="FFFFFF"/>
                </a:highlight>
              </a:rPr>
              <a:t>-</a:t>
            </a:r>
            <a:r>
              <a:rPr lang="en-DE" dirty="0">
                <a:solidFill>
                  <a:srgbClr val="FF0000"/>
                </a:solidFill>
                <a:highlight>
                  <a:srgbClr val="FFFFFF"/>
                </a:highlight>
              </a:rPr>
              <a:t>1</a:t>
            </a:r>
            <a:r>
              <a:rPr lang="en-US" dirty="0">
                <a:solidFill>
                  <a:srgbClr val="FF0000"/>
                </a:solidFill>
                <a:highlight>
                  <a:srgbClr val="FFFFFF"/>
                </a:highlight>
              </a:rPr>
              <a:t>8</a:t>
            </a:r>
            <a:r>
              <a:rPr lang="en-DE" dirty="0">
                <a:highlight>
                  <a:srgbClr val="FFFFFF"/>
                </a:highlight>
              </a:rPr>
              <a:t> </a:t>
            </a:r>
            <a:r>
              <a:rPr lang="en-GB" dirty="0">
                <a:highlight>
                  <a:srgbClr val="FFFFFF"/>
                </a:highlight>
              </a:rPr>
              <a:t>p</a:t>
            </a:r>
            <a:r>
              <a:rPr lang="en-DE" dirty="0">
                <a:highlight>
                  <a:srgbClr val="FFFFFF"/>
                </a:highlight>
              </a:rPr>
              <a:t>o</a:t>
            </a:r>
            <a:r>
              <a:rPr lang="en-GB" dirty="0">
                <a:highlight>
                  <a:srgbClr val="FFFFFF"/>
                </a:highlight>
              </a:rPr>
              <a:t>s</a:t>
            </a:r>
            <a:r>
              <a:rPr lang="en-DE" dirty="0">
                <a:highlight>
                  <a:srgbClr val="FFFFFF"/>
                </a:highlight>
              </a:rPr>
              <a:t>t</a:t>
            </a:r>
            <a:r>
              <a:rPr lang="en-GB" dirty="0">
                <a:highlight>
                  <a:srgbClr val="FFFFFF"/>
                </a:highlight>
              </a:rPr>
              <a:t>e</a:t>
            </a:r>
            <a:r>
              <a:rPr lang="en-DE" dirty="0">
                <a:highlight>
                  <a:srgbClr val="FFFFFF"/>
                </a:highlight>
              </a:rPr>
              <a:t>d </a:t>
            </a:r>
            <a:r>
              <a:rPr lang="en-US" dirty="0">
                <a:solidFill>
                  <a:srgbClr val="FF0000"/>
                </a:solidFill>
                <a:highlight>
                  <a:srgbClr val="FFFFFF"/>
                </a:highlight>
              </a:rPr>
              <a:t>11</a:t>
            </a:r>
            <a:r>
              <a:rPr lang="en-DE" dirty="0">
                <a:solidFill>
                  <a:srgbClr val="FF0000"/>
                </a:solidFill>
                <a:highlight>
                  <a:srgbClr val="FFFFFF"/>
                </a:highlight>
              </a:rPr>
              <a:t>/24</a:t>
            </a:r>
            <a:r>
              <a:rPr lang="en-US" dirty="0">
                <a:solidFill>
                  <a:srgbClr val="FF0000"/>
                </a:solidFill>
                <a:highlight>
                  <a:srgbClr val="FFFFFF"/>
                </a:highlight>
              </a:rPr>
              <a:t>.</a:t>
            </a:r>
          </a:p>
          <a:p>
            <a:pPr lvl="1">
              <a:defRPr/>
            </a:pPr>
            <a:r>
              <a:rPr lang="en-US" dirty="0">
                <a:highlight>
                  <a:srgbClr val="FFFFFF"/>
                </a:highlight>
              </a:rPr>
              <a:t>Next steps: RFC publication, SA5 CR to 28.541</a:t>
            </a:r>
            <a:endParaRPr lang="en-DE" dirty="0">
              <a:highlight>
                <a:srgbClr val="FFFFFF"/>
              </a:highlight>
            </a:endParaRPr>
          </a:p>
          <a:p>
            <a:pPr>
              <a:defRPr/>
            </a:pPr>
            <a:r>
              <a:rPr lang="en-US" altLang="en-US" dirty="0">
                <a:solidFill>
                  <a:srgbClr val="212529"/>
                </a:solidFill>
                <a:latin typeface="Inter"/>
                <a:hlinkClick r:id="rId3"/>
              </a:rPr>
              <a:t>draft-</a:t>
            </a:r>
            <a:r>
              <a:rPr lang="en-US" altLang="en-US" dirty="0" err="1">
                <a:solidFill>
                  <a:srgbClr val="212529"/>
                </a:solidFill>
                <a:latin typeface="Inter"/>
                <a:hlinkClick r:id="rId3"/>
              </a:rPr>
              <a:t>ietf</a:t>
            </a:r>
            <a:r>
              <a:rPr lang="en-US" altLang="en-US" dirty="0">
                <a:solidFill>
                  <a:srgbClr val="212529"/>
                </a:solidFill>
                <a:latin typeface="Inter"/>
                <a:hlinkClick r:id="rId3"/>
              </a:rPr>
              <a:t>-</a:t>
            </a:r>
            <a:r>
              <a:rPr lang="en-US" altLang="en-US" dirty="0" err="1">
                <a:solidFill>
                  <a:srgbClr val="212529"/>
                </a:solidFill>
                <a:latin typeface="Inter"/>
                <a:hlinkClick r:id="rId3"/>
              </a:rPr>
              <a:t>tsvwg</a:t>
            </a:r>
            <a:r>
              <a:rPr lang="en-US" altLang="en-US" dirty="0">
                <a:solidFill>
                  <a:srgbClr val="212529"/>
                </a:solidFill>
                <a:latin typeface="Inter"/>
                <a:hlinkClick r:id="rId3"/>
              </a:rPr>
              <a:t>-</a:t>
            </a:r>
            <a:r>
              <a:rPr lang="en-US" altLang="en-US" dirty="0" err="1">
                <a:solidFill>
                  <a:srgbClr val="212529"/>
                </a:solidFill>
                <a:latin typeface="Inter"/>
                <a:hlinkClick r:id="rId3"/>
              </a:rPr>
              <a:t>udp</a:t>
            </a:r>
            <a:r>
              <a:rPr lang="en-US" altLang="en-US" dirty="0">
                <a:solidFill>
                  <a:srgbClr val="212529"/>
                </a:solidFill>
                <a:latin typeface="Inter"/>
                <a:hlinkClick r:id="rId3"/>
              </a:rPr>
              <a:t>-options</a:t>
            </a:r>
            <a:r>
              <a:rPr lang="en-US" dirty="0">
                <a:highlight>
                  <a:srgbClr val="FFFFFF"/>
                </a:highlight>
              </a:rPr>
              <a:t>		</a:t>
            </a:r>
          </a:p>
          <a:p>
            <a:pPr lvl="1">
              <a:defRPr/>
            </a:pPr>
            <a:r>
              <a:rPr lang="en-US" dirty="0" err="1">
                <a:highlight>
                  <a:srgbClr val="FFFFFF"/>
                </a:highlight>
              </a:rPr>
              <a:t>Title:</a:t>
            </a:r>
            <a:r>
              <a:rPr lang="en-US" dirty="0" err="1">
                <a:solidFill>
                  <a:srgbClr val="212529"/>
                </a:solidFill>
                <a:latin typeface="Inter"/>
              </a:rPr>
              <a:t>Transport</a:t>
            </a:r>
            <a:r>
              <a:rPr lang="en-US" dirty="0">
                <a:solidFill>
                  <a:srgbClr val="212529"/>
                </a:solidFill>
                <a:latin typeface="Inter"/>
              </a:rPr>
              <a:t> Options for UDP</a:t>
            </a:r>
            <a:endParaRPr lang="en-US" dirty="0">
              <a:highlight>
                <a:srgbClr val="FFFFFF"/>
              </a:highlight>
            </a:endParaRPr>
          </a:p>
          <a:p>
            <a:pPr lvl="1">
              <a:defRPr/>
            </a:pPr>
            <a:r>
              <a:rPr lang="en-US" dirty="0">
                <a:highlight>
                  <a:srgbClr val="FFFFFF"/>
                </a:highlight>
              </a:rPr>
              <a:t>Status: </a:t>
            </a:r>
            <a:r>
              <a:rPr lang="en-US" altLang="en-US" dirty="0">
                <a:solidFill>
                  <a:srgbClr val="212529"/>
                </a:solidFill>
                <a:latin typeface="var(--bs-font-monospace)"/>
              </a:rPr>
              <a:t>draft-ietf-tsvwg-udp-options-38</a:t>
            </a:r>
            <a:r>
              <a:rPr lang="en-US" altLang="en-US" sz="600" dirty="0"/>
              <a:t> </a:t>
            </a:r>
            <a:r>
              <a:rPr lang="en-DE" dirty="0">
                <a:highlight>
                  <a:srgbClr val="FFFFFF"/>
                </a:highlight>
              </a:rPr>
              <a:t> </a:t>
            </a:r>
            <a:r>
              <a:rPr lang="en-GB" dirty="0">
                <a:highlight>
                  <a:srgbClr val="FFFFFF"/>
                </a:highlight>
              </a:rPr>
              <a:t>p</a:t>
            </a:r>
            <a:r>
              <a:rPr lang="en-DE" dirty="0">
                <a:highlight>
                  <a:srgbClr val="FFFFFF"/>
                </a:highlight>
              </a:rPr>
              <a:t>o</a:t>
            </a:r>
            <a:r>
              <a:rPr lang="en-GB" dirty="0">
                <a:highlight>
                  <a:srgbClr val="FFFFFF"/>
                </a:highlight>
              </a:rPr>
              <a:t>s</a:t>
            </a:r>
            <a:r>
              <a:rPr lang="en-DE" dirty="0">
                <a:highlight>
                  <a:srgbClr val="FFFFFF"/>
                </a:highlight>
              </a:rPr>
              <a:t>t</a:t>
            </a:r>
            <a:r>
              <a:rPr lang="en-GB" dirty="0">
                <a:highlight>
                  <a:srgbClr val="FFFFFF"/>
                </a:highlight>
              </a:rPr>
              <a:t>e</a:t>
            </a:r>
            <a:r>
              <a:rPr lang="en-DE" dirty="0">
                <a:highlight>
                  <a:srgbClr val="FFFFFF"/>
                </a:highlight>
              </a:rPr>
              <a:t>d </a:t>
            </a:r>
            <a:r>
              <a:rPr lang="en-US" dirty="0">
                <a:highlight>
                  <a:srgbClr val="FFFFFF"/>
                </a:highlight>
              </a:rPr>
              <a:t>11</a:t>
            </a:r>
            <a:r>
              <a:rPr lang="en-DE" dirty="0">
                <a:highlight>
                  <a:srgbClr val="FFFFFF"/>
                </a:highlight>
              </a:rPr>
              <a:t>/24</a:t>
            </a:r>
            <a:r>
              <a:rPr lang="en-US" dirty="0">
                <a:highlight>
                  <a:srgbClr val="FFFFFF"/>
                </a:highlight>
              </a:rPr>
              <a:t>.</a:t>
            </a:r>
          </a:p>
          <a:p>
            <a:pPr lvl="1">
              <a:defRPr/>
            </a:pPr>
            <a:r>
              <a:rPr lang="en-US" dirty="0">
                <a:highlight>
                  <a:srgbClr val="FFFFFF"/>
                </a:highlight>
              </a:rPr>
              <a:t>Next steps: RFC publication, CT3 CR to </a:t>
            </a:r>
            <a:r>
              <a:rPr lang="en-GB" dirty="0">
                <a:highlight>
                  <a:srgbClr val="FFFFFF"/>
                </a:highlight>
              </a:rPr>
              <a:t>29.561  CT4 CR to 29.244 </a:t>
            </a:r>
            <a:endParaRPr lang="en-DE" dirty="0">
              <a:highlight>
                <a:srgbClr val="FFFFFF"/>
              </a:highlight>
            </a:endParaRPr>
          </a:p>
          <a:p>
            <a:pPr marL="0" indent="0">
              <a:buNone/>
              <a:defRPr/>
            </a:pPr>
            <a:r>
              <a:rPr lang="en-US" dirty="0"/>
              <a:t>		</a:t>
            </a:r>
          </a:p>
          <a:p>
            <a:pPr lvl="1">
              <a:defRPr/>
            </a:pPr>
            <a:endParaRPr lang="en-US" dirty="0"/>
          </a:p>
        </p:txBody>
      </p:sp>
      <p:sp>
        <p:nvSpPr>
          <p:cNvPr id="7" name="Rectangle 5">
            <a:extLst>
              <a:ext uri="{FF2B5EF4-FFF2-40B4-BE49-F238E27FC236}">
                <a16:creationId xmlns:a16="http://schemas.microsoft.com/office/drawing/2014/main" id="{43C8C0EB-CBBC-4F06-BF98-E8B0B0B31694}"/>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 name="Rectangle 6">
            <a:extLst>
              <a:ext uri="{FF2B5EF4-FFF2-40B4-BE49-F238E27FC236}">
                <a16:creationId xmlns:a16="http://schemas.microsoft.com/office/drawing/2014/main" id="{AC82B782-0F60-4061-B3DA-94B1276A70D3}"/>
              </a:ext>
            </a:extLst>
          </p:cNvPr>
          <p:cNvSpPr>
            <a:spLocks noChangeArrowheads="1"/>
          </p:cNvSpPr>
          <p:nvPr/>
        </p:nvSpPr>
        <p:spPr bwMode="auto">
          <a:xfrm>
            <a:off x="0" y="0"/>
            <a:ext cx="12192000" cy="4572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a:ln>
                  <a:noFill/>
                </a:ln>
                <a:solidFill>
                  <a:srgbClr val="212529"/>
                </a:solidFill>
                <a:effectLst/>
                <a:latin typeface="var(--bs-font-monospace)"/>
              </a:rPr>
              <a:t>Transport Options for UDP</a:t>
            </a:r>
            <a:r>
              <a:rPr kumimoji="0" lang="en-US" altLang="en-US" sz="400" b="0" i="0" u="none" strike="noStrike" cap="none" normalizeH="0" baseline="0">
                <a:ln>
                  <a:noFill/>
                </a:ln>
                <a:solidFill>
                  <a:schemeClr val="tx1"/>
                </a:solidFill>
                <a:effectLst/>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 name="Rectangle 7">
            <a:extLst>
              <a:ext uri="{FF2B5EF4-FFF2-40B4-BE49-F238E27FC236}">
                <a16:creationId xmlns:a16="http://schemas.microsoft.com/office/drawing/2014/main" id="{C799795A-ABAC-48E8-A7CB-B017A3726B0F}"/>
              </a:ext>
            </a:extLst>
          </p:cNvPr>
          <p:cNvSpPr>
            <a:spLocks noChangeArrowheads="1"/>
          </p:cNvSpPr>
          <p:nvPr/>
        </p:nvSpPr>
        <p:spPr bwMode="auto">
          <a:xfrm>
            <a:off x="152400" y="242500"/>
            <a:ext cx="184731"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re 1">
            <a:extLst>
              <a:ext uri="{FF2B5EF4-FFF2-40B4-BE49-F238E27FC236}">
                <a16:creationId xmlns:a16="http://schemas.microsoft.com/office/drawing/2014/main" id="{81013374-F249-48BC-923C-B78348FB0E8A}"/>
              </a:ext>
            </a:extLst>
          </p:cNvPr>
          <p:cNvSpPr>
            <a:spLocks noGrp="1"/>
          </p:cNvSpPr>
          <p:nvPr>
            <p:ph type="title"/>
          </p:nvPr>
        </p:nvSpPr>
        <p:spPr/>
        <p:txBody>
          <a:bodyPr/>
          <a:lstStyle/>
          <a:p>
            <a:r>
              <a:rPr lang="fr-FR" altLang="en-US"/>
              <a:t>Active WG documents</a:t>
            </a:r>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re 1">
            <a:extLst>
              <a:ext uri="{FF2B5EF4-FFF2-40B4-BE49-F238E27FC236}">
                <a16:creationId xmlns:a16="http://schemas.microsoft.com/office/drawing/2014/main" id="{F4B1B880-0698-4A8A-8D43-758EE5DF134B}"/>
              </a:ext>
            </a:extLst>
          </p:cNvPr>
          <p:cNvSpPr>
            <a:spLocks noGrp="1"/>
          </p:cNvSpPr>
          <p:nvPr>
            <p:ph type="title"/>
          </p:nvPr>
        </p:nvSpPr>
        <p:spPr/>
        <p:txBody>
          <a:bodyPr/>
          <a:lstStyle/>
          <a:p>
            <a:r>
              <a:rPr lang="fr-FR" altLang="en-US"/>
              <a:t>Active WG document</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dirty="0">
                <a:highlight>
                  <a:srgbClr val="FFFFFF"/>
                </a:highlight>
                <a:hlinkClick r:id="rId2"/>
              </a:rPr>
              <a:t>draft-ietf-quic-multipath</a:t>
            </a:r>
            <a:endParaRPr lang="en-US" dirty="0">
              <a:highlight>
                <a:srgbClr val="FFFFFF"/>
              </a:highlight>
            </a:endParaRPr>
          </a:p>
          <a:p>
            <a:pPr lvl="1">
              <a:defRPr/>
            </a:pPr>
            <a:r>
              <a:rPr lang="en-US" dirty="0">
                <a:highlight>
                  <a:srgbClr val="FFFFFF"/>
                </a:highlight>
              </a:rPr>
              <a:t>Title: Multipath Extension for QUIC</a:t>
            </a:r>
          </a:p>
          <a:p>
            <a:pPr lvl="1">
              <a:defRPr/>
            </a:pPr>
            <a:r>
              <a:rPr lang="en-US" dirty="0">
                <a:highlight>
                  <a:srgbClr val="FFFFFF"/>
                </a:highlight>
              </a:rPr>
              <a:t>Status: WG document, draft-ietf-quic-multipath-</a:t>
            </a:r>
            <a:r>
              <a:rPr lang="en-US" dirty="0">
                <a:solidFill>
                  <a:srgbClr val="FF0000"/>
                </a:solidFill>
                <a:highlight>
                  <a:srgbClr val="FFFFFF"/>
                </a:highlight>
              </a:rPr>
              <a:t>11 </a:t>
            </a:r>
            <a:r>
              <a:rPr lang="en-US" dirty="0">
                <a:highlight>
                  <a:srgbClr val="FFFFFF"/>
                </a:highlight>
              </a:rPr>
              <a:t>posted </a:t>
            </a:r>
            <a:r>
              <a:rPr lang="en-US" dirty="0">
                <a:solidFill>
                  <a:srgbClr val="FF0000"/>
                </a:solidFill>
                <a:highlight>
                  <a:srgbClr val="FFFFFF"/>
                </a:highlight>
              </a:rPr>
              <a:t>10/202</a:t>
            </a:r>
            <a:r>
              <a:rPr lang="en-DE" dirty="0">
                <a:solidFill>
                  <a:srgbClr val="FF0000"/>
                </a:solidFill>
                <a:highlight>
                  <a:srgbClr val="FFFFFF"/>
                </a:highlight>
              </a:rPr>
              <a:t>4 </a:t>
            </a:r>
            <a:br>
              <a:rPr lang="en-DE" dirty="0">
                <a:solidFill>
                  <a:srgbClr val="FF0000"/>
                </a:solidFill>
                <a:highlight>
                  <a:srgbClr val="FFFFFF"/>
                </a:highlight>
              </a:rPr>
            </a:br>
            <a:r>
              <a:rPr lang="en-US" dirty="0">
                <a:highlight>
                  <a:srgbClr val="FFFFFF"/>
                </a:highlight>
              </a:rPr>
              <a:t>Next step: </a:t>
            </a:r>
            <a:r>
              <a:rPr lang="en-DE" dirty="0">
                <a:highlight>
                  <a:srgbClr val="FFFFFF"/>
                </a:highlight>
              </a:rPr>
              <a:t>W</a:t>
            </a:r>
            <a:r>
              <a:rPr lang="en-GB" dirty="0">
                <a:highlight>
                  <a:srgbClr val="FFFFFF"/>
                </a:highlight>
              </a:rPr>
              <a:t>G</a:t>
            </a:r>
            <a:r>
              <a:rPr lang="en-DE" dirty="0">
                <a:highlight>
                  <a:srgbClr val="FFFFFF"/>
                </a:highlight>
              </a:rPr>
              <a:t> </a:t>
            </a:r>
            <a:r>
              <a:rPr lang="en-GB" dirty="0">
                <a:highlight>
                  <a:srgbClr val="FFFFFF"/>
                </a:highlight>
              </a:rPr>
              <a:t>r</a:t>
            </a:r>
            <a:r>
              <a:rPr lang="en-DE" dirty="0">
                <a:highlight>
                  <a:srgbClr val="FFFFFF"/>
                </a:highlight>
              </a:rPr>
              <a:t>e</a:t>
            </a:r>
            <a:r>
              <a:rPr lang="en-GB" dirty="0">
                <a:highlight>
                  <a:srgbClr val="FFFFFF"/>
                </a:highlight>
              </a:rPr>
              <a:t>v</a:t>
            </a:r>
            <a:r>
              <a:rPr lang="en-DE" dirty="0">
                <a:highlight>
                  <a:srgbClr val="FFFFFF"/>
                </a:highlight>
              </a:rPr>
              <a:t>i</a:t>
            </a:r>
            <a:r>
              <a:rPr lang="en-GB" dirty="0">
                <a:highlight>
                  <a:srgbClr val="FFFFFF"/>
                </a:highlight>
              </a:rPr>
              <a:t>e</a:t>
            </a:r>
            <a:r>
              <a:rPr lang="en-DE" dirty="0">
                <a:highlight>
                  <a:srgbClr val="FFFFFF"/>
                </a:highlight>
              </a:rPr>
              <a:t>w</a:t>
            </a:r>
            <a:r>
              <a:rPr lang="en-US" dirty="0">
                <a:highlight>
                  <a:srgbClr val="FFFFFF"/>
                </a:highlight>
              </a:rPr>
              <a:t>, IESG review, RFC publication, SA2 CR to 23.501</a:t>
            </a:r>
            <a:endParaRPr lang="en-DE" dirty="0">
              <a:highlight>
                <a:srgbClr val="FFFFFF"/>
              </a:highlight>
            </a:endParaRPr>
          </a:p>
          <a:p>
            <a:pPr lvl="1">
              <a:defRPr/>
            </a:pPr>
            <a:endParaRPr lang="en-US" dirty="0">
              <a:highlight>
                <a:srgbClr val="FFFFFF"/>
              </a:highlight>
            </a:endParaRPr>
          </a:p>
          <a:p>
            <a:pPr>
              <a:defRPr/>
            </a:pPr>
            <a:r>
              <a:rPr lang="en-US" altLang="en-US" dirty="0">
                <a:solidFill>
                  <a:srgbClr val="212529"/>
                </a:solidFill>
                <a:latin typeface="Inter"/>
                <a:hlinkClick r:id="rId3"/>
              </a:rPr>
              <a:t>draft-ietf-mimi-content-04</a:t>
            </a:r>
            <a:endParaRPr lang="en-US" dirty="0">
              <a:highlight>
                <a:srgbClr val="FFFFFF"/>
              </a:highlight>
            </a:endParaRPr>
          </a:p>
          <a:p>
            <a:pPr lvl="1">
              <a:defRPr/>
            </a:pPr>
            <a:r>
              <a:rPr lang="en-US" dirty="0">
                <a:highlight>
                  <a:srgbClr val="FFFFFF"/>
                </a:highlight>
              </a:rPr>
              <a:t>Title: </a:t>
            </a:r>
            <a:r>
              <a:rPr lang="it-IT" dirty="0">
                <a:highlight>
                  <a:srgbClr val="FFFFFF"/>
                </a:highlight>
              </a:rPr>
              <a:t>More Instant Messaging Interoperability (MIMI) message content</a:t>
            </a:r>
            <a:endParaRPr lang="en-US" dirty="0">
              <a:highlight>
                <a:srgbClr val="FFFFFF"/>
              </a:highlight>
            </a:endParaRPr>
          </a:p>
          <a:p>
            <a:pPr lvl="1">
              <a:defRPr/>
            </a:pPr>
            <a:r>
              <a:rPr lang="en-US" dirty="0">
                <a:highlight>
                  <a:srgbClr val="FFFFFF"/>
                </a:highlight>
              </a:rPr>
              <a:t>Status: WG document, </a:t>
            </a:r>
            <a:r>
              <a:rPr lang="en-US" altLang="en-US" dirty="0">
                <a:highlight>
                  <a:srgbClr val="FFFFFF"/>
                </a:highlight>
                <a:latin typeface="Inter"/>
              </a:rPr>
              <a:t>draft-ietf-mimi-content-04</a:t>
            </a:r>
            <a:r>
              <a:rPr lang="en-US" dirty="0">
                <a:highlight>
                  <a:srgbClr val="FFFFFF"/>
                </a:highlight>
              </a:rPr>
              <a:t> posted </a:t>
            </a:r>
            <a:r>
              <a:rPr lang="en-DE" dirty="0">
                <a:highlight>
                  <a:srgbClr val="FFFFFF"/>
                </a:highlight>
              </a:rPr>
              <a:t>06</a:t>
            </a:r>
            <a:r>
              <a:rPr lang="en-US" dirty="0">
                <a:highlight>
                  <a:srgbClr val="FFFFFF"/>
                </a:highlight>
              </a:rPr>
              <a:t>/202</a:t>
            </a:r>
            <a:r>
              <a:rPr lang="en-DE" dirty="0">
                <a:highlight>
                  <a:srgbClr val="FFFFFF"/>
                </a:highlight>
              </a:rPr>
              <a:t>4</a:t>
            </a:r>
            <a:r>
              <a:rPr lang="en-US" dirty="0">
                <a:highlight>
                  <a:srgbClr val="FFFFFF"/>
                </a:highlight>
              </a:rPr>
              <a:t>,</a:t>
            </a:r>
            <a:r>
              <a:rPr lang="en-US" dirty="0">
                <a:solidFill>
                  <a:srgbClr val="FF0000"/>
                </a:solidFill>
                <a:highlight>
                  <a:srgbClr val="FFFFFF"/>
                </a:highlight>
              </a:rPr>
              <a:t> </a:t>
            </a:r>
            <a:br>
              <a:rPr lang="en-US" dirty="0">
                <a:solidFill>
                  <a:srgbClr val="FF0000"/>
                </a:solidFill>
                <a:highlight>
                  <a:srgbClr val="FFFFFF"/>
                </a:highlight>
              </a:rPr>
            </a:br>
            <a:r>
              <a:rPr lang="en-US" dirty="0">
                <a:solidFill>
                  <a:srgbClr val="FF0000"/>
                </a:solidFill>
                <a:highlight>
                  <a:srgbClr val="FFFFFF"/>
                </a:highlight>
              </a:rPr>
              <a:t>expires 12.12.2024</a:t>
            </a:r>
          </a:p>
          <a:p>
            <a:pPr lvl="1">
              <a:defRPr/>
            </a:pPr>
            <a:r>
              <a:rPr lang="en-US" dirty="0">
                <a:highlight>
                  <a:srgbClr val="FFFFFF"/>
                </a:highlight>
              </a:rPr>
              <a:t>Next step: </a:t>
            </a:r>
            <a:r>
              <a:rPr lang="en-DE" dirty="0">
                <a:highlight>
                  <a:srgbClr val="FFFFFF"/>
                </a:highlight>
              </a:rPr>
              <a:t>W</a:t>
            </a:r>
            <a:r>
              <a:rPr lang="en-GB" dirty="0">
                <a:highlight>
                  <a:srgbClr val="FFFFFF"/>
                </a:highlight>
              </a:rPr>
              <a:t>G</a:t>
            </a:r>
            <a:r>
              <a:rPr lang="en-DE" dirty="0">
                <a:highlight>
                  <a:srgbClr val="FFFFFF"/>
                </a:highlight>
              </a:rPr>
              <a:t> </a:t>
            </a:r>
            <a:r>
              <a:rPr lang="en-GB" dirty="0">
                <a:highlight>
                  <a:srgbClr val="FFFFFF"/>
                </a:highlight>
              </a:rPr>
              <a:t>r</a:t>
            </a:r>
            <a:r>
              <a:rPr lang="en-DE" dirty="0">
                <a:highlight>
                  <a:srgbClr val="FFFFFF"/>
                </a:highlight>
              </a:rPr>
              <a:t>e</a:t>
            </a:r>
            <a:r>
              <a:rPr lang="en-GB" dirty="0">
                <a:highlight>
                  <a:srgbClr val="FFFFFF"/>
                </a:highlight>
              </a:rPr>
              <a:t>v</a:t>
            </a:r>
            <a:r>
              <a:rPr lang="en-DE" dirty="0" err="1">
                <a:highlight>
                  <a:srgbClr val="FFFFFF"/>
                </a:highlight>
              </a:rPr>
              <a:t>i</a:t>
            </a:r>
            <a:r>
              <a:rPr lang="en-GB" dirty="0">
                <a:highlight>
                  <a:srgbClr val="FFFFFF"/>
                </a:highlight>
              </a:rPr>
              <a:t>e</a:t>
            </a:r>
            <a:r>
              <a:rPr lang="en-DE" dirty="0">
                <a:highlight>
                  <a:srgbClr val="FFFFFF"/>
                </a:highlight>
              </a:rPr>
              <a:t>w</a:t>
            </a:r>
            <a:r>
              <a:rPr lang="en-US" dirty="0">
                <a:highlight>
                  <a:srgbClr val="FFFFFF"/>
                </a:highlight>
              </a:rPr>
              <a:t>, IESG review, RFC publication, SA</a:t>
            </a:r>
            <a:r>
              <a:rPr lang="en-DE" dirty="0">
                <a:highlight>
                  <a:srgbClr val="FFFFFF"/>
                </a:highlight>
              </a:rPr>
              <a:t>x</a:t>
            </a:r>
            <a:r>
              <a:rPr lang="en-US" dirty="0">
                <a:highlight>
                  <a:srgbClr val="FFFFFF"/>
                </a:highlight>
              </a:rPr>
              <a:t> CR to </a:t>
            </a:r>
            <a:r>
              <a:rPr lang="en-DE" dirty="0">
                <a:highlight>
                  <a:srgbClr val="FFFFFF"/>
                </a:highlight>
              </a:rPr>
              <a:t>26.143</a:t>
            </a:r>
          </a:p>
          <a:p>
            <a:pPr>
              <a:defRPr/>
            </a:pPr>
            <a:endParaRPr lang="en-US" dirty="0">
              <a:highlight>
                <a:srgbClr val="FFFF00"/>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D4800E60-7C63-412D-BA8E-466ACEF2BF7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p:txBody>
          <a:bodyPr/>
          <a:lstStyle/>
          <a:p>
            <a:r>
              <a:rPr lang="fr-FR" altLang="en-US"/>
              <a:t>Active WG document</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dirty="0">
                <a:highlight>
                  <a:srgbClr val="FFFFFF"/>
                </a:highlight>
                <a:hlinkClick r:id="rId2"/>
              </a:rPr>
              <a:t>draft-sipcore-rfc7976bis</a:t>
            </a:r>
            <a:r>
              <a:rPr lang="en-US" dirty="0">
                <a:highlight>
                  <a:srgbClr val="FFFFFF"/>
                </a:highlight>
              </a:rPr>
              <a:t>	</a:t>
            </a:r>
          </a:p>
          <a:p>
            <a:pPr lvl="1">
              <a:defRPr/>
            </a:pPr>
            <a:r>
              <a:rPr lang="en-US" sz="2000" dirty="0">
                <a:highlight>
                  <a:srgbClr val="FFFFFF"/>
                </a:highlight>
              </a:rPr>
              <a:t>Title: Update to P-Visited-Network-ID in SIP Requests and Responses</a:t>
            </a:r>
          </a:p>
          <a:p>
            <a:pPr lvl="1">
              <a:defRPr/>
            </a:pPr>
            <a:r>
              <a:rPr lang="en-US" sz="2000" dirty="0">
                <a:highlight>
                  <a:srgbClr val="FFFFFF"/>
                </a:highlight>
              </a:rPr>
              <a:t>Was draft-</a:t>
            </a:r>
            <a:r>
              <a:rPr lang="en-US" sz="2000" dirty="0" err="1">
                <a:highlight>
                  <a:srgbClr val="FFFFFF"/>
                </a:highlight>
              </a:rPr>
              <a:t>jesske</a:t>
            </a:r>
            <a:r>
              <a:rPr lang="en-US" sz="2000" dirty="0">
                <a:highlight>
                  <a:srgbClr val="FFFFFF"/>
                </a:highlight>
              </a:rPr>
              <a:t>-update-p-visited-network</a:t>
            </a:r>
          </a:p>
          <a:p>
            <a:pPr lvl="1">
              <a:defRPr/>
            </a:pPr>
            <a:r>
              <a:rPr lang="en-US" sz="2000" dirty="0">
                <a:highlight>
                  <a:srgbClr val="FFFFFF"/>
                </a:highlight>
              </a:rPr>
              <a:t>Agreement to handle within SIPCORE at IETF 116 coordination meeting</a:t>
            </a:r>
          </a:p>
          <a:p>
            <a:pPr lvl="1">
              <a:defRPr/>
            </a:pPr>
            <a:r>
              <a:rPr lang="en-US" sz="2000" dirty="0">
                <a:highlight>
                  <a:srgbClr val="FFFFFF"/>
                </a:highlight>
              </a:rPr>
              <a:t>Additional WGLC held</a:t>
            </a:r>
          </a:p>
          <a:p>
            <a:pPr lvl="1">
              <a:defRPr/>
            </a:pPr>
            <a:r>
              <a:rPr lang="en-US" sz="2000" dirty="0">
                <a:highlight>
                  <a:srgbClr val="FFFFFF"/>
                </a:highlight>
              </a:rPr>
              <a:t>draft-sipcore-rfc7976bis-03 </a:t>
            </a:r>
            <a:r>
              <a:rPr lang="en-GB" sz="2000" dirty="0">
                <a:highlight>
                  <a:srgbClr val="FFFFFF"/>
                </a:highlight>
              </a:rPr>
              <a:t>p</a:t>
            </a:r>
            <a:r>
              <a:rPr lang="en-DE" sz="2000" dirty="0">
                <a:highlight>
                  <a:srgbClr val="FFFFFF"/>
                </a:highlight>
              </a:rPr>
              <a:t>o</a:t>
            </a:r>
            <a:r>
              <a:rPr lang="en-GB" sz="2000" dirty="0">
                <a:highlight>
                  <a:srgbClr val="FFFFFF"/>
                </a:highlight>
              </a:rPr>
              <a:t>s</a:t>
            </a:r>
            <a:r>
              <a:rPr lang="en-DE" sz="2000" dirty="0">
                <a:highlight>
                  <a:srgbClr val="FFFFFF"/>
                </a:highlight>
              </a:rPr>
              <a:t>t</a:t>
            </a:r>
            <a:r>
              <a:rPr lang="en-GB" sz="2000" dirty="0">
                <a:highlight>
                  <a:srgbClr val="FFFFFF"/>
                </a:highlight>
              </a:rPr>
              <a:t>e</a:t>
            </a:r>
            <a:r>
              <a:rPr lang="en-DE" sz="2000" dirty="0">
                <a:highlight>
                  <a:srgbClr val="FFFFFF"/>
                </a:highlight>
              </a:rPr>
              <a:t>d </a:t>
            </a:r>
            <a:r>
              <a:rPr lang="en-US" sz="2000" dirty="0">
                <a:highlight>
                  <a:srgbClr val="FFFFFF"/>
                </a:highlight>
              </a:rPr>
              <a:t>07/</a:t>
            </a:r>
            <a:r>
              <a:rPr lang="en-DE" sz="2000" dirty="0">
                <a:highlight>
                  <a:srgbClr val="FFFFFF"/>
                </a:highlight>
              </a:rPr>
              <a:t>2024 </a:t>
            </a:r>
            <a:r>
              <a:rPr lang="en-US" sz="2000" dirty="0">
                <a:highlight>
                  <a:srgbClr val="FFFFFF"/>
                </a:highlight>
              </a:rPr>
              <a:t>addressing comments</a:t>
            </a:r>
          </a:p>
          <a:p>
            <a:pPr lvl="1">
              <a:defRPr/>
            </a:pPr>
            <a:r>
              <a:rPr lang="en-US" sz="2000" dirty="0">
                <a:highlight>
                  <a:srgbClr val="FFFFFF"/>
                </a:highlight>
              </a:rPr>
              <a:t>Renamed to draft-ietf-sipcore-rfc7976bis-00, posted 08/2024 </a:t>
            </a:r>
          </a:p>
          <a:p>
            <a:pPr lvl="1">
              <a:defRPr/>
            </a:pPr>
            <a:r>
              <a:rPr lang="en-US" sz="2000" dirty="0">
                <a:highlight>
                  <a:srgbClr val="FFFFFF"/>
                </a:highlight>
              </a:rPr>
              <a:t>Next steps:</a:t>
            </a:r>
            <a:r>
              <a:rPr lang="en-DE" sz="2000" dirty="0">
                <a:highlight>
                  <a:srgbClr val="FFFFFF"/>
                </a:highlight>
              </a:rPr>
              <a:t> </a:t>
            </a:r>
            <a:r>
              <a:rPr lang="en-US" sz="2000" dirty="0">
                <a:highlight>
                  <a:srgbClr val="FFFFFF"/>
                </a:highlight>
              </a:rPr>
              <a:t>WG review, IESG review, RFC publication, CT1 CR to 24.229</a:t>
            </a:r>
          </a:p>
          <a:p>
            <a:pPr>
              <a:defRPr/>
            </a:pPr>
            <a:r>
              <a:rPr lang="en-US" altLang="en-US" dirty="0">
                <a:highlight>
                  <a:srgbClr val="FFFFFF"/>
                </a:highlight>
                <a:hlinkClick r:id="rId3"/>
              </a:rPr>
              <a:t>draft-</a:t>
            </a:r>
            <a:r>
              <a:rPr lang="en-US" altLang="en-US" dirty="0" err="1">
                <a:highlight>
                  <a:srgbClr val="FFFFFF"/>
                </a:highlight>
                <a:hlinkClick r:id="rId3"/>
              </a:rPr>
              <a:t>ietf</a:t>
            </a:r>
            <a:r>
              <a:rPr lang="en-US" altLang="en-US" dirty="0">
                <a:highlight>
                  <a:srgbClr val="FFFFFF"/>
                </a:highlight>
                <a:hlinkClick r:id="rId3"/>
              </a:rPr>
              <a:t>-</a:t>
            </a:r>
            <a:r>
              <a:rPr lang="en-US" altLang="en-US" dirty="0" err="1">
                <a:highlight>
                  <a:srgbClr val="FFFFFF"/>
                </a:highlight>
                <a:hlinkClick r:id="rId3"/>
              </a:rPr>
              <a:t>moq</a:t>
            </a:r>
            <a:r>
              <a:rPr lang="en-US" altLang="en-US" dirty="0">
                <a:highlight>
                  <a:srgbClr val="FFFFFF"/>
                </a:highlight>
                <a:hlinkClick r:id="rId3"/>
              </a:rPr>
              <a:t>-transport</a:t>
            </a:r>
            <a:endParaRPr lang="en-US" altLang="en-US" dirty="0">
              <a:highlight>
                <a:srgbClr val="FFFFFF"/>
              </a:highlight>
            </a:endParaRPr>
          </a:p>
          <a:p>
            <a:pPr lvl="1">
              <a:defRPr/>
            </a:pPr>
            <a:r>
              <a:rPr lang="en-US" sz="2000" dirty="0">
                <a:highlight>
                  <a:srgbClr val="FFFFFF"/>
                </a:highlight>
              </a:rPr>
              <a:t>Title: </a:t>
            </a:r>
            <a:r>
              <a:rPr lang="en-US" sz="2000" b="0" i="0" dirty="0">
                <a:solidFill>
                  <a:srgbClr val="212529"/>
                </a:solidFill>
                <a:effectLst/>
                <a:latin typeface="Inter"/>
              </a:rPr>
              <a:t>Media over QUIC Transport</a:t>
            </a:r>
          </a:p>
          <a:p>
            <a:pPr lvl="1">
              <a:defRPr/>
            </a:pPr>
            <a:r>
              <a:rPr lang="en-US" sz="2000" dirty="0">
                <a:highlight>
                  <a:srgbClr val="FFFFFF"/>
                </a:highlight>
              </a:rPr>
              <a:t>Status: WG document, </a:t>
            </a:r>
            <a:r>
              <a:rPr lang="en-US" altLang="en-US" sz="2000" dirty="0">
                <a:solidFill>
                  <a:srgbClr val="212529"/>
                </a:solidFill>
                <a:latin typeface="Inter"/>
              </a:rPr>
              <a:t>draft-ietf-moq-transport-07 posted 10/2024</a:t>
            </a:r>
            <a:endParaRPr lang="en-US" sz="2000" dirty="0">
              <a:solidFill>
                <a:srgbClr val="FF0000"/>
              </a:solidFill>
            </a:endParaRPr>
          </a:p>
          <a:p>
            <a:pPr lvl="1">
              <a:defRPr/>
            </a:pPr>
            <a:r>
              <a:rPr lang="en-US" sz="2000" dirty="0">
                <a:highlight>
                  <a:srgbClr val="FFFFFF"/>
                </a:highlight>
              </a:rPr>
              <a:t>Next steps:</a:t>
            </a:r>
            <a:r>
              <a:rPr lang="en-DE" sz="2000" dirty="0">
                <a:highlight>
                  <a:srgbClr val="FFFFFF"/>
                </a:highlight>
              </a:rPr>
              <a:t> </a:t>
            </a:r>
            <a:r>
              <a:rPr lang="en-US" sz="2000" dirty="0">
                <a:highlight>
                  <a:srgbClr val="FFFFFF"/>
                </a:highlight>
              </a:rPr>
              <a:t>WG review, IESG review, RFC publication, CT4 CR to 29.571, 29.244</a:t>
            </a:r>
          </a:p>
          <a:p>
            <a:pPr>
              <a:defRPr/>
            </a:pPr>
            <a:endParaRPr lang="en-US" dirty="0">
              <a:highlight>
                <a:srgbClr val="FFFF00"/>
              </a:highlight>
            </a:endParaRPr>
          </a:p>
          <a:p>
            <a:pPr>
              <a:defRPr/>
            </a:pPr>
            <a:endParaRPr lang="fr-FR" dirty="0"/>
          </a:p>
          <a:p>
            <a:pPr>
              <a:defRPr/>
            </a:pPr>
            <a:endParaRPr lang="fr-FR" dirty="0"/>
          </a:p>
        </p:txBody>
      </p:sp>
      <p:sp>
        <p:nvSpPr>
          <p:cNvPr id="6" name="Rectangle 4">
            <a:extLst>
              <a:ext uri="{FF2B5EF4-FFF2-40B4-BE49-F238E27FC236}">
                <a16:creationId xmlns:a16="http://schemas.microsoft.com/office/drawing/2014/main" id="{00C731E4-58C1-4589-8C06-D2C157CC2B5D}"/>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5">
            <a:extLst>
              <a:ext uri="{FF2B5EF4-FFF2-40B4-BE49-F238E27FC236}">
                <a16:creationId xmlns:a16="http://schemas.microsoft.com/office/drawing/2014/main" id="{5F973BB2-89CC-4CE8-8665-37598D24E28A}"/>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r>
              <a:rPr lang="fr-FR"/>
              <a:t>Active WG documents</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r>
              <a:rPr lang="en-US" dirty="0">
                <a:highlight>
                  <a:srgbClr val="FFFFFF"/>
                </a:highlight>
                <a:hlinkClick r:id="rId2"/>
              </a:rPr>
              <a:t>draft-ietf-masque-connect-ethernet</a:t>
            </a:r>
            <a:r>
              <a:rPr lang="en-US" dirty="0">
                <a:highlight>
                  <a:srgbClr val="FFFFFF"/>
                </a:highlight>
              </a:rPr>
              <a:t>	</a:t>
            </a:r>
          </a:p>
          <a:p>
            <a:pPr lvl="1"/>
            <a:r>
              <a:rPr lang="en-US" dirty="0">
                <a:highlight>
                  <a:srgbClr val="FFFFFF"/>
                </a:highlight>
              </a:rPr>
              <a:t>Title: Proxying Ethernet in HTTP</a:t>
            </a:r>
          </a:p>
          <a:p>
            <a:pPr lvl="1"/>
            <a:r>
              <a:rPr lang="en-US" dirty="0">
                <a:highlight>
                  <a:srgbClr val="FFFFFF"/>
                </a:highlight>
              </a:rPr>
              <a:t>Like IP proxying in HTTP, but for Layer 2 instead of Layer 3</a:t>
            </a:r>
          </a:p>
          <a:p>
            <a:pPr lvl="1"/>
            <a:r>
              <a:rPr lang="en-US" dirty="0">
                <a:highlight>
                  <a:srgbClr val="FFFFFF"/>
                </a:highlight>
              </a:rPr>
              <a:t>Status: </a:t>
            </a:r>
            <a:r>
              <a:rPr lang="en-US" dirty="0">
                <a:solidFill>
                  <a:srgbClr val="000000"/>
                </a:solidFill>
                <a:highlight>
                  <a:srgbClr val="FFFFFF"/>
                </a:highlight>
              </a:rPr>
              <a:t>draft-ietf-masque-connect-ethernet-05 posted 10/2024</a:t>
            </a:r>
          </a:p>
          <a:p>
            <a:pPr lvl="2"/>
            <a:r>
              <a:rPr lang="en-US" dirty="0">
                <a:solidFill>
                  <a:srgbClr val="000000"/>
                </a:solidFill>
                <a:highlight>
                  <a:srgbClr val="FFFFFF"/>
                </a:highlight>
              </a:rPr>
              <a:t>Expected to start WGLC soon</a:t>
            </a:r>
          </a:p>
          <a:p>
            <a:pPr lvl="1"/>
            <a:r>
              <a:rPr lang="en-US" dirty="0">
                <a:highlight>
                  <a:srgbClr val="FFFFFF"/>
                </a:highlight>
              </a:rPr>
              <a:t>Next steps: WGLC, IESG review, RFC publication, SA2 CR to 23.501</a:t>
            </a:r>
          </a:p>
          <a:p>
            <a:r>
              <a:rPr lang="en-US" altLang="en-US" dirty="0">
                <a:solidFill>
                  <a:srgbClr val="212529"/>
                </a:solidFill>
                <a:latin typeface="Inter"/>
                <a:hlinkClick r:id="rId3"/>
              </a:rPr>
              <a:t>draft-</a:t>
            </a:r>
            <a:r>
              <a:rPr lang="en-US" altLang="en-US" dirty="0" err="1">
                <a:solidFill>
                  <a:srgbClr val="212529"/>
                </a:solidFill>
                <a:latin typeface="Inter"/>
                <a:hlinkClick r:id="rId3"/>
              </a:rPr>
              <a:t>ietf</a:t>
            </a:r>
            <a:r>
              <a:rPr lang="en-US" altLang="en-US" dirty="0">
                <a:solidFill>
                  <a:srgbClr val="212529"/>
                </a:solidFill>
                <a:latin typeface="Inter"/>
                <a:hlinkClick r:id="rId3"/>
              </a:rPr>
              <a:t>-masque-</a:t>
            </a:r>
            <a:r>
              <a:rPr lang="en-US" altLang="en-US" dirty="0" err="1">
                <a:solidFill>
                  <a:srgbClr val="212529"/>
                </a:solidFill>
                <a:latin typeface="Inter"/>
                <a:hlinkClick r:id="rId3"/>
              </a:rPr>
              <a:t>quic</a:t>
            </a:r>
            <a:r>
              <a:rPr lang="en-US" altLang="en-US" dirty="0">
                <a:solidFill>
                  <a:srgbClr val="212529"/>
                </a:solidFill>
                <a:latin typeface="Inter"/>
                <a:hlinkClick r:id="rId3"/>
              </a:rPr>
              <a:t>-proxy</a:t>
            </a:r>
            <a:endParaRPr lang="en-US" dirty="0">
              <a:highlight>
                <a:srgbClr val="FFFFFF"/>
              </a:highlight>
            </a:endParaRPr>
          </a:p>
          <a:p>
            <a:pPr lvl="1"/>
            <a:r>
              <a:rPr lang="en-US" dirty="0">
                <a:highlight>
                  <a:srgbClr val="FFFFFF"/>
                </a:highlight>
              </a:rPr>
              <a:t>Title: </a:t>
            </a:r>
            <a:r>
              <a:rPr lang="en-US" b="0" i="0" dirty="0">
                <a:solidFill>
                  <a:srgbClr val="212529"/>
                </a:solidFill>
                <a:effectLst/>
                <a:latin typeface="Inter"/>
              </a:rPr>
              <a:t>QUIC-Aware Proxying Using HTTP</a:t>
            </a:r>
          </a:p>
          <a:p>
            <a:pPr lvl="1"/>
            <a:r>
              <a:rPr lang="en-US" dirty="0">
                <a:highlight>
                  <a:srgbClr val="FFFFFF"/>
                </a:highlight>
              </a:rPr>
              <a:t>Status: </a:t>
            </a:r>
            <a:r>
              <a:rPr lang="en-US" altLang="en-US" dirty="0">
                <a:solidFill>
                  <a:srgbClr val="212529"/>
                </a:solidFill>
                <a:latin typeface="Inter"/>
              </a:rPr>
              <a:t>draft-ietf-masque-quic-proxy-04</a:t>
            </a:r>
            <a:r>
              <a:rPr lang="en-US" dirty="0">
                <a:solidFill>
                  <a:srgbClr val="000000"/>
                </a:solidFill>
                <a:highlight>
                  <a:srgbClr val="FFFFFF"/>
                </a:highlight>
              </a:rPr>
              <a:t> posted 10/2024</a:t>
            </a:r>
          </a:p>
          <a:p>
            <a:pPr lvl="1"/>
            <a:r>
              <a:rPr lang="en-US" dirty="0">
                <a:highlight>
                  <a:srgbClr val="FFFFFF"/>
                </a:highlight>
              </a:rPr>
              <a:t>Next steps: WGLC, IESG review, RFC publication, CT4 CR to 29.244</a:t>
            </a:r>
          </a:p>
          <a:p>
            <a:pPr marL="0" indent="0">
              <a:buNone/>
            </a:pPr>
            <a:endParaRPr lang="fr-FR" dirty="0"/>
          </a:p>
          <a:p>
            <a:endParaRPr lang="fr-FR" dirty="0"/>
          </a:p>
        </p:txBody>
      </p:sp>
      <p:sp>
        <p:nvSpPr>
          <p:cNvPr id="4" name="Rectangle 1">
            <a:extLst>
              <a:ext uri="{FF2B5EF4-FFF2-40B4-BE49-F238E27FC236}">
                <a16:creationId xmlns:a16="http://schemas.microsoft.com/office/drawing/2014/main" id="{1781DE10-2AFA-48A3-8291-5FEF1F7FB817}"/>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 name="Rectangle 2">
            <a:extLst>
              <a:ext uri="{FF2B5EF4-FFF2-40B4-BE49-F238E27FC236}">
                <a16:creationId xmlns:a16="http://schemas.microsoft.com/office/drawing/2014/main" id="{ED244D3A-61FD-43A5-9DE5-3C0AEA3FD77E}"/>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688097546"/>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p:txBody>
          <a:bodyPr/>
          <a:lstStyle/>
          <a:p>
            <a:r>
              <a:rPr lang="fr-FR" altLang="en-US"/>
              <a:t>Expired drafts</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dirty="0">
                <a:highlight>
                  <a:srgbClr val="FFFFFF"/>
                </a:highlight>
              </a:rPr>
              <a:t> </a:t>
            </a:r>
            <a:r>
              <a:rPr lang="en-US" altLang="en-US" dirty="0">
                <a:solidFill>
                  <a:srgbClr val="212529"/>
                </a:solidFill>
                <a:latin typeface="Inter"/>
              </a:rPr>
              <a:t>none, see also Backup</a:t>
            </a:r>
            <a:endParaRPr lang="en-DE" sz="2000" dirty="0">
              <a:highlight>
                <a:srgbClr val="FFFFFF"/>
              </a:highlight>
            </a:endParaRPr>
          </a:p>
          <a:p>
            <a:pPr>
              <a:defRPr/>
            </a:pPr>
            <a:endParaRPr lang="en-US" dirty="0">
              <a:highlight>
                <a:srgbClr val="FFFF00"/>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E8FE9545-D93B-4CE1-8367-E37C42A6F394}"/>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 name="Rectangle 2">
            <a:extLst>
              <a:ext uri="{FF2B5EF4-FFF2-40B4-BE49-F238E27FC236}">
                <a16:creationId xmlns:a16="http://schemas.microsoft.com/office/drawing/2014/main" id="{6206DE9D-DBE2-4AB2-B802-003A4177CFA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189618233"/>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9F5C73-75BC-48CE-9F4D-D9B5E7F6A3CF}"/>
              </a:ext>
            </a:extLst>
          </p:cNvPr>
          <p:cNvSpPr>
            <a:spLocks noGrp="1"/>
          </p:cNvSpPr>
          <p:nvPr>
            <p:ph type="title"/>
          </p:nvPr>
        </p:nvSpPr>
        <p:spPr/>
        <p:txBody>
          <a:bodyPr/>
          <a:lstStyle/>
          <a:p>
            <a:pPr>
              <a:defRPr/>
            </a:pPr>
            <a:r>
              <a:rPr lang="en-US" dirty="0">
                <a:highlight>
                  <a:srgbClr val="FFFFFF"/>
                </a:highlight>
              </a:rPr>
              <a:t>Individual submissions</a:t>
            </a:r>
          </a:p>
        </p:txBody>
      </p:sp>
    </p:spTree>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pPr>
              <a:defRPr/>
            </a:pPr>
            <a:r>
              <a:rPr lang="en-US" dirty="0">
                <a:highlight>
                  <a:srgbClr val="FFFFFF"/>
                </a:highlight>
              </a:rPr>
              <a:t>Individual submissions</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591312" y="1862201"/>
            <a:ext cx="10515600" cy="4351338"/>
          </a:xfrm>
        </p:spPr>
        <p:txBody>
          <a:bodyPr/>
          <a:lstStyle/>
          <a:p>
            <a:pPr>
              <a:defRPr/>
            </a:pPr>
            <a:r>
              <a:rPr lang="en-US" altLang="en-US" dirty="0">
                <a:solidFill>
                  <a:srgbClr val="212529"/>
                </a:solidFill>
                <a:latin typeface="Inter"/>
              </a:rPr>
              <a:t>none</a:t>
            </a:r>
            <a:endParaRPr lang="en-DE" dirty="0">
              <a:highlight>
                <a:srgbClr val="FFFFFF"/>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3989163309"/>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re 1">
            <a:extLst>
              <a:ext uri="{FF2B5EF4-FFF2-40B4-BE49-F238E27FC236}">
                <a16:creationId xmlns:a16="http://schemas.microsoft.com/office/drawing/2014/main" id="{7BD8F015-C4A5-4FB7-990F-F1934A580697}"/>
              </a:ext>
            </a:extLst>
          </p:cNvPr>
          <p:cNvSpPr>
            <a:spLocks noGrp="1"/>
          </p:cNvSpPr>
          <p:nvPr>
            <p:ph type="title"/>
          </p:nvPr>
        </p:nvSpPr>
        <p:spPr/>
        <p:txBody>
          <a:bodyPr/>
          <a:lstStyle/>
          <a:p>
            <a:r>
              <a:rPr lang="en-US" altLang="en-US"/>
              <a:t>Any Other Business</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a:extLst>
              <a:ext uri="{FF2B5EF4-FFF2-40B4-BE49-F238E27FC236}">
                <a16:creationId xmlns:a16="http://schemas.microsoft.com/office/drawing/2014/main" id="{B0D962CC-9FF4-4D57-AF59-F21C23C9204F}"/>
              </a:ext>
            </a:extLst>
          </p:cNvPr>
          <p:cNvSpPr>
            <a:spLocks noGrp="1"/>
          </p:cNvSpPr>
          <p:nvPr>
            <p:ph type="title"/>
          </p:nvPr>
        </p:nvSpPr>
        <p:spPr/>
        <p:txBody>
          <a:bodyPr/>
          <a:lstStyle/>
          <a:p>
            <a:r>
              <a:rPr lang="en-US" altLang="en-US"/>
              <a:t>3GPP-IETF Coordination</a:t>
            </a:r>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E2AB2E5-863C-4EB3-93CA-B93A16DF3EBA}"/>
              </a:ext>
            </a:extLst>
          </p:cNvPr>
          <p:cNvSpPr txBox="1">
            <a:spLocks/>
          </p:cNvSpPr>
          <p:nvPr/>
        </p:nvSpPr>
        <p:spPr>
          <a:xfrm>
            <a:off x="708691" y="1862661"/>
            <a:ext cx="10515600" cy="4351338"/>
          </a:xfrm>
          <a:prstGeom prst="rect">
            <a:avLst/>
          </a:prstGeom>
        </p:spPr>
        <p:txBody>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DE" dirty="0">
                <a:highlight>
                  <a:srgbClr val="FFFFFF"/>
                </a:highlight>
              </a:rPr>
              <a:t>R</a:t>
            </a:r>
            <a:r>
              <a:rPr lang="en-GB" dirty="0">
                <a:highlight>
                  <a:srgbClr val="FFFFFF"/>
                </a:highlight>
              </a:rPr>
              <a:t>e</a:t>
            </a:r>
            <a:r>
              <a:rPr lang="en-DE" dirty="0">
                <a:highlight>
                  <a:srgbClr val="FFFFFF"/>
                </a:highlight>
              </a:rPr>
              <a:t>m</a:t>
            </a:r>
            <a:r>
              <a:rPr lang="en-GB" dirty="0">
                <a:highlight>
                  <a:srgbClr val="FFFFFF"/>
                </a:highlight>
              </a:rPr>
              <a:t>i</a:t>
            </a:r>
            <a:r>
              <a:rPr lang="en-DE" dirty="0">
                <a:highlight>
                  <a:srgbClr val="FFFFFF"/>
                </a:highlight>
              </a:rPr>
              <a:t>n</a:t>
            </a:r>
            <a:r>
              <a:rPr lang="en-GB" dirty="0">
                <a:highlight>
                  <a:srgbClr val="FFFFFF"/>
                </a:highlight>
              </a:rPr>
              <a:t>d</a:t>
            </a:r>
            <a:r>
              <a:rPr lang="en-DE" dirty="0">
                <a:highlight>
                  <a:srgbClr val="FFFFFF"/>
                </a:highlight>
              </a:rPr>
              <a:t>e</a:t>
            </a:r>
            <a:r>
              <a:rPr lang="en-GB" dirty="0">
                <a:highlight>
                  <a:srgbClr val="FFFFFF"/>
                </a:highlight>
              </a:rPr>
              <a:t>r</a:t>
            </a:r>
            <a:endParaRPr lang="en-US" dirty="0">
              <a:highlight>
                <a:srgbClr val="FFFFFF"/>
              </a:highlight>
            </a:endParaRPr>
          </a:p>
          <a:p>
            <a:pPr marL="457200" lvl="1" indent="0">
              <a:buFont typeface="Arial" pitchFamily="34" charset="0"/>
              <a:buNone/>
              <a:defRPr/>
            </a:pPr>
            <a:r>
              <a:rPr lang="en-DE" dirty="0">
                <a:highlight>
                  <a:srgbClr val="FFFFFF"/>
                </a:highlight>
              </a:rPr>
              <a:t>To al</a:t>
            </a:r>
            <a:r>
              <a:rPr lang="en-GB" dirty="0">
                <a:highlight>
                  <a:srgbClr val="FFFFFF"/>
                </a:highlight>
              </a:rPr>
              <a:t>l</a:t>
            </a:r>
            <a:r>
              <a:rPr lang="en-DE" dirty="0">
                <a:highlight>
                  <a:srgbClr val="FFFFFF"/>
                </a:highlight>
              </a:rPr>
              <a:t>o</a:t>
            </a:r>
            <a:r>
              <a:rPr lang="en-GB" dirty="0">
                <a:highlight>
                  <a:srgbClr val="FFFFFF"/>
                </a:highlight>
              </a:rPr>
              <a:t>w</a:t>
            </a:r>
            <a:r>
              <a:rPr lang="en-DE" dirty="0">
                <a:highlight>
                  <a:srgbClr val="FFFFFF"/>
                </a:highlight>
              </a:rPr>
              <a:t> </a:t>
            </a:r>
            <a:r>
              <a:rPr lang="en-GB" dirty="0">
                <a:highlight>
                  <a:srgbClr val="FFFFFF"/>
                </a:highlight>
              </a:rPr>
              <a:t>t</a:t>
            </a:r>
            <a:r>
              <a:rPr lang="en-DE" dirty="0">
                <a:highlight>
                  <a:srgbClr val="FFFFFF"/>
                </a:highlight>
              </a:rPr>
              <a:t>r</a:t>
            </a:r>
            <a:r>
              <a:rPr lang="en-GB" dirty="0">
                <a:highlight>
                  <a:srgbClr val="FFFFFF"/>
                </a:highlight>
              </a:rPr>
              <a:t>a</a:t>
            </a:r>
            <a:r>
              <a:rPr lang="en-DE" dirty="0">
                <a:highlight>
                  <a:srgbClr val="FFFFFF"/>
                </a:highlight>
              </a:rPr>
              <a:t>c</a:t>
            </a:r>
            <a:r>
              <a:rPr lang="en-GB" dirty="0">
                <a:highlight>
                  <a:srgbClr val="FFFFFF"/>
                </a:highlight>
              </a:rPr>
              <a:t>i</a:t>
            </a:r>
            <a:r>
              <a:rPr lang="en-DE" dirty="0">
                <a:highlight>
                  <a:srgbClr val="FFFFFF"/>
                </a:highlight>
              </a:rPr>
              <a:t>n</a:t>
            </a:r>
            <a:r>
              <a:rPr lang="en-GB" dirty="0">
                <a:highlight>
                  <a:srgbClr val="FFFFFF"/>
                </a:highlight>
              </a:rPr>
              <a:t>g</a:t>
            </a:r>
            <a:r>
              <a:rPr lang="en-DE" dirty="0">
                <a:highlight>
                  <a:srgbClr val="FFFFFF"/>
                </a:highlight>
              </a:rPr>
              <a:t> </a:t>
            </a:r>
            <a:r>
              <a:rPr lang="en-GB" dirty="0">
                <a:highlight>
                  <a:srgbClr val="FFFFFF"/>
                </a:highlight>
              </a:rPr>
              <a:t>o</a:t>
            </a:r>
            <a:r>
              <a:rPr lang="en-DE" dirty="0">
                <a:highlight>
                  <a:srgbClr val="FFFFFF"/>
                </a:highlight>
              </a:rPr>
              <a:t>f </a:t>
            </a:r>
            <a:r>
              <a:rPr lang="en-GB" dirty="0">
                <a:highlight>
                  <a:srgbClr val="FFFFFF"/>
                </a:highlight>
              </a:rPr>
              <a:t>a</a:t>
            </a:r>
            <a:r>
              <a:rPr lang="en-DE" dirty="0">
                <a:highlight>
                  <a:srgbClr val="FFFFFF"/>
                </a:highlight>
              </a:rPr>
              <a:t>l</a:t>
            </a:r>
            <a:r>
              <a:rPr lang="en-GB" dirty="0">
                <a:highlight>
                  <a:srgbClr val="FFFFFF"/>
                </a:highlight>
              </a:rPr>
              <a:t>l</a:t>
            </a:r>
            <a:r>
              <a:rPr lang="en-DE" dirty="0">
                <a:highlight>
                  <a:srgbClr val="FFFFFF"/>
                </a:highlight>
              </a:rPr>
              <a:t> </a:t>
            </a:r>
            <a:r>
              <a:rPr lang="en-GB" dirty="0">
                <a:highlight>
                  <a:srgbClr val="FFFFFF"/>
                </a:highlight>
              </a:rPr>
              <a:t>I</a:t>
            </a:r>
            <a:r>
              <a:rPr lang="en-DE" dirty="0">
                <a:highlight>
                  <a:srgbClr val="FFFFFF"/>
                </a:highlight>
              </a:rPr>
              <a:t>E</a:t>
            </a:r>
            <a:r>
              <a:rPr lang="en-GB" dirty="0">
                <a:highlight>
                  <a:srgbClr val="FFFFFF"/>
                </a:highlight>
              </a:rPr>
              <a:t>T</a:t>
            </a:r>
            <a:r>
              <a:rPr lang="en-DE" dirty="0">
                <a:highlight>
                  <a:srgbClr val="FFFFFF"/>
                </a:highlight>
              </a:rPr>
              <a:t>F </a:t>
            </a:r>
            <a:r>
              <a:rPr lang="en-GB" dirty="0">
                <a:highlight>
                  <a:srgbClr val="FFFFFF"/>
                </a:highlight>
              </a:rPr>
              <a:t>d</a:t>
            </a:r>
            <a:r>
              <a:rPr lang="en-DE" dirty="0">
                <a:highlight>
                  <a:srgbClr val="FFFFFF"/>
                </a:highlight>
              </a:rPr>
              <a:t>r</a:t>
            </a:r>
            <a:r>
              <a:rPr lang="en-GB" dirty="0">
                <a:highlight>
                  <a:srgbClr val="FFFFFF"/>
                </a:highlight>
              </a:rPr>
              <a:t>a</a:t>
            </a:r>
            <a:r>
              <a:rPr lang="en-DE" dirty="0">
                <a:highlight>
                  <a:srgbClr val="FFFFFF"/>
                </a:highlight>
              </a:rPr>
              <a:t>f</a:t>
            </a:r>
            <a:r>
              <a:rPr lang="en-GB" dirty="0">
                <a:highlight>
                  <a:srgbClr val="FFFFFF"/>
                </a:highlight>
              </a:rPr>
              <a:t>t</a:t>
            </a:r>
            <a:r>
              <a:rPr lang="en-DE" dirty="0">
                <a:highlight>
                  <a:srgbClr val="FFFFFF"/>
                </a:highlight>
              </a:rPr>
              <a:t>s </a:t>
            </a:r>
            <a:r>
              <a:rPr lang="en-GB" dirty="0">
                <a:highlight>
                  <a:srgbClr val="FFFFFF"/>
                </a:highlight>
              </a:rPr>
              <a:t>r</a:t>
            </a:r>
            <a:r>
              <a:rPr lang="en-DE" dirty="0">
                <a:highlight>
                  <a:srgbClr val="FFFFFF"/>
                </a:highlight>
              </a:rPr>
              <a:t>e</a:t>
            </a:r>
            <a:r>
              <a:rPr lang="en-GB" dirty="0">
                <a:highlight>
                  <a:srgbClr val="FFFFFF"/>
                </a:highlight>
              </a:rPr>
              <a:t>f</a:t>
            </a:r>
            <a:r>
              <a:rPr lang="en-DE" dirty="0">
                <a:highlight>
                  <a:srgbClr val="FFFFFF"/>
                </a:highlight>
              </a:rPr>
              <a:t>e</a:t>
            </a:r>
            <a:r>
              <a:rPr lang="en-GB" dirty="0">
                <a:highlight>
                  <a:srgbClr val="FFFFFF"/>
                </a:highlight>
              </a:rPr>
              <a:t>r</a:t>
            </a:r>
            <a:r>
              <a:rPr lang="en-DE" dirty="0">
                <a:highlight>
                  <a:srgbClr val="FFFFFF"/>
                </a:highlight>
              </a:rPr>
              <a:t>e</a:t>
            </a:r>
            <a:r>
              <a:rPr lang="en-GB" dirty="0">
                <a:highlight>
                  <a:srgbClr val="FFFFFF"/>
                </a:highlight>
              </a:rPr>
              <a:t>n</a:t>
            </a:r>
            <a:r>
              <a:rPr lang="en-DE" dirty="0">
                <a:highlight>
                  <a:srgbClr val="FFFFFF"/>
                </a:highlight>
              </a:rPr>
              <a:t>c</a:t>
            </a:r>
            <a:r>
              <a:rPr lang="en-GB" dirty="0">
                <a:highlight>
                  <a:srgbClr val="FFFFFF"/>
                </a:highlight>
              </a:rPr>
              <a:t>e</a:t>
            </a:r>
            <a:r>
              <a:rPr lang="en-DE" dirty="0">
                <a:highlight>
                  <a:srgbClr val="FFFFFF"/>
                </a:highlight>
              </a:rPr>
              <a:t>d </a:t>
            </a:r>
            <a:r>
              <a:rPr lang="en-GB" dirty="0">
                <a:highlight>
                  <a:srgbClr val="FFFFFF"/>
                </a:highlight>
              </a:rPr>
              <a:t>i</a:t>
            </a:r>
            <a:r>
              <a:rPr lang="en-DE" dirty="0">
                <a:highlight>
                  <a:srgbClr val="FFFFFF"/>
                </a:highlight>
              </a:rPr>
              <a:t>n 3</a:t>
            </a:r>
            <a:r>
              <a:rPr lang="en-GB" dirty="0">
                <a:highlight>
                  <a:srgbClr val="FFFFFF"/>
                </a:highlight>
              </a:rPr>
              <a:t>G</a:t>
            </a:r>
            <a:r>
              <a:rPr lang="en-DE" dirty="0">
                <a:highlight>
                  <a:srgbClr val="FFFFFF"/>
                </a:highlight>
              </a:rPr>
              <a:t>P</a:t>
            </a:r>
            <a:r>
              <a:rPr lang="en-GB" dirty="0">
                <a:highlight>
                  <a:srgbClr val="FFFFFF"/>
                </a:highlight>
              </a:rPr>
              <a:t>P</a:t>
            </a:r>
            <a:r>
              <a:rPr lang="en-DE" dirty="0">
                <a:highlight>
                  <a:srgbClr val="FFFFFF"/>
                </a:highlight>
              </a:rPr>
              <a:t> </a:t>
            </a:r>
            <a:r>
              <a:rPr lang="en-GB" dirty="0">
                <a:highlight>
                  <a:srgbClr val="FFFFFF"/>
                </a:highlight>
              </a:rPr>
              <a:t>s</a:t>
            </a:r>
            <a:r>
              <a:rPr lang="en-DE" dirty="0">
                <a:highlight>
                  <a:srgbClr val="FFFFFF"/>
                </a:highlight>
              </a:rPr>
              <a:t>pecifications</a:t>
            </a:r>
          </a:p>
          <a:p>
            <a:pPr marL="457200" lvl="1" indent="0">
              <a:buFont typeface="Arial" pitchFamily="34" charset="0"/>
              <a:buNone/>
              <a:defRPr/>
            </a:pPr>
            <a:endParaRPr lang="en-DE" dirty="0">
              <a:highlight>
                <a:srgbClr val="FFFFFF"/>
              </a:highlight>
            </a:endParaRPr>
          </a:p>
          <a:p>
            <a:pPr lvl="1">
              <a:defRPr/>
            </a:pPr>
            <a:r>
              <a:rPr lang="en-GB" dirty="0">
                <a:highlight>
                  <a:srgbClr val="FFFFFF"/>
                </a:highlight>
              </a:rPr>
              <a:t>I</a:t>
            </a:r>
            <a:r>
              <a:rPr lang="en-DE" dirty="0">
                <a:highlight>
                  <a:srgbClr val="FFFFFF"/>
                </a:highlight>
              </a:rPr>
              <a:t>E</a:t>
            </a:r>
            <a:r>
              <a:rPr lang="en-GB" dirty="0">
                <a:highlight>
                  <a:srgbClr val="FFFFFF"/>
                </a:highlight>
              </a:rPr>
              <a:t>T</a:t>
            </a:r>
            <a:r>
              <a:rPr lang="en-DE" dirty="0">
                <a:highlight>
                  <a:srgbClr val="FFFFFF"/>
                </a:highlight>
              </a:rPr>
              <a:t>F  </a:t>
            </a:r>
            <a:r>
              <a:rPr lang="en-GB" dirty="0">
                <a:highlight>
                  <a:srgbClr val="FFFFFF"/>
                </a:highlight>
              </a:rPr>
              <a:t>d</a:t>
            </a:r>
            <a:r>
              <a:rPr lang="en-DE" dirty="0">
                <a:highlight>
                  <a:srgbClr val="FFFFFF"/>
                </a:highlight>
              </a:rPr>
              <a:t>e</a:t>
            </a:r>
            <a:r>
              <a:rPr lang="en-GB" dirty="0">
                <a:highlight>
                  <a:srgbClr val="FFFFFF"/>
                </a:highlight>
              </a:rPr>
              <a:t>p</a:t>
            </a:r>
            <a:r>
              <a:rPr lang="en-DE" dirty="0">
                <a:highlight>
                  <a:srgbClr val="FFFFFF"/>
                </a:highlight>
              </a:rPr>
              <a:t>e</a:t>
            </a:r>
            <a:r>
              <a:rPr lang="en-GB" dirty="0">
                <a:highlight>
                  <a:srgbClr val="FFFFFF"/>
                </a:highlight>
              </a:rPr>
              <a:t>n</a:t>
            </a:r>
            <a:r>
              <a:rPr lang="en-DE" dirty="0">
                <a:highlight>
                  <a:srgbClr val="FFFFFF"/>
                </a:highlight>
              </a:rPr>
              <a:t>d</a:t>
            </a:r>
            <a:r>
              <a:rPr lang="en-GB" dirty="0">
                <a:highlight>
                  <a:srgbClr val="FFFFFF"/>
                </a:highlight>
              </a:rPr>
              <a:t>en</a:t>
            </a:r>
            <a:r>
              <a:rPr lang="en-DE" dirty="0">
                <a:highlight>
                  <a:srgbClr val="FFFFFF"/>
                </a:highlight>
              </a:rPr>
              <a:t>c</a:t>
            </a:r>
            <a:r>
              <a:rPr lang="en-GB" dirty="0">
                <a:highlight>
                  <a:srgbClr val="FFFFFF"/>
                </a:highlight>
              </a:rPr>
              <a:t>i</a:t>
            </a:r>
            <a:r>
              <a:rPr lang="en-DE" dirty="0">
                <a:highlight>
                  <a:srgbClr val="FFFFFF"/>
                </a:highlight>
              </a:rPr>
              <a:t>e</a:t>
            </a:r>
            <a:r>
              <a:rPr lang="en-GB" dirty="0">
                <a:highlight>
                  <a:srgbClr val="FFFFFF"/>
                </a:highlight>
              </a:rPr>
              <a:t>s</a:t>
            </a:r>
            <a:r>
              <a:rPr lang="en-DE" dirty="0">
                <a:highlight>
                  <a:srgbClr val="FFFFFF"/>
                </a:highlight>
              </a:rPr>
              <a:t> </a:t>
            </a:r>
            <a:r>
              <a:rPr lang="en-GB" dirty="0">
                <a:highlight>
                  <a:srgbClr val="FFFFFF"/>
                </a:highlight>
              </a:rPr>
              <a:t>n</a:t>
            </a:r>
            <a:r>
              <a:rPr lang="en-DE" dirty="0">
                <a:highlight>
                  <a:srgbClr val="FFFFFF"/>
                </a:highlight>
              </a:rPr>
              <a:t>e</a:t>
            </a:r>
            <a:r>
              <a:rPr lang="en-GB" dirty="0">
                <a:highlight>
                  <a:srgbClr val="FFFFFF"/>
                </a:highlight>
              </a:rPr>
              <a:t>w</a:t>
            </a:r>
            <a:r>
              <a:rPr lang="en-DE" dirty="0">
                <a:highlight>
                  <a:srgbClr val="FFFFFF"/>
                </a:highlight>
              </a:rPr>
              <a:t>l</a:t>
            </a:r>
            <a:r>
              <a:rPr lang="en-GB" dirty="0">
                <a:highlight>
                  <a:srgbClr val="FFFFFF"/>
                </a:highlight>
              </a:rPr>
              <a:t>y</a:t>
            </a:r>
            <a:r>
              <a:rPr lang="en-DE" dirty="0">
                <a:highlight>
                  <a:srgbClr val="FFFFFF"/>
                </a:highlight>
              </a:rPr>
              <a:t> </a:t>
            </a:r>
            <a:r>
              <a:rPr lang="en-GB" dirty="0">
                <a:highlight>
                  <a:srgbClr val="FFFFFF"/>
                </a:highlight>
              </a:rPr>
              <a:t>i</a:t>
            </a:r>
            <a:r>
              <a:rPr lang="en-DE" dirty="0">
                <a:highlight>
                  <a:srgbClr val="FFFFFF"/>
                </a:highlight>
              </a:rPr>
              <a:t>n</a:t>
            </a:r>
            <a:r>
              <a:rPr lang="en-GB" dirty="0">
                <a:highlight>
                  <a:srgbClr val="FFFFFF"/>
                </a:highlight>
              </a:rPr>
              <a:t>t</a:t>
            </a:r>
            <a:r>
              <a:rPr lang="en-DE" dirty="0">
                <a:highlight>
                  <a:srgbClr val="FFFFFF"/>
                </a:highlight>
              </a:rPr>
              <a:t>r</a:t>
            </a:r>
            <a:r>
              <a:rPr lang="en-GB" dirty="0">
                <a:highlight>
                  <a:srgbClr val="FFFFFF"/>
                </a:highlight>
              </a:rPr>
              <a:t>o</a:t>
            </a:r>
            <a:r>
              <a:rPr lang="en-DE" dirty="0">
                <a:highlight>
                  <a:srgbClr val="FFFFFF"/>
                </a:highlight>
              </a:rPr>
              <a:t>d</a:t>
            </a:r>
            <a:r>
              <a:rPr lang="en-GB" dirty="0">
                <a:highlight>
                  <a:srgbClr val="FFFFFF"/>
                </a:highlight>
              </a:rPr>
              <a:t>u</a:t>
            </a:r>
            <a:r>
              <a:rPr lang="en-DE" dirty="0">
                <a:highlight>
                  <a:srgbClr val="FFFFFF"/>
                </a:highlight>
              </a:rPr>
              <a:t>c</a:t>
            </a:r>
            <a:r>
              <a:rPr lang="en-GB" dirty="0">
                <a:highlight>
                  <a:srgbClr val="FFFFFF"/>
                </a:highlight>
              </a:rPr>
              <a:t>e</a:t>
            </a:r>
            <a:r>
              <a:rPr lang="en-DE" dirty="0">
                <a:highlight>
                  <a:srgbClr val="FFFFFF"/>
                </a:highlight>
              </a:rPr>
              <a:t>d in </a:t>
            </a:r>
            <a:r>
              <a:rPr lang="en-GB" dirty="0">
                <a:highlight>
                  <a:srgbClr val="FFFFFF"/>
                </a:highlight>
              </a:rPr>
              <a:t>a</a:t>
            </a:r>
            <a:r>
              <a:rPr lang="en-DE" dirty="0">
                <a:highlight>
                  <a:srgbClr val="FFFFFF"/>
                </a:highlight>
              </a:rPr>
              <a:t> 3GPP specification should be reported  to the workplan manager </a:t>
            </a:r>
            <a:r>
              <a:rPr lang="en-GB" dirty="0">
                <a:highlight>
                  <a:srgbClr val="FFFFFF"/>
                </a:highlight>
              </a:rPr>
              <a:t>b</a:t>
            </a:r>
            <a:r>
              <a:rPr lang="en-DE" dirty="0">
                <a:highlight>
                  <a:srgbClr val="FFFFFF"/>
                </a:highlight>
              </a:rPr>
              <a:t>y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3GPP WG chair</a:t>
            </a:r>
            <a:r>
              <a:rPr lang="en-GB" dirty="0">
                <a:highlight>
                  <a:srgbClr val="FFFFFF"/>
                </a:highlight>
              </a:rPr>
              <a:t>s</a:t>
            </a:r>
            <a:r>
              <a:rPr lang="en-DE" dirty="0">
                <a:highlight>
                  <a:srgbClr val="FFFFFF"/>
                </a:highlight>
              </a:rPr>
              <a:t>.</a:t>
            </a:r>
          </a:p>
          <a:p>
            <a:pPr lvl="1">
              <a:defRPr/>
            </a:pPr>
            <a:r>
              <a:rPr lang="en-DE" dirty="0">
                <a:highlight>
                  <a:srgbClr val="FFFFFF"/>
                </a:highlight>
              </a:rPr>
              <a:t>IETF Coordinator  will trace the progress of the IETF draf</a:t>
            </a:r>
            <a:r>
              <a:rPr lang="en-GB" dirty="0">
                <a:highlight>
                  <a:srgbClr val="FFFFFF"/>
                </a:highlight>
              </a:rPr>
              <a:t>t</a:t>
            </a:r>
            <a:endParaRPr lang="en-DE" dirty="0">
              <a:highlight>
                <a:srgbClr val="FFFFFF"/>
              </a:highlight>
            </a:endParaRPr>
          </a:p>
          <a:p>
            <a:pPr lvl="1">
              <a:defRPr/>
            </a:pPr>
            <a:r>
              <a:rPr lang="en-DE" dirty="0">
                <a:highlight>
                  <a:srgbClr val="FFFFFF"/>
                </a:highlight>
              </a:rPr>
              <a:t>The workplan man</a:t>
            </a:r>
            <a:r>
              <a:rPr lang="en-GB">
                <a:highlight>
                  <a:srgbClr val="FFFFFF"/>
                </a:highlight>
              </a:rPr>
              <a:t>a</a:t>
            </a:r>
            <a:r>
              <a:rPr lang="en-DE">
                <a:highlight>
                  <a:srgbClr val="FFFFFF"/>
                </a:highlight>
              </a:rPr>
              <a:t>ge</a:t>
            </a:r>
            <a:r>
              <a:rPr lang="en-GB">
                <a:highlight>
                  <a:srgbClr val="FFFFFF"/>
                </a:highlight>
              </a:rPr>
              <a:t>r</a:t>
            </a:r>
            <a:r>
              <a:rPr lang="en-DE">
                <a:highlight>
                  <a:srgbClr val="FFFFFF"/>
                </a:highlight>
              </a:rPr>
              <a:t> </a:t>
            </a:r>
            <a:r>
              <a:rPr lang="en-DE" dirty="0">
                <a:highlight>
                  <a:srgbClr val="FFFFFF"/>
                </a:highlight>
              </a:rPr>
              <a:t>will add a line to the workplan for each IETF draft.</a:t>
            </a:r>
          </a:p>
          <a:p>
            <a:pPr lvl="1">
              <a:defRPr/>
            </a:pPr>
            <a:r>
              <a:rPr lang="en-DE" dirty="0">
                <a:highlight>
                  <a:srgbClr val="FFFFFF"/>
                </a:highlight>
              </a:rPr>
              <a:t>The workplan manager will mar</a:t>
            </a:r>
            <a:r>
              <a:rPr lang="en-GB" dirty="0">
                <a:highlight>
                  <a:srgbClr val="FFFFFF"/>
                </a:highlight>
              </a:rPr>
              <a:t>k</a:t>
            </a:r>
            <a:r>
              <a:rPr lang="en-DE" dirty="0">
                <a:highlight>
                  <a:srgbClr val="FFFFFF"/>
                </a:highlight>
              </a:rPr>
              <a:t>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a:t>
            </a:r>
            <a:r>
              <a:rPr lang="en-GB" dirty="0">
                <a:highlight>
                  <a:srgbClr val="FFFFFF"/>
                </a:highlight>
              </a:rPr>
              <a:t>t</a:t>
            </a:r>
            <a:r>
              <a:rPr lang="en-DE" dirty="0">
                <a:highlight>
                  <a:srgbClr val="FFFFFF"/>
                </a:highlight>
              </a:rPr>
              <a:t>a</a:t>
            </a:r>
            <a:r>
              <a:rPr lang="en-GB" dirty="0">
                <a:highlight>
                  <a:srgbClr val="FFFFFF"/>
                </a:highlight>
              </a:rPr>
              <a:t>s</a:t>
            </a:r>
            <a:r>
              <a:rPr lang="en-DE" dirty="0">
                <a:highlight>
                  <a:srgbClr val="FFFFFF"/>
                </a:highlight>
              </a:rPr>
              <a:t>k </a:t>
            </a:r>
            <a:r>
              <a:rPr lang="en-GB" dirty="0">
                <a:highlight>
                  <a:srgbClr val="FFFFFF"/>
                </a:highlight>
              </a:rPr>
              <a:t>a</a:t>
            </a:r>
            <a:r>
              <a:rPr lang="en-DE" dirty="0">
                <a:highlight>
                  <a:srgbClr val="FFFFFF"/>
                </a:highlight>
              </a:rPr>
              <a:t>s </a:t>
            </a:r>
            <a:r>
              <a:rPr lang="en-GB" dirty="0">
                <a:highlight>
                  <a:srgbClr val="FFFFFF"/>
                </a:highlight>
              </a:rPr>
              <a:t>c</a:t>
            </a:r>
            <a:r>
              <a:rPr lang="en-DE" dirty="0">
                <a:highlight>
                  <a:srgbClr val="FFFFFF"/>
                </a:highlight>
              </a:rPr>
              <a:t>o</a:t>
            </a:r>
            <a:r>
              <a:rPr lang="en-GB" dirty="0">
                <a:highlight>
                  <a:srgbClr val="FFFFFF"/>
                </a:highlight>
              </a:rPr>
              <a:t>m</a:t>
            </a:r>
            <a:r>
              <a:rPr lang="en-DE" dirty="0">
                <a:highlight>
                  <a:srgbClr val="FFFFFF"/>
                </a:highlight>
              </a:rPr>
              <a:t>p</a:t>
            </a:r>
            <a:r>
              <a:rPr lang="en-GB" dirty="0">
                <a:highlight>
                  <a:srgbClr val="FFFFFF"/>
                </a:highlight>
              </a:rPr>
              <a:t>l</a:t>
            </a:r>
            <a:r>
              <a:rPr lang="en-DE" dirty="0">
                <a:highlight>
                  <a:srgbClr val="FFFFFF"/>
                </a:highlight>
              </a:rPr>
              <a:t>e</a:t>
            </a:r>
            <a:r>
              <a:rPr lang="en-GB" dirty="0">
                <a:highlight>
                  <a:srgbClr val="FFFFFF"/>
                </a:highlight>
              </a:rPr>
              <a:t>t</a:t>
            </a:r>
            <a:r>
              <a:rPr lang="en-DE" dirty="0">
                <a:highlight>
                  <a:srgbClr val="FFFFFF"/>
                </a:highlight>
              </a:rPr>
              <a:t>e</a:t>
            </a:r>
            <a:r>
              <a:rPr lang="en-GB" dirty="0">
                <a:highlight>
                  <a:srgbClr val="FFFFFF"/>
                </a:highlight>
              </a:rPr>
              <a:t>d</a:t>
            </a:r>
            <a:r>
              <a:rPr lang="en-DE" dirty="0">
                <a:highlight>
                  <a:srgbClr val="FFFFFF"/>
                </a:highlight>
              </a:rPr>
              <a:t> </a:t>
            </a:r>
            <a:r>
              <a:rPr lang="en-GB" dirty="0">
                <a:highlight>
                  <a:srgbClr val="FFFFFF"/>
                </a:highlight>
              </a:rPr>
              <a:t>o</a:t>
            </a:r>
            <a:r>
              <a:rPr lang="en-DE" dirty="0">
                <a:highlight>
                  <a:srgbClr val="FFFFFF"/>
                </a:highlight>
              </a:rPr>
              <a:t>n</a:t>
            </a:r>
            <a:r>
              <a:rPr lang="en-GB" dirty="0">
                <a:highlight>
                  <a:srgbClr val="FFFFFF"/>
                </a:highlight>
              </a:rPr>
              <a:t>c</a:t>
            </a:r>
            <a:r>
              <a:rPr lang="en-DE" dirty="0">
                <a:highlight>
                  <a:srgbClr val="FFFFFF"/>
                </a:highlight>
              </a:rPr>
              <a:t>e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IETF draft becomes an RFC and the RFC is referenced in the 3GPP TS</a:t>
            </a:r>
            <a:endParaRPr lang="en-US" dirty="0">
              <a:highlight>
                <a:srgbClr val="FFFF00"/>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re 1">
            <a:extLst>
              <a:ext uri="{FF2B5EF4-FFF2-40B4-BE49-F238E27FC236}">
                <a16:creationId xmlns:a16="http://schemas.microsoft.com/office/drawing/2014/main" id="{7BD8F015-C4A5-4FB7-990F-F1934A580697}"/>
              </a:ext>
            </a:extLst>
          </p:cNvPr>
          <p:cNvSpPr>
            <a:spLocks noGrp="1"/>
          </p:cNvSpPr>
          <p:nvPr>
            <p:ph type="title"/>
          </p:nvPr>
        </p:nvSpPr>
        <p:spPr>
          <a:xfrm>
            <a:off x="838200" y="2384441"/>
            <a:ext cx="10515600" cy="2852737"/>
          </a:xfrm>
        </p:spPr>
        <p:txBody>
          <a:bodyPr/>
          <a:lstStyle/>
          <a:p>
            <a:r>
              <a:rPr lang="en-US" altLang="en-US" dirty="0"/>
              <a:t>Backup </a:t>
            </a:r>
            <a:br>
              <a:rPr lang="en-US" altLang="en-US" dirty="0"/>
            </a:br>
            <a:r>
              <a:rPr lang="en-US" altLang="en-US" dirty="0"/>
              <a:t>Referenced expired drafts</a:t>
            </a:r>
            <a:br>
              <a:rPr lang="en-US" altLang="en-US" dirty="0"/>
            </a:br>
            <a:r>
              <a:rPr lang="en-US" altLang="en-US" dirty="0"/>
              <a:t>which are out of track</a:t>
            </a:r>
          </a:p>
        </p:txBody>
      </p:sp>
    </p:spTree>
    <p:extLst>
      <p:ext uri="{BB962C8B-B14F-4D97-AF65-F5344CB8AC3E}">
        <p14:creationId xmlns:p14="http://schemas.microsoft.com/office/powerpoint/2010/main" val="1264116507"/>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p:txBody>
          <a:bodyPr/>
          <a:lstStyle/>
          <a:p>
            <a:r>
              <a:rPr lang="fr-FR" altLang="en-US" dirty="0" err="1"/>
              <a:t>Referenced</a:t>
            </a:r>
            <a:r>
              <a:rPr lang="fr-FR" altLang="en-US" dirty="0"/>
              <a:t> </a:t>
            </a:r>
            <a:r>
              <a:rPr lang="fr-FR" altLang="en-US" dirty="0" err="1"/>
              <a:t>Expired</a:t>
            </a:r>
            <a:r>
              <a:rPr lang="fr-FR" altLang="en-US" dirty="0"/>
              <a:t> drafts</a:t>
            </a:r>
            <a:r>
              <a:rPr lang="en-DE" altLang="en-US" dirty="0"/>
              <a:t> (1/</a:t>
            </a:r>
            <a:r>
              <a:rPr lang="en-US" altLang="en-US" dirty="0"/>
              <a:t>3</a:t>
            </a:r>
            <a:r>
              <a:rPr lang="en-DE" altLang="en-US" dirty="0"/>
              <a:t>)</a:t>
            </a:r>
            <a:endParaRPr lang="fr-FR" altLang="en-US" dirty="0"/>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dirty="0">
                <a:highlight>
                  <a:srgbClr val="FFFFFF"/>
                </a:highlight>
              </a:rPr>
              <a:t> </a:t>
            </a:r>
            <a:r>
              <a:rPr lang="en-US" altLang="en-US" dirty="0">
                <a:solidFill>
                  <a:srgbClr val="212529"/>
                </a:solidFill>
                <a:latin typeface="Inter"/>
                <a:hlinkClick r:id="rId2"/>
              </a:rPr>
              <a:t>draft-newton-json-content-rules-09</a:t>
            </a:r>
            <a:endParaRPr lang="en-US" dirty="0">
              <a:highlight>
                <a:srgbClr val="FFFFFF"/>
              </a:highlight>
            </a:endParaRPr>
          </a:p>
          <a:p>
            <a:pPr lvl="1">
              <a:defRPr/>
            </a:pPr>
            <a:r>
              <a:rPr lang="en-US" dirty="0">
                <a:highlight>
                  <a:srgbClr val="FFFFFF"/>
                </a:highlight>
              </a:rPr>
              <a:t>Title: </a:t>
            </a:r>
            <a:r>
              <a:rPr lang="en-GB" dirty="0">
                <a:highlight>
                  <a:srgbClr val="FFFFFF"/>
                </a:highlight>
              </a:rPr>
              <a:t>A Language for Rules Describing JSON Content</a:t>
            </a:r>
          </a:p>
          <a:p>
            <a:pPr lvl="1">
              <a:defRPr/>
            </a:pPr>
            <a:r>
              <a:rPr lang="en-US" dirty="0">
                <a:highlight>
                  <a:srgbClr val="FFFFFF"/>
                </a:highlight>
              </a:rPr>
              <a:t>Status: </a:t>
            </a:r>
            <a:r>
              <a:rPr lang="de-DE" dirty="0"/>
              <a:t>Last version published in 0</a:t>
            </a:r>
            <a:r>
              <a:rPr lang="en-DE" dirty="0"/>
              <a:t>9</a:t>
            </a:r>
            <a:r>
              <a:rPr lang="de-DE" dirty="0"/>
              <a:t>/20</a:t>
            </a:r>
            <a:r>
              <a:rPr lang="en-DE" dirty="0"/>
              <a:t>17</a:t>
            </a:r>
            <a:endParaRPr lang="en-US" dirty="0">
              <a:solidFill>
                <a:srgbClr val="FF0000"/>
              </a:solidFill>
            </a:endParaRPr>
          </a:p>
          <a:p>
            <a:pPr lvl="1">
              <a:defRPr/>
            </a:pPr>
            <a:r>
              <a:rPr lang="de-DE" dirty="0">
                <a:highlight>
                  <a:srgbClr val="FFFFFF"/>
                </a:highlight>
              </a:rPr>
              <a:t>Expired internet draft</a:t>
            </a:r>
            <a:r>
              <a:rPr lang="en-US" dirty="0">
                <a:highlight>
                  <a:srgbClr val="FFFFFF"/>
                </a:highlight>
              </a:rPr>
              <a:t>, </a:t>
            </a:r>
            <a:r>
              <a:rPr lang="en-DE" dirty="0">
                <a:highlight>
                  <a:srgbClr val="FFFFFF"/>
                </a:highlight>
              </a:rPr>
              <a:t>C</a:t>
            </a:r>
            <a:r>
              <a:rPr lang="en-GB" dirty="0">
                <a:highlight>
                  <a:srgbClr val="FFFFFF"/>
                </a:highlight>
              </a:rPr>
              <a:t>T</a:t>
            </a:r>
            <a:r>
              <a:rPr lang="en-DE" dirty="0">
                <a:highlight>
                  <a:srgbClr val="FFFFFF"/>
                </a:highlight>
              </a:rPr>
              <a:t>3</a:t>
            </a:r>
            <a:r>
              <a:rPr lang="en-US" dirty="0">
                <a:highlight>
                  <a:srgbClr val="FFFFFF"/>
                </a:highlight>
              </a:rPr>
              <a:t> referenced in </a:t>
            </a:r>
            <a:r>
              <a:rPr lang="en-DE" dirty="0">
                <a:highlight>
                  <a:srgbClr val="FFFFFF"/>
                </a:highlight>
              </a:rPr>
              <a:t>T</a:t>
            </a:r>
            <a:r>
              <a:rPr lang="en-GB" dirty="0">
                <a:highlight>
                  <a:srgbClr val="FFFFFF"/>
                </a:highlight>
              </a:rPr>
              <a:t>S</a:t>
            </a:r>
            <a:r>
              <a:rPr lang="en-DE" dirty="0">
                <a:highlight>
                  <a:srgbClr val="FFFFFF"/>
                </a:highlight>
              </a:rPr>
              <a:t> 29.155, 29.250, 29.251</a:t>
            </a:r>
          </a:p>
          <a:p>
            <a:pPr lvl="0"/>
            <a:r>
              <a:rPr lang="de-DE" u="sng" dirty="0">
                <a:hlinkClick r:id="rId3"/>
              </a:rPr>
              <a:t>draft-kelly-json-hal-11 (ietf.org)</a:t>
            </a:r>
            <a:r>
              <a:rPr lang="en-GB" dirty="0"/>
              <a:t> </a:t>
            </a:r>
          </a:p>
          <a:p>
            <a:pPr lvl="1"/>
            <a:r>
              <a:rPr lang="en-US" dirty="0"/>
              <a:t>Title: </a:t>
            </a:r>
            <a:r>
              <a:rPr lang="en-GB" dirty="0"/>
              <a:t>JSON Hypertext Application Language</a:t>
            </a:r>
          </a:p>
          <a:p>
            <a:pPr lvl="1"/>
            <a:r>
              <a:rPr lang="en-US" dirty="0"/>
              <a:t>Status: </a:t>
            </a:r>
            <a:r>
              <a:rPr lang="en-GB" dirty="0"/>
              <a:t>Last version published in 1</a:t>
            </a:r>
            <a:r>
              <a:rPr lang="en-DE" dirty="0"/>
              <a:t>1</a:t>
            </a:r>
            <a:r>
              <a:rPr lang="en-GB" dirty="0"/>
              <a:t>/20</a:t>
            </a:r>
            <a:r>
              <a:rPr lang="en-DE" dirty="0"/>
              <a:t>23</a:t>
            </a:r>
            <a:endParaRPr lang="en-GB" dirty="0"/>
          </a:p>
          <a:p>
            <a:pPr lvl="1"/>
            <a:r>
              <a:rPr lang="en-GB" dirty="0"/>
              <a:t>Expired internet draft</a:t>
            </a:r>
            <a:r>
              <a:rPr lang="en-US" dirty="0"/>
              <a:t>, </a:t>
            </a:r>
            <a:r>
              <a:rPr lang="en-DE" dirty="0"/>
              <a:t>C</a:t>
            </a:r>
            <a:r>
              <a:rPr lang="en-GB" dirty="0"/>
              <a:t>T</a:t>
            </a:r>
            <a:r>
              <a:rPr lang="en-DE" dirty="0"/>
              <a:t>4</a:t>
            </a:r>
            <a:r>
              <a:rPr lang="en-US" dirty="0"/>
              <a:t> referenced in </a:t>
            </a:r>
            <a:r>
              <a:rPr lang="en-DE" dirty="0"/>
              <a:t>T</a:t>
            </a:r>
            <a:r>
              <a:rPr lang="en-GB" dirty="0"/>
              <a:t>S</a:t>
            </a:r>
            <a:r>
              <a:rPr lang="en-DE" dirty="0"/>
              <a:t> 29.501</a:t>
            </a:r>
            <a:br>
              <a:rPr lang="en-DE" dirty="0"/>
            </a:br>
            <a:endParaRPr lang="en-US" dirty="0">
              <a:highlight>
                <a:srgbClr val="FFFF00"/>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E8FE9545-D93B-4CE1-8367-E37C42A6F394}"/>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 name="Rectangle 2">
            <a:extLst>
              <a:ext uri="{FF2B5EF4-FFF2-40B4-BE49-F238E27FC236}">
                <a16:creationId xmlns:a16="http://schemas.microsoft.com/office/drawing/2014/main" id="{6206DE9D-DBE2-4AB2-B802-003A4177CFA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738178522"/>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pPr>
              <a:defRPr/>
            </a:pPr>
            <a:r>
              <a:rPr lang="fr-FR" altLang="en-US" dirty="0" err="1"/>
              <a:t>Referenced</a:t>
            </a:r>
            <a:r>
              <a:rPr lang="fr-FR" altLang="en-US" dirty="0"/>
              <a:t> </a:t>
            </a:r>
            <a:r>
              <a:rPr lang="fr-FR" altLang="en-US" dirty="0" err="1"/>
              <a:t>Expired</a:t>
            </a:r>
            <a:r>
              <a:rPr lang="fr-FR" altLang="en-US" dirty="0"/>
              <a:t> drafts</a:t>
            </a:r>
            <a:r>
              <a:rPr lang="en-DE" altLang="en-US" dirty="0"/>
              <a:t> (</a:t>
            </a:r>
            <a:r>
              <a:rPr lang="en-US" altLang="en-US" dirty="0"/>
              <a:t>2</a:t>
            </a:r>
            <a:r>
              <a:rPr lang="en-DE" altLang="en-US" dirty="0"/>
              <a:t>/</a:t>
            </a:r>
            <a:r>
              <a:rPr lang="en-US" altLang="en-US" dirty="0"/>
              <a:t>3</a:t>
            </a:r>
            <a:r>
              <a:rPr lang="en-DE" altLang="en-US" dirty="0"/>
              <a:t>)</a:t>
            </a:r>
            <a:endParaRPr lang="en-US" dirty="0">
              <a:highlight>
                <a:srgbClr val="FFFFFF"/>
              </a:highlight>
            </a:endParaRP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591312" y="1862201"/>
            <a:ext cx="10515600" cy="4351338"/>
          </a:xfrm>
        </p:spPr>
        <p:txBody>
          <a:bodyPr/>
          <a:lstStyle/>
          <a:p>
            <a:pPr>
              <a:defRPr/>
            </a:pPr>
            <a:r>
              <a:rPr lang="en-US" altLang="en-US" dirty="0">
                <a:solidFill>
                  <a:srgbClr val="212529"/>
                </a:solidFill>
                <a:latin typeface="Inter"/>
                <a:hlinkClick r:id="rId2"/>
              </a:rPr>
              <a:t>draft-bhutton-json-schema-01</a:t>
            </a:r>
            <a:endParaRPr lang="en-US" dirty="0">
              <a:highlight>
                <a:srgbClr val="FFFFFF"/>
              </a:highlight>
            </a:endParaRPr>
          </a:p>
          <a:p>
            <a:pPr lvl="1">
              <a:defRPr/>
            </a:pPr>
            <a:r>
              <a:rPr lang="en-US" dirty="0">
                <a:highlight>
                  <a:srgbClr val="FFFFFF"/>
                </a:highlight>
              </a:rPr>
              <a:t>Title: </a:t>
            </a:r>
            <a:r>
              <a:rPr lang="en-GB" dirty="0">
                <a:highlight>
                  <a:srgbClr val="FFFFFF"/>
                </a:highlight>
              </a:rPr>
              <a:t>JSON Schema: A Media Type for Describing JSON Documents</a:t>
            </a:r>
          </a:p>
          <a:p>
            <a:pPr lvl="1">
              <a:defRPr/>
            </a:pPr>
            <a:r>
              <a:rPr lang="en-US" dirty="0">
                <a:highlight>
                  <a:srgbClr val="FFFFFF"/>
                </a:highlight>
              </a:rPr>
              <a:t>Status: </a:t>
            </a:r>
            <a:r>
              <a:rPr lang="de-DE" dirty="0"/>
              <a:t>Last version published in 06/2022</a:t>
            </a:r>
            <a:endParaRPr lang="en-US" dirty="0">
              <a:solidFill>
                <a:srgbClr val="FF0000"/>
              </a:solidFill>
            </a:endParaRPr>
          </a:p>
          <a:p>
            <a:pPr lvl="1">
              <a:defRPr/>
            </a:pPr>
            <a:r>
              <a:rPr lang="de-DE" dirty="0">
                <a:highlight>
                  <a:srgbClr val="FFFFFF"/>
                </a:highlight>
              </a:rPr>
              <a:t>Expired internet draft</a:t>
            </a:r>
            <a:r>
              <a:rPr lang="en-US" dirty="0">
                <a:highlight>
                  <a:srgbClr val="FFFFFF"/>
                </a:highlight>
              </a:rPr>
              <a:t>, </a:t>
            </a:r>
            <a:r>
              <a:rPr lang="en-DE" dirty="0">
                <a:highlight>
                  <a:srgbClr val="FFFFFF"/>
                </a:highlight>
              </a:rPr>
              <a:t>S</a:t>
            </a:r>
            <a:r>
              <a:rPr lang="en-GB" dirty="0">
                <a:highlight>
                  <a:srgbClr val="FFFFFF"/>
                </a:highlight>
              </a:rPr>
              <a:t>A</a:t>
            </a:r>
            <a:r>
              <a:rPr lang="en-DE" dirty="0">
                <a:highlight>
                  <a:srgbClr val="FFFFFF"/>
                </a:highlight>
              </a:rPr>
              <a:t>4 </a:t>
            </a:r>
            <a:r>
              <a:rPr lang="en-GB" dirty="0">
                <a:highlight>
                  <a:srgbClr val="FFFFFF"/>
                </a:highlight>
              </a:rPr>
              <a:t>a</a:t>
            </a:r>
            <a:r>
              <a:rPr lang="en-DE" dirty="0">
                <a:highlight>
                  <a:srgbClr val="FFFFFF"/>
                </a:highlight>
              </a:rPr>
              <a:t>n</a:t>
            </a:r>
            <a:r>
              <a:rPr lang="en-GB" dirty="0">
                <a:highlight>
                  <a:srgbClr val="FFFFFF"/>
                </a:highlight>
              </a:rPr>
              <a:t>d</a:t>
            </a:r>
            <a:r>
              <a:rPr lang="en-DE" dirty="0">
                <a:highlight>
                  <a:srgbClr val="FFFFFF"/>
                </a:highlight>
              </a:rPr>
              <a:t> </a:t>
            </a:r>
            <a:r>
              <a:rPr lang="en-US" dirty="0">
                <a:highlight>
                  <a:srgbClr val="FFFFFF"/>
                </a:highlight>
              </a:rPr>
              <a:t>SA</a:t>
            </a:r>
            <a:r>
              <a:rPr lang="en-DE" dirty="0">
                <a:highlight>
                  <a:srgbClr val="FFFFFF"/>
                </a:highlight>
              </a:rPr>
              <a:t>5</a:t>
            </a:r>
            <a:r>
              <a:rPr lang="en-US" dirty="0">
                <a:highlight>
                  <a:srgbClr val="FFFFFF"/>
                </a:highlight>
              </a:rPr>
              <a:t> referenced </a:t>
            </a:r>
            <a:r>
              <a:rPr lang="en-DE" dirty="0">
                <a:highlight>
                  <a:srgbClr val="FFFFFF"/>
                </a:highlight>
                <a:hlinkClick r:id="rId3"/>
              </a:rPr>
              <a:t>o</a:t>
            </a:r>
            <a:r>
              <a:rPr lang="en-GB" dirty="0">
                <a:highlight>
                  <a:srgbClr val="FFFFFF"/>
                </a:highlight>
                <a:hlinkClick r:id="rId3"/>
              </a:rPr>
              <a:t>l</a:t>
            </a:r>
            <a:r>
              <a:rPr lang="en-DE" dirty="0">
                <a:highlight>
                  <a:srgbClr val="FFFFFF"/>
                </a:highlight>
                <a:hlinkClick r:id="rId3"/>
              </a:rPr>
              <a:t>d</a:t>
            </a:r>
            <a:r>
              <a:rPr lang="en-GB" dirty="0">
                <a:highlight>
                  <a:srgbClr val="FFFFFF"/>
                </a:highlight>
                <a:hlinkClick r:id="rId3"/>
              </a:rPr>
              <a:t>e</a:t>
            </a:r>
            <a:r>
              <a:rPr lang="en-DE" dirty="0">
                <a:highlight>
                  <a:srgbClr val="FFFFFF"/>
                </a:highlight>
                <a:hlinkClick r:id="rId3"/>
              </a:rPr>
              <a:t>r </a:t>
            </a:r>
            <a:r>
              <a:rPr lang="en-GB" dirty="0">
                <a:highlight>
                  <a:srgbClr val="FFFFFF"/>
                </a:highlight>
                <a:hlinkClick r:id="rId3"/>
              </a:rPr>
              <a:t>v</a:t>
            </a:r>
            <a:r>
              <a:rPr lang="en-DE" dirty="0">
                <a:highlight>
                  <a:srgbClr val="FFFFFF"/>
                </a:highlight>
                <a:hlinkClick r:id="rId3"/>
              </a:rPr>
              <a:t>e</a:t>
            </a:r>
            <a:r>
              <a:rPr lang="en-GB" dirty="0">
                <a:highlight>
                  <a:srgbClr val="FFFFFF"/>
                </a:highlight>
                <a:hlinkClick r:id="rId3"/>
              </a:rPr>
              <a:t>r</a:t>
            </a:r>
            <a:r>
              <a:rPr lang="en-DE" dirty="0">
                <a:highlight>
                  <a:srgbClr val="FFFFFF"/>
                </a:highlight>
                <a:hlinkClick r:id="rId3"/>
              </a:rPr>
              <a:t>s</a:t>
            </a:r>
            <a:r>
              <a:rPr lang="en-GB" dirty="0" err="1">
                <a:highlight>
                  <a:srgbClr val="FFFFFF"/>
                </a:highlight>
                <a:hlinkClick r:id="rId3"/>
              </a:rPr>
              <a:t>i</a:t>
            </a:r>
            <a:r>
              <a:rPr lang="en-DE" dirty="0">
                <a:highlight>
                  <a:srgbClr val="FFFFFF"/>
                </a:highlight>
                <a:hlinkClick r:id="rId3"/>
              </a:rPr>
              <a:t>o</a:t>
            </a:r>
            <a:r>
              <a:rPr lang="en-GB" dirty="0">
                <a:highlight>
                  <a:srgbClr val="FFFFFF"/>
                </a:highlight>
                <a:hlinkClick r:id="rId3"/>
              </a:rPr>
              <a:t>n</a:t>
            </a:r>
            <a:r>
              <a:rPr lang="en-DE" dirty="0">
                <a:highlight>
                  <a:srgbClr val="FFFFFF"/>
                </a:highlight>
                <a:hlinkClick r:id="rId3"/>
              </a:rPr>
              <a:t>s </a:t>
            </a:r>
            <a:r>
              <a:rPr lang="en-US" dirty="0">
                <a:highlight>
                  <a:srgbClr val="FFFFFF"/>
                </a:highlight>
              </a:rPr>
              <a:t>in </a:t>
            </a:r>
            <a:r>
              <a:rPr lang="en-DE" dirty="0">
                <a:highlight>
                  <a:srgbClr val="FFFFFF"/>
                </a:highlight>
              </a:rPr>
              <a:t> </a:t>
            </a:r>
            <a:r>
              <a:rPr lang="en-GB" dirty="0">
                <a:highlight>
                  <a:srgbClr val="FFFFFF"/>
                </a:highlight>
              </a:rPr>
              <a:t>T</a:t>
            </a:r>
            <a:r>
              <a:rPr lang="en-DE" dirty="0">
                <a:highlight>
                  <a:srgbClr val="FFFFFF"/>
                </a:highlight>
              </a:rPr>
              <a:t>S 26.346, </a:t>
            </a:r>
            <a:r>
              <a:rPr lang="en-GB" dirty="0">
                <a:highlight>
                  <a:srgbClr val="FFFFFF"/>
                </a:highlight>
              </a:rPr>
              <a:t>T</a:t>
            </a:r>
            <a:r>
              <a:rPr lang="en-DE" dirty="0">
                <a:highlight>
                  <a:srgbClr val="FFFFFF"/>
                </a:highlight>
              </a:rPr>
              <a:t>S 26.348, T</a:t>
            </a:r>
            <a:r>
              <a:rPr lang="en-GB" dirty="0">
                <a:highlight>
                  <a:srgbClr val="FFFFFF"/>
                </a:highlight>
              </a:rPr>
              <a:t>S</a:t>
            </a:r>
            <a:r>
              <a:rPr lang="en-DE" dirty="0">
                <a:highlight>
                  <a:srgbClr val="FFFFFF"/>
                </a:highlight>
              </a:rPr>
              <a:t> 32.158 </a:t>
            </a:r>
            <a:r>
              <a:rPr lang="en-GB" dirty="0">
                <a:highlight>
                  <a:srgbClr val="FFFFFF"/>
                </a:highlight>
              </a:rPr>
              <a:t>a</a:t>
            </a:r>
            <a:r>
              <a:rPr lang="en-DE" dirty="0" err="1">
                <a:highlight>
                  <a:srgbClr val="FFFFFF"/>
                </a:highlight>
              </a:rPr>
              <a:t>nd</a:t>
            </a:r>
            <a:r>
              <a:rPr lang="en-DE" dirty="0">
                <a:highlight>
                  <a:srgbClr val="FFFFFF"/>
                </a:highlight>
              </a:rPr>
              <a:t> TS 3</a:t>
            </a:r>
            <a:r>
              <a:rPr lang="en-US" dirty="0">
                <a:highlight>
                  <a:srgbClr val="FFFFFF"/>
                </a:highlight>
              </a:rPr>
              <a:t>2.</a:t>
            </a:r>
            <a:r>
              <a:rPr lang="en-DE" dirty="0">
                <a:highlight>
                  <a:srgbClr val="FFFFFF"/>
                </a:highlight>
              </a:rPr>
              <a:t>160</a:t>
            </a:r>
          </a:p>
          <a:p>
            <a:pPr>
              <a:defRPr/>
            </a:pPr>
            <a:r>
              <a:rPr lang="en-DE" sz="2000" dirty="0">
                <a:highlight>
                  <a:srgbClr val="FFFFFF"/>
                </a:highlight>
              </a:rPr>
              <a:t>Note: </a:t>
            </a:r>
            <a:r>
              <a:rPr lang="en-GB" sz="2000" dirty="0">
                <a:highlight>
                  <a:srgbClr val="FFFFFF"/>
                </a:highlight>
              </a:rPr>
              <a:t>T</a:t>
            </a:r>
            <a:r>
              <a:rPr lang="en-US" sz="2000" dirty="0">
                <a:highlight>
                  <a:srgbClr val="FFFFFF"/>
                </a:highlight>
              </a:rPr>
              <a:t>he JSON Schema TSC ( </a:t>
            </a:r>
            <a:r>
              <a:rPr lang="en-US" sz="2000" u="sng" dirty="0">
                <a:highlight>
                  <a:srgbClr val="FFFFFF"/>
                </a:highlight>
                <a:hlinkClick r:id="rId4"/>
              </a:rPr>
              <a:t>https://json-schema.org/slack</a:t>
            </a:r>
            <a:r>
              <a:rPr lang="en-DE" sz="2000" u="sng" dirty="0">
                <a:highlight>
                  <a:srgbClr val="FFFFFF"/>
                </a:highlight>
              </a:rPr>
              <a:t> )</a:t>
            </a:r>
            <a:r>
              <a:rPr lang="en-US" sz="2000" dirty="0">
                <a:highlight>
                  <a:srgbClr val="FFFFFF"/>
                </a:highlight>
              </a:rPr>
              <a:t>,it is open if a new draft will be provided to IETF.</a:t>
            </a:r>
            <a:br>
              <a:rPr lang="en-US" sz="2000" dirty="0">
                <a:highlight>
                  <a:srgbClr val="FFFFFF"/>
                </a:highlight>
              </a:rPr>
            </a:br>
            <a:r>
              <a:rPr lang="en-US" sz="2000" dirty="0">
                <a:highlight>
                  <a:srgbClr val="FFFFFF"/>
                </a:highlight>
              </a:rPr>
              <a:t>The latest versions of JSON Schema can be found here: </a:t>
            </a:r>
            <a:r>
              <a:rPr lang="en-US" sz="2000" u="sng" dirty="0">
                <a:highlight>
                  <a:srgbClr val="FFFFFF"/>
                </a:highlight>
                <a:hlinkClick r:id="rId5"/>
              </a:rPr>
              <a:t>https://json-schema.org/specification</a:t>
            </a:r>
            <a:br>
              <a:rPr lang="en-US" sz="2000" dirty="0">
                <a:highlight>
                  <a:srgbClr val="FFFFFF"/>
                </a:highlight>
              </a:rPr>
            </a:br>
            <a:r>
              <a:rPr lang="en-US" sz="2000" dirty="0">
                <a:highlight>
                  <a:srgbClr val="FFFFFF"/>
                </a:highlight>
              </a:rPr>
              <a:t>Copyrights do not allow  3GPP to reference. 3GPP need to reference the expired draft version on IETF server.</a:t>
            </a:r>
            <a:br>
              <a:rPr lang="en-US" sz="2000" dirty="0">
                <a:highlight>
                  <a:srgbClr val="FFFFFF"/>
                </a:highlight>
              </a:rPr>
            </a:br>
            <a:endParaRPr lang="en-US" sz="2000" dirty="0">
              <a:highlight>
                <a:srgbClr val="FFFFFF"/>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500993736"/>
      </p:ext>
    </p:extLst>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pPr>
              <a:defRPr/>
            </a:pPr>
            <a:r>
              <a:rPr lang="fr-FR" altLang="en-US" dirty="0" err="1"/>
              <a:t>Referenced</a:t>
            </a:r>
            <a:r>
              <a:rPr lang="fr-FR" altLang="en-US" dirty="0"/>
              <a:t> </a:t>
            </a:r>
            <a:r>
              <a:rPr lang="fr-FR" altLang="en-US" dirty="0" err="1"/>
              <a:t>Expired</a:t>
            </a:r>
            <a:r>
              <a:rPr lang="fr-FR" altLang="en-US" dirty="0"/>
              <a:t> drafts</a:t>
            </a:r>
            <a:r>
              <a:rPr lang="en-DE" altLang="en-US" dirty="0"/>
              <a:t> (</a:t>
            </a:r>
            <a:r>
              <a:rPr lang="en-US" altLang="en-US" dirty="0"/>
              <a:t>3</a:t>
            </a:r>
            <a:r>
              <a:rPr lang="en-DE" altLang="en-US" dirty="0"/>
              <a:t>/</a:t>
            </a:r>
            <a:r>
              <a:rPr lang="en-US" altLang="en-US" dirty="0"/>
              <a:t>3</a:t>
            </a:r>
            <a:r>
              <a:rPr lang="en-DE" altLang="en-US" dirty="0"/>
              <a:t>)</a:t>
            </a:r>
            <a:endParaRPr lang="en-US" dirty="0">
              <a:highlight>
                <a:srgbClr val="FFFFFF"/>
              </a:highlight>
            </a:endParaRP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591312" y="1862201"/>
            <a:ext cx="10515600" cy="4351338"/>
          </a:xfrm>
        </p:spPr>
        <p:txBody>
          <a:bodyPr/>
          <a:lstStyle/>
          <a:p>
            <a:r>
              <a:rPr lang="en-US" u="sng" dirty="0">
                <a:hlinkClick r:id="rId2"/>
              </a:rPr>
              <a:t>draft-</a:t>
            </a:r>
            <a:r>
              <a:rPr lang="en-US" u="sng" dirty="0" err="1">
                <a:hlinkClick r:id="rId2"/>
              </a:rPr>
              <a:t>bhutton</a:t>
            </a:r>
            <a:r>
              <a:rPr lang="en-US" u="sng" dirty="0">
                <a:hlinkClick r:id="rId2"/>
              </a:rPr>
              <a:t>-json-schema-validation</a:t>
            </a:r>
            <a:endParaRPr lang="en-GB" dirty="0"/>
          </a:p>
          <a:p>
            <a:pPr lvl="1"/>
            <a:r>
              <a:rPr lang="en-US" dirty="0"/>
              <a:t>Title: JSON Schema Validation: A Vocabulary for Structural Validation of JSON</a:t>
            </a:r>
            <a:endParaRPr lang="en-GB" dirty="0"/>
          </a:p>
          <a:p>
            <a:pPr lvl="1"/>
            <a:r>
              <a:rPr lang="en-US" dirty="0"/>
              <a:t>Status: Last version published 06/2022</a:t>
            </a:r>
            <a:endParaRPr lang="en-GB" dirty="0"/>
          </a:p>
          <a:p>
            <a:pPr lvl="1"/>
            <a:r>
              <a:rPr lang="en-US" dirty="0">
                <a:solidFill>
                  <a:srgbClr val="FF0000"/>
                </a:solidFill>
              </a:rPr>
              <a:t>Expired</a:t>
            </a:r>
            <a:r>
              <a:rPr lang="de-DE" dirty="0">
                <a:solidFill>
                  <a:srgbClr val="FF0000"/>
                </a:solidFill>
                <a:highlight>
                  <a:srgbClr val="FFFFFF"/>
                </a:highlight>
              </a:rPr>
              <a:t> internet draft, </a:t>
            </a:r>
            <a:r>
              <a:rPr lang="en-US" dirty="0"/>
              <a:t>SA4 referenced in </a:t>
            </a:r>
            <a:r>
              <a:rPr lang="en-DE" dirty="0"/>
              <a:t>T</a:t>
            </a:r>
            <a:r>
              <a:rPr lang="en-GB" dirty="0"/>
              <a:t>S</a:t>
            </a:r>
            <a:r>
              <a:rPr lang="en-DE" dirty="0"/>
              <a:t> 2</a:t>
            </a:r>
            <a:r>
              <a:rPr lang="en-US" dirty="0"/>
              <a:t>6</a:t>
            </a:r>
            <a:r>
              <a:rPr lang="en-DE" dirty="0"/>
              <a:t>.510 </a:t>
            </a:r>
            <a:r>
              <a:rPr lang="en-GB" dirty="0"/>
              <a:t>a</a:t>
            </a:r>
            <a:r>
              <a:rPr lang="en-DE" dirty="0"/>
              <a:t>n</a:t>
            </a:r>
            <a:r>
              <a:rPr lang="en-GB" dirty="0"/>
              <a:t>d</a:t>
            </a:r>
            <a:r>
              <a:rPr lang="en-DE" dirty="0"/>
              <a:t> </a:t>
            </a:r>
            <a:r>
              <a:rPr lang="en-US" dirty="0"/>
              <a:t>TS 26.512 </a:t>
            </a:r>
            <a:r>
              <a:rPr lang="en-DE" dirty="0"/>
              <a:t>, </a:t>
            </a:r>
            <a:r>
              <a:rPr lang="en-US" dirty="0">
                <a:highlight>
                  <a:srgbClr val="FFFFFF"/>
                </a:highlight>
              </a:rPr>
              <a:t>SA</a:t>
            </a:r>
            <a:r>
              <a:rPr lang="en-DE" dirty="0">
                <a:highlight>
                  <a:srgbClr val="FFFFFF"/>
                </a:highlight>
              </a:rPr>
              <a:t>5</a:t>
            </a:r>
            <a:r>
              <a:rPr lang="en-US" dirty="0">
                <a:highlight>
                  <a:srgbClr val="FFFFFF"/>
                </a:highlight>
              </a:rPr>
              <a:t> referenced </a:t>
            </a:r>
            <a:r>
              <a:rPr lang="en-DE" dirty="0">
                <a:highlight>
                  <a:srgbClr val="FFFFFF"/>
                </a:highlight>
                <a:hlinkClick r:id="rId3"/>
              </a:rPr>
              <a:t>o</a:t>
            </a:r>
            <a:r>
              <a:rPr lang="en-GB" dirty="0">
                <a:highlight>
                  <a:srgbClr val="FFFFFF"/>
                </a:highlight>
                <a:hlinkClick r:id="rId3"/>
              </a:rPr>
              <a:t>l</a:t>
            </a:r>
            <a:r>
              <a:rPr lang="en-DE" dirty="0">
                <a:highlight>
                  <a:srgbClr val="FFFFFF"/>
                </a:highlight>
                <a:hlinkClick r:id="rId3"/>
              </a:rPr>
              <a:t>d</a:t>
            </a:r>
            <a:r>
              <a:rPr lang="en-GB" dirty="0">
                <a:highlight>
                  <a:srgbClr val="FFFFFF"/>
                </a:highlight>
                <a:hlinkClick r:id="rId3"/>
              </a:rPr>
              <a:t>e</a:t>
            </a:r>
            <a:r>
              <a:rPr lang="en-DE" dirty="0">
                <a:highlight>
                  <a:srgbClr val="FFFFFF"/>
                </a:highlight>
                <a:hlinkClick r:id="rId3"/>
              </a:rPr>
              <a:t>r </a:t>
            </a:r>
            <a:r>
              <a:rPr lang="en-GB" dirty="0">
                <a:highlight>
                  <a:srgbClr val="FFFFFF"/>
                </a:highlight>
                <a:hlinkClick r:id="rId3"/>
              </a:rPr>
              <a:t>v</a:t>
            </a:r>
            <a:r>
              <a:rPr lang="en-DE" dirty="0">
                <a:highlight>
                  <a:srgbClr val="FFFFFF"/>
                </a:highlight>
                <a:hlinkClick r:id="rId3"/>
              </a:rPr>
              <a:t>e</a:t>
            </a:r>
            <a:r>
              <a:rPr lang="en-GB" dirty="0">
                <a:highlight>
                  <a:srgbClr val="FFFFFF"/>
                </a:highlight>
                <a:hlinkClick r:id="rId3"/>
              </a:rPr>
              <a:t>r</a:t>
            </a:r>
            <a:r>
              <a:rPr lang="en-DE" dirty="0">
                <a:highlight>
                  <a:srgbClr val="FFFFFF"/>
                </a:highlight>
                <a:hlinkClick r:id="rId3"/>
              </a:rPr>
              <a:t>s</a:t>
            </a:r>
            <a:r>
              <a:rPr lang="en-GB" dirty="0" err="1">
                <a:highlight>
                  <a:srgbClr val="FFFFFF"/>
                </a:highlight>
                <a:hlinkClick r:id="rId3"/>
              </a:rPr>
              <a:t>i</a:t>
            </a:r>
            <a:r>
              <a:rPr lang="en-DE" dirty="0">
                <a:highlight>
                  <a:srgbClr val="FFFFFF"/>
                </a:highlight>
                <a:hlinkClick r:id="rId3"/>
              </a:rPr>
              <a:t>o</a:t>
            </a:r>
            <a:r>
              <a:rPr lang="en-GB" dirty="0">
                <a:highlight>
                  <a:srgbClr val="FFFFFF"/>
                </a:highlight>
                <a:hlinkClick r:id="rId3"/>
              </a:rPr>
              <a:t>n</a:t>
            </a:r>
            <a:r>
              <a:rPr lang="en-DE" dirty="0">
                <a:highlight>
                  <a:srgbClr val="FFFFFF"/>
                </a:highlight>
                <a:hlinkClick r:id="rId3"/>
              </a:rPr>
              <a:t>s </a:t>
            </a:r>
            <a:r>
              <a:rPr lang="en-US" dirty="0">
                <a:highlight>
                  <a:srgbClr val="FFFFFF"/>
                </a:highlight>
              </a:rPr>
              <a:t>in </a:t>
            </a:r>
            <a:r>
              <a:rPr lang="en-DE" dirty="0">
                <a:highlight>
                  <a:srgbClr val="FFFFFF"/>
                </a:highlight>
              </a:rPr>
              <a:t>T</a:t>
            </a:r>
            <a:r>
              <a:rPr lang="en-GB" dirty="0">
                <a:highlight>
                  <a:srgbClr val="FFFFFF"/>
                </a:highlight>
              </a:rPr>
              <a:t>S</a:t>
            </a:r>
            <a:r>
              <a:rPr lang="en-DE" dirty="0">
                <a:highlight>
                  <a:srgbClr val="FFFFFF"/>
                </a:highlight>
              </a:rPr>
              <a:t> 32.158 </a:t>
            </a:r>
            <a:r>
              <a:rPr lang="en-GB" dirty="0">
                <a:highlight>
                  <a:srgbClr val="FFFFFF"/>
                </a:highlight>
              </a:rPr>
              <a:t>a</a:t>
            </a:r>
            <a:r>
              <a:rPr lang="en-DE" dirty="0" err="1">
                <a:highlight>
                  <a:srgbClr val="FFFFFF"/>
                </a:highlight>
              </a:rPr>
              <a:t>nd</a:t>
            </a:r>
            <a:r>
              <a:rPr lang="en-DE" dirty="0">
                <a:highlight>
                  <a:srgbClr val="FFFFFF"/>
                </a:highlight>
              </a:rPr>
              <a:t> TS 3</a:t>
            </a:r>
            <a:r>
              <a:rPr lang="en-US" dirty="0">
                <a:highlight>
                  <a:srgbClr val="FFFFFF"/>
                </a:highlight>
              </a:rPr>
              <a:t>2.</a:t>
            </a:r>
            <a:r>
              <a:rPr lang="en-DE" dirty="0">
                <a:highlight>
                  <a:srgbClr val="FFFFFF"/>
                </a:highlight>
              </a:rPr>
              <a:t>160</a:t>
            </a:r>
            <a:endParaRPr lang="en-GB" dirty="0"/>
          </a:p>
          <a:p>
            <a:pPr>
              <a:defRPr/>
            </a:pPr>
            <a:r>
              <a:rPr lang="en-GB" dirty="0">
                <a:highlight>
                  <a:srgbClr val="FFFFFF"/>
                </a:highlight>
                <a:hlinkClick r:id="rId4"/>
              </a:rPr>
              <a:t>draft-</a:t>
            </a:r>
            <a:r>
              <a:rPr lang="en-GB" dirty="0" err="1">
                <a:highlight>
                  <a:srgbClr val="FFFFFF"/>
                </a:highlight>
                <a:hlinkClick r:id="rId4"/>
              </a:rPr>
              <a:t>handrews</a:t>
            </a:r>
            <a:r>
              <a:rPr lang="en-GB" dirty="0">
                <a:highlight>
                  <a:srgbClr val="FFFFFF"/>
                </a:highlight>
                <a:hlinkClick r:id="rId4"/>
              </a:rPr>
              <a:t>-json-schema-</a:t>
            </a:r>
            <a:r>
              <a:rPr lang="en-GB" dirty="0" err="1">
                <a:highlight>
                  <a:srgbClr val="FFFFFF"/>
                </a:highlight>
                <a:hlinkClick r:id="rId4"/>
              </a:rPr>
              <a:t>hyperschema</a:t>
            </a:r>
            <a:endParaRPr lang="en-DE" dirty="0">
              <a:highlight>
                <a:srgbClr val="FFFFFF"/>
              </a:highlight>
            </a:endParaRPr>
          </a:p>
          <a:p>
            <a:pPr lvl="1">
              <a:defRPr/>
            </a:pPr>
            <a:r>
              <a:rPr lang="en-US" dirty="0">
                <a:highlight>
                  <a:srgbClr val="FFFFFF"/>
                </a:highlight>
              </a:rPr>
              <a:t>Title: </a:t>
            </a:r>
            <a:r>
              <a:rPr lang="en-GB" dirty="0">
                <a:highlight>
                  <a:srgbClr val="FFFFFF"/>
                </a:highlight>
              </a:rPr>
              <a:t>JSON Hyper-Schema: A Vocabulary for Hypermedia Annotation of JSON</a:t>
            </a:r>
          </a:p>
          <a:p>
            <a:pPr lvl="1">
              <a:defRPr/>
            </a:pPr>
            <a:r>
              <a:rPr lang="en-US" dirty="0">
                <a:highlight>
                  <a:srgbClr val="FFFFFF"/>
                </a:highlight>
              </a:rPr>
              <a:t>Status: </a:t>
            </a:r>
            <a:r>
              <a:rPr lang="de-DE" dirty="0">
                <a:highlight>
                  <a:srgbClr val="FFFFFF"/>
                </a:highlight>
              </a:rPr>
              <a:t>Last version published in 0</a:t>
            </a:r>
            <a:r>
              <a:rPr lang="en-DE" dirty="0">
                <a:highlight>
                  <a:srgbClr val="FFFFFF"/>
                </a:highlight>
              </a:rPr>
              <a:t>9</a:t>
            </a:r>
            <a:r>
              <a:rPr lang="de-DE" dirty="0">
                <a:highlight>
                  <a:srgbClr val="FFFFFF"/>
                </a:highlight>
              </a:rPr>
              <a:t>/20</a:t>
            </a:r>
            <a:r>
              <a:rPr lang="en-DE" dirty="0">
                <a:highlight>
                  <a:srgbClr val="FFFFFF"/>
                </a:highlight>
              </a:rPr>
              <a:t>19</a:t>
            </a:r>
            <a:endParaRPr lang="en-US" dirty="0">
              <a:solidFill>
                <a:srgbClr val="FF0000"/>
              </a:solidFill>
              <a:highlight>
                <a:srgbClr val="FFFFFF"/>
              </a:highlight>
            </a:endParaRPr>
          </a:p>
          <a:p>
            <a:pPr lvl="1">
              <a:defRPr/>
            </a:pPr>
            <a:r>
              <a:rPr lang="de-DE" dirty="0">
                <a:solidFill>
                  <a:srgbClr val="FF0000"/>
                </a:solidFill>
                <a:highlight>
                  <a:srgbClr val="FFFFFF"/>
                </a:highlight>
              </a:rPr>
              <a:t>Expired internet draft</a:t>
            </a:r>
            <a:r>
              <a:rPr lang="en-US" dirty="0">
                <a:solidFill>
                  <a:srgbClr val="FF0000"/>
                </a:solidFill>
                <a:highlight>
                  <a:srgbClr val="FFFFFF"/>
                </a:highlight>
              </a:rPr>
              <a:t>, </a:t>
            </a:r>
            <a:r>
              <a:rPr lang="en-US" dirty="0">
                <a:highlight>
                  <a:srgbClr val="FFFFFF"/>
                </a:highlight>
              </a:rPr>
              <a:t>SA</a:t>
            </a:r>
            <a:r>
              <a:rPr lang="en-DE" dirty="0">
                <a:highlight>
                  <a:srgbClr val="FFFFFF"/>
                </a:highlight>
              </a:rPr>
              <a:t>5</a:t>
            </a:r>
            <a:r>
              <a:rPr lang="en-US" dirty="0">
                <a:highlight>
                  <a:srgbClr val="FFFFFF"/>
                </a:highlight>
              </a:rPr>
              <a:t> referenced </a:t>
            </a:r>
            <a:r>
              <a:rPr lang="en-DE" dirty="0">
                <a:highlight>
                  <a:srgbClr val="FFFFFF"/>
                </a:highlight>
                <a:hlinkClick r:id="rId5"/>
              </a:rPr>
              <a:t>o</a:t>
            </a:r>
            <a:r>
              <a:rPr lang="en-GB" dirty="0">
                <a:highlight>
                  <a:srgbClr val="FFFFFF"/>
                </a:highlight>
                <a:hlinkClick r:id="rId5"/>
              </a:rPr>
              <a:t>l</a:t>
            </a:r>
            <a:r>
              <a:rPr lang="en-DE" dirty="0">
                <a:highlight>
                  <a:srgbClr val="FFFFFF"/>
                </a:highlight>
                <a:hlinkClick r:id="rId5"/>
              </a:rPr>
              <a:t>d</a:t>
            </a:r>
            <a:r>
              <a:rPr lang="en-GB" dirty="0">
                <a:highlight>
                  <a:srgbClr val="FFFFFF"/>
                </a:highlight>
                <a:hlinkClick r:id="rId5"/>
              </a:rPr>
              <a:t>e</a:t>
            </a:r>
            <a:r>
              <a:rPr lang="en-DE" dirty="0">
                <a:highlight>
                  <a:srgbClr val="FFFFFF"/>
                </a:highlight>
                <a:hlinkClick r:id="rId5"/>
              </a:rPr>
              <a:t>r </a:t>
            </a:r>
            <a:r>
              <a:rPr lang="en-GB" dirty="0">
                <a:highlight>
                  <a:srgbClr val="FFFFFF"/>
                </a:highlight>
                <a:hlinkClick r:id="rId5"/>
              </a:rPr>
              <a:t>v</a:t>
            </a:r>
            <a:r>
              <a:rPr lang="en-DE" dirty="0">
                <a:highlight>
                  <a:srgbClr val="FFFFFF"/>
                </a:highlight>
                <a:hlinkClick r:id="rId5"/>
              </a:rPr>
              <a:t>e</a:t>
            </a:r>
            <a:r>
              <a:rPr lang="en-GB" dirty="0">
                <a:highlight>
                  <a:srgbClr val="FFFFFF"/>
                </a:highlight>
                <a:hlinkClick r:id="rId5"/>
              </a:rPr>
              <a:t>r</a:t>
            </a:r>
            <a:r>
              <a:rPr lang="en-DE" dirty="0">
                <a:highlight>
                  <a:srgbClr val="FFFFFF"/>
                </a:highlight>
                <a:hlinkClick r:id="rId5"/>
              </a:rPr>
              <a:t>s</a:t>
            </a:r>
            <a:r>
              <a:rPr lang="en-GB" dirty="0" err="1">
                <a:highlight>
                  <a:srgbClr val="FFFFFF"/>
                </a:highlight>
                <a:hlinkClick r:id="rId5"/>
              </a:rPr>
              <a:t>i</a:t>
            </a:r>
            <a:r>
              <a:rPr lang="en-DE" dirty="0">
                <a:highlight>
                  <a:srgbClr val="FFFFFF"/>
                </a:highlight>
                <a:hlinkClick r:id="rId5"/>
              </a:rPr>
              <a:t>o</a:t>
            </a:r>
            <a:r>
              <a:rPr lang="en-GB" dirty="0">
                <a:highlight>
                  <a:srgbClr val="FFFFFF"/>
                </a:highlight>
                <a:hlinkClick r:id="rId5"/>
              </a:rPr>
              <a:t>n</a:t>
            </a:r>
            <a:r>
              <a:rPr lang="en-DE" dirty="0">
                <a:highlight>
                  <a:srgbClr val="FFFFFF"/>
                </a:highlight>
                <a:hlinkClick r:id="rId5"/>
              </a:rPr>
              <a:t>s </a:t>
            </a:r>
            <a:r>
              <a:rPr lang="en-US" dirty="0">
                <a:highlight>
                  <a:srgbClr val="FFFFFF"/>
                </a:highlight>
              </a:rPr>
              <a:t>in </a:t>
            </a:r>
            <a:r>
              <a:rPr lang="en-DE" dirty="0">
                <a:highlight>
                  <a:srgbClr val="FFFFFF"/>
                </a:highlight>
              </a:rPr>
              <a:t>T</a:t>
            </a:r>
            <a:r>
              <a:rPr lang="en-GB" dirty="0">
                <a:highlight>
                  <a:srgbClr val="FFFFFF"/>
                </a:highlight>
              </a:rPr>
              <a:t>S</a:t>
            </a:r>
            <a:r>
              <a:rPr lang="en-DE" dirty="0">
                <a:highlight>
                  <a:srgbClr val="FFFFFF"/>
                </a:highlight>
              </a:rPr>
              <a:t> 32.158 </a:t>
            </a:r>
            <a:r>
              <a:rPr lang="en-GB" dirty="0">
                <a:highlight>
                  <a:srgbClr val="FFFFFF"/>
                </a:highlight>
              </a:rPr>
              <a:t>a</a:t>
            </a:r>
            <a:r>
              <a:rPr lang="en-DE" dirty="0" err="1">
                <a:highlight>
                  <a:srgbClr val="FFFFFF"/>
                </a:highlight>
              </a:rPr>
              <a:t>nd</a:t>
            </a:r>
            <a:r>
              <a:rPr lang="en-DE" dirty="0">
                <a:highlight>
                  <a:srgbClr val="FFFFFF"/>
                </a:highlight>
              </a:rPr>
              <a:t> TS 3</a:t>
            </a:r>
            <a:r>
              <a:rPr lang="en-US" dirty="0">
                <a:highlight>
                  <a:srgbClr val="FFFFFF"/>
                </a:highlight>
              </a:rPr>
              <a:t>2.</a:t>
            </a:r>
            <a:r>
              <a:rPr lang="en-DE" dirty="0">
                <a:highlight>
                  <a:srgbClr val="FFFFFF"/>
                </a:highlight>
              </a:rPr>
              <a:t>160</a:t>
            </a:r>
          </a:p>
          <a:p>
            <a:pPr marL="457200" lvl="1" indent="0">
              <a:buNone/>
              <a:defRPr/>
            </a:pPr>
            <a:r>
              <a:rPr lang="en-GB" dirty="0">
                <a:highlight>
                  <a:srgbClr val="FFFFFF"/>
                </a:highlight>
              </a:rPr>
              <a:t> </a:t>
            </a: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1863904908"/>
      </p:ext>
    </p:extLst>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8" descr="webpage.jpg">
            <a:extLst>
              <a:ext uri="{FF2B5EF4-FFF2-40B4-BE49-F238E27FC236}">
                <a16:creationId xmlns:a16="http://schemas.microsoft.com/office/drawing/2014/main" id="{8EF07085-4001-495B-A16B-772403E15F6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863" y="2965450"/>
            <a:ext cx="4291012" cy="342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Titre 6">
            <a:extLst>
              <a:ext uri="{FF2B5EF4-FFF2-40B4-BE49-F238E27FC236}">
                <a16:creationId xmlns:a16="http://schemas.microsoft.com/office/drawing/2014/main" id="{694AE628-5983-44F1-989F-A9CBC8EAFCF4}"/>
              </a:ext>
            </a:extLst>
          </p:cNvPr>
          <p:cNvSpPr>
            <a:spLocks noGrp="1"/>
          </p:cNvSpPr>
          <p:nvPr>
            <p:ph type="title"/>
          </p:nvPr>
        </p:nvSpPr>
        <p:spPr/>
        <p:txBody>
          <a:bodyPr/>
          <a:lstStyle/>
          <a:p>
            <a:r>
              <a:rPr lang="en-US" altLang="en-US"/>
              <a:t>Thank You!</a:t>
            </a:r>
          </a:p>
        </p:txBody>
      </p:sp>
      <p:pic>
        <p:nvPicPr>
          <p:cNvPr id="32772" name="Picture 2" descr="Photo of Charles Eckel">
            <a:extLst>
              <a:ext uri="{FF2B5EF4-FFF2-40B4-BE49-F238E27FC236}">
                <a16:creationId xmlns:a16="http://schemas.microsoft.com/office/drawing/2014/main" id="{2112BFDA-9226-4789-A940-0208AC9531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6544"/>
          <a:stretch>
            <a:fillRect/>
          </a:stretch>
        </p:blipFill>
        <p:spPr bwMode="auto">
          <a:xfrm>
            <a:off x="10544175" y="5341938"/>
            <a:ext cx="6350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3" name="Content Placeholder 2">
            <a:extLst>
              <a:ext uri="{FF2B5EF4-FFF2-40B4-BE49-F238E27FC236}">
                <a16:creationId xmlns:a16="http://schemas.microsoft.com/office/drawing/2014/main" id="{170E5C19-B8F9-4723-896B-6A892AE720B2}"/>
              </a:ext>
            </a:extLst>
          </p:cNvPr>
          <p:cNvSpPr txBox="1">
            <a:spLocks/>
          </p:cNvSpPr>
          <p:nvPr/>
        </p:nvSpPr>
        <p:spPr bwMode="auto">
          <a:xfrm>
            <a:off x="8151813" y="5399088"/>
            <a:ext cx="3133725"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4"/>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fr-FR" altLang="en-US" sz="1400"/>
              <a:t>Charles Eckel</a:t>
            </a:r>
          </a:p>
          <a:p>
            <a:pPr>
              <a:lnSpc>
                <a:spcPct val="100000"/>
              </a:lnSpc>
              <a:spcBef>
                <a:spcPct val="0"/>
              </a:spcBef>
              <a:buFontTx/>
              <a:buNone/>
            </a:pPr>
            <a:r>
              <a:rPr lang="fr-FR" altLang="en-US" sz="1400"/>
              <a:t>IETF Liaison Manager to 3GPP</a:t>
            </a:r>
          </a:p>
          <a:p>
            <a:pPr>
              <a:lnSpc>
                <a:spcPct val="100000"/>
              </a:lnSpc>
              <a:spcBef>
                <a:spcPct val="0"/>
              </a:spcBef>
              <a:buFontTx/>
              <a:buNone/>
            </a:pPr>
            <a:r>
              <a:rPr lang="en-US" altLang="en-US" sz="1400"/>
              <a:t>eckelcu@cisco.com</a:t>
            </a:r>
            <a:endParaRPr lang="fr-FR" altLang="en-US" sz="1400"/>
          </a:p>
          <a:p>
            <a:pPr>
              <a:buFontTx/>
              <a:buNone/>
            </a:pPr>
            <a:endParaRPr lang="fr-FR" altLang="en-US" sz="1400"/>
          </a:p>
          <a:p>
            <a:pPr>
              <a:buFontTx/>
              <a:buNone/>
            </a:pPr>
            <a:endParaRPr lang="en-US" altLang="en-US" sz="1400"/>
          </a:p>
        </p:txBody>
      </p:sp>
      <p:pic>
        <p:nvPicPr>
          <p:cNvPr id="32774" name="Picture 7">
            <a:extLst>
              <a:ext uri="{FF2B5EF4-FFF2-40B4-BE49-F238E27FC236}">
                <a16:creationId xmlns:a16="http://schemas.microsoft.com/office/drawing/2014/main" id="{21B06772-0F54-4B53-9D9D-3806F32A9D3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9550" y="5341938"/>
            <a:ext cx="67945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id="{41285257-864C-4C3C-A2FC-DEC9FF8B4720}"/>
              </a:ext>
            </a:extLst>
          </p:cNvPr>
          <p:cNvSpPr/>
          <p:nvPr/>
        </p:nvSpPr>
        <p:spPr>
          <a:xfrm>
            <a:off x="1012825" y="5341938"/>
            <a:ext cx="4291013" cy="954087"/>
          </a:xfrm>
          <a:prstGeom prst="rect">
            <a:avLst/>
          </a:prstGeom>
        </p:spPr>
        <p:txBody>
          <a:bodyPr>
            <a:spAutoFit/>
          </a:bodyPr>
          <a:lstStyle/>
          <a:p>
            <a:pPr>
              <a:defRPr/>
            </a:pPr>
            <a:r>
              <a:rPr lang="fr-FR" altLang="en-US" sz="1400" dirty="0">
                <a:latin typeface="+mn-lt"/>
              </a:rPr>
              <a:t>Peter Schmitt</a:t>
            </a:r>
          </a:p>
          <a:p>
            <a:pPr>
              <a:defRPr/>
            </a:pPr>
            <a:r>
              <a:rPr lang="fr-FR" altLang="en-US" sz="1400" dirty="0">
                <a:latin typeface="+mn-lt"/>
              </a:rPr>
              <a:t>TSG CT Chair</a:t>
            </a:r>
          </a:p>
          <a:p>
            <a:pPr>
              <a:defRPr/>
            </a:pPr>
            <a:r>
              <a:rPr lang="fr-FR" altLang="en-US" sz="1400" dirty="0">
                <a:latin typeface="+mn-lt"/>
              </a:rPr>
              <a:t>CCSA</a:t>
            </a:r>
          </a:p>
          <a:p>
            <a:pPr>
              <a:defRPr/>
            </a:pPr>
            <a:r>
              <a:rPr lang="en-US" altLang="en-US" sz="1400" dirty="0">
                <a:latin typeface="+mn-lt"/>
              </a:rPr>
              <a:t>peter.schmitt@huawei.com</a:t>
            </a:r>
            <a:endParaRPr lang="fr-FR" altLang="en-US" sz="1400" dirty="0">
              <a:latin typeface="+mn-lt"/>
            </a:endParaRP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re 2">
            <a:extLst>
              <a:ext uri="{FF2B5EF4-FFF2-40B4-BE49-F238E27FC236}">
                <a16:creationId xmlns:a16="http://schemas.microsoft.com/office/drawing/2014/main" id="{9AAFA776-F4D6-43B8-9E35-AA9115F2DA0D}"/>
              </a:ext>
            </a:extLst>
          </p:cNvPr>
          <p:cNvSpPr>
            <a:spLocks noGrp="1"/>
          </p:cNvSpPr>
          <p:nvPr>
            <p:ph type="title"/>
          </p:nvPr>
        </p:nvSpPr>
        <p:spPr/>
        <p:txBody>
          <a:bodyPr/>
          <a:lstStyle/>
          <a:p>
            <a:r>
              <a:rPr lang="fr-FR" altLang="en-US"/>
              <a:t>IETF-3GPP Coordination meeting</a:t>
            </a:r>
          </a:p>
        </p:txBody>
      </p:sp>
      <p:sp>
        <p:nvSpPr>
          <p:cNvPr id="8195" name="Espace réservé du contenu 3">
            <a:extLst>
              <a:ext uri="{FF2B5EF4-FFF2-40B4-BE49-F238E27FC236}">
                <a16:creationId xmlns:a16="http://schemas.microsoft.com/office/drawing/2014/main" id="{887412CA-73AA-48B9-B552-BD02B00C7FB4}"/>
              </a:ext>
            </a:extLst>
          </p:cNvPr>
          <p:cNvSpPr>
            <a:spLocks noGrp="1"/>
          </p:cNvSpPr>
          <p:nvPr>
            <p:ph idx="1"/>
          </p:nvPr>
        </p:nvSpPr>
        <p:spPr/>
        <p:txBody>
          <a:bodyPr/>
          <a:lstStyle/>
          <a:p>
            <a:r>
              <a:rPr lang="en-US" altLang="en-US" dirty="0">
                <a:highlight>
                  <a:srgbClr val="FFFFFF"/>
                </a:highlight>
              </a:rPr>
              <a:t>@IETF#1</a:t>
            </a:r>
            <a:r>
              <a:rPr lang="en-DE" altLang="en-US" dirty="0">
                <a:highlight>
                  <a:srgbClr val="FFFFFF"/>
                </a:highlight>
              </a:rPr>
              <a:t>2</a:t>
            </a:r>
            <a:r>
              <a:rPr lang="en-US" altLang="en-US" dirty="0">
                <a:highlight>
                  <a:srgbClr val="FFFFFF"/>
                </a:highlight>
              </a:rPr>
              <a:t>1 (Dublin, IRE)</a:t>
            </a:r>
          </a:p>
          <a:p>
            <a:pPr lvl="1"/>
            <a:r>
              <a:rPr lang="en-US" altLang="en-US" dirty="0">
                <a:highlight>
                  <a:srgbClr val="FFFFFF"/>
                </a:highlight>
              </a:rPr>
              <a:t>2024, November 4</a:t>
            </a:r>
          </a:p>
          <a:p>
            <a:pPr lvl="1"/>
            <a:r>
              <a:rPr lang="en-US" altLang="en-US" dirty="0">
                <a:highlight>
                  <a:srgbClr val="FFFFFF"/>
                </a:highlight>
              </a:rPr>
              <a:t>Remote access was provided</a:t>
            </a:r>
          </a:p>
          <a:p>
            <a:pPr lvl="1"/>
            <a:endParaRPr lang="en-US" altLang="en-US" dirty="0"/>
          </a:p>
          <a:p>
            <a:r>
              <a:rPr lang="en-US" altLang="en-US" dirty="0"/>
              <a:t>@IETF#1</a:t>
            </a:r>
            <a:r>
              <a:rPr lang="en-DE" altLang="en-US" dirty="0"/>
              <a:t>2</a:t>
            </a:r>
            <a:r>
              <a:rPr lang="en-US" altLang="en-US" dirty="0"/>
              <a:t>2 (Bangkok, Thailand)</a:t>
            </a:r>
          </a:p>
          <a:p>
            <a:pPr lvl="1"/>
            <a:r>
              <a:rPr lang="en-GB" altLang="en-US" dirty="0"/>
              <a:t>P</a:t>
            </a:r>
            <a:r>
              <a:rPr lang="en-DE" altLang="en-US" dirty="0"/>
              <a:t>l</a:t>
            </a:r>
            <a:r>
              <a:rPr lang="en-GB" altLang="en-US" dirty="0"/>
              <a:t>an</a:t>
            </a:r>
            <a:r>
              <a:rPr lang="en-DE" altLang="en-US" dirty="0" err="1">
                <a:highlight>
                  <a:srgbClr val="FFFFFF"/>
                </a:highlight>
              </a:rPr>
              <a:t>ned</a:t>
            </a:r>
            <a:r>
              <a:rPr lang="en-DE" altLang="en-US" dirty="0">
                <a:highlight>
                  <a:srgbClr val="FFFFFF"/>
                </a:highlight>
              </a:rPr>
              <a:t> </a:t>
            </a:r>
            <a:r>
              <a:rPr lang="en-US" altLang="en-US" dirty="0">
                <a:highlight>
                  <a:srgbClr val="FFFFFF"/>
                </a:highlight>
              </a:rPr>
              <a:t>for 2025, March 17</a:t>
            </a:r>
          </a:p>
          <a:p>
            <a:pPr lvl="1"/>
            <a:r>
              <a:rPr lang="en-US" altLang="en-US" dirty="0">
                <a:highlight>
                  <a:srgbClr val="FFFFFF"/>
                </a:highlight>
              </a:rPr>
              <a:t>Remote access was provided</a:t>
            </a:r>
          </a:p>
          <a:p>
            <a:pPr lvl="1"/>
            <a:endParaRPr lang="en-US" altLang="en-US" dirty="0"/>
          </a:p>
          <a:p>
            <a:pPr lvl="1"/>
            <a:endParaRPr lang="fr-FR" altLang="en-US" dirty="0"/>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re 1">
            <a:extLst>
              <a:ext uri="{FF2B5EF4-FFF2-40B4-BE49-F238E27FC236}">
                <a16:creationId xmlns:a16="http://schemas.microsoft.com/office/drawing/2014/main" id="{790B0860-58FF-43B5-895D-10038EB46515}"/>
              </a:ext>
            </a:extLst>
          </p:cNvPr>
          <p:cNvSpPr>
            <a:spLocks noGrp="1"/>
          </p:cNvSpPr>
          <p:nvPr>
            <p:ph type="title"/>
          </p:nvPr>
        </p:nvSpPr>
        <p:spPr/>
        <p:txBody>
          <a:bodyPr/>
          <a:lstStyle/>
          <a:p>
            <a:r>
              <a:rPr lang="en-US" altLang="en-US"/>
              <a:t>IETF - 3GPP IAB group</a:t>
            </a:r>
            <a:endParaRPr lang="fr-FR" altLang="en-US"/>
          </a:p>
        </p:txBody>
      </p:sp>
      <p:sp>
        <p:nvSpPr>
          <p:cNvPr id="9219" name="Espace réservé du contenu 2">
            <a:extLst>
              <a:ext uri="{FF2B5EF4-FFF2-40B4-BE49-F238E27FC236}">
                <a16:creationId xmlns:a16="http://schemas.microsoft.com/office/drawing/2014/main" id="{500F25DB-DFF7-415C-9FC5-6666E13AA0EB}"/>
              </a:ext>
            </a:extLst>
          </p:cNvPr>
          <p:cNvSpPr>
            <a:spLocks noGrp="1"/>
          </p:cNvSpPr>
          <p:nvPr>
            <p:ph idx="1"/>
          </p:nvPr>
        </p:nvSpPr>
        <p:spPr/>
        <p:txBody>
          <a:bodyPr/>
          <a:lstStyle/>
          <a:p>
            <a:r>
              <a:rPr lang="en-US" altLang="en-US" dirty="0"/>
              <a:t>Created in April 2023, similar to the IETF-IEEE IAB group</a:t>
            </a:r>
          </a:p>
          <a:p>
            <a:r>
              <a:rPr lang="en-US" altLang="en-US" dirty="0"/>
              <a:t>Group description</a:t>
            </a:r>
          </a:p>
          <a:p>
            <a:pPr lvl="1"/>
            <a:r>
              <a:rPr lang="en-US" altLang="en-US" dirty="0">
                <a:highlight>
                  <a:srgbClr val="FFFFFF"/>
                </a:highlight>
              </a:rPr>
              <a:t>Support coordination between IETF and 3GPP as documented in </a:t>
            </a:r>
            <a:r>
              <a:rPr lang="en-US" altLang="en-US" b="1" i="1" dirty="0">
                <a:solidFill>
                  <a:srgbClr val="FF0000"/>
                </a:solidFill>
                <a:highlight>
                  <a:srgbClr val="FFFFFF"/>
                </a:highlight>
              </a:rPr>
              <a:t>RFC 3113</a:t>
            </a:r>
            <a:r>
              <a:rPr lang="en-US" altLang="en-US" dirty="0">
                <a:highlight>
                  <a:srgbClr val="FFFFFF"/>
                </a:highlight>
              </a:rPr>
              <a:t>. </a:t>
            </a:r>
          </a:p>
          <a:p>
            <a:pPr lvl="1"/>
            <a:r>
              <a:rPr lang="en-US" altLang="en-US" dirty="0">
                <a:highlight>
                  <a:srgbClr val="FFFFFF"/>
                </a:highlight>
              </a:rPr>
              <a:t>Led jointly by the 3GPP and IETF liaison managers. </a:t>
            </a:r>
          </a:p>
          <a:p>
            <a:pPr lvl="1"/>
            <a:r>
              <a:rPr lang="en-US" altLang="en-US" dirty="0">
                <a:highlight>
                  <a:srgbClr val="FFFFFF"/>
                </a:highlight>
              </a:rPr>
              <a:t>No fixed membership but participation from relevant IETF Area Directors, IETF WG Chairs, 3GPP WG Chairs, and document authors/editors is encouraged.</a:t>
            </a:r>
          </a:p>
          <a:p>
            <a:pPr lvl="1"/>
            <a:r>
              <a:rPr lang="en-US" altLang="en-US" dirty="0">
                <a:highlight>
                  <a:srgbClr val="FFFFFF"/>
                </a:highlight>
              </a:rPr>
              <a:t>See: </a:t>
            </a:r>
            <a:r>
              <a:rPr lang="en-US" altLang="en-US" dirty="0">
                <a:highlight>
                  <a:srgbClr val="FFFFFF"/>
                </a:highlight>
                <a:hlinkClick r:id="rId2"/>
              </a:rPr>
              <a:t>https://datatracker.ietf.org/group/ietf3gpp/about/</a:t>
            </a:r>
            <a:r>
              <a:rPr lang="en-US" altLang="en-US" dirty="0">
                <a:highlight>
                  <a:srgbClr val="FFFFFF"/>
                </a:highlight>
              </a:rPr>
              <a:t> </a:t>
            </a:r>
          </a:p>
          <a:p>
            <a:r>
              <a:rPr lang="en-US" altLang="en-US" dirty="0">
                <a:highlight>
                  <a:srgbClr val="FFFFFF"/>
                </a:highlight>
              </a:rPr>
              <a:t>Action Points:</a:t>
            </a:r>
          </a:p>
          <a:p>
            <a:pPr lvl="1"/>
            <a:r>
              <a:rPr lang="en-US" altLang="en-US" dirty="0">
                <a:highlight>
                  <a:srgbClr val="FFFFFF"/>
                </a:highlight>
              </a:rPr>
              <a:t>Tutorial and technical deep dive (TDD) on 3GPP held at IETF 121</a:t>
            </a:r>
          </a:p>
          <a:p>
            <a:pPr lvl="1"/>
            <a:r>
              <a:rPr lang="en-US" altLang="en-US" dirty="0"/>
              <a:t>Update the dependency list tool or create a new one (with IETF support)</a:t>
            </a:r>
          </a:p>
          <a:p>
            <a:pPr lvl="1"/>
            <a:r>
              <a:rPr lang="en-US" altLang="en-US" dirty="0"/>
              <a:t>Update RFC 3113: "3GPP-IETF Standardization Collaboration" (2001)</a:t>
            </a:r>
          </a:p>
          <a:p>
            <a:pPr lvl="1"/>
            <a:endParaRPr lang="en-US" altLang="en-US" dirty="0"/>
          </a:p>
          <a:p>
            <a:endParaRPr lang="fr-FR" altLang="en-US" dirty="0"/>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re 1">
            <a:extLst>
              <a:ext uri="{FF2B5EF4-FFF2-40B4-BE49-F238E27FC236}">
                <a16:creationId xmlns:a16="http://schemas.microsoft.com/office/drawing/2014/main" id="{EF607D16-4FDE-442A-853D-4DEEF9FE8C26}"/>
              </a:ext>
            </a:extLst>
          </p:cNvPr>
          <p:cNvSpPr>
            <a:spLocks noGrp="1"/>
          </p:cNvSpPr>
          <p:nvPr>
            <p:ph type="title"/>
          </p:nvPr>
        </p:nvSpPr>
        <p:spPr/>
        <p:txBody>
          <a:bodyPr/>
          <a:lstStyle/>
          <a:p>
            <a:r>
              <a:rPr lang="en-US" altLang="en-US"/>
              <a:t>IETF-3GPP Liaison Statements</a:t>
            </a: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re 1">
            <a:extLst>
              <a:ext uri="{FF2B5EF4-FFF2-40B4-BE49-F238E27FC236}">
                <a16:creationId xmlns:a16="http://schemas.microsoft.com/office/drawing/2014/main" id="{CFF60D15-8BA7-49EC-967C-93538F19EAF1}"/>
              </a:ext>
            </a:extLst>
          </p:cNvPr>
          <p:cNvSpPr>
            <a:spLocks noGrp="1"/>
          </p:cNvSpPr>
          <p:nvPr>
            <p:ph type="title"/>
          </p:nvPr>
        </p:nvSpPr>
        <p:spPr/>
        <p:txBody>
          <a:bodyPr/>
          <a:lstStyle/>
          <a:p>
            <a:r>
              <a:rPr lang="en-US" altLang="en-US"/>
              <a:t>3GPP SA3 and RAN3 -&gt; IETF TSVWG</a:t>
            </a:r>
          </a:p>
        </p:txBody>
      </p:sp>
      <p:sp>
        <p:nvSpPr>
          <p:cNvPr id="3" name="Espace réservé du contenu 2">
            <a:extLst>
              <a:ext uri="{FF2B5EF4-FFF2-40B4-BE49-F238E27FC236}">
                <a16:creationId xmlns:a16="http://schemas.microsoft.com/office/drawing/2014/main" id="{5819968F-AE67-470B-BFC5-B02D15BEDB7B}"/>
              </a:ext>
            </a:extLst>
          </p:cNvPr>
          <p:cNvSpPr>
            <a:spLocks noGrp="1"/>
          </p:cNvSpPr>
          <p:nvPr>
            <p:ph idx="1"/>
          </p:nvPr>
        </p:nvSpPr>
        <p:spPr/>
        <p:txBody>
          <a:bodyPr>
            <a:normAutofit fontScale="85000" lnSpcReduction="20000"/>
          </a:bodyPr>
          <a:lstStyle/>
          <a:p>
            <a:pPr>
              <a:defRPr/>
            </a:pPr>
            <a:r>
              <a:rPr lang="en-US" sz="2400" dirty="0">
                <a:hlinkClick r:id="rId2"/>
              </a:rPr>
              <a:t>Reply LS on DTLS for SCTP</a:t>
            </a:r>
            <a:r>
              <a:rPr lang="en-US" sz="2400" dirty="0"/>
              <a:t> (2023/08/21) from SA3 </a:t>
            </a:r>
          </a:p>
          <a:p>
            <a:pPr>
              <a:defRPr/>
            </a:pPr>
            <a:r>
              <a:rPr lang="en-US" sz="2400" dirty="0">
                <a:hlinkClick r:id="rId3"/>
              </a:rPr>
              <a:t>Reply LS on DTLS for SCTP next steps and request for input</a:t>
            </a:r>
            <a:r>
              <a:rPr lang="en-US" sz="2400" dirty="0"/>
              <a:t> (2023/08/30) from RAN 3</a:t>
            </a:r>
          </a:p>
          <a:p>
            <a:pPr>
              <a:defRPr/>
            </a:pPr>
            <a:r>
              <a:rPr lang="en-US" sz="2400" dirty="0"/>
              <a:t>Both in response to </a:t>
            </a:r>
            <a:r>
              <a:rPr lang="en-US" sz="2400" dirty="0">
                <a:hlinkClick r:id="rId4"/>
              </a:rPr>
              <a:t>DTLS for SCTP next steps and request for input </a:t>
            </a:r>
            <a:r>
              <a:rPr lang="en-US" sz="2400" dirty="0"/>
              <a:t> (2023/08/04)</a:t>
            </a:r>
          </a:p>
          <a:p>
            <a:pPr lvl="1">
              <a:defRPr/>
            </a:pPr>
            <a:r>
              <a:rPr lang="en-US" sz="1800" dirty="0"/>
              <a:t>TSVWG lists architectural and security requirements TSVWG has taken into consideration towards developing a solution and asks if interpretation of requirements is correct, if 3GPP has preference or feedback on proposed solutions, and encourages participation in </a:t>
            </a:r>
            <a:r>
              <a:rPr lang="en-US" sz="1800" dirty="0">
                <a:hlinkClick r:id="rId5"/>
              </a:rPr>
              <a:t>interim TSVWG meeting</a:t>
            </a:r>
            <a:r>
              <a:rPr lang="en-US" sz="1800" dirty="0"/>
              <a:t> September 19.</a:t>
            </a:r>
          </a:p>
          <a:p>
            <a:pPr>
              <a:defRPr/>
            </a:pPr>
            <a:r>
              <a:rPr lang="en-US" sz="2400" dirty="0"/>
              <a:t>Feedback from SA3:</a:t>
            </a:r>
          </a:p>
          <a:p>
            <a:pPr lvl="1">
              <a:defRPr/>
            </a:pPr>
            <a:r>
              <a:rPr lang="en-US" sz="1800" dirty="0"/>
              <a:t>TSVWG’s interpretation of security requirements is correct – they are generic best-practice properties of a security protocol.</a:t>
            </a:r>
          </a:p>
          <a:p>
            <a:pPr lvl="1">
              <a:defRPr/>
            </a:pPr>
            <a:r>
              <a:rPr lang="en-US" sz="1800" dirty="0"/>
              <a:t>S</a:t>
            </a:r>
            <a:r>
              <a:rPr lang="en-DE" sz="1800" dirty="0"/>
              <a:t>olu</a:t>
            </a:r>
            <a:r>
              <a:rPr lang="en-US" sz="1800" dirty="0"/>
              <a:t>t</a:t>
            </a:r>
            <a:r>
              <a:rPr lang="en-DE" sz="1800" dirty="0"/>
              <a:t>ion (ii) </a:t>
            </a:r>
            <a:r>
              <a:rPr lang="en-US" sz="1800" dirty="0"/>
              <a:t>preferred because it appears to have</a:t>
            </a:r>
            <a:r>
              <a:rPr lang="en-DE" sz="1800" dirty="0"/>
              <a:t> lower </a:t>
            </a:r>
            <a:r>
              <a:rPr lang="en-US" sz="1800" dirty="0"/>
              <a:t>implementation </a:t>
            </a:r>
            <a:r>
              <a:rPr lang="en-DE" sz="1800" dirty="0"/>
              <a:t>effort</a:t>
            </a:r>
            <a:endParaRPr lang="en-US" sz="1800" dirty="0"/>
          </a:p>
          <a:p>
            <a:pPr>
              <a:defRPr/>
            </a:pPr>
            <a:r>
              <a:rPr lang="en-US" sz="2400" dirty="0"/>
              <a:t>Feedback from </a:t>
            </a:r>
            <a:r>
              <a:rPr lang="en-DE" sz="2400" dirty="0"/>
              <a:t>R</a:t>
            </a:r>
            <a:r>
              <a:rPr lang="en-US" sz="2400" dirty="0"/>
              <a:t>A</a:t>
            </a:r>
            <a:r>
              <a:rPr lang="en-DE" sz="2400" dirty="0"/>
              <a:t>N</a:t>
            </a:r>
            <a:r>
              <a:rPr lang="en-US" sz="2400" dirty="0"/>
              <a:t>3:</a:t>
            </a:r>
          </a:p>
          <a:p>
            <a:pPr lvl="1">
              <a:defRPr/>
            </a:pPr>
            <a:r>
              <a:rPr lang="en-GB" sz="1800" dirty="0"/>
              <a:t>RAN3 does not want to limit the maximum message size of application protocols. For this reason, any solution with a limit on message size will not meet RAN3 requirements</a:t>
            </a:r>
          </a:p>
          <a:p>
            <a:pPr lvl="1">
              <a:defRPr/>
            </a:pPr>
            <a:r>
              <a:rPr lang="en-GB" sz="1800" dirty="0"/>
              <a:t>S</a:t>
            </a:r>
            <a:r>
              <a:rPr lang="en-DE" sz="1800" dirty="0"/>
              <a:t>C</a:t>
            </a:r>
            <a:r>
              <a:rPr lang="en-GB" sz="1800" dirty="0"/>
              <a:t>T</a:t>
            </a:r>
            <a:r>
              <a:rPr lang="en-DE" sz="1800" dirty="0"/>
              <a:t>P </a:t>
            </a:r>
            <a:r>
              <a:rPr lang="en-GB" sz="1800" dirty="0"/>
              <a:t>i</a:t>
            </a:r>
            <a:r>
              <a:rPr lang="en-DE" sz="1800" dirty="0"/>
              <a:t>m</a:t>
            </a:r>
            <a:r>
              <a:rPr lang="en-GB" sz="1800" dirty="0"/>
              <a:t>p</a:t>
            </a:r>
            <a:r>
              <a:rPr lang="en-DE" sz="1800" dirty="0"/>
              <a:t>l</a:t>
            </a:r>
            <a:r>
              <a:rPr lang="en-GB" sz="1800" dirty="0"/>
              <a:t>e</a:t>
            </a:r>
            <a:r>
              <a:rPr lang="en-DE" sz="1800" dirty="0"/>
              <a:t>m</a:t>
            </a:r>
            <a:r>
              <a:rPr lang="en-GB" sz="1800" dirty="0"/>
              <a:t>e</a:t>
            </a:r>
            <a:r>
              <a:rPr lang="en-DE" sz="1800" dirty="0"/>
              <a:t>n</a:t>
            </a:r>
            <a:r>
              <a:rPr lang="en-GB" sz="1800" dirty="0"/>
              <a:t>t</a:t>
            </a:r>
            <a:r>
              <a:rPr lang="en-DE" sz="1800" dirty="0"/>
              <a:t>a</a:t>
            </a:r>
            <a:r>
              <a:rPr lang="en-GB" sz="1800" dirty="0"/>
              <a:t>t</a:t>
            </a:r>
            <a:r>
              <a:rPr lang="en-DE" sz="1800" dirty="0"/>
              <a:t>i</a:t>
            </a:r>
            <a:r>
              <a:rPr lang="en-GB" sz="1800" dirty="0"/>
              <a:t>o</a:t>
            </a:r>
            <a:r>
              <a:rPr lang="en-DE" sz="1800" dirty="0"/>
              <a:t>n</a:t>
            </a:r>
            <a:r>
              <a:rPr lang="en-GB" sz="1800" dirty="0"/>
              <a:t>s</a:t>
            </a:r>
            <a:r>
              <a:rPr lang="en-DE" sz="1800" dirty="0"/>
              <a:t> </a:t>
            </a:r>
            <a:r>
              <a:rPr lang="en-GB" sz="1800" dirty="0"/>
              <a:t>a</a:t>
            </a:r>
            <a:r>
              <a:rPr lang="en-DE" sz="1800" dirty="0"/>
              <a:t>r</a:t>
            </a:r>
            <a:r>
              <a:rPr lang="en-GB" sz="1800" dirty="0"/>
              <a:t>e</a:t>
            </a:r>
            <a:r>
              <a:rPr lang="en-DE" sz="1800" dirty="0"/>
              <a:t> </a:t>
            </a:r>
            <a:r>
              <a:rPr lang="en-GB" sz="1800" dirty="0"/>
              <a:t>n</a:t>
            </a:r>
            <a:r>
              <a:rPr lang="en-DE" sz="1800" dirty="0"/>
              <a:t>o</a:t>
            </a:r>
            <a:r>
              <a:rPr lang="en-GB" sz="1800" dirty="0"/>
              <a:t>t</a:t>
            </a:r>
            <a:r>
              <a:rPr lang="en-DE" sz="1800" dirty="0"/>
              <a:t> </a:t>
            </a:r>
            <a:r>
              <a:rPr lang="en-GB" sz="1800" dirty="0"/>
              <a:t>d</a:t>
            </a:r>
            <a:r>
              <a:rPr lang="en-DE" sz="1800" dirty="0"/>
              <a:t>i</a:t>
            </a:r>
            <a:r>
              <a:rPr lang="en-GB" sz="1800" dirty="0"/>
              <a:t>s</a:t>
            </a:r>
            <a:r>
              <a:rPr lang="en-DE" sz="1800" dirty="0"/>
              <a:t>c</a:t>
            </a:r>
            <a:r>
              <a:rPr lang="en-GB" sz="1800" dirty="0"/>
              <a:t>u</a:t>
            </a:r>
            <a:r>
              <a:rPr lang="en-DE" sz="1800" dirty="0"/>
              <a:t>s</a:t>
            </a:r>
            <a:r>
              <a:rPr lang="en-GB" sz="1800" dirty="0"/>
              <a:t>s</a:t>
            </a:r>
            <a:r>
              <a:rPr lang="en-DE" sz="1800" dirty="0"/>
              <a:t>e</a:t>
            </a:r>
            <a:r>
              <a:rPr lang="en-GB" sz="1800" dirty="0"/>
              <a:t>d</a:t>
            </a:r>
            <a:r>
              <a:rPr lang="en-DE" sz="1800" dirty="0"/>
              <a:t> </a:t>
            </a:r>
            <a:r>
              <a:rPr lang="en-GB" sz="1800" dirty="0"/>
              <a:t>i</a:t>
            </a:r>
            <a:r>
              <a:rPr lang="en-DE" sz="1800" dirty="0"/>
              <a:t>n</a:t>
            </a:r>
            <a:r>
              <a:rPr lang="en-US" sz="1800" dirty="0"/>
              <a:t> </a:t>
            </a:r>
            <a:r>
              <a:rPr lang="en-GB" sz="1800" dirty="0"/>
              <a:t>R</a:t>
            </a:r>
            <a:r>
              <a:rPr lang="en-DE" sz="1800" dirty="0"/>
              <a:t>A</a:t>
            </a:r>
            <a:r>
              <a:rPr lang="en-GB" sz="1800" dirty="0"/>
              <a:t>N</a:t>
            </a:r>
            <a:r>
              <a:rPr lang="en-DE" sz="1800" dirty="0"/>
              <a:t>3</a:t>
            </a:r>
            <a:endParaRPr lang="en-GB" sz="1800" dirty="0"/>
          </a:p>
          <a:p>
            <a:pPr>
              <a:defRPr/>
            </a:pPr>
            <a:r>
              <a:rPr lang="en-GB" sz="2400" dirty="0"/>
              <a:t>TSVWG design team to set requirements for DTLS/SCTP</a:t>
            </a:r>
          </a:p>
          <a:p>
            <a:pPr lvl="1">
              <a:defRPr/>
            </a:pPr>
            <a:r>
              <a:rPr lang="en-GB" sz="2000" dirty="0"/>
              <a:t>Establish design goals and security requirements to scope the new specification</a:t>
            </a:r>
          </a:p>
          <a:p>
            <a:pPr lvl="1">
              <a:defRPr/>
            </a:pPr>
            <a:r>
              <a:rPr lang="en-GB" sz="2000" dirty="0"/>
              <a:t>Produce a short-lived draft to capture results, present and refine at IETF 118</a:t>
            </a:r>
          </a:p>
          <a:p>
            <a:pPr lvl="1">
              <a:defRPr/>
            </a:pPr>
            <a:r>
              <a:rPr lang="en-GB" sz="2000" dirty="0"/>
              <a:t>LS will be sent once a solution has been identified and is specified in enough detail to be reviewed</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re 1">
            <a:extLst>
              <a:ext uri="{FF2B5EF4-FFF2-40B4-BE49-F238E27FC236}">
                <a16:creationId xmlns:a16="http://schemas.microsoft.com/office/drawing/2014/main" id="{4E70B8A5-0070-4E21-BB08-B35EB46A614B}"/>
              </a:ext>
            </a:extLst>
          </p:cNvPr>
          <p:cNvSpPr>
            <a:spLocks noGrp="1"/>
          </p:cNvSpPr>
          <p:nvPr>
            <p:ph type="title"/>
          </p:nvPr>
        </p:nvSpPr>
        <p:spPr/>
        <p:txBody>
          <a:bodyPr/>
          <a:lstStyle/>
          <a:p>
            <a:r>
              <a:rPr lang="en-US" altLang="en-US"/>
              <a:t>3GPP SA5 -&gt; NETMOD</a:t>
            </a:r>
            <a:endParaRPr lang="fr-FR" altLang="en-US"/>
          </a:p>
        </p:txBody>
      </p:sp>
      <p:sp>
        <p:nvSpPr>
          <p:cNvPr id="12291" name="Espace réservé du contenu 2">
            <a:extLst>
              <a:ext uri="{FF2B5EF4-FFF2-40B4-BE49-F238E27FC236}">
                <a16:creationId xmlns:a16="http://schemas.microsoft.com/office/drawing/2014/main" id="{B29AB5A9-E1C0-40C7-937C-42FB933990FC}"/>
              </a:ext>
            </a:extLst>
          </p:cNvPr>
          <p:cNvSpPr>
            <a:spLocks noGrp="1"/>
          </p:cNvSpPr>
          <p:nvPr>
            <p:ph idx="1"/>
          </p:nvPr>
        </p:nvSpPr>
        <p:spPr>
          <a:xfrm>
            <a:off x="838200" y="1825625"/>
            <a:ext cx="10515600" cy="4545013"/>
          </a:xfrm>
        </p:spPr>
        <p:txBody>
          <a:bodyPr/>
          <a:lstStyle/>
          <a:p>
            <a:r>
              <a:rPr lang="en-US" altLang="en-US" sz="2400" dirty="0">
                <a:hlinkClick r:id="rId2"/>
              </a:rPr>
              <a:t>LS on need for modeling isInvariant and SystemCreated in YANG</a:t>
            </a:r>
            <a:r>
              <a:rPr lang="en-US" altLang="en-US" sz="2400" dirty="0"/>
              <a:t> (2023/03/09)</a:t>
            </a:r>
          </a:p>
          <a:p>
            <a:r>
              <a:rPr lang="en-US" altLang="en-US" sz="2400" dirty="0"/>
              <a:t>3GPP Requirements</a:t>
            </a:r>
          </a:p>
          <a:p>
            <a:pPr lvl="1"/>
            <a:r>
              <a:rPr lang="en-US" altLang="en-US" sz="2000" dirty="0"/>
              <a:t>Solution to represent </a:t>
            </a:r>
            <a:r>
              <a:rPr lang="en-US" altLang="en-US" sz="2000" dirty="0" err="1"/>
              <a:t>isInvariant</a:t>
            </a:r>
            <a:r>
              <a:rPr lang="en-US" altLang="en-US" sz="2000" dirty="0"/>
              <a:t> and </a:t>
            </a:r>
            <a:r>
              <a:rPr lang="en-US" altLang="en-US" sz="2000" dirty="0" err="1"/>
              <a:t>SystemCreated</a:t>
            </a:r>
            <a:r>
              <a:rPr lang="en-US" altLang="en-US" sz="2000" dirty="0"/>
              <a:t> properties in YANG statements</a:t>
            </a:r>
          </a:p>
          <a:p>
            <a:pPr lvl="1"/>
            <a:r>
              <a:rPr lang="en-US" altLang="en-US" sz="2000" dirty="0"/>
              <a:t>View </a:t>
            </a:r>
            <a:r>
              <a:rPr lang="en-US" altLang="en-US" sz="2000" dirty="0">
                <a:hlinkClick r:id="rId3"/>
              </a:rPr>
              <a:t>draft-ma-netmod-immutable-flag</a:t>
            </a:r>
            <a:r>
              <a:rPr lang="en-US" altLang="en-US" sz="2000" dirty="0"/>
              <a:t> as a potential solution</a:t>
            </a:r>
          </a:p>
          <a:p>
            <a:r>
              <a:rPr lang="en-US" altLang="en-US" sz="2400" dirty="0"/>
              <a:t>Discussed in NETMOD at IETF 117</a:t>
            </a:r>
          </a:p>
          <a:p>
            <a:pPr lvl="1"/>
            <a:r>
              <a:rPr lang="en-US" altLang="en-US" sz="2000" dirty="0"/>
              <a:t>WG adoption poll for </a:t>
            </a:r>
            <a:r>
              <a:rPr lang="en-US" altLang="en-US" sz="2000" dirty="0">
                <a:hlinkClick r:id="rId4"/>
              </a:rPr>
              <a:t>draft-ma-netmod-immutable-flag-08</a:t>
            </a:r>
            <a:r>
              <a:rPr lang="en-US" altLang="en-US" sz="2000" dirty="0"/>
              <a:t> completed with mixed opinions</a:t>
            </a:r>
          </a:p>
          <a:p>
            <a:r>
              <a:rPr lang="en-US" altLang="en-US" sz="2400" dirty="0"/>
              <a:t>More discussion in NETMOD at IETF 118 based on </a:t>
            </a:r>
            <a:r>
              <a:rPr lang="en-US" altLang="en-US" sz="2400" dirty="0">
                <a:hlinkClick r:id="rId5"/>
              </a:rPr>
              <a:t>draft-ma-netmod-immutable-flag-09</a:t>
            </a:r>
            <a:r>
              <a:rPr lang="en-US" altLang="en-US" sz="2400" dirty="0"/>
              <a:t> posted (2023/10/21)</a:t>
            </a:r>
          </a:p>
          <a:p>
            <a:pPr lvl="1"/>
            <a:r>
              <a:rPr lang="en-US" altLang="en-US" sz="2000" dirty="0"/>
              <a:t>Concerns immutable flags break YANG architecture, compromise sought to address requirements without negative impact to YANG architecture</a:t>
            </a:r>
          </a:p>
          <a:p>
            <a:r>
              <a:rPr lang="en-GB" altLang="en-US" dirty="0"/>
              <a:t>YANG Metadata Annotation for Immutable Flag</a:t>
            </a:r>
            <a:r>
              <a:rPr lang="en-US" altLang="en-US" sz="2400" dirty="0"/>
              <a:t>.</a:t>
            </a:r>
          </a:p>
          <a:p>
            <a:pPr lvl="1"/>
            <a:r>
              <a:rPr lang="en-US" altLang="en-US" sz="2000" dirty="0">
                <a:hlinkClick r:id="rId6"/>
              </a:rPr>
              <a:t>draft-ietf-netmod-immutable-flag-02</a:t>
            </a:r>
            <a:r>
              <a:rPr lang="en-US" altLang="en-US" sz="2000" dirty="0"/>
              <a:t> posted (2024/09/</a:t>
            </a:r>
            <a:r>
              <a:rPr lang="en-DE" altLang="en-US" sz="2000" dirty="0"/>
              <a:t>2</a:t>
            </a:r>
            <a:r>
              <a:rPr lang="en-US" altLang="en-US" sz="2000" dirty="0"/>
              <a:t>7) </a:t>
            </a:r>
          </a:p>
          <a:p>
            <a:endParaRPr lang="en-US" altLang="en-US" dirty="0"/>
          </a:p>
          <a:p>
            <a:endParaRPr lang="en-US" altLang="en-US" dirty="0"/>
          </a:p>
          <a:p>
            <a:endParaRPr lang="en-US" altLang="en-US" dirty="0"/>
          </a:p>
          <a:p>
            <a:endParaRPr lang="fr-FR" altLang="en-US" dirty="0"/>
          </a:p>
        </p:txBody>
      </p:sp>
    </p:spTree>
    <p:extLst>
      <p:ext uri="{BB962C8B-B14F-4D97-AF65-F5344CB8AC3E}">
        <p14:creationId xmlns:p14="http://schemas.microsoft.com/office/powerpoint/2010/main" val="3761382044"/>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A80191-B728-485E-832D-D85AA6773C34}"/>
              </a:ext>
            </a:extLst>
          </p:cNvPr>
          <p:cNvSpPr>
            <a:spLocks noGrp="1"/>
          </p:cNvSpPr>
          <p:nvPr>
            <p:ph type="title"/>
          </p:nvPr>
        </p:nvSpPr>
        <p:spPr/>
        <p:txBody>
          <a:bodyPr/>
          <a:lstStyle/>
          <a:p>
            <a:r>
              <a:rPr lang="en-US" dirty="0"/>
              <a:t>3GPP SA2 -&gt; MASQUE</a:t>
            </a:r>
          </a:p>
        </p:txBody>
      </p:sp>
      <p:sp>
        <p:nvSpPr>
          <p:cNvPr id="3" name="Content Placeholder 2">
            <a:extLst>
              <a:ext uri="{FF2B5EF4-FFF2-40B4-BE49-F238E27FC236}">
                <a16:creationId xmlns:a16="http://schemas.microsoft.com/office/drawing/2014/main" id="{D365BA92-486B-4AC9-A49D-CABBBE2C0709}"/>
              </a:ext>
            </a:extLst>
          </p:cNvPr>
          <p:cNvSpPr>
            <a:spLocks noGrp="1"/>
          </p:cNvSpPr>
          <p:nvPr>
            <p:ph idx="1"/>
          </p:nvPr>
        </p:nvSpPr>
        <p:spPr/>
        <p:txBody>
          <a:bodyPr/>
          <a:lstStyle/>
          <a:p>
            <a:r>
              <a:rPr lang="en-US" dirty="0"/>
              <a:t> </a:t>
            </a:r>
            <a:r>
              <a:rPr lang="en-GB" sz="2400" dirty="0">
                <a:effectLst/>
                <a:latin typeface="Arial" panose="020B0604020202020204" pitchFamily="34" charset="0"/>
                <a:ea typeface="SimSun" panose="02010600030101010101" pitchFamily="2" charset="-122"/>
              </a:rPr>
              <a:t>LS on XRM metadata exchange between 3GPP Core and an Application server</a:t>
            </a:r>
            <a:endParaRPr lang="en-US" sz="2400" dirty="0"/>
          </a:p>
          <a:p>
            <a:pPr lvl="1"/>
            <a:r>
              <a:rPr lang="en-GB" sz="1800" dirty="0">
                <a:effectLst/>
                <a:latin typeface="Arial" panose="020B0604020202020204" pitchFamily="34" charset="0"/>
                <a:ea typeface="SimSun" panose="02010600030101010101" pitchFamily="2" charset="-122"/>
              </a:rPr>
              <a:t>SA2 kindly asks IETF Multiplexed Application Substrate over QUIC Encryption WG to answer to the questions on </a:t>
            </a:r>
            <a:r>
              <a:rPr lang="en-GB" sz="1800" dirty="0">
                <a:latin typeface="Arial" panose="020B0604020202020204" pitchFamily="34" charset="0"/>
                <a:ea typeface="SimSun" panose="02010600030101010101" pitchFamily="2" charset="-122"/>
              </a:rPr>
              <a:t>connect-UDP client (in the UPF) raised in the </a:t>
            </a:r>
            <a:r>
              <a:rPr lang="en-GB" sz="1800" dirty="0">
                <a:effectLst/>
                <a:latin typeface="Arial" panose="020B0604020202020204" pitchFamily="34" charset="0"/>
                <a:ea typeface="SimSun" panose="02010600030101010101" pitchFamily="2" charset="-122"/>
              </a:rPr>
              <a:t>LS.</a:t>
            </a:r>
          </a:p>
          <a:p>
            <a:r>
              <a:rPr lang="en-DE" altLang="en-US" sz="2400" dirty="0"/>
              <a:t>F</a:t>
            </a:r>
            <a:r>
              <a:rPr lang="en-GB" altLang="en-US" sz="2400" dirty="0"/>
              <a:t>e</a:t>
            </a:r>
            <a:r>
              <a:rPr lang="en-DE" altLang="en-US" sz="2400" dirty="0"/>
              <a:t>e</a:t>
            </a:r>
            <a:r>
              <a:rPr lang="en-GB" altLang="en-US" sz="2400" dirty="0"/>
              <a:t>d</a:t>
            </a:r>
            <a:r>
              <a:rPr lang="en-DE" altLang="en-US" sz="2400" dirty="0"/>
              <a:t>b</a:t>
            </a:r>
            <a:r>
              <a:rPr lang="en-GB" altLang="en-US" sz="2400" dirty="0"/>
              <a:t>a</a:t>
            </a:r>
            <a:r>
              <a:rPr lang="en-DE" altLang="en-US" sz="2400" dirty="0"/>
              <a:t>c</a:t>
            </a:r>
            <a:r>
              <a:rPr lang="en-GB" altLang="en-US" sz="2400" dirty="0"/>
              <a:t>k</a:t>
            </a:r>
            <a:r>
              <a:rPr lang="en-DE" altLang="en-US" sz="2400" dirty="0"/>
              <a:t> </a:t>
            </a:r>
            <a:r>
              <a:rPr lang="en-GB" altLang="en-US" sz="2400" dirty="0"/>
              <a:t>f</a:t>
            </a:r>
            <a:r>
              <a:rPr lang="en-DE" altLang="en-US" sz="2400" dirty="0"/>
              <a:t>r</a:t>
            </a:r>
            <a:r>
              <a:rPr lang="en-GB" altLang="en-US" sz="2400" dirty="0"/>
              <a:t>o</a:t>
            </a:r>
            <a:r>
              <a:rPr lang="en-DE" altLang="en-US" sz="2400" dirty="0"/>
              <a:t>m </a:t>
            </a:r>
            <a:r>
              <a:rPr lang="en-US" altLang="en-US" sz="2400" dirty="0"/>
              <a:t>MASQUE</a:t>
            </a:r>
            <a:r>
              <a:rPr lang="en-DE" altLang="en-US" sz="2400" dirty="0"/>
              <a:t> </a:t>
            </a:r>
            <a:r>
              <a:rPr lang="en-GB" altLang="en-US" sz="2400" dirty="0"/>
              <a:t>W</a:t>
            </a:r>
            <a:r>
              <a:rPr lang="en-DE" altLang="en-US" sz="2400" dirty="0"/>
              <a:t>G </a:t>
            </a:r>
            <a:r>
              <a:rPr lang="en-GB" altLang="en-US" sz="2400" dirty="0"/>
              <a:t>C</a:t>
            </a:r>
            <a:r>
              <a:rPr lang="en-DE" altLang="en-US" sz="2400" dirty="0"/>
              <a:t>h</a:t>
            </a:r>
            <a:r>
              <a:rPr lang="en-GB" altLang="en-US" sz="2400" dirty="0"/>
              <a:t>a</a:t>
            </a:r>
            <a:r>
              <a:rPr lang="en-DE" altLang="en-US" sz="2400" dirty="0" err="1"/>
              <a:t>i</a:t>
            </a:r>
            <a:r>
              <a:rPr lang="en-GB" altLang="en-US" sz="2400" dirty="0"/>
              <a:t>r</a:t>
            </a:r>
            <a:r>
              <a:rPr lang="en-DE" altLang="en-US" sz="2400" dirty="0"/>
              <a:t>s (</a:t>
            </a:r>
            <a:r>
              <a:rPr lang="en-GB" altLang="en-US" sz="2400" dirty="0"/>
              <a:t>I</a:t>
            </a:r>
            <a:r>
              <a:rPr lang="en-DE" altLang="en-US" sz="2400" dirty="0"/>
              <a:t>E</a:t>
            </a:r>
            <a:r>
              <a:rPr lang="en-GB" altLang="en-US" sz="2400" dirty="0"/>
              <a:t>T</a:t>
            </a:r>
            <a:r>
              <a:rPr lang="en-DE" altLang="en-US" sz="2400" dirty="0"/>
              <a:t>F #12</a:t>
            </a:r>
            <a:r>
              <a:rPr lang="en-US" altLang="en-US" sz="2400" dirty="0"/>
              <a:t>1</a:t>
            </a:r>
            <a:r>
              <a:rPr lang="en-DE" altLang="en-US" sz="2400" dirty="0"/>
              <a:t>)</a:t>
            </a:r>
          </a:p>
          <a:p>
            <a:pPr lvl="1"/>
            <a:r>
              <a:rPr lang="en-US" sz="1600" dirty="0">
                <a:effectLst/>
                <a:latin typeface="Calibri" panose="020F0502020204030204" pitchFamily="34" charset="0"/>
                <a:ea typeface="Calibri" panose="020F0502020204030204" pitchFamily="34" charset="0"/>
                <a:cs typeface="Times New Roman" panose="02020603050405020304" pitchFamily="18" charset="0"/>
              </a:rPr>
              <a:t>Whilst </a:t>
            </a:r>
            <a:r>
              <a:rPr lang="en-GB" altLang="en-US" sz="1600" dirty="0"/>
              <a:t>W</a:t>
            </a:r>
            <a:r>
              <a:rPr lang="en-DE" altLang="en-US" sz="1600" dirty="0"/>
              <a:t>G </a:t>
            </a:r>
            <a:r>
              <a:rPr lang="en-GB" altLang="en-US" sz="1600" dirty="0"/>
              <a:t>C</a:t>
            </a:r>
            <a:r>
              <a:rPr lang="en-DE" altLang="en-US" sz="1600" dirty="0"/>
              <a:t>h</a:t>
            </a:r>
            <a:r>
              <a:rPr lang="en-GB" altLang="en-US" sz="1600" dirty="0"/>
              <a:t>a</a:t>
            </a:r>
            <a:r>
              <a:rPr lang="en-DE" altLang="en-US" sz="1600" dirty="0" err="1"/>
              <a:t>i</a:t>
            </a:r>
            <a:r>
              <a:rPr lang="en-GB" altLang="en-US" sz="1600" dirty="0"/>
              <a:t>r</a:t>
            </a:r>
            <a:r>
              <a:rPr lang="en-DE" altLang="en-US" sz="1600" dirty="0"/>
              <a:t>s</a:t>
            </a:r>
            <a:r>
              <a:rPr lang="en-US" sz="1600" dirty="0">
                <a:effectLst/>
                <a:latin typeface="Calibri" panose="020F0502020204030204" pitchFamily="34" charset="0"/>
                <a:ea typeface="Calibri" panose="020F0502020204030204" pitchFamily="34" charset="0"/>
                <a:cs typeface="Times New Roman" panose="02020603050405020304" pitchFamily="18" charset="0"/>
              </a:rPr>
              <a:t> appreciate the interest in the views of the MASQUE WG, for future questions of this nature, they recommend writing via email to the MASQUE public mailing list (</a:t>
            </a:r>
            <a:r>
              <a:rPr lang="en-US" sz="16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2"/>
              </a:rPr>
              <a:t>masque@ietf.org</a:t>
            </a:r>
            <a:r>
              <a:rPr lang="en-US" sz="1600" dirty="0">
                <a:effectLst/>
                <a:latin typeface="Calibri" panose="020F0502020204030204" pitchFamily="34" charset="0"/>
                <a:ea typeface="Calibri" panose="020F0502020204030204" pitchFamily="34" charset="0"/>
                <a:cs typeface="Times New Roman" panose="02020603050405020304" pitchFamily="18" charset="0"/>
              </a:rPr>
              <a:t> ). Posts to the mailing list can directly engage with working group participants and offer a convenient mechanism to supply additional information in response to questions or comments, as is often necessary to resolve technical questions such as those in your request.</a:t>
            </a:r>
          </a:p>
          <a:p>
            <a:pPr lvl="1"/>
            <a:r>
              <a:rPr lang="en-US" sz="1600" dirty="0">
                <a:latin typeface="Calibri" panose="020F0502020204030204" pitchFamily="34" charset="0"/>
                <a:ea typeface="Calibri" panose="020F0502020204030204" pitchFamily="34" charset="0"/>
                <a:cs typeface="Times New Roman" panose="02020603050405020304" pitchFamily="18" charset="0"/>
              </a:rPr>
              <a:t>The chairs of the MASQUE working group have interpreted the LS as a 'Request for Comments' in line with the IETF's processes outlined in RFC 4053 3.2.2.2 . they asked the working group to read and evaluate the details attached in the Statement and solicited their opinions on the questions posed. See</a:t>
            </a:r>
            <a:r>
              <a:rPr lang="en-US" sz="1600" dirty="0">
                <a:effectLst/>
                <a:latin typeface="Calibri" panose="020F0502020204030204" pitchFamily="34" charset="0"/>
                <a:ea typeface="Calibri" panose="020F0502020204030204" pitchFamily="34" charset="0"/>
                <a:cs typeface="Times New Roman" panose="02020603050405020304" pitchFamily="18" charset="0"/>
              </a:rPr>
              <a:t> </a:t>
            </a:r>
            <a:r>
              <a:rPr lang="en-US" sz="16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https://mailarchive.ietf.org/arch/msg/masque/QFDTHi3YWHbJQLyqhkD8PVV0PkE/</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r>
              <a:rPr lang="en-US" sz="2000" dirty="0">
                <a:latin typeface="Calibri" panose="020F0502020204030204" pitchFamily="34" charset="0"/>
                <a:ea typeface="Calibri" panose="020F0502020204030204" pitchFamily="34" charset="0"/>
                <a:cs typeface="Times New Roman" panose="02020603050405020304" pitchFamily="18" charset="0"/>
              </a:rPr>
              <a:t> SA2  noted the reply</a:t>
            </a:r>
          </a:p>
          <a:p>
            <a:endParaRPr lang="en-US" dirty="0"/>
          </a:p>
        </p:txBody>
      </p:sp>
    </p:spTree>
    <p:extLst>
      <p:ext uri="{BB962C8B-B14F-4D97-AF65-F5344CB8AC3E}">
        <p14:creationId xmlns:p14="http://schemas.microsoft.com/office/powerpoint/2010/main" val="261381909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51102</TotalTime>
  <Words>2288</Words>
  <Application>Microsoft Office PowerPoint</Application>
  <PresentationFormat>Widescreen</PresentationFormat>
  <Paragraphs>210</Paragraphs>
  <Slides>35</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35</vt:i4>
      </vt:variant>
    </vt:vector>
  </HeadingPairs>
  <TitlesOfParts>
    <vt:vector size="43" baseType="lpstr">
      <vt:lpstr>Arial</vt:lpstr>
      <vt:lpstr>Arial </vt:lpstr>
      <vt:lpstr>Calibri</vt:lpstr>
      <vt:lpstr>Calibri Light</vt:lpstr>
      <vt:lpstr>Inter</vt:lpstr>
      <vt:lpstr>Times New Roman</vt:lpstr>
      <vt:lpstr>var(--bs-font-monospace)</vt:lpstr>
      <vt:lpstr>Office Theme</vt:lpstr>
      <vt:lpstr>PowerPoint Presentation</vt:lpstr>
      <vt:lpstr>Agenda </vt:lpstr>
      <vt:lpstr>3GPP-IETF Coordination</vt:lpstr>
      <vt:lpstr>IETF-3GPP Coordination meeting</vt:lpstr>
      <vt:lpstr>IETF - 3GPP IAB group</vt:lpstr>
      <vt:lpstr>IETF-3GPP Liaison Statements</vt:lpstr>
      <vt:lpstr>3GPP SA3 and RAN3 -&gt; IETF TSVWG</vt:lpstr>
      <vt:lpstr>3GPP SA5 -&gt; NETMOD</vt:lpstr>
      <vt:lpstr>3GPP SA2 -&gt; MASQUE</vt:lpstr>
      <vt:lpstr>3GPP SA4 -&gt; IETF</vt:lpstr>
      <vt:lpstr>3GPP DetNet -&gt; RAN2, RAN3, SA2, SA3</vt:lpstr>
      <vt:lpstr>Tracking requests to IANA</vt:lpstr>
      <vt:lpstr>IANA assignment request handling</vt:lpstr>
      <vt:lpstr>IETF Dependencies   </vt:lpstr>
      <vt:lpstr>New Published RFCs</vt:lpstr>
      <vt:lpstr>Published RFCs</vt:lpstr>
      <vt:lpstr>IETF reference updates</vt:lpstr>
      <vt:lpstr>Drafts in RFC Editor queue</vt:lpstr>
      <vt:lpstr>Drafts in RFC Editor queue</vt:lpstr>
      <vt:lpstr>Drafts under IESG review</vt:lpstr>
      <vt:lpstr>Drafts under IESG review</vt:lpstr>
      <vt:lpstr>Active WG documents</vt:lpstr>
      <vt:lpstr>Active WG document</vt:lpstr>
      <vt:lpstr>Active WG document</vt:lpstr>
      <vt:lpstr>Active WG documents</vt:lpstr>
      <vt:lpstr>Expired drafts</vt:lpstr>
      <vt:lpstr>Individual submissions</vt:lpstr>
      <vt:lpstr>Individual submissions</vt:lpstr>
      <vt:lpstr>Any Other Business</vt:lpstr>
      <vt:lpstr>PowerPoint Presentation</vt:lpstr>
      <vt:lpstr>Backup  Referenced expired drafts which are out of track</vt:lpstr>
      <vt:lpstr>Referenced Expired drafts (1/3)</vt:lpstr>
      <vt:lpstr>Referenced Expired drafts (2/3)</vt:lpstr>
      <vt:lpstr>Referenced Expired drafts (3/3)</vt:lpstr>
      <vt:lpstr>Thank You!</vt:lpstr>
    </vt:vector>
  </TitlesOfParts>
  <Manager>Eckerl/Schmitt</Manager>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subject>IETF 3GPP Coordination</dc:subject>
  <dc:creator>Schmitt, Eckerl</dc:creator>
  <dc:description>© 3GPP 2018</dc:description>
  <cp:lastModifiedBy>Rapporteur</cp:lastModifiedBy>
  <cp:revision>994</cp:revision>
  <dcterms:created xsi:type="dcterms:W3CDTF">2010-02-05T13:52:04Z</dcterms:created>
  <dcterms:modified xsi:type="dcterms:W3CDTF">2024-12-10T16:37:28Z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7222825-62ea-40f3-96b5-5375c07996e2_Enabled">
    <vt:lpwstr>true</vt:lpwstr>
  </property>
  <property fmtid="{D5CDD505-2E9C-101B-9397-08002B2CF9AE}" pid="3" name="MSIP_Label_07222825-62ea-40f3-96b5-5375c07996e2_SetDate">
    <vt:lpwstr>2021-12-10T08:58:09Z</vt:lpwstr>
  </property>
  <property fmtid="{D5CDD505-2E9C-101B-9397-08002B2CF9AE}" pid="4" name="MSIP_Label_07222825-62ea-40f3-96b5-5375c07996e2_Method">
    <vt:lpwstr>Privileged</vt:lpwstr>
  </property>
  <property fmtid="{D5CDD505-2E9C-101B-9397-08002B2CF9AE}" pid="5" name="MSIP_Label_07222825-62ea-40f3-96b5-5375c07996e2_Name">
    <vt:lpwstr>unrestricted_parent.2</vt:lpwstr>
  </property>
  <property fmtid="{D5CDD505-2E9C-101B-9397-08002B2CF9AE}" pid="6" name="MSIP_Label_07222825-62ea-40f3-96b5-5375c07996e2_SiteId">
    <vt:lpwstr>90c7a20a-f34b-40bf-bc48-b9253b6f5d20</vt:lpwstr>
  </property>
  <property fmtid="{D5CDD505-2E9C-101B-9397-08002B2CF9AE}" pid="7" name="MSIP_Label_07222825-62ea-40f3-96b5-5375c07996e2_ActionId">
    <vt:lpwstr>c3c14ad0-b0f0-48ce-b725-6e3feed24de0</vt:lpwstr>
  </property>
  <property fmtid="{D5CDD505-2E9C-101B-9397-08002B2CF9AE}" pid="8" name="MSIP_Label_07222825-62ea-40f3-96b5-5375c07996e2_ContentBits">
    <vt:lpwstr>0</vt:lpwstr>
  </property>
  <property fmtid="{D5CDD505-2E9C-101B-9397-08002B2CF9AE}" pid="9" name="_2015_ms_pID_725343">
    <vt:lpwstr>(3)sYmB2DvY0Hu1TBCformuPtGNeZOKKDktulvUiy5c0BEVU4gpepFiG9h54GXkN6tG+zVjgoZc
CTWQl/cnG4NmnflumF7gSpZfp2F7rUbC/TMJDz/jpY1JgmQXNOAq0wTGZQ9WFGerlKKND5m3
hWmW8m3uuydfzn5mg6UUMPEsYfHY2DJmwJA0wrxDEPeeH+guHEyrR/i1YUyfaOMfVhUYVeUK
mCOEqLiPOQVLQuv/fd</vt:lpwstr>
  </property>
  <property fmtid="{D5CDD505-2E9C-101B-9397-08002B2CF9AE}" pid="10" name="_2015_ms_pID_7253431">
    <vt:lpwstr>R/dqsGUsQ566gizH1SwZy6JKv9X+FF2ma3v1Mdv2qXmMAgv1yNXi5z
ugDi6aC4m9MvV6IERPQ6PZXArPi0f50Vh9b8hyaA3KWOICFv3b5VG9Ahujaew4ghOpk5UFVD
u2bCWv/OOCmjjoXnNspjO2/bfW0G/N0jLDZflfBca4InBXzer5JYSo9CSV+VPcrNvbM2DLaY
ehPRSRSfm5x2ZJDzFqn7n9dqE/R1F+0H7Viw</vt:lpwstr>
  </property>
  <property fmtid="{D5CDD505-2E9C-101B-9397-08002B2CF9AE}" pid="11" name="_2015_ms_pID_7253432">
    <vt:lpwstr>mLEFdnAY/+k2luxvxuz49Bs=</vt:lpwstr>
  </property>
  <property fmtid="{D5CDD505-2E9C-101B-9397-08002B2CF9AE}" pid="12" name="MSIP_Label_c8f49a32-fde3-48a5-9266-b5b0972a22dc_Enabled">
    <vt:lpwstr>true</vt:lpwstr>
  </property>
  <property fmtid="{D5CDD505-2E9C-101B-9397-08002B2CF9AE}" pid="13" name="MSIP_Label_c8f49a32-fde3-48a5-9266-b5b0972a22dc_SetDate">
    <vt:lpwstr>2024-06-10T15:42:59Z</vt:lpwstr>
  </property>
  <property fmtid="{D5CDD505-2E9C-101B-9397-08002B2CF9AE}" pid="14" name="MSIP_Label_c8f49a32-fde3-48a5-9266-b5b0972a22dc_Method">
    <vt:lpwstr>Standard</vt:lpwstr>
  </property>
  <property fmtid="{D5CDD505-2E9C-101B-9397-08002B2CF9AE}" pid="15" name="MSIP_Label_c8f49a32-fde3-48a5-9266-b5b0972a22dc_Name">
    <vt:lpwstr>Cisco Confidential</vt:lpwstr>
  </property>
  <property fmtid="{D5CDD505-2E9C-101B-9397-08002B2CF9AE}" pid="16" name="MSIP_Label_c8f49a32-fde3-48a5-9266-b5b0972a22dc_SiteId">
    <vt:lpwstr>5ae1af62-9505-4097-a69a-c1553ef7840e</vt:lpwstr>
  </property>
  <property fmtid="{D5CDD505-2E9C-101B-9397-08002B2CF9AE}" pid="17" name="MSIP_Label_c8f49a32-fde3-48a5-9266-b5b0972a22dc_ActionId">
    <vt:lpwstr>ca7a9843-aba7-4322-8e27-a64bfc413892</vt:lpwstr>
  </property>
  <property fmtid="{D5CDD505-2E9C-101B-9397-08002B2CF9AE}" pid="18" name="MSIP_Label_c8f49a32-fde3-48a5-9266-b5b0972a22dc_ContentBits">
    <vt:lpwstr>2</vt:lpwstr>
  </property>
  <property fmtid="{D5CDD505-2E9C-101B-9397-08002B2CF9AE}" pid="19" name="ClassificationContentMarkingFooterLocations">
    <vt:lpwstr>Office Theme:3</vt:lpwstr>
  </property>
  <property fmtid="{D5CDD505-2E9C-101B-9397-08002B2CF9AE}" pid="20" name="ClassificationContentMarkingFooterText">
    <vt:lpwstr>Cisco Confidential</vt:lpwstr>
  </property>
  <property fmtid="{D5CDD505-2E9C-101B-9397-08002B2CF9AE}" pid="21" name="_readonly">
    <vt:lpwstr/>
  </property>
  <property fmtid="{D5CDD505-2E9C-101B-9397-08002B2CF9AE}" pid="22" name="_change">
    <vt:lpwstr/>
  </property>
  <property fmtid="{D5CDD505-2E9C-101B-9397-08002B2CF9AE}" pid="23" name="_full-control">
    <vt:lpwstr/>
  </property>
  <property fmtid="{D5CDD505-2E9C-101B-9397-08002B2CF9AE}" pid="24" name="sflag">
    <vt:lpwstr>1722237879</vt:lpwstr>
  </property>
</Properties>
</file>