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8"/>
  </p:notesMasterIdLst>
  <p:handoutMasterIdLst>
    <p:handoutMasterId r:id="rId19"/>
  </p:handoutMasterIdLst>
  <p:sldIdLst>
    <p:sldId id="341" r:id="rId5"/>
    <p:sldId id="363" r:id="rId6"/>
    <p:sldId id="367" r:id="rId7"/>
    <p:sldId id="379" r:id="rId8"/>
    <p:sldId id="382" r:id="rId9"/>
    <p:sldId id="371" r:id="rId10"/>
    <p:sldId id="372" r:id="rId11"/>
    <p:sldId id="373" r:id="rId12"/>
    <p:sldId id="374" r:id="rId13"/>
    <p:sldId id="383" r:id="rId14"/>
    <p:sldId id="384" r:id="rId15"/>
    <p:sldId id="376" r:id="rId16"/>
    <p:sldId id="366" r:id="rId1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1495" autoAdjust="0"/>
  </p:normalViewPr>
  <p:slideViewPr>
    <p:cSldViewPr snapToGrid="0">
      <p:cViewPr varScale="1">
        <p:scale>
          <a:sx n="75" d="100"/>
          <a:sy n="75" d="100"/>
        </p:scale>
        <p:origin x="-222" y="-4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25" d="100"/>
          <a:sy n="125" d="100"/>
        </p:scale>
        <p:origin x="-1065" y="-4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xmlns=""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xmlns=""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xmlns=""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xmlns=""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xmlns=""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xmlns=""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xmlns=""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xmlns=""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xmlns=""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xmlns=""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31563896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1</a:t>
            </a:fld>
            <a:endParaRPr lang="en-GB" altLang="en-US"/>
          </a:p>
        </p:txBody>
      </p:sp>
    </p:spTree>
    <p:extLst>
      <p:ext uri="{BB962C8B-B14F-4D97-AF65-F5344CB8AC3E}">
        <p14:creationId xmlns:p14="http://schemas.microsoft.com/office/powerpoint/2010/main" val="22745022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solidFill>
                  <a:prstClr val="black"/>
                </a:solidFill>
              </a:rPr>
              <a:pPr>
                <a:defRPr/>
              </a:pPr>
              <a:t>3</a:t>
            </a:fld>
            <a:endParaRPr lang="en-GB" altLang="en-US">
              <a:solidFill>
                <a:prstClr val="black"/>
              </a:solidFill>
            </a:endParaRPr>
          </a:p>
        </p:txBody>
      </p:sp>
    </p:spTree>
    <p:extLst>
      <p:ext uri="{BB962C8B-B14F-4D97-AF65-F5344CB8AC3E}">
        <p14:creationId xmlns:p14="http://schemas.microsoft.com/office/powerpoint/2010/main" val="9453331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9453331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5</a:t>
            </a:fld>
            <a:endParaRPr lang="en-GB" altLang="en-US"/>
          </a:p>
        </p:txBody>
      </p:sp>
    </p:spTree>
    <p:extLst>
      <p:ext uri="{BB962C8B-B14F-4D97-AF65-F5344CB8AC3E}">
        <p14:creationId xmlns:p14="http://schemas.microsoft.com/office/powerpoint/2010/main" val="9453331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11</a:t>
            </a:fld>
            <a:endParaRPr lang="en-GB" altLang="en-US"/>
          </a:p>
        </p:txBody>
      </p:sp>
    </p:spTree>
    <p:extLst>
      <p:ext uri="{BB962C8B-B14F-4D97-AF65-F5344CB8AC3E}">
        <p14:creationId xmlns:p14="http://schemas.microsoft.com/office/powerpoint/2010/main" val="25667569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13</a:t>
            </a:fld>
            <a:endParaRPr lang="en-GB" altLang="en-US"/>
          </a:p>
        </p:txBody>
      </p:sp>
    </p:spTree>
    <p:extLst>
      <p:ext uri="{BB962C8B-B14F-4D97-AF65-F5344CB8AC3E}">
        <p14:creationId xmlns:p14="http://schemas.microsoft.com/office/powerpoint/2010/main" val="30080500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smtClean="0"/>
              <a:t>单击此处编辑母版标题样式</a:t>
            </a:r>
            <a:endParaRPr lang="en-US"/>
          </a:p>
        </p:txBody>
      </p:sp>
    </p:spTree>
    <p:extLst>
      <p:ext uri="{BB962C8B-B14F-4D97-AF65-F5344CB8AC3E}">
        <p14:creationId xmlns:p14="http://schemas.microsoft.com/office/powerpoint/2010/main" val="36636365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xmlns=""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xmlns=""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xmlns=""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xmlns=""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xmlns=""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xmlns=""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xmlns=""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xmlns="" id="{AA2802BD-1B72-4AD1-8184-0FD099607084}"/>
              </a:ext>
            </a:extLst>
          </p:cNvPr>
          <p:cNvSpPr txBox="1">
            <a:spLocks noChangeArrowheads="1"/>
          </p:cNvSpPr>
          <p:nvPr userDrawn="1"/>
        </p:nvSpPr>
        <p:spPr bwMode="auto">
          <a:xfrm>
            <a:off x="133350" y="36513"/>
            <a:ext cx="399937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latin typeface="Arial "/>
              </a:rPr>
              <a:t>TSG SA TSG#106 (Rel-20 5G-A Workshop)	</a:t>
            </a:r>
          </a:p>
          <a:p>
            <a:pPr eaLnBrk="1" hangingPunct="1">
              <a:defRPr/>
            </a:pPr>
            <a:r>
              <a:rPr lang="fi-FI" altLang="en-US" sz="1400" b="1" dirty="0">
                <a:latin typeface="Arial "/>
              </a:rPr>
              <a:t>Madrid, Spain, Dec 10 – 14, 2024</a:t>
            </a:r>
            <a:endParaRPr lang="sv-SE" altLang="en-US" sz="1400" b="1" dirty="0">
              <a:latin typeface="Arial "/>
            </a:endParaRPr>
          </a:p>
        </p:txBody>
      </p:sp>
      <p:sp>
        <p:nvSpPr>
          <p:cNvPr id="13" name="Text Box 14">
            <a:extLst>
              <a:ext uri="{FF2B5EF4-FFF2-40B4-BE49-F238E27FC236}">
                <a16:creationId xmlns:a16="http://schemas.microsoft.com/office/drawing/2014/main" xmlns=""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dirty="0" smtClean="0">
                <a:solidFill>
                  <a:srgbClr val="0000FF"/>
                </a:solidFill>
                <a:latin typeface="Arial "/>
              </a:rPr>
              <a:t>SP-24</a:t>
            </a:r>
            <a:r>
              <a:rPr lang="en-US" altLang="zh-CN" sz="1400" b="1" dirty="0" smtClean="0">
                <a:solidFill>
                  <a:srgbClr val="0000FF"/>
                </a:solidFill>
                <a:latin typeface="Arial "/>
              </a:rPr>
              <a:t>1598</a:t>
            </a:r>
            <a:endParaRPr lang="sv-SE" altLang="en-US" sz="1400" b="1" dirty="0">
              <a:solidFill>
                <a:srgbClr val="0000FF"/>
              </a:solidFill>
              <a:latin typeface="Arial "/>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xmlns="" id="{6BFCA172-672F-4297-B767-9F7EDE373FA1}"/>
              </a:ext>
            </a:extLst>
          </p:cNvPr>
          <p:cNvSpPr>
            <a:spLocks noGrp="1"/>
          </p:cNvSpPr>
          <p:nvPr>
            <p:ph type="title"/>
          </p:nvPr>
        </p:nvSpPr>
        <p:spPr>
          <a:xfrm>
            <a:off x="2147888" y="1709738"/>
            <a:ext cx="8923766" cy="2852737"/>
          </a:xfrm>
        </p:spPr>
        <p:txBody>
          <a:bodyPr/>
          <a:lstStyle/>
          <a:p>
            <a:pPr eaLnBrk="1" hangingPunct="1"/>
            <a:r>
              <a:rPr lang="en-US" dirty="0" smtClean="0"/>
              <a:t>CATT </a:t>
            </a:r>
            <a:r>
              <a:rPr lang="en-US" dirty="0"/>
              <a:t>views on SA Rel-20 </a:t>
            </a:r>
            <a:r>
              <a:rPr lang="en-US" dirty="0" smtClean="0"/>
              <a:t>5G-Advanced</a:t>
            </a:r>
            <a:endParaRPr lang="en-GB" altLang="en-US" dirty="0"/>
          </a:p>
        </p:txBody>
      </p:sp>
      <p:sp>
        <p:nvSpPr>
          <p:cNvPr id="5123" name="Text Placeholder 2">
            <a:extLst>
              <a:ext uri="{FF2B5EF4-FFF2-40B4-BE49-F238E27FC236}">
                <a16:creationId xmlns:a16="http://schemas.microsoft.com/office/drawing/2014/main" xmlns=""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smtClean="0"/>
              <a:t>Ming Ai</a:t>
            </a:r>
            <a:endParaRPr lang="en-GB" altLang="en-US" dirty="0"/>
          </a:p>
          <a:p>
            <a:pPr marL="0" indent="0" eaLnBrk="1" hangingPunct="1">
              <a:buFontTx/>
              <a:buNone/>
            </a:pPr>
            <a:r>
              <a:rPr lang="en-GB" altLang="en-US" dirty="0" smtClean="0"/>
              <a:t>Delegate, CATT</a:t>
            </a:r>
            <a:endParaRPr lang="en-GB" altLang="en-US" dirty="0"/>
          </a:p>
          <a:p>
            <a:pPr marL="0" indent="0" eaLnBrk="1" hangingPunct="1">
              <a:buFontTx/>
              <a:buNone/>
            </a:pPr>
            <a:endParaRPr lang="en-GB" altLang="en-US"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a:xfrm>
            <a:off x="360493" y="483577"/>
            <a:ext cx="9891325" cy="1031271"/>
          </a:xfrm>
        </p:spPr>
        <p:txBody>
          <a:bodyPr/>
          <a:lstStyle/>
          <a:p>
            <a:r>
              <a:rPr lang="en-US" altLang="zh-CN" sz="3600" dirty="0" smtClean="0"/>
              <a:t>#3: Integrated </a:t>
            </a:r>
            <a:r>
              <a:rPr lang="en-US" altLang="zh-CN" sz="3600" dirty="0"/>
              <a:t>Sensing &amp; </a:t>
            </a:r>
            <a:r>
              <a:rPr lang="en-US" altLang="zh-CN" sz="3600" dirty="0" smtClean="0"/>
              <a:t>Communications</a:t>
            </a:r>
            <a:endParaRPr lang="en-GB" altLang="en-US" sz="3600" dirty="0"/>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57151" y="1782330"/>
            <a:ext cx="9807961" cy="4150120"/>
          </a:xfrm>
        </p:spPr>
        <p:txBody>
          <a:bodyPr/>
          <a:lstStyle/>
          <a:p>
            <a:r>
              <a:rPr lang="en-US" altLang="en-US" sz="2000" b="1" dirty="0" smtClean="0"/>
              <a:t>Work Tasks</a:t>
            </a:r>
          </a:p>
          <a:p>
            <a:pPr marL="685800" lvl="2">
              <a:spcBef>
                <a:spcPts val="1000"/>
              </a:spcBef>
              <a:buBlip>
                <a:blip r:embed="rId2"/>
              </a:buBlip>
            </a:pPr>
            <a:r>
              <a:rPr lang="en-US" altLang="zh-CN" sz="1800" dirty="0" smtClean="0"/>
              <a:t>WT#1: Architecture </a:t>
            </a:r>
            <a:r>
              <a:rPr lang="en-US" altLang="zh-CN" sz="1800" dirty="0"/>
              <a:t>and function enhancements to support </a:t>
            </a:r>
            <a:r>
              <a:rPr lang="en-US" altLang="zh-CN" sz="1800" dirty="0" smtClean="0"/>
              <a:t>sensing.</a:t>
            </a:r>
          </a:p>
          <a:p>
            <a:pPr marL="685800" lvl="2">
              <a:spcBef>
                <a:spcPts val="1000"/>
              </a:spcBef>
              <a:buBlip>
                <a:blip r:embed="rId2"/>
              </a:buBlip>
            </a:pPr>
            <a:r>
              <a:rPr lang="en-US" altLang="zh-CN" sz="1800" dirty="0" smtClean="0"/>
              <a:t>WT#2: Service </a:t>
            </a:r>
            <a:r>
              <a:rPr lang="en-US" altLang="zh-CN" sz="1800" dirty="0"/>
              <a:t>authorization and revocation. This includes investigating mechanisms for authorization and revocation sensing service requests from the service consumer (e.g. 3rd party application, 5GC NF).</a:t>
            </a:r>
            <a:endParaRPr lang="zh-CN" altLang="zh-CN" sz="1800" dirty="0"/>
          </a:p>
          <a:p>
            <a:pPr marL="685800" lvl="2">
              <a:spcBef>
                <a:spcPts val="1000"/>
              </a:spcBef>
              <a:buBlip>
                <a:blip r:embed="rId2"/>
              </a:buBlip>
            </a:pPr>
            <a:r>
              <a:rPr lang="en-US" altLang="zh-CN" sz="1800" dirty="0" smtClean="0"/>
              <a:t>WT#3: Discovery </a:t>
            </a:r>
            <a:r>
              <a:rPr lang="en-US" altLang="zh-CN" sz="1800" dirty="0"/>
              <a:t>and selection of sensing entities (e.g. </a:t>
            </a:r>
            <a:r>
              <a:rPr lang="en-US" altLang="zh-CN" sz="1800" dirty="0" err="1"/>
              <a:t>gNB</a:t>
            </a:r>
            <a:r>
              <a:rPr lang="en-US" altLang="zh-CN" sz="1800" dirty="0"/>
              <a:t>, 5GC NF) based on service requirements triggered by the service request and capability of the sensing entities.</a:t>
            </a:r>
            <a:endParaRPr lang="zh-CN" altLang="zh-CN" sz="1800" dirty="0"/>
          </a:p>
          <a:p>
            <a:pPr marL="685800" lvl="2">
              <a:spcBef>
                <a:spcPts val="1000"/>
              </a:spcBef>
              <a:buBlip>
                <a:blip r:embed="rId2"/>
              </a:buBlip>
            </a:pPr>
            <a:r>
              <a:rPr lang="en-US" altLang="zh-CN" sz="1800" dirty="0" smtClean="0"/>
              <a:t>WT#4: Sensing </a:t>
            </a:r>
            <a:r>
              <a:rPr lang="en-US" altLang="zh-CN" sz="1800" dirty="0"/>
              <a:t>data and the associated information collection and transport mechanisms for result calculation.</a:t>
            </a:r>
            <a:endParaRPr lang="zh-CN" altLang="zh-CN" sz="1800" dirty="0"/>
          </a:p>
          <a:p>
            <a:pPr marL="685800" lvl="2">
              <a:spcBef>
                <a:spcPts val="1000"/>
              </a:spcBef>
              <a:buBlip>
                <a:blip r:embed="rId2"/>
              </a:buBlip>
            </a:pPr>
            <a:r>
              <a:rPr lang="en-US" altLang="zh-CN" sz="1800" dirty="0" smtClean="0"/>
              <a:t>WT#5: Service </a:t>
            </a:r>
            <a:r>
              <a:rPr lang="en-US" altLang="zh-CN" sz="1800" dirty="0"/>
              <a:t>invocation, including providing sensing associated information, and result (including sensing result and contextual information) exposure mechanisms, for one time, periodic or event based reporting.</a:t>
            </a:r>
            <a:endParaRPr lang="zh-CN" altLang="zh-CN" sz="1800" dirty="0"/>
          </a:p>
          <a:p>
            <a:pPr marL="685800" lvl="2">
              <a:spcBef>
                <a:spcPts val="1000"/>
              </a:spcBef>
              <a:buBlip>
                <a:blip r:embed="rId2"/>
              </a:buBlip>
            </a:pPr>
            <a:r>
              <a:rPr lang="en-US" altLang="zh-CN" sz="1800" dirty="0" smtClean="0"/>
              <a:t>WT#6: Configuration </a:t>
            </a:r>
            <a:r>
              <a:rPr lang="en-US" altLang="zh-CN" sz="1800" dirty="0"/>
              <a:t>parameters/policy provisioning to </a:t>
            </a:r>
            <a:r>
              <a:rPr lang="en-US" altLang="zh-CN" sz="1800" dirty="0" err="1"/>
              <a:t>gNB</a:t>
            </a:r>
            <a:r>
              <a:rPr lang="en-US" altLang="zh-CN" sz="1800" dirty="0"/>
              <a:t> for the support of ISAC services</a:t>
            </a:r>
            <a:r>
              <a:rPr lang="en-US" altLang="zh-CN" sz="1800" dirty="0" smtClean="0"/>
              <a:t>.</a:t>
            </a:r>
            <a:endParaRPr lang="zh-CN" altLang="zh-CN" sz="1800" dirty="0"/>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6"/>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11" name="图片 110"/>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597483" y="4081346"/>
            <a:ext cx="2490438" cy="1865963"/>
          </a:xfrm>
          <a:prstGeom prst="rect">
            <a:avLst/>
          </a:prstGeom>
          <a:noFill/>
          <a:ln>
            <a:solidFill>
              <a:srgbClr val="0070C0"/>
            </a:solidFill>
          </a:ln>
        </p:spPr>
      </p:pic>
    </p:spTree>
    <p:extLst>
      <p:ext uri="{BB962C8B-B14F-4D97-AF65-F5344CB8AC3E}">
        <p14:creationId xmlns:p14="http://schemas.microsoft.com/office/powerpoint/2010/main" val="2726245576"/>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a:xfrm>
            <a:off x="360493" y="483577"/>
            <a:ext cx="9891325" cy="1031271"/>
          </a:xfrm>
        </p:spPr>
        <p:txBody>
          <a:bodyPr/>
          <a:lstStyle/>
          <a:p>
            <a:r>
              <a:rPr lang="en-US" altLang="zh-CN" sz="3600" dirty="0" smtClean="0"/>
              <a:t>#4: Vehicle </a:t>
            </a:r>
            <a:r>
              <a:rPr lang="en-US" altLang="zh-CN" sz="3600" dirty="0"/>
              <a:t>Mounted Relays Phase 3 </a:t>
            </a:r>
            <a:r>
              <a:rPr lang="en-US" altLang="zh-CN" sz="3600" dirty="0" smtClean="0"/>
              <a:t>(VMR_Ph3)</a:t>
            </a:r>
            <a:endParaRPr lang="en-GB" altLang="en-US" sz="3600" dirty="0"/>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0" y="1725179"/>
            <a:ext cx="8787161" cy="4606607"/>
          </a:xfrm>
        </p:spPr>
        <p:txBody>
          <a:bodyPr/>
          <a:lstStyle/>
          <a:p>
            <a:r>
              <a:rPr lang="en-US" altLang="en-US" sz="2000" b="1" dirty="0" smtClean="0"/>
              <a:t>Motivation</a:t>
            </a:r>
            <a:r>
              <a:rPr lang="en-US" altLang="en-US" sz="2000" dirty="0" smtClean="0"/>
              <a:t> </a:t>
            </a:r>
          </a:p>
          <a:p>
            <a:pPr lvl="1"/>
            <a:r>
              <a:rPr lang="en-US" altLang="zh-CN" sz="1800" dirty="0" err="1" smtClean="0"/>
              <a:t>QoS</a:t>
            </a:r>
            <a:r>
              <a:rPr lang="en-US" altLang="zh-CN" sz="1800" dirty="0" smtClean="0"/>
              <a:t> </a:t>
            </a:r>
            <a:r>
              <a:rPr lang="en-US" altLang="zh-CN" sz="1800" dirty="0"/>
              <a:t>enhancement for UE connecting </a:t>
            </a:r>
            <a:r>
              <a:rPr lang="en-US" altLang="zh-CN" sz="1800" dirty="0" smtClean="0"/>
              <a:t>via MWAB-</a:t>
            </a:r>
            <a:r>
              <a:rPr lang="en-US" altLang="zh-CN" sz="1800" dirty="0" err="1" smtClean="0"/>
              <a:t>gNB</a:t>
            </a:r>
            <a:r>
              <a:rPr lang="en-US" altLang="zh-CN" sz="1800" dirty="0" smtClean="0"/>
              <a:t> </a:t>
            </a:r>
            <a:r>
              <a:rPr lang="en-US" altLang="zh-CN" sz="1800" dirty="0"/>
              <a:t>is not </a:t>
            </a:r>
            <a:r>
              <a:rPr lang="en-US" altLang="zh-CN" sz="1800" dirty="0" smtClean="0"/>
              <a:t>in scope of Rel-19 VMR_Ph2 WID. </a:t>
            </a:r>
            <a:endParaRPr lang="en-US" altLang="zh-CN" sz="1800" dirty="0"/>
          </a:p>
          <a:p>
            <a:pPr lvl="1"/>
            <a:r>
              <a:rPr lang="en-US" altLang="zh-CN" sz="1800" dirty="0" smtClean="0"/>
              <a:t>SA1 </a:t>
            </a:r>
            <a:r>
              <a:rPr lang="en-US" altLang="zh-CN" sz="1800" dirty="0"/>
              <a:t>has approved the Rel-20 VMR_Ph3 WID in SA1#108 </a:t>
            </a:r>
            <a:r>
              <a:rPr lang="en-US" altLang="zh-CN" sz="1800" dirty="0" smtClean="0"/>
              <a:t>to add </a:t>
            </a:r>
            <a:r>
              <a:rPr lang="en-US" altLang="zh-CN" sz="1800" dirty="0"/>
              <a:t>new requirements related to </a:t>
            </a:r>
            <a:r>
              <a:rPr lang="en-US" altLang="zh-CN" sz="1800" dirty="0" err="1"/>
              <a:t>QoS</a:t>
            </a:r>
            <a:r>
              <a:rPr lang="en-US" altLang="zh-CN" sz="1800" dirty="0"/>
              <a:t> for UE accessing MWAB-</a:t>
            </a:r>
            <a:r>
              <a:rPr lang="en-US" altLang="zh-CN" sz="1800" dirty="0" err="1"/>
              <a:t>gNB</a:t>
            </a:r>
            <a:r>
              <a:rPr lang="en-US" altLang="zh-CN" sz="1800" dirty="0" smtClean="0"/>
              <a:t>.</a:t>
            </a:r>
          </a:p>
          <a:p>
            <a:r>
              <a:rPr lang="en-US" altLang="en-US" sz="2000" b="1" dirty="0" smtClean="0"/>
              <a:t>Work Tasks</a:t>
            </a:r>
          </a:p>
          <a:p>
            <a:pPr marL="685800" lvl="2">
              <a:spcBef>
                <a:spcPts val="1000"/>
              </a:spcBef>
              <a:buBlip>
                <a:blip r:embed="rId3"/>
              </a:buBlip>
            </a:pPr>
            <a:r>
              <a:rPr lang="en-US" altLang="zh-CN" sz="1800" dirty="0" smtClean="0"/>
              <a:t>WT#1: </a:t>
            </a:r>
            <a:r>
              <a:rPr lang="en-US" altLang="zh-CN" sz="1800" dirty="0" err="1" smtClean="0"/>
              <a:t>QoS</a:t>
            </a:r>
            <a:r>
              <a:rPr lang="en-US" altLang="zh-CN" sz="1800" dirty="0" smtClean="0"/>
              <a:t> </a:t>
            </a:r>
            <a:r>
              <a:rPr lang="en-US" altLang="zh-CN" sz="1800" dirty="0"/>
              <a:t>enhancements for UE connecting to MWAB-</a:t>
            </a:r>
            <a:r>
              <a:rPr lang="en-US" altLang="zh-CN" sz="1800" dirty="0" err="1"/>
              <a:t>gNB</a:t>
            </a:r>
            <a:r>
              <a:rPr lang="en-US" altLang="zh-CN" sz="1800" dirty="0"/>
              <a:t> in different scenarios, e.g. during MWAB-UE mobility between terrestrial access network and satellite access network. </a:t>
            </a:r>
          </a:p>
          <a:p>
            <a:pPr marL="685800" lvl="2">
              <a:spcBef>
                <a:spcPts val="1000"/>
              </a:spcBef>
              <a:buBlip>
                <a:blip r:embed="rId3"/>
              </a:buBlip>
            </a:pPr>
            <a:r>
              <a:rPr lang="en-US" altLang="zh-CN" sz="1800" dirty="0" smtClean="0"/>
              <a:t>WT#2</a:t>
            </a:r>
            <a:r>
              <a:rPr lang="en-US" altLang="zh-CN" sz="1800" smtClean="0"/>
              <a:t>: </a:t>
            </a:r>
            <a:r>
              <a:rPr lang="en-US" altLang="zh-CN" sz="1800" smtClean="0"/>
              <a:t>When </a:t>
            </a:r>
            <a:r>
              <a:rPr lang="en-US" altLang="zh-CN" sz="1800" dirty="0"/>
              <a:t>MWAB-UE </a:t>
            </a:r>
            <a:r>
              <a:rPr lang="en-US" altLang="zh-CN" sz="1800" dirty="0" smtClean="0"/>
              <a:t>accesses 5GC via </a:t>
            </a:r>
            <a:r>
              <a:rPr lang="en-US" altLang="zh-CN" sz="1800" dirty="0"/>
              <a:t>satellite access, how does the 5GC serving </a:t>
            </a:r>
            <a:r>
              <a:rPr lang="en-US" altLang="zh-CN" sz="1800" dirty="0" smtClean="0"/>
              <a:t>UE </a:t>
            </a:r>
            <a:r>
              <a:rPr lang="en-US" altLang="zh-CN" sz="1800" dirty="0"/>
              <a:t>know the satellite backhaul type and the satellite backhaul category </a:t>
            </a:r>
            <a:r>
              <a:rPr lang="en-US" altLang="zh-CN" sz="1800" dirty="0" smtClean="0"/>
              <a:t>change?</a:t>
            </a:r>
            <a:endParaRPr lang="en-US" altLang="zh-CN" sz="1800" dirty="0"/>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6"/>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38" name="Picture 5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76369" y="4184948"/>
            <a:ext cx="3254667" cy="1979085"/>
          </a:xfrm>
          <a:prstGeom prst="rect">
            <a:avLst/>
          </a:prstGeom>
          <a:noFill/>
          <a:ln w="12700">
            <a:no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435455054"/>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US" sz="3600" dirty="0" smtClean="0"/>
              <a:t>#6: </a:t>
            </a:r>
            <a:r>
              <a:rPr lang="en-US" sz="3600" dirty="0"/>
              <a:t>EnergySys_Ph2</a:t>
            </a:r>
          </a:p>
        </p:txBody>
      </p:sp>
      <p:sp>
        <p:nvSpPr>
          <p:cNvPr id="4" name="TextBox 59">
            <a:extLst>
              <a:ext uri="{FF2B5EF4-FFF2-40B4-BE49-F238E27FC236}">
                <a16:creationId xmlns:a16="http://schemas.microsoft.com/office/drawing/2014/main" xmlns="" id="{E3102EB3-0A3F-43D2-85F2-38AC2C611526}"/>
              </a:ext>
            </a:extLst>
          </p:cNvPr>
          <p:cNvSpPr txBox="1"/>
          <p:nvPr/>
        </p:nvSpPr>
        <p:spPr>
          <a:xfrm>
            <a:off x="299733" y="1743409"/>
            <a:ext cx="11513126" cy="4325287"/>
          </a:xfrm>
          <a:prstGeom prst="rect">
            <a:avLst/>
          </a:prstGeom>
          <a:noFill/>
          <a:ln>
            <a:noFill/>
          </a:ln>
        </p:spPr>
        <p:txBody>
          <a:bodyPr wrap="square" rtlCol="0">
            <a:spAutoFit/>
          </a:bodyPr>
          <a:lstStyle>
            <a:defPPr>
              <a:defRPr lang="zh-CN"/>
            </a:defPPr>
            <a:lvl1pPr marL="108000" indent="-108000" defTabSz="457200">
              <a:lnSpc>
                <a:spcPct val="130000"/>
              </a:lnSpc>
              <a:buClr>
                <a:prstClr val="black">
                  <a:lumMod val="50000"/>
                  <a:lumOff val="50000"/>
                </a:prstClr>
              </a:buClr>
              <a:buSzPct val="80000"/>
              <a:buFont typeface="Arial" panose="020B0604020202020204" pitchFamily="34" charset="0"/>
              <a:buChar char="•"/>
              <a:defRPr sz="1400">
                <a:solidFill>
                  <a:srgbClr val="336699"/>
                </a:solidFill>
                <a:latin typeface="微软雅黑" panose="020B0503020204020204" pitchFamily="34" charset="-122"/>
                <a:ea typeface="微软雅黑" panose="020B0503020204020204" pitchFamily="34" charset="-122"/>
              </a:defRPr>
            </a:lvl1pPr>
          </a:lstStyle>
          <a:p>
            <a:pPr marL="228600" indent="-228600" defTabSz="540000">
              <a:lnSpc>
                <a:spcPct val="90000"/>
              </a:lnSpc>
              <a:spcBef>
                <a:spcPts val="1000"/>
              </a:spcBef>
              <a:buClrTx/>
              <a:buSzPct val="110000"/>
              <a:buBlip>
                <a:blip r:embed="rId2"/>
              </a:buBlip>
              <a:tabLst>
                <a:tab pos="72000" algn="l"/>
              </a:tabLst>
            </a:pPr>
            <a:r>
              <a:rPr lang="en-US" altLang="zh-CN" sz="2000" dirty="0" smtClean="0">
                <a:solidFill>
                  <a:schemeClr val="tx1"/>
                </a:solidFill>
                <a:latin typeface="+mn-lt"/>
                <a:ea typeface="+mn-ea"/>
                <a:cs typeface="+mn-cs"/>
              </a:rPr>
              <a:t>WT#1: Expose </a:t>
            </a:r>
            <a:r>
              <a:rPr lang="en-US" altLang="zh-CN" sz="2000" dirty="0">
                <a:solidFill>
                  <a:schemeClr val="tx1"/>
                </a:solidFill>
                <a:latin typeface="+mn-lt"/>
                <a:ea typeface="+mn-ea"/>
                <a:cs typeface="+mn-cs"/>
              </a:rPr>
              <a:t>network energy information to the UE</a:t>
            </a:r>
          </a:p>
          <a:p>
            <a:pPr marL="685800" lvl="1" indent="-228600" defTabSz="540000">
              <a:lnSpc>
                <a:spcPct val="90000"/>
              </a:lnSpc>
              <a:spcBef>
                <a:spcPts val="500"/>
              </a:spcBef>
              <a:buClr>
                <a:srgbClr val="C00000"/>
              </a:buClr>
              <a:buSzPct val="110000"/>
              <a:buFont typeface="Arial" panose="020B0604020202020204" pitchFamily="34" charset="0"/>
              <a:buChar char="•"/>
              <a:tabLst>
                <a:tab pos="72000" algn="l"/>
              </a:tabLst>
            </a:pPr>
            <a:r>
              <a:rPr lang="en-US" altLang="zh-CN" dirty="0">
                <a:latin typeface="+mn-lt"/>
                <a:cs typeface="+mn-cs"/>
              </a:rPr>
              <a:t>Make more mobile subscribers aware of and contribute to carbon emission reduction / energy saving endeavors</a:t>
            </a:r>
          </a:p>
          <a:p>
            <a:pPr marL="228600" lvl="2" indent="-228600" defTabSz="540000">
              <a:lnSpc>
                <a:spcPct val="90000"/>
              </a:lnSpc>
              <a:spcBef>
                <a:spcPts val="1000"/>
              </a:spcBef>
              <a:buSzPct val="110000"/>
              <a:buBlip>
                <a:blip r:embed="rId2"/>
              </a:buBlip>
              <a:tabLst>
                <a:tab pos="72000" algn="l"/>
              </a:tabLst>
            </a:pPr>
            <a:r>
              <a:rPr lang="en-US" altLang="zh-CN" sz="2000" dirty="0" smtClean="0">
                <a:latin typeface="+mn-lt"/>
                <a:cs typeface="+mn-cs"/>
              </a:rPr>
              <a:t>WT#2: Expose </a:t>
            </a:r>
            <a:r>
              <a:rPr lang="en-US" altLang="zh-CN" sz="2000" dirty="0">
                <a:latin typeface="+mn-lt"/>
                <a:cs typeface="+mn-cs"/>
              </a:rPr>
              <a:t>network capabilities and validity conditions for energy saving</a:t>
            </a:r>
          </a:p>
          <a:p>
            <a:pPr marL="685800" lvl="1" indent="-228600" defTabSz="540000">
              <a:lnSpc>
                <a:spcPct val="90000"/>
              </a:lnSpc>
              <a:spcBef>
                <a:spcPts val="500"/>
              </a:spcBef>
              <a:buClr>
                <a:srgbClr val="C00000"/>
              </a:buClr>
              <a:buSzPct val="110000"/>
              <a:buFont typeface="Arial" panose="020B0604020202020204" pitchFamily="34" charset="0"/>
              <a:buChar char="•"/>
              <a:tabLst>
                <a:tab pos="72000" algn="l"/>
              </a:tabLst>
            </a:pPr>
            <a:r>
              <a:rPr lang="en-US" altLang="zh-CN" dirty="0">
                <a:latin typeface="+mn-lt"/>
                <a:cs typeface="+mn-cs"/>
              </a:rPr>
              <a:t>Expose network energy related capabilities (e.g. high/low energy efficiency  and/or renewable energy ratio) and associated validity conditions (e.g. time/area) to enable that:</a:t>
            </a:r>
          </a:p>
          <a:p>
            <a:pPr marL="1263600" lvl="3" indent="-360000" defTabSz="540000">
              <a:spcBef>
                <a:spcPts val="0"/>
              </a:spcBef>
              <a:spcAft>
                <a:spcPts val="0"/>
              </a:spcAft>
              <a:buSzPct val="110000"/>
              <a:buFont typeface="Wingdings" pitchFamily="2" charset="2"/>
              <a:buChar char="Ø"/>
              <a:tabLst>
                <a:tab pos="72000" algn="l"/>
              </a:tabLst>
            </a:pPr>
            <a:r>
              <a:rPr lang="en-US" altLang="zh-CN" sz="1600" dirty="0" smtClean="0"/>
              <a:t>AF selects appropriate service specific parameters (e.g. QoS requirements, DNAIs); </a:t>
            </a:r>
          </a:p>
          <a:p>
            <a:pPr marL="1263600" lvl="3" indent="-360000" defTabSz="540000">
              <a:spcBef>
                <a:spcPts val="0"/>
              </a:spcBef>
              <a:spcAft>
                <a:spcPts val="0"/>
              </a:spcAft>
              <a:buSzPct val="110000"/>
              <a:buFont typeface="Wingdings" pitchFamily="2" charset="2"/>
              <a:buChar char="Ø"/>
              <a:tabLst>
                <a:tab pos="72000" algn="l"/>
              </a:tabLst>
            </a:pPr>
            <a:r>
              <a:rPr lang="en-US" altLang="zh-CN" sz="1600" dirty="0" smtClean="0"/>
              <a:t>UE makes right energy related decisions (e.g. when selecting network slice), which may help network energy saving</a:t>
            </a:r>
          </a:p>
          <a:p>
            <a:pPr marL="228600" lvl="2" indent="-228600" defTabSz="540000">
              <a:lnSpc>
                <a:spcPct val="90000"/>
              </a:lnSpc>
              <a:spcBef>
                <a:spcPts val="1000"/>
              </a:spcBef>
              <a:buSzPct val="110000"/>
              <a:buBlip>
                <a:blip r:embed="rId2"/>
              </a:buBlip>
              <a:tabLst>
                <a:tab pos="72000" algn="l"/>
              </a:tabLst>
            </a:pPr>
            <a:r>
              <a:rPr lang="en-US" altLang="zh-CN" sz="2000" dirty="0" smtClean="0">
                <a:latin typeface="+mn-lt"/>
                <a:cs typeface="+mn-cs"/>
              </a:rPr>
              <a:t>WT#3: Enhancements </a:t>
            </a:r>
            <a:r>
              <a:rPr lang="en-US" altLang="zh-CN" sz="2000" dirty="0">
                <a:latin typeface="+mn-lt"/>
                <a:cs typeface="+mn-cs"/>
              </a:rPr>
              <a:t>on subscription and policy control, and others</a:t>
            </a:r>
          </a:p>
          <a:p>
            <a:pPr marL="685800" lvl="1" indent="-228600" defTabSz="540000">
              <a:lnSpc>
                <a:spcPct val="90000"/>
              </a:lnSpc>
              <a:spcBef>
                <a:spcPts val="500"/>
              </a:spcBef>
              <a:buClr>
                <a:srgbClr val="C00000"/>
              </a:buClr>
              <a:buSzPct val="110000"/>
              <a:buFont typeface="Arial" panose="020B0604020202020204" pitchFamily="34" charset="0"/>
              <a:buChar char="•"/>
              <a:tabLst>
                <a:tab pos="72000" algn="l"/>
              </a:tabLst>
            </a:pPr>
            <a:r>
              <a:rPr lang="en-US" altLang="zh-CN" dirty="0">
                <a:latin typeface="+mn-lt"/>
                <a:cs typeface="+mn-cs"/>
              </a:rPr>
              <a:t>Allow </a:t>
            </a:r>
            <a:r>
              <a:rPr lang="en-US" altLang="zh-CN" dirty="0" err="1">
                <a:latin typeface="+mn-lt"/>
                <a:cs typeface="+mn-cs"/>
              </a:rPr>
              <a:t>QoS</a:t>
            </a:r>
            <a:r>
              <a:rPr lang="en-US" altLang="zh-CN" dirty="0">
                <a:latin typeface="+mn-lt"/>
                <a:cs typeface="+mn-cs"/>
              </a:rPr>
              <a:t> degradation of specific services/applications (e.g. GBR </a:t>
            </a:r>
            <a:r>
              <a:rPr lang="en-US" altLang="zh-CN" dirty="0" err="1">
                <a:latin typeface="+mn-lt"/>
                <a:cs typeface="+mn-cs"/>
              </a:rPr>
              <a:t>QoS</a:t>
            </a:r>
            <a:r>
              <a:rPr lang="en-US" altLang="zh-CN" dirty="0">
                <a:latin typeface="+mn-lt"/>
                <a:cs typeface="+mn-cs"/>
              </a:rPr>
              <a:t> flows) due to network energy saving, while fulfilling basic service requirement / SLA / user consent.</a:t>
            </a:r>
          </a:p>
          <a:p>
            <a:pPr marL="228600" lvl="2" indent="-228600" defTabSz="540000">
              <a:lnSpc>
                <a:spcPct val="90000"/>
              </a:lnSpc>
              <a:spcBef>
                <a:spcPts val="1000"/>
              </a:spcBef>
              <a:buSzPct val="110000"/>
              <a:buBlip>
                <a:blip r:embed="rId2"/>
              </a:buBlip>
              <a:tabLst>
                <a:tab pos="72000" algn="l"/>
              </a:tabLst>
            </a:pPr>
            <a:r>
              <a:rPr lang="en-US" altLang="zh-CN" sz="2000" dirty="0" smtClean="0">
                <a:latin typeface="+mn-lt"/>
                <a:cs typeface="+mn-cs"/>
              </a:rPr>
              <a:t>WT#4: UE-assisted </a:t>
            </a:r>
            <a:r>
              <a:rPr lang="en-US" altLang="zh-CN" sz="2000" dirty="0">
                <a:latin typeface="+mn-lt"/>
                <a:cs typeface="+mn-cs"/>
              </a:rPr>
              <a:t>network energy saving</a:t>
            </a:r>
          </a:p>
          <a:p>
            <a:pPr marL="685800" lvl="1" indent="-228600" defTabSz="540000">
              <a:lnSpc>
                <a:spcPct val="90000"/>
              </a:lnSpc>
              <a:spcBef>
                <a:spcPts val="500"/>
              </a:spcBef>
              <a:buClr>
                <a:srgbClr val="C00000"/>
              </a:buClr>
              <a:buSzPct val="110000"/>
              <a:buFont typeface="Arial" panose="020B0604020202020204" pitchFamily="34" charset="0"/>
              <a:buChar char="•"/>
              <a:tabLst>
                <a:tab pos="72000" algn="l"/>
              </a:tabLst>
            </a:pPr>
            <a:r>
              <a:rPr lang="en-US" altLang="zh-CN" dirty="0">
                <a:latin typeface="+mn-lt"/>
                <a:cs typeface="+mn-cs"/>
              </a:rPr>
              <a:t>UE provides dynamic UE capabilities and energy saving demands to assist on flexible network capability adjustment and service provisioning</a:t>
            </a:r>
            <a:r>
              <a:rPr lang="en-US" altLang="zh-CN" sz="1400" dirty="0">
                <a:latin typeface="+mn-lt"/>
                <a:cs typeface="+mn-cs"/>
              </a:rPr>
              <a:t>.</a:t>
            </a:r>
          </a:p>
        </p:txBody>
      </p:sp>
    </p:spTree>
    <p:extLst>
      <p:ext uri="{BB962C8B-B14F-4D97-AF65-F5344CB8AC3E}">
        <p14:creationId xmlns:p14="http://schemas.microsoft.com/office/powerpoint/2010/main" val="1384476640"/>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Summary</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453484" y="1825625"/>
            <a:ext cx="11062010" cy="4351338"/>
          </a:xfrm>
        </p:spPr>
        <p:txBody>
          <a:bodyPr/>
          <a:lstStyle/>
          <a:p>
            <a:r>
              <a:rPr lang="en-US" altLang="en-US" sz="3200" dirty="0" smtClean="0"/>
              <a:t>Besides those 6 topics, CATT </a:t>
            </a:r>
            <a:r>
              <a:rPr lang="en-US" altLang="en-US" sz="3200" dirty="0"/>
              <a:t>are open to </a:t>
            </a:r>
            <a:r>
              <a:rPr lang="en-US" altLang="en-US" sz="3200" dirty="0" smtClean="0"/>
              <a:t>discuss other Rel-20 5G-A topics.</a:t>
            </a:r>
            <a:endParaRPr lang="en-US" altLang="en-US" sz="3200" dirty="0"/>
          </a:p>
          <a:p>
            <a:r>
              <a:rPr lang="en-US" altLang="en-US" sz="3200" dirty="0" smtClean="0"/>
              <a:t>Given that there are quite a few years before 6G deployment, good standardization work of Rel-20 5G-A is very important for satisfying new commercial requirements via 5G-A in the coming years, i.e. before 2030. </a:t>
            </a:r>
            <a:endParaRPr lang="en-US" altLang="en-US" sz="2400" dirty="0"/>
          </a:p>
        </p:txBody>
      </p:sp>
    </p:spTree>
    <p:extLst>
      <p:ext uri="{BB962C8B-B14F-4D97-AF65-F5344CB8AC3E}">
        <p14:creationId xmlns:p14="http://schemas.microsoft.com/office/powerpoint/2010/main" val="2424538177"/>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xmlns=""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xmlns="" id="{33CFEE74-7B51-47B2-8BC9-945D38E983E7}"/>
              </a:ext>
            </a:extLst>
          </p:cNvPr>
          <p:cNvSpPr>
            <a:spLocks noGrp="1"/>
          </p:cNvSpPr>
          <p:nvPr>
            <p:ph idx="1"/>
          </p:nvPr>
        </p:nvSpPr>
        <p:spPr/>
        <p:txBody>
          <a:bodyPr/>
          <a:lstStyle/>
          <a:p>
            <a:r>
              <a:rPr lang="en-US" altLang="en-US" sz="3200" dirty="0" smtClean="0"/>
              <a:t> Overall view on SA Rel-20 5G-A content (</a:t>
            </a:r>
            <a:r>
              <a:rPr lang="en-US" altLang="en-US" sz="2800" dirty="0" smtClean="0"/>
              <a:t>CATT interested 6 topics)  </a:t>
            </a:r>
          </a:p>
          <a:p>
            <a:pPr marL="228600" lvl="1">
              <a:spcBef>
                <a:spcPts val="1000"/>
              </a:spcBef>
              <a:buBlip>
                <a:blip r:embed="rId2"/>
              </a:buBlip>
            </a:pPr>
            <a:r>
              <a:rPr lang="en-US" altLang="en-US" sz="3200" dirty="0"/>
              <a:t> </a:t>
            </a:r>
            <a:r>
              <a:rPr lang="en-US" altLang="en-US" sz="3200" dirty="0" smtClean="0"/>
              <a:t>Detailed of those topics.</a:t>
            </a:r>
          </a:p>
          <a:p>
            <a:pPr marL="228600" lvl="1">
              <a:spcBef>
                <a:spcPts val="1000"/>
              </a:spcBef>
              <a:buBlip>
                <a:blip r:embed="rId2"/>
              </a:buBlip>
            </a:pPr>
            <a:r>
              <a:rPr lang="en-US" altLang="en-US" sz="3200" dirty="0" smtClean="0"/>
              <a:t> Summary.</a:t>
            </a:r>
            <a:endParaRPr lang="en-US" altLang="en-US" sz="3200" dirty="0"/>
          </a:p>
          <a:p>
            <a:pPr lvl="1"/>
            <a:endParaRPr lang="en-US" altLang="en-US" sz="2800" dirty="0"/>
          </a:p>
        </p:txBody>
      </p:sp>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xmlns="" id="{3AFF4909-1900-46CD-87F7-AE296C59418F}"/>
              </a:ext>
            </a:extLst>
          </p:cNvPr>
          <p:cNvSpPr>
            <a:spLocks noGrp="1"/>
          </p:cNvSpPr>
          <p:nvPr>
            <p:ph type="title"/>
          </p:nvPr>
        </p:nvSpPr>
        <p:spPr/>
        <p:txBody>
          <a:bodyPr/>
          <a:lstStyle/>
          <a:p>
            <a:r>
              <a:rPr lang="en-GB" altLang="en-US" dirty="0"/>
              <a:t>Overall View on Rel-20 5G-A Content</a:t>
            </a:r>
          </a:p>
        </p:txBody>
      </p:sp>
      <p:graphicFrame>
        <p:nvGraphicFramePr>
          <p:cNvPr id="2" name="Table 2">
            <a:extLst>
              <a:ext uri="{FF2B5EF4-FFF2-40B4-BE49-F238E27FC236}">
                <a16:creationId xmlns:a16="http://schemas.microsoft.com/office/drawing/2014/main" xmlns="" id="{443D1633-C670-416B-8287-F2FC830B67BD}"/>
              </a:ext>
            </a:extLst>
          </p:cNvPr>
          <p:cNvGraphicFramePr>
            <a:graphicFrameLocks noGrp="1"/>
          </p:cNvGraphicFramePr>
          <p:nvPr>
            <p:ph idx="1"/>
            <p:extLst>
              <p:ext uri="{D42A27DB-BD31-4B8C-83A1-F6EECF244321}">
                <p14:modId xmlns:p14="http://schemas.microsoft.com/office/powerpoint/2010/main" val="3986156212"/>
              </p:ext>
            </p:extLst>
          </p:nvPr>
        </p:nvGraphicFramePr>
        <p:xfrm>
          <a:off x="0" y="1747838"/>
          <a:ext cx="11911914" cy="4968240"/>
        </p:xfrm>
        <a:graphic>
          <a:graphicData uri="http://schemas.openxmlformats.org/drawingml/2006/table">
            <a:tbl>
              <a:tblPr firstRow="1" bandRow="1">
                <a:tableStyleId>{5C22544A-7EE6-4342-B048-85BDC9FD1C3A}</a:tableStyleId>
              </a:tblPr>
              <a:tblGrid>
                <a:gridCol w="637758">
                  <a:extLst>
                    <a:ext uri="{9D8B030D-6E8A-4147-A177-3AD203B41FA5}">
                      <a16:colId xmlns:a16="http://schemas.microsoft.com/office/drawing/2014/main" xmlns="" val="2236238882"/>
                    </a:ext>
                  </a:extLst>
                </a:gridCol>
                <a:gridCol w="1310808">
                  <a:extLst>
                    <a:ext uri="{9D8B030D-6E8A-4147-A177-3AD203B41FA5}">
                      <a16:colId xmlns:a16="http://schemas.microsoft.com/office/drawing/2014/main" xmlns="" val="562605877"/>
                    </a:ext>
                  </a:extLst>
                </a:gridCol>
                <a:gridCol w="5597093">
                  <a:extLst>
                    <a:ext uri="{9D8B030D-6E8A-4147-A177-3AD203B41FA5}">
                      <a16:colId xmlns:a16="http://schemas.microsoft.com/office/drawing/2014/main" xmlns="" val="824553124"/>
                    </a:ext>
                  </a:extLst>
                </a:gridCol>
                <a:gridCol w="1353014">
                  <a:extLst>
                    <a:ext uri="{9D8B030D-6E8A-4147-A177-3AD203B41FA5}">
                      <a16:colId xmlns:a16="http://schemas.microsoft.com/office/drawing/2014/main" xmlns="" val="4265244648"/>
                    </a:ext>
                  </a:extLst>
                </a:gridCol>
                <a:gridCol w="894057">
                  <a:extLst>
                    <a:ext uri="{9D8B030D-6E8A-4147-A177-3AD203B41FA5}">
                      <a16:colId xmlns:a16="http://schemas.microsoft.com/office/drawing/2014/main" xmlns="" val="714072198"/>
                    </a:ext>
                  </a:extLst>
                </a:gridCol>
                <a:gridCol w="1081216">
                  <a:extLst>
                    <a:ext uri="{9D8B030D-6E8A-4147-A177-3AD203B41FA5}">
                      <a16:colId xmlns:a16="http://schemas.microsoft.com/office/drawing/2014/main" xmlns="" val="1390949308"/>
                    </a:ext>
                  </a:extLst>
                </a:gridCol>
                <a:gridCol w="1037968">
                  <a:extLst>
                    <a:ext uri="{9D8B030D-6E8A-4147-A177-3AD203B41FA5}">
                      <a16:colId xmlns:a16="http://schemas.microsoft.com/office/drawing/2014/main" xmlns="" val="129207063"/>
                    </a:ext>
                  </a:extLst>
                </a:gridCol>
              </a:tblGrid>
              <a:tr h="370840">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Brief Description and 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Related Stage-1 Study/Work Item</a:t>
                      </a:r>
                    </a:p>
                  </a:txBody>
                  <a:tcPr/>
                </a:tc>
                <a:tc>
                  <a:txBody>
                    <a:bodyPr/>
                    <a:lstStyle/>
                    <a:p>
                      <a:pPr algn="ctr"/>
                      <a:r>
                        <a:rPr lang="en-US" sz="1100" dirty="0"/>
                        <a:t>Lead Stage-2 WG </a:t>
                      </a:r>
                    </a:p>
                  </a:txBody>
                  <a:tcPr/>
                </a:tc>
                <a:tc>
                  <a:txBody>
                    <a:bodyPr/>
                    <a:lstStyle/>
                    <a:p>
                      <a:pPr algn="ctr"/>
                      <a:r>
                        <a:rPr lang="en-US" sz="1100" dirty="0"/>
                        <a:t>RAN dependencies</a:t>
                      </a:r>
                    </a:p>
                  </a:txBody>
                  <a:tcPr/>
                </a:tc>
                <a:tc>
                  <a:txBody>
                    <a:bodyPr/>
                    <a:lstStyle/>
                    <a:p>
                      <a:pPr algn="ctr"/>
                      <a:r>
                        <a:rPr lang="en-US" sz="1100" dirty="0"/>
                        <a:t>Other WG dependencies</a:t>
                      </a:r>
                    </a:p>
                  </a:txBody>
                  <a:tcPr/>
                </a:tc>
                <a:extLst>
                  <a:ext uri="{0D108BD9-81ED-4DB2-BD59-A6C34878D82A}">
                    <a16:rowId xmlns:a16="http://schemas.microsoft.com/office/drawing/2014/main" xmlns="" val="4108668729"/>
                  </a:ext>
                </a:extLst>
              </a:tr>
              <a:tr h="370840">
                <a:tc>
                  <a:txBody>
                    <a:bodyPr/>
                    <a:lstStyle/>
                    <a:p>
                      <a:r>
                        <a:rPr lang="en-US" sz="1100" dirty="0"/>
                        <a:t>1</a:t>
                      </a:r>
                    </a:p>
                  </a:txBody>
                  <a:tcPr/>
                </a:tc>
                <a:tc>
                  <a:txBody>
                    <a:bodyPr/>
                    <a:lstStyle/>
                    <a:p>
                      <a:r>
                        <a:rPr lang="en-US" sz="1100" b="1" dirty="0" smtClean="0"/>
                        <a:t>Integrating satellite component into 5GS_ph4</a:t>
                      </a:r>
                      <a:endParaRPr lang="en-US" sz="1100" b="1" dirty="0"/>
                    </a:p>
                    <a:p>
                      <a:endParaRPr lang="en-US" sz="1100" dirty="0"/>
                    </a:p>
                    <a:p>
                      <a:r>
                        <a:rPr lang="en-US" sz="1100" dirty="0"/>
                        <a:t>(See slide </a:t>
                      </a:r>
                      <a:r>
                        <a:rPr lang="en-US" sz="1100" dirty="0" smtClean="0">
                          <a:solidFill>
                            <a:srgbClr val="FF0000"/>
                          </a:solidFill>
                        </a:rPr>
                        <a:t>6,7 </a:t>
                      </a:r>
                      <a:r>
                        <a:rPr lang="en-US" sz="1100" dirty="0" smtClean="0"/>
                        <a:t>for </a:t>
                      </a:r>
                      <a:r>
                        <a:rPr lang="en-US" sz="1100" dirty="0"/>
                        <a:t>more details)</a:t>
                      </a:r>
                    </a:p>
                  </a:txBody>
                  <a:tcPr/>
                </a:tc>
                <a:tc>
                  <a:txBody>
                    <a:bodyPr/>
                    <a:lstStyle/>
                    <a:p>
                      <a:pPr marL="0" indent="0">
                        <a:buFont typeface="+mj-lt"/>
                        <a:buNone/>
                      </a:pPr>
                      <a:r>
                        <a:rPr lang="en-US" sz="1100" kern="1200" dirty="0" smtClean="0">
                          <a:solidFill>
                            <a:schemeClr val="dk1"/>
                          </a:solidFill>
                          <a:effectLst/>
                          <a:latin typeface="+mn-lt"/>
                          <a:ea typeface="+mn-ea"/>
                          <a:cs typeface="+mn-cs"/>
                        </a:rPr>
                        <a:t>Further enhancing</a:t>
                      </a:r>
                      <a:r>
                        <a:rPr lang="en-US" sz="1100" kern="1200" baseline="0" dirty="0" smtClean="0">
                          <a:solidFill>
                            <a:schemeClr val="dk1"/>
                          </a:solidFill>
                          <a:effectLst/>
                          <a:latin typeface="+mn-lt"/>
                          <a:ea typeface="+mn-ea"/>
                          <a:cs typeface="+mn-cs"/>
                        </a:rPr>
                        <a:t> </a:t>
                      </a:r>
                      <a:r>
                        <a:rPr lang="en-US" altLang="zh-CN" sz="1100" kern="1200" dirty="0" smtClean="0">
                          <a:solidFill>
                            <a:schemeClr val="dk1"/>
                          </a:solidFill>
                          <a:effectLst/>
                          <a:latin typeface="+mn-lt"/>
                          <a:ea typeface="+mn-ea"/>
                          <a:cs typeface="+mn-cs"/>
                        </a:rPr>
                        <a:t>5G system integrating with satellite components to satisfy</a:t>
                      </a:r>
                      <a:r>
                        <a:rPr lang="en-US" altLang="zh-CN" sz="1100" kern="1200" baseline="0" dirty="0" smtClean="0">
                          <a:solidFill>
                            <a:schemeClr val="dk1"/>
                          </a:solidFill>
                          <a:effectLst/>
                          <a:latin typeface="+mn-lt"/>
                          <a:ea typeface="+mn-ea"/>
                          <a:cs typeface="+mn-cs"/>
                        </a:rPr>
                        <a:t> new requirements for satellite enabled services, such as satellite  IoT services, satellite voice/video services, and  for satellite based network operation, including resilience notification, </a:t>
                      </a:r>
                      <a:r>
                        <a:rPr lang="en-US" altLang="zh-CN" sz="1100" kern="1200" baseline="0" dirty="0" smtClean="0">
                          <a:solidFill>
                            <a:srgbClr val="FF0000"/>
                          </a:solidFill>
                          <a:effectLst/>
                          <a:latin typeface="+mn-lt"/>
                          <a:ea typeface="+mn-ea"/>
                          <a:cs typeface="+mn-cs"/>
                        </a:rPr>
                        <a:t>multi-orbit satellite</a:t>
                      </a:r>
                      <a:r>
                        <a:rPr lang="en-US" altLang="zh-CN" sz="1100" kern="1200" baseline="0" dirty="0" smtClean="0">
                          <a:solidFill>
                            <a:schemeClr val="dk1"/>
                          </a:solidFill>
                          <a:effectLst/>
                          <a:latin typeface="+mn-lt"/>
                          <a:ea typeface="+mn-ea"/>
                          <a:cs typeface="+mn-cs"/>
                        </a:rPr>
                        <a:t> access co-ordination, and satellite access network sharing.</a:t>
                      </a:r>
                      <a:endParaRPr lang="en-US" altLang="zh-CN" sz="1100" kern="1200" dirty="0" smtClean="0">
                        <a:solidFill>
                          <a:schemeClr val="dk1"/>
                        </a:solidFill>
                        <a:effectLst/>
                        <a:latin typeface="+mn-lt"/>
                        <a:ea typeface="+mn-ea"/>
                        <a:cs typeface="+mn-cs"/>
                      </a:endParaRPr>
                    </a:p>
                    <a:p>
                      <a:pPr marL="0" indent="0">
                        <a:buFont typeface="+mj-lt"/>
                        <a:buNone/>
                      </a:pPr>
                      <a:endParaRPr lang="en-US" sz="1100" kern="1200" dirty="0">
                        <a:solidFill>
                          <a:schemeClr val="dk1"/>
                        </a:solidFill>
                        <a:effectLst/>
                        <a:latin typeface="+mn-lt"/>
                        <a:ea typeface="+mn-ea"/>
                        <a:cs typeface="+mn-cs"/>
                      </a:endParaRPr>
                    </a:p>
                    <a:p>
                      <a:pPr marL="0" indent="0">
                        <a:buFont typeface="+mj-lt"/>
                        <a:buNone/>
                      </a:pPr>
                      <a:r>
                        <a:rPr lang="en-US" sz="1100" b="1" kern="1200" dirty="0">
                          <a:solidFill>
                            <a:schemeClr val="dk1"/>
                          </a:solidFill>
                          <a:effectLst/>
                          <a:latin typeface="+mn-lt"/>
                          <a:ea typeface="+mn-ea"/>
                          <a:cs typeface="+mn-cs"/>
                        </a:rPr>
                        <a:t>Key Work Tasks includes defining -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zh-CN" sz="1100" kern="1200" dirty="0" smtClean="0">
                          <a:solidFill>
                            <a:schemeClr val="dk1"/>
                          </a:solidFill>
                          <a:effectLst/>
                          <a:latin typeface="+mn-lt"/>
                          <a:ea typeface="+mn-ea"/>
                          <a:cs typeface="+mn-cs"/>
                        </a:rPr>
                        <a:t>UE-sat-UE</a:t>
                      </a:r>
                      <a:r>
                        <a:rPr lang="en-US" altLang="zh-CN" sz="1100" kern="1200" baseline="0" dirty="0" smtClean="0">
                          <a:solidFill>
                            <a:schemeClr val="dk1"/>
                          </a:solidFill>
                          <a:effectLst/>
                          <a:latin typeface="+mn-lt"/>
                          <a:ea typeface="+mn-ea"/>
                          <a:cs typeface="+mn-cs"/>
                        </a:rPr>
                        <a:t> communication: for roaming scenario, and for mission critical</a:t>
                      </a:r>
                    </a:p>
                    <a:p>
                      <a:pPr marL="228600" indent="-228600">
                        <a:buFont typeface="+mj-lt"/>
                        <a:buAutoNum type="arabicPeriod"/>
                      </a:pPr>
                      <a:r>
                        <a:rPr lang="en-US" sz="1100" kern="1200" dirty="0" smtClean="0">
                          <a:solidFill>
                            <a:schemeClr val="dk1"/>
                          </a:solidFill>
                          <a:effectLst/>
                          <a:latin typeface="+mn-lt"/>
                          <a:ea typeface="+mn-ea"/>
                          <a:cs typeface="+mn-cs"/>
                        </a:rPr>
                        <a:t>IMS voice call via GEO satellite(s)</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zh-CN" sz="1100" kern="1200" baseline="0" dirty="0" smtClean="0">
                          <a:solidFill>
                            <a:schemeClr val="dk1"/>
                          </a:solidFill>
                          <a:effectLst/>
                          <a:latin typeface="+mn-lt"/>
                          <a:ea typeface="+mn-ea"/>
                          <a:cs typeface="+mn-cs"/>
                        </a:rPr>
                        <a:t>Co-ordination among multi-types of satellite access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zh-CN" sz="1100" kern="1200" dirty="0" smtClean="0">
                          <a:solidFill>
                            <a:schemeClr val="dk1"/>
                          </a:solidFill>
                          <a:effectLst/>
                          <a:latin typeface="+mn-lt"/>
                          <a:ea typeface="+mn-ea"/>
                          <a:cs typeface="+mn-cs"/>
                        </a:rPr>
                        <a:t>Store and forward</a:t>
                      </a:r>
                      <a:r>
                        <a:rPr lang="en-US" altLang="zh-CN" sz="1100" kern="1200" baseline="0" dirty="0" smtClean="0">
                          <a:solidFill>
                            <a:schemeClr val="dk1"/>
                          </a:solidFill>
                          <a:effectLst/>
                          <a:latin typeface="+mn-lt"/>
                          <a:ea typeface="+mn-ea"/>
                          <a:cs typeface="+mn-cs"/>
                        </a:rPr>
                        <a:t> services with the support of ISL</a:t>
                      </a:r>
                      <a:r>
                        <a:rPr lang="en-US" altLang="zh-CN" sz="1100" kern="1200" dirty="0" smtClean="0">
                          <a:solidFill>
                            <a:schemeClr val="dk1"/>
                          </a:solidFill>
                          <a:effectLst/>
                          <a:latin typeface="+mn-lt"/>
                          <a:ea typeface="+mn-ea"/>
                          <a:cs typeface="+mn-cs"/>
                        </a:rPr>
                        <a:t>. </a:t>
                      </a:r>
                    </a:p>
                    <a:p>
                      <a:pPr marL="228600" indent="-228600">
                        <a:buFont typeface="+mj-lt"/>
                        <a:buAutoNum type="arabicPeriod"/>
                      </a:pPr>
                      <a:r>
                        <a:rPr lang="en-US" altLang="zh-CN" sz="1100" kern="1200" baseline="0" dirty="0" smtClean="0">
                          <a:solidFill>
                            <a:schemeClr val="dk1"/>
                          </a:solidFill>
                          <a:effectLst/>
                          <a:latin typeface="+mn-lt"/>
                          <a:ea typeface="+mn-ea"/>
                          <a:cs typeface="+mn-cs"/>
                        </a:rPr>
                        <a:t>Resilience notification services</a:t>
                      </a:r>
                    </a:p>
                    <a:p>
                      <a:pPr marL="228600" indent="-228600">
                        <a:buFont typeface="+mj-lt"/>
                        <a:buAutoNum type="arabicPeriod"/>
                      </a:pPr>
                      <a:r>
                        <a:rPr lang="en-US" sz="1100" kern="1200" dirty="0" smtClean="0">
                          <a:solidFill>
                            <a:schemeClr val="dk1"/>
                          </a:solidFill>
                          <a:effectLst/>
                          <a:latin typeface="+mn-lt"/>
                          <a:ea typeface="+mn-ea"/>
                          <a:cs typeface="+mn-cs"/>
                        </a:rPr>
                        <a:t>Support of indirect sharing of satellite access network</a:t>
                      </a:r>
                      <a:endParaRPr lang="en-US" sz="1100" kern="1200" dirty="0">
                        <a:solidFill>
                          <a:schemeClr val="dk1"/>
                        </a:solidFill>
                        <a:effectLst/>
                        <a:latin typeface="+mn-lt"/>
                        <a:ea typeface="+mn-ea"/>
                        <a:cs typeface="+mn-cs"/>
                      </a:endParaRPr>
                    </a:p>
                  </a:txBody>
                  <a:tcPr/>
                </a:tc>
                <a:tc>
                  <a:txBody>
                    <a:bodyPr/>
                    <a:lstStyle/>
                    <a:p>
                      <a:r>
                        <a:rPr lang="en-US" sz="1100" dirty="0"/>
                        <a:t>Yes, TS </a:t>
                      </a:r>
                      <a:r>
                        <a:rPr lang="en-US" sz="1100" dirty="0" smtClean="0"/>
                        <a:t>22.261</a:t>
                      </a:r>
                      <a:endParaRPr lang="en-US" sz="1100" dirty="0"/>
                    </a:p>
                  </a:txBody>
                  <a:tcPr/>
                </a:tc>
                <a:tc>
                  <a:txBody>
                    <a:bodyPr/>
                    <a:lstStyle/>
                    <a:p>
                      <a:r>
                        <a:rPr lang="en-US" sz="1100" dirty="0"/>
                        <a:t>SA2</a:t>
                      </a:r>
                    </a:p>
                  </a:txBody>
                  <a:tcPr/>
                </a:tc>
                <a:tc>
                  <a:txBody>
                    <a:bodyPr/>
                    <a:lstStyle/>
                    <a:p>
                      <a:r>
                        <a:rPr lang="en-US" sz="1100" dirty="0"/>
                        <a:t>Yes, Major</a:t>
                      </a:r>
                    </a:p>
                  </a:txBody>
                  <a:tcPr/>
                </a:tc>
                <a:tc>
                  <a:txBody>
                    <a:bodyPr/>
                    <a:lstStyle/>
                    <a:p>
                      <a:r>
                        <a:rPr lang="en-US" sz="1100" dirty="0"/>
                        <a:t>SA3 for security, </a:t>
                      </a:r>
                      <a:r>
                        <a:rPr lang="en-US" sz="1100" dirty="0" smtClean="0"/>
                        <a:t> SA4 for codec, SA5 </a:t>
                      </a:r>
                      <a:r>
                        <a:rPr lang="en-US" sz="1100" dirty="0"/>
                        <a:t>for charging</a:t>
                      </a:r>
                    </a:p>
                  </a:txBody>
                  <a:tcPr/>
                </a:tc>
                <a:extLst>
                  <a:ext uri="{0D108BD9-81ED-4DB2-BD59-A6C34878D82A}">
                    <a16:rowId xmlns:a16="http://schemas.microsoft.com/office/drawing/2014/main" xmlns="" val="1961773117"/>
                  </a:ext>
                </a:extLst>
              </a:tr>
              <a:tr h="370840">
                <a:tc>
                  <a:txBody>
                    <a:bodyPr/>
                    <a:lstStyle/>
                    <a:p>
                      <a:r>
                        <a:rPr lang="en-US" sz="1100" dirty="0"/>
                        <a:t>2.</a:t>
                      </a:r>
                    </a:p>
                  </a:txBody>
                  <a:tcPr/>
                </a:tc>
                <a:tc>
                  <a:txBody>
                    <a:bodyPr/>
                    <a:lstStyle/>
                    <a:p>
                      <a:r>
                        <a:rPr lang="en-US" altLang="zh-CN" sz="1100" b="1" dirty="0" smtClean="0"/>
                        <a:t>Architecture Enhancement for XRM Ph3</a:t>
                      </a:r>
                    </a:p>
                    <a:p>
                      <a:endParaRPr lang="en-US" sz="1100"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(See slide </a:t>
                      </a:r>
                      <a:r>
                        <a:rPr lang="en-US" sz="1100" dirty="0" smtClean="0">
                          <a:solidFill>
                            <a:srgbClr val="FF0000"/>
                          </a:solidFill>
                        </a:rPr>
                        <a:t>8,9 </a:t>
                      </a:r>
                      <a:r>
                        <a:rPr lang="en-US" sz="1100" dirty="0" smtClean="0"/>
                        <a:t>for more details)</a:t>
                      </a:r>
                    </a:p>
                    <a:p>
                      <a:endParaRPr lang="en-US" sz="1100" dirty="0"/>
                    </a:p>
                  </a:txBody>
                  <a:tcPr/>
                </a:tc>
                <a:tc>
                  <a:txBody>
                    <a:bodyPr/>
                    <a:lstStyle/>
                    <a:p>
                      <a:pPr marL="0" indent="0">
                        <a:buFont typeface="+mj-lt"/>
                        <a:buNone/>
                      </a:pPr>
                      <a:r>
                        <a:rPr lang="en-US" sz="1100" kern="1200" dirty="0" smtClean="0">
                          <a:solidFill>
                            <a:schemeClr val="dk1"/>
                          </a:solidFill>
                          <a:effectLst/>
                          <a:latin typeface="+mn-lt"/>
                          <a:ea typeface="+mn-ea"/>
                          <a:cs typeface="+mn-cs"/>
                        </a:rPr>
                        <a:t>Avatar,</a:t>
                      </a:r>
                      <a:r>
                        <a:rPr lang="en-US" sz="1100" kern="1200" baseline="0" dirty="0" smtClean="0">
                          <a:solidFill>
                            <a:schemeClr val="dk1"/>
                          </a:solidFill>
                          <a:effectLst/>
                          <a:latin typeface="+mn-lt"/>
                          <a:ea typeface="+mn-ea"/>
                          <a:cs typeface="+mn-cs"/>
                        </a:rPr>
                        <a:t> MBMS-based, UE2-to-UE direct XR communications are not studied, Multi-Modality XR communication needs to support the XR streams multiplexed in the same transport connection.  AL-FEC is not supported. New traffic characteristics and network openness needs further  enhancements.</a:t>
                      </a:r>
                      <a:endParaRPr lang="en-US" sz="1100" kern="1200" dirty="0">
                        <a:solidFill>
                          <a:schemeClr val="dk1"/>
                        </a:solidFill>
                        <a:effectLst/>
                        <a:latin typeface="+mn-lt"/>
                        <a:ea typeface="+mn-ea"/>
                        <a:cs typeface="+mn-cs"/>
                      </a:endParaRPr>
                    </a:p>
                    <a:p>
                      <a:pPr marL="0" indent="0">
                        <a:buFont typeface="+mj-lt"/>
                        <a:buNone/>
                      </a:pPr>
                      <a:r>
                        <a:rPr lang="en-US" sz="1100" b="1" kern="1200" dirty="0">
                          <a:solidFill>
                            <a:schemeClr val="dk1"/>
                          </a:solidFill>
                          <a:effectLst/>
                          <a:latin typeface="+mn-lt"/>
                          <a:ea typeface="+mn-ea"/>
                          <a:cs typeface="+mn-cs"/>
                        </a:rPr>
                        <a:t>Key Work Tasks includes defining - </a:t>
                      </a:r>
                    </a:p>
                    <a:p>
                      <a:pPr marL="228600" indent="-228600">
                        <a:buFont typeface="+mj-lt"/>
                        <a:buAutoNum type="arabicPeriod"/>
                      </a:pPr>
                      <a:r>
                        <a:rPr lang="en-GB" altLang="zh-CN" sz="1100" kern="1200" baseline="0" dirty="0" smtClean="0">
                          <a:solidFill>
                            <a:schemeClr val="dk1"/>
                          </a:solidFill>
                          <a:effectLst/>
                          <a:latin typeface="+mn-lt"/>
                          <a:ea typeface="+mn-ea"/>
                          <a:cs typeface="+mn-cs"/>
                        </a:rPr>
                        <a:t>Enhancement for Avatar-based XRM communication.;</a:t>
                      </a:r>
                    </a:p>
                    <a:p>
                      <a:pPr marL="228600" indent="-228600">
                        <a:buFont typeface="+mj-lt"/>
                        <a:buAutoNum type="arabicPeriod"/>
                      </a:pPr>
                      <a:r>
                        <a:rPr lang="en-GB" altLang="zh-CN" sz="1100" kern="1200" baseline="0" dirty="0" smtClean="0">
                          <a:solidFill>
                            <a:schemeClr val="dk1"/>
                          </a:solidFill>
                          <a:effectLst/>
                          <a:latin typeface="+mn-lt"/>
                          <a:ea typeface="+mn-ea"/>
                          <a:cs typeface="+mn-cs"/>
                        </a:rPr>
                        <a:t>Enhancement for MBS-based XRM communication.;</a:t>
                      </a:r>
                    </a:p>
                    <a:p>
                      <a:pPr marL="228600" indent="-228600">
                        <a:buFont typeface="+mj-lt"/>
                        <a:buAutoNum type="arabicPeriod"/>
                      </a:pPr>
                      <a:r>
                        <a:rPr lang="en-GB" altLang="zh-CN" sz="1100" kern="1200" baseline="0" dirty="0" smtClean="0">
                          <a:solidFill>
                            <a:schemeClr val="dk1"/>
                          </a:solidFill>
                          <a:effectLst/>
                          <a:latin typeface="+mn-lt"/>
                          <a:ea typeface="+mn-ea"/>
                          <a:cs typeface="+mn-cs"/>
                        </a:rPr>
                        <a:t>Enhancement for coordination control of the multiplexed data flows in the same transport connection.</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GB" altLang="zh-CN" sz="1100" kern="1200" baseline="0" dirty="0" smtClean="0">
                          <a:solidFill>
                            <a:schemeClr val="dk1"/>
                          </a:solidFill>
                          <a:effectLst/>
                          <a:latin typeface="+mn-lt"/>
                          <a:ea typeface="+mn-ea"/>
                          <a:cs typeface="+mn-cs"/>
                        </a:rPr>
                        <a:t>Enhancement for support AL-FEC.</a:t>
                      </a:r>
                      <a:endParaRPr lang="zh-CN" altLang="zh-CN" sz="1100" kern="1200" baseline="0" dirty="0" smtClean="0">
                        <a:solidFill>
                          <a:schemeClr val="dk1"/>
                        </a:solidFill>
                        <a:effectLst/>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GB" altLang="zh-CN" sz="1100" kern="1200" baseline="0" dirty="0" smtClean="0">
                          <a:solidFill>
                            <a:schemeClr val="dk1"/>
                          </a:solidFill>
                          <a:effectLst/>
                          <a:latin typeface="+mn-lt"/>
                          <a:ea typeface="+mn-ea"/>
                          <a:cs typeface="+mn-cs"/>
                        </a:rPr>
                        <a:t>PDU Set </a:t>
                      </a:r>
                      <a:r>
                        <a:rPr lang="en-GB" altLang="zh-CN" sz="1100" kern="1200" baseline="0" dirty="0" err="1" smtClean="0">
                          <a:solidFill>
                            <a:schemeClr val="dk1"/>
                          </a:solidFill>
                          <a:effectLst/>
                          <a:latin typeface="+mn-lt"/>
                          <a:ea typeface="+mn-ea"/>
                          <a:cs typeface="+mn-cs"/>
                        </a:rPr>
                        <a:t>QoS</a:t>
                      </a:r>
                      <a:r>
                        <a:rPr lang="en-GB" altLang="zh-CN" sz="1100" kern="1200" baseline="0" dirty="0" smtClean="0">
                          <a:solidFill>
                            <a:schemeClr val="dk1"/>
                          </a:solidFill>
                          <a:effectLst/>
                          <a:latin typeface="+mn-lt"/>
                          <a:ea typeface="+mn-ea"/>
                          <a:cs typeface="+mn-cs"/>
                        </a:rPr>
                        <a:t> handling enhancement.</a:t>
                      </a:r>
                      <a:endParaRPr lang="zh-CN" altLang="zh-CN" sz="1100" kern="1200" baseline="0" dirty="0" smtClean="0">
                        <a:solidFill>
                          <a:schemeClr val="dk1"/>
                        </a:solidFill>
                        <a:effectLst/>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GB" altLang="zh-CN" sz="1100" kern="1200" baseline="0" dirty="0" err="1" smtClean="0">
                          <a:solidFill>
                            <a:schemeClr val="dk1"/>
                          </a:solidFill>
                          <a:effectLst/>
                          <a:latin typeface="+mn-lt"/>
                          <a:ea typeface="+mn-ea"/>
                          <a:cs typeface="+mn-cs"/>
                        </a:rPr>
                        <a:t>QoS</a:t>
                      </a:r>
                      <a:r>
                        <a:rPr lang="en-GB" altLang="zh-CN" sz="1100" kern="1200" baseline="0" dirty="0" smtClean="0">
                          <a:solidFill>
                            <a:schemeClr val="dk1"/>
                          </a:solidFill>
                          <a:effectLst/>
                          <a:latin typeface="+mn-lt"/>
                          <a:ea typeface="+mn-ea"/>
                          <a:cs typeface="+mn-cs"/>
                        </a:rPr>
                        <a:t> handling enhancement for XRM services.</a:t>
                      </a:r>
                      <a:endParaRPr lang="zh-CN" altLang="zh-CN" sz="1100" kern="1200" baseline="0" dirty="0" smtClean="0">
                        <a:solidFill>
                          <a:schemeClr val="dk1"/>
                        </a:solidFill>
                        <a:effectLst/>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GB" altLang="zh-CN" sz="1100" kern="1200" baseline="0" dirty="0" smtClean="0">
                          <a:solidFill>
                            <a:schemeClr val="dk1"/>
                          </a:solidFill>
                          <a:effectLst/>
                          <a:latin typeface="+mn-lt"/>
                          <a:ea typeface="+mn-ea"/>
                          <a:cs typeface="+mn-cs"/>
                        </a:rPr>
                        <a:t>New XRM communication scenarios.</a:t>
                      </a:r>
                      <a:endParaRPr lang="zh-CN" altLang="zh-CN" sz="1100" kern="1200" baseline="0" dirty="0" smtClean="0">
                        <a:solidFill>
                          <a:schemeClr val="dk1"/>
                        </a:solidFill>
                        <a:effectLst/>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GB" altLang="zh-CN" sz="1100" kern="1200" baseline="0" dirty="0" smtClean="0">
                          <a:solidFill>
                            <a:schemeClr val="dk1"/>
                          </a:solidFill>
                          <a:effectLst/>
                          <a:latin typeface="+mn-lt"/>
                          <a:ea typeface="+mn-ea"/>
                          <a:cs typeface="+mn-cs"/>
                        </a:rPr>
                        <a:t>Network capability openness.</a:t>
                      </a:r>
                      <a:r>
                        <a:rPr lang="en-US" sz="1100" kern="1200" dirty="0" smtClean="0">
                          <a:solidFill>
                            <a:schemeClr val="dk1"/>
                          </a:solidFill>
                          <a:effectLst/>
                          <a:latin typeface="+mn-lt"/>
                          <a:ea typeface="+mn-ea"/>
                          <a:cs typeface="+mn-cs"/>
                        </a:rPr>
                        <a:t> </a:t>
                      </a:r>
                      <a:endParaRPr lang="en-US" sz="1100" kern="1200" dirty="0">
                        <a:solidFill>
                          <a:schemeClr val="dk1"/>
                        </a:solidFill>
                        <a:effectLst/>
                        <a:latin typeface="+mn-lt"/>
                        <a:ea typeface="+mn-ea"/>
                        <a:cs typeface="+mn-cs"/>
                      </a:endParaRPr>
                    </a:p>
                  </a:txBody>
                  <a:tcPr/>
                </a:tc>
                <a:tc>
                  <a:txBody>
                    <a:bodyPr/>
                    <a:lstStyle/>
                    <a:p>
                      <a:r>
                        <a:rPr lang="en-US" sz="1100" dirty="0"/>
                        <a:t>Yes, </a:t>
                      </a:r>
                      <a:r>
                        <a:rPr lang="en-US" sz="1100"/>
                        <a:t>TS </a:t>
                      </a:r>
                      <a:r>
                        <a:rPr lang="en-US" sz="1100" smtClean="0"/>
                        <a:t>22.156</a:t>
                      </a:r>
                      <a:endParaRPr lang="en-US" sz="1100" dirty="0"/>
                    </a:p>
                  </a:txBody>
                  <a:tcPr/>
                </a:tc>
                <a:tc>
                  <a:txBody>
                    <a:bodyPr/>
                    <a:lstStyle/>
                    <a:p>
                      <a:r>
                        <a:rPr lang="en-US" sz="1100" dirty="0"/>
                        <a:t>SA2</a:t>
                      </a:r>
                    </a:p>
                  </a:txBody>
                  <a:tcPr/>
                </a:tc>
                <a:tc>
                  <a:txBody>
                    <a:bodyPr/>
                    <a:lstStyle/>
                    <a:p>
                      <a:r>
                        <a:rPr lang="en-US" sz="1100" dirty="0"/>
                        <a:t>Yes, </a:t>
                      </a:r>
                      <a:r>
                        <a:rPr lang="en-US" sz="1100" dirty="0" smtClean="0"/>
                        <a:t>part</a:t>
                      </a:r>
                      <a:endParaRPr lang="en-US" sz="1100" dirty="0"/>
                    </a:p>
                  </a:txBody>
                  <a:tcPr/>
                </a:tc>
                <a:tc>
                  <a:txBody>
                    <a:bodyPr/>
                    <a:lstStyle/>
                    <a:p>
                      <a:r>
                        <a:rPr lang="en-US" sz="1100" dirty="0"/>
                        <a:t>SA3 for security, SA5 for </a:t>
                      </a:r>
                      <a:r>
                        <a:rPr lang="en-US" sz="1100" dirty="0" smtClean="0"/>
                        <a:t>charging</a:t>
                      </a:r>
                    </a:p>
                    <a:p>
                      <a:r>
                        <a:rPr lang="en-US" sz="1100" dirty="0" smtClean="0"/>
                        <a:t>SA4 for </a:t>
                      </a:r>
                      <a:r>
                        <a:rPr lang="en-US" altLang="zh-CN" sz="1100" dirty="0" smtClean="0"/>
                        <a:t>traffic characteristics.</a:t>
                      </a:r>
                      <a:endParaRPr lang="en-US" sz="1100" dirty="0"/>
                    </a:p>
                  </a:txBody>
                  <a:tcPr/>
                </a:tc>
                <a:extLst>
                  <a:ext uri="{0D108BD9-81ED-4DB2-BD59-A6C34878D82A}">
                    <a16:rowId xmlns:a16="http://schemas.microsoft.com/office/drawing/2014/main" xmlns="" val="136015713"/>
                  </a:ext>
                </a:extLst>
              </a:tr>
            </a:tbl>
          </a:graphicData>
        </a:graphic>
      </p:graphicFrame>
    </p:spTree>
    <p:extLst>
      <p:ext uri="{BB962C8B-B14F-4D97-AF65-F5344CB8AC3E}">
        <p14:creationId xmlns:p14="http://schemas.microsoft.com/office/powerpoint/2010/main" val="767471661"/>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 xmlns:a16="http://schemas.microsoft.com/office/drawing/2014/main" id="{3AFF4909-1900-46CD-87F7-AE296C59418F}"/>
              </a:ext>
            </a:extLst>
          </p:cNvPr>
          <p:cNvSpPr>
            <a:spLocks noGrp="1"/>
          </p:cNvSpPr>
          <p:nvPr>
            <p:ph type="title"/>
          </p:nvPr>
        </p:nvSpPr>
        <p:spPr/>
        <p:txBody>
          <a:bodyPr/>
          <a:lstStyle/>
          <a:p>
            <a:r>
              <a:rPr lang="en-GB" altLang="en-US" dirty="0"/>
              <a:t>Overall View on Rel-20 5G-A Content</a:t>
            </a:r>
          </a:p>
        </p:txBody>
      </p:sp>
      <p:graphicFrame>
        <p:nvGraphicFramePr>
          <p:cNvPr id="2" name="Table 2">
            <a:extLst>
              <a:ext uri="{FF2B5EF4-FFF2-40B4-BE49-F238E27FC236}">
                <a16:creationId xmlns=""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371863902"/>
              </p:ext>
            </p:extLst>
          </p:nvPr>
        </p:nvGraphicFramePr>
        <p:xfrm>
          <a:off x="60172" y="1813776"/>
          <a:ext cx="12070284" cy="4251960"/>
        </p:xfrm>
        <a:graphic>
          <a:graphicData uri="http://schemas.openxmlformats.org/drawingml/2006/table">
            <a:tbl>
              <a:tblPr firstRow="1" bandRow="1">
                <a:tableStyleId>{5C22544A-7EE6-4342-B048-85BDC9FD1C3A}</a:tableStyleId>
              </a:tblPr>
              <a:tblGrid>
                <a:gridCol w="637758">
                  <a:extLst>
                    <a:ext uri="{9D8B030D-6E8A-4147-A177-3AD203B41FA5}">
                      <a16:colId xmlns="" xmlns:a16="http://schemas.microsoft.com/office/drawing/2014/main" val="2236238882"/>
                    </a:ext>
                  </a:extLst>
                </a:gridCol>
                <a:gridCol w="1310808">
                  <a:extLst>
                    <a:ext uri="{9D8B030D-6E8A-4147-A177-3AD203B41FA5}">
                      <a16:colId xmlns="" xmlns:a16="http://schemas.microsoft.com/office/drawing/2014/main" val="562605877"/>
                    </a:ext>
                  </a:extLst>
                </a:gridCol>
                <a:gridCol w="6168823">
                  <a:extLst>
                    <a:ext uri="{9D8B030D-6E8A-4147-A177-3AD203B41FA5}">
                      <a16:colId xmlns="" xmlns:a16="http://schemas.microsoft.com/office/drawing/2014/main" val="824553124"/>
                    </a:ext>
                  </a:extLst>
                </a:gridCol>
                <a:gridCol w="1092819">
                  <a:extLst>
                    <a:ext uri="{9D8B030D-6E8A-4147-A177-3AD203B41FA5}">
                      <a16:colId xmlns="" xmlns:a16="http://schemas.microsoft.com/office/drawing/2014/main" val="4265244648"/>
                    </a:ext>
                  </a:extLst>
                </a:gridCol>
                <a:gridCol w="892098">
                  <a:extLst>
                    <a:ext uri="{9D8B030D-6E8A-4147-A177-3AD203B41FA5}">
                      <a16:colId xmlns="" xmlns:a16="http://schemas.microsoft.com/office/drawing/2014/main" val="714072198"/>
                    </a:ext>
                  </a:extLst>
                </a:gridCol>
                <a:gridCol w="1115122">
                  <a:extLst>
                    <a:ext uri="{9D8B030D-6E8A-4147-A177-3AD203B41FA5}">
                      <a16:colId xmlns="" xmlns:a16="http://schemas.microsoft.com/office/drawing/2014/main" val="1390949308"/>
                    </a:ext>
                  </a:extLst>
                </a:gridCol>
                <a:gridCol w="852856">
                  <a:extLst>
                    <a:ext uri="{9D8B030D-6E8A-4147-A177-3AD203B41FA5}">
                      <a16:colId xmlns="" xmlns:a16="http://schemas.microsoft.com/office/drawing/2014/main" val="129207063"/>
                    </a:ext>
                  </a:extLst>
                </a:gridCol>
              </a:tblGrid>
              <a:tr h="370840">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Brief Description and 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Related Stage-1 Study/Work Item</a:t>
                      </a:r>
                    </a:p>
                  </a:txBody>
                  <a:tcPr/>
                </a:tc>
                <a:tc>
                  <a:txBody>
                    <a:bodyPr/>
                    <a:lstStyle/>
                    <a:p>
                      <a:pPr algn="ctr"/>
                      <a:r>
                        <a:rPr lang="en-US" sz="1100" dirty="0"/>
                        <a:t>Lead Stage-2 WG </a:t>
                      </a:r>
                    </a:p>
                  </a:txBody>
                  <a:tcPr/>
                </a:tc>
                <a:tc>
                  <a:txBody>
                    <a:bodyPr/>
                    <a:lstStyle/>
                    <a:p>
                      <a:pPr algn="ctr"/>
                      <a:r>
                        <a:rPr lang="en-US" sz="1100" dirty="0"/>
                        <a:t>RAN dependencies</a:t>
                      </a:r>
                    </a:p>
                  </a:txBody>
                  <a:tcPr/>
                </a:tc>
                <a:tc>
                  <a:txBody>
                    <a:bodyPr/>
                    <a:lstStyle/>
                    <a:p>
                      <a:pPr algn="ctr"/>
                      <a:r>
                        <a:rPr lang="en-US" sz="1100" dirty="0"/>
                        <a:t>Other WG dependencies</a:t>
                      </a:r>
                    </a:p>
                  </a:txBody>
                  <a:tcPr/>
                </a:tc>
                <a:extLst>
                  <a:ext uri="{0D108BD9-81ED-4DB2-BD59-A6C34878D82A}">
                    <a16:rowId xmlns="" xmlns:a16="http://schemas.microsoft.com/office/drawing/2014/main" val="4108668729"/>
                  </a:ext>
                </a:extLst>
              </a:tr>
              <a:tr h="370840">
                <a:tc>
                  <a:txBody>
                    <a:bodyPr/>
                    <a:lstStyle/>
                    <a:p>
                      <a:r>
                        <a:rPr lang="en-US" altLang="zh-CN" sz="1200" dirty="0" smtClean="0"/>
                        <a:t>3</a:t>
                      </a:r>
                      <a:endParaRPr lang="en-US" sz="1200" dirty="0"/>
                    </a:p>
                  </a:txBody>
                  <a:tcPr/>
                </a:tc>
                <a:tc>
                  <a:txBody>
                    <a:bodyPr/>
                    <a:lstStyle/>
                    <a:p>
                      <a:r>
                        <a:rPr lang="en-US" sz="1200" b="1" dirty="0"/>
                        <a:t>Integrated Sensing &amp; Communications</a:t>
                      </a:r>
                    </a:p>
                    <a:p>
                      <a:endParaRPr lang="en-US" sz="1200" dirty="0"/>
                    </a:p>
                    <a:p>
                      <a:r>
                        <a:rPr lang="en-US" sz="1200" dirty="0"/>
                        <a:t>(See slide </a:t>
                      </a:r>
                      <a:r>
                        <a:rPr lang="en-US" sz="1200" dirty="0" smtClean="0">
                          <a:solidFill>
                            <a:srgbClr val="FF0000"/>
                          </a:solidFill>
                        </a:rPr>
                        <a:t>10</a:t>
                      </a:r>
                      <a:r>
                        <a:rPr lang="en-US" sz="1200" baseline="0" dirty="0" smtClean="0"/>
                        <a:t> </a:t>
                      </a:r>
                      <a:r>
                        <a:rPr lang="en-US" sz="1200" dirty="0" smtClean="0"/>
                        <a:t> for </a:t>
                      </a:r>
                      <a:r>
                        <a:rPr lang="en-US" sz="1200" dirty="0"/>
                        <a:t>more details)</a:t>
                      </a:r>
                    </a:p>
                  </a:txBody>
                  <a:tcPr/>
                </a:tc>
                <a:tc>
                  <a:txBody>
                    <a:bodyPr/>
                    <a:lstStyle/>
                    <a:p>
                      <a:pPr marL="0" indent="0">
                        <a:buFont typeface="+mj-lt"/>
                        <a:buNone/>
                      </a:pPr>
                      <a:r>
                        <a:rPr lang="en-US" sz="1200" kern="1200" dirty="0">
                          <a:solidFill>
                            <a:schemeClr val="dk1"/>
                          </a:solidFill>
                          <a:effectLst/>
                          <a:latin typeface="+mn-lt"/>
                          <a:ea typeface="+mn-ea"/>
                          <a:cs typeface="+mn-cs"/>
                        </a:rPr>
                        <a:t>5G system support for NR-based sensing capabilities to get information about characteristics of the environment and/or objects within the environment (e.g., shape, size, orientation, speed, location, distances or relative motion between objects, etc.) using NR RF signals</a:t>
                      </a:r>
                      <a:r>
                        <a:rPr lang="en-US" sz="1200" kern="1200" dirty="0" smtClean="0">
                          <a:solidFill>
                            <a:schemeClr val="dk1"/>
                          </a:solidFill>
                          <a:effectLst/>
                          <a:latin typeface="+mn-lt"/>
                          <a:ea typeface="+mn-ea"/>
                          <a:cs typeface="+mn-cs"/>
                        </a:rPr>
                        <a:t>.</a:t>
                      </a:r>
                      <a:endParaRPr lang="en-US" sz="1200" kern="1200" dirty="0">
                        <a:solidFill>
                          <a:schemeClr val="dk1"/>
                        </a:solidFill>
                        <a:effectLst/>
                        <a:latin typeface="+mn-lt"/>
                        <a:ea typeface="+mn-ea"/>
                        <a:cs typeface="+mn-cs"/>
                      </a:endParaRPr>
                    </a:p>
                    <a:p>
                      <a:pPr marL="0" indent="0">
                        <a:buFont typeface="+mj-lt"/>
                        <a:buNone/>
                      </a:pPr>
                      <a:r>
                        <a:rPr lang="en-US" sz="1200" b="1" kern="1200" dirty="0">
                          <a:solidFill>
                            <a:schemeClr val="dk1"/>
                          </a:solidFill>
                          <a:effectLst/>
                          <a:latin typeface="+mn-lt"/>
                          <a:ea typeface="+mn-ea"/>
                          <a:cs typeface="+mn-cs"/>
                        </a:rPr>
                        <a:t>Key Work Tasks includes defining - </a:t>
                      </a:r>
                    </a:p>
                    <a:p>
                      <a:pPr marL="228600" indent="-228600">
                        <a:buFont typeface="+mj-lt"/>
                        <a:buAutoNum type="arabicPeriod"/>
                      </a:pPr>
                      <a:r>
                        <a:rPr lang="en-US" sz="1200" kern="1200" dirty="0">
                          <a:solidFill>
                            <a:schemeClr val="dk1"/>
                          </a:solidFill>
                          <a:effectLst/>
                          <a:latin typeface="+mn-lt"/>
                          <a:ea typeface="+mn-ea"/>
                          <a:cs typeface="+mn-cs"/>
                        </a:rPr>
                        <a:t>Overall architecture and function enhancement to support new sensing service. </a:t>
                      </a:r>
                    </a:p>
                    <a:p>
                      <a:pPr marL="228600" indent="-228600">
                        <a:buFont typeface="+mj-lt"/>
                        <a:buAutoNum type="arabicPeriod"/>
                      </a:pPr>
                      <a:r>
                        <a:rPr lang="en-US" sz="1200" kern="1200" dirty="0">
                          <a:solidFill>
                            <a:schemeClr val="dk1"/>
                          </a:solidFill>
                          <a:effectLst/>
                          <a:latin typeface="+mn-lt"/>
                          <a:ea typeface="+mn-ea"/>
                          <a:cs typeface="+mn-cs"/>
                        </a:rPr>
                        <a:t>Basic functionality and E2E procedure for Sensing service exposure, Discovery and selection of the sensing entities, Authorization, Sensing control parameter generation and provisioning, related QoS/Policy enhancement</a:t>
                      </a:r>
                      <a:r>
                        <a:rPr lang="en-US" sz="1200" kern="1200" dirty="0" smtClean="0">
                          <a:solidFill>
                            <a:schemeClr val="dk1"/>
                          </a:solidFill>
                          <a:effectLst/>
                          <a:latin typeface="+mn-lt"/>
                          <a:ea typeface="+mn-ea"/>
                          <a:cs typeface="+mn-cs"/>
                        </a:rPr>
                        <a:t>.</a:t>
                      </a:r>
                      <a:endParaRPr lang="en-US" sz="1200" kern="1200" dirty="0">
                        <a:solidFill>
                          <a:schemeClr val="dk1"/>
                        </a:solidFill>
                        <a:effectLst/>
                        <a:latin typeface="+mn-lt"/>
                        <a:ea typeface="+mn-ea"/>
                        <a:cs typeface="+mn-cs"/>
                      </a:endParaRPr>
                    </a:p>
                  </a:txBody>
                  <a:tcPr/>
                </a:tc>
                <a:tc>
                  <a:txBody>
                    <a:bodyPr/>
                    <a:lstStyle/>
                    <a:p>
                      <a:r>
                        <a:rPr lang="en-US" sz="1200" dirty="0"/>
                        <a:t>Yes, TS </a:t>
                      </a:r>
                      <a:r>
                        <a:rPr lang="en-US" sz="1200" dirty="0" smtClean="0"/>
                        <a:t>22.137</a:t>
                      </a:r>
                      <a:endParaRPr lang="en-US" sz="1200" dirty="0"/>
                    </a:p>
                  </a:txBody>
                  <a:tcPr/>
                </a:tc>
                <a:tc>
                  <a:txBody>
                    <a:bodyPr/>
                    <a:lstStyle/>
                    <a:p>
                      <a:r>
                        <a:rPr lang="en-US" sz="1200" dirty="0"/>
                        <a:t>SA2</a:t>
                      </a:r>
                    </a:p>
                  </a:txBody>
                  <a:tcPr/>
                </a:tc>
                <a:tc>
                  <a:txBody>
                    <a:bodyPr/>
                    <a:lstStyle/>
                    <a:p>
                      <a:r>
                        <a:rPr lang="en-US" sz="1200" dirty="0"/>
                        <a:t>Yes, Major</a:t>
                      </a:r>
                    </a:p>
                  </a:txBody>
                  <a:tcPr/>
                </a:tc>
                <a:tc>
                  <a:txBody>
                    <a:bodyPr/>
                    <a:lstStyle/>
                    <a:p>
                      <a:r>
                        <a:rPr lang="en-US" sz="1200" dirty="0"/>
                        <a:t>SA3 for security, SA5 for charging</a:t>
                      </a:r>
                    </a:p>
                  </a:txBody>
                  <a:tcPr/>
                </a:tc>
                <a:extLst>
                  <a:ext uri="{0D108BD9-81ED-4DB2-BD59-A6C34878D82A}">
                    <a16:rowId xmlns="" xmlns:a16="http://schemas.microsoft.com/office/drawing/2014/main" val="1961773117"/>
                  </a:ext>
                </a:extLst>
              </a:tr>
              <a:tr h="370840">
                <a:tc>
                  <a:txBody>
                    <a:bodyPr/>
                    <a:lstStyle/>
                    <a:p>
                      <a:r>
                        <a:rPr lang="en-US" altLang="zh-CN" sz="1200" dirty="0" smtClean="0"/>
                        <a:t>4</a:t>
                      </a:r>
                      <a:r>
                        <a:rPr lang="en-US" sz="1200" dirty="0" smtClean="0"/>
                        <a:t>.</a:t>
                      </a:r>
                      <a:endParaRPr lang="en-US" sz="1200" dirty="0"/>
                    </a:p>
                  </a:txBody>
                  <a:tcPr/>
                </a:tc>
                <a:tc>
                  <a:txBody>
                    <a:bodyPr/>
                    <a:lstStyle/>
                    <a:p>
                      <a:r>
                        <a:rPr lang="en-US" sz="1200" b="1" dirty="0" smtClean="0"/>
                        <a:t>Architecture Enhancements for Vehicle Mounted Relays</a:t>
                      </a:r>
                      <a:r>
                        <a:rPr lang="en-US" sz="1200" b="1" baseline="0" dirty="0" smtClean="0"/>
                        <a:t> Phase 3 (VMR_Ph3)</a:t>
                      </a:r>
                    </a:p>
                    <a:p>
                      <a:endParaRPr lang="en-US" sz="1200" b="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t>(See slide </a:t>
                      </a:r>
                      <a:r>
                        <a:rPr lang="en-US" sz="1200" dirty="0" smtClean="0">
                          <a:solidFill>
                            <a:srgbClr val="FF0000"/>
                          </a:solidFill>
                        </a:rPr>
                        <a:t>11 </a:t>
                      </a:r>
                      <a:r>
                        <a:rPr lang="en-US" altLang="zh-CN" sz="1200" dirty="0" smtClean="0"/>
                        <a:t>for more details)</a:t>
                      </a:r>
                    </a:p>
                  </a:txBody>
                  <a:tcP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altLang="zh-CN" sz="1200" kern="1200" baseline="0" dirty="0" smtClean="0">
                          <a:solidFill>
                            <a:schemeClr val="dk1"/>
                          </a:solidFill>
                          <a:latin typeface="+mn-lt"/>
                          <a:ea typeface="+mn-ea"/>
                          <a:cs typeface="+mn-cs"/>
                        </a:rPr>
                        <a:t>Mobile </a:t>
                      </a:r>
                      <a:r>
                        <a:rPr lang="en-US" altLang="zh-CN" sz="1200" kern="1200" baseline="0" dirty="0" err="1" smtClean="0">
                          <a:solidFill>
                            <a:schemeClr val="dk1"/>
                          </a:solidFill>
                          <a:latin typeface="+mn-lt"/>
                          <a:ea typeface="+mn-ea"/>
                          <a:cs typeface="+mn-cs"/>
                        </a:rPr>
                        <a:t>gNB</a:t>
                      </a:r>
                      <a:r>
                        <a:rPr lang="en-US" altLang="zh-CN" sz="1200" kern="1200" baseline="0" dirty="0" smtClean="0">
                          <a:solidFill>
                            <a:schemeClr val="dk1"/>
                          </a:solidFill>
                          <a:latin typeface="+mn-lt"/>
                          <a:ea typeface="+mn-ea"/>
                          <a:cs typeface="+mn-cs"/>
                        </a:rPr>
                        <a:t> with Wireless Access Backhauling was introduced in Rel-19 which provides NR access link to UEs in proximity and connects to the 5GC serving the UE through an IP connectivity provided by a backhaul PDU session. However, </a:t>
                      </a:r>
                      <a:r>
                        <a:rPr lang="en-US" altLang="zh-CN" sz="1200" kern="1200" baseline="0" dirty="0" err="1" smtClean="0">
                          <a:solidFill>
                            <a:schemeClr val="dk1"/>
                          </a:solidFill>
                          <a:latin typeface="+mn-lt"/>
                          <a:ea typeface="+mn-ea"/>
                          <a:cs typeface="+mn-cs"/>
                        </a:rPr>
                        <a:t>QoS</a:t>
                      </a:r>
                      <a:r>
                        <a:rPr lang="en-US" altLang="zh-CN" sz="1200" kern="1200" baseline="0" dirty="0" smtClean="0">
                          <a:solidFill>
                            <a:schemeClr val="dk1"/>
                          </a:solidFill>
                          <a:latin typeface="+mn-lt"/>
                          <a:ea typeface="+mn-ea"/>
                          <a:cs typeface="+mn-cs"/>
                        </a:rPr>
                        <a:t> enhancement for UE connecting to MWAB-</a:t>
                      </a:r>
                      <a:r>
                        <a:rPr lang="en-US" altLang="zh-CN" sz="1200" kern="1200" baseline="0" dirty="0" err="1" smtClean="0">
                          <a:solidFill>
                            <a:schemeClr val="dk1"/>
                          </a:solidFill>
                          <a:latin typeface="+mn-lt"/>
                          <a:ea typeface="+mn-ea"/>
                          <a:cs typeface="+mn-cs"/>
                        </a:rPr>
                        <a:t>gNB</a:t>
                      </a:r>
                      <a:r>
                        <a:rPr lang="en-US" altLang="zh-CN" sz="1200" kern="1200" baseline="0" dirty="0" smtClean="0">
                          <a:solidFill>
                            <a:schemeClr val="dk1"/>
                          </a:solidFill>
                          <a:latin typeface="+mn-lt"/>
                          <a:ea typeface="+mn-ea"/>
                          <a:cs typeface="+mn-cs"/>
                        </a:rPr>
                        <a:t> is not in scope of Rel-19 VMR_Ph2 WID. So several issues come up. Furthermore, SA1 has approved the Rel-20 VMR_Ph3 WID in SA1#108 meeting to add new requirements related to </a:t>
                      </a:r>
                      <a:r>
                        <a:rPr lang="en-US" altLang="zh-CN" sz="1200" kern="1200" baseline="0" dirty="0" err="1" smtClean="0">
                          <a:solidFill>
                            <a:schemeClr val="dk1"/>
                          </a:solidFill>
                          <a:latin typeface="+mn-lt"/>
                          <a:ea typeface="+mn-ea"/>
                          <a:cs typeface="+mn-cs"/>
                        </a:rPr>
                        <a:t>QoS</a:t>
                      </a:r>
                      <a:r>
                        <a:rPr lang="en-US" altLang="zh-CN" sz="1200" kern="1200" baseline="0" dirty="0" smtClean="0">
                          <a:solidFill>
                            <a:schemeClr val="dk1"/>
                          </a:solidFill>
                          <a:latin typeface="+mn-lt"/>
                          <a:ea typeface="+mn-ea"/>
                          <a:cs typeface="+mn-cs"/>
                        </a:rPr>
                        <a:t> for UE accessing MWAB-</a:t>
                      </a:r>
                      <a:r>
                        <a:rPr lang="en-US" altLang="zh-CN" sz="1200" kern="1200" baseline="0" dirty="0" err="1" smtClean="0">
                          <a:solidFill>
                            <a:schemeClr val="dk1"/>
                          </a:solidFill>
                          <a:latin typeface="+mn-lt"/>
                          <a:ea typeface="+mn-ea"/>
                          <a:cs typeface="+mn-cs"/>
                        </a:rPr>
                        <a:t>gNB</a:t>
                      </a:r>
                      <a:r>
                        <a:rPr lang="en-US" altLang="zh-CN" sz="1200" kern="1200" baseline="0" dirty="0" smtClean="0">
                          <a:solidFill>
                            <a:schemeClr val="dk1"/>
                          </a:solidFill>
                          <a:latin typeface="+mn-lt"/>
                          <a:ea typeface="+mn-ea"/>
                          <a:cs typeface="+mn-cs"/>
                        </a:rPr>
                        <a:t>.</a:t>
                      </a:r>
                      <a:endParaRPr lang="en-US" sz="1200" baseline="0" dirty="0" smtClean="0"/>
                    </a:p>
                    <a:p>
                      <a:r>
                        <a:rPr lang="en-US" altLang="zh-CN" sz="1200" b="1" kern="1200" dirty="0" smtClean="0">
                          <a:solidFill>
                            <a:schemeClr val="dk1"/>
                          </a:solidFill>
                          <a:effectLst/>
                          <a:latin typeface="+mn-lt"/>
                          <a:ea typeface="+mn-ea"/>
                          <a:cs typeface="+mn-cs"/>
                        </a:rPr>
                        <a:t>Key Work Tasks includes defining - </a:t>
                      </a:r>
                    </a:p>
                    <a:p>
                      <a:pPr marL="228600" lvl="1" indent="-228600" algn="l" defTabSz="914400" rtl="0" eaLnBrk="1" latinLnBrk="0" hangingPunct="1">
                        <a:buFont typeface="+mj-lt"/>
                        <a:buAutoNum type="arabicPeriod"/>
                      </a:pPr>
                      <a:r>
                        <a:rPr lang="en-US" altLang="zh-CN" sz="1200" kern="1200" dirty="0" err="1" smtClean="0">
                          <a:solidFill>
                            <a:schemeClr val="dk1"/>
                          </a:solidFill>
                          <a:effectLst/>
                          <a:latin typeface="+mn-lt"/>
                          <a:ea typeface="+mn-ea"/>
                          <a:cs typeface="+mn-cs"/>
                        </a:rPr>
                        <a:t>QoS</a:t>
                      </a:r>
                      <a:r>
                        <a:rPr lang="en-US" altLang="zh-CN" sz="1200" kern="1200" dirty="0" smtClean="0">
                          <a:solidFill>
                            <a:schemeClr val="dk1"/>
                          </a:solidFill>
                          <a:effectLst/>
                          <a:latin typeface="+mn-lt"/>
                          <a:ea typeface="+mn-ea"/>
                          <a:cs typeface="+mn-cs"/>
                        </a:rPr>
                        <a:t> enhancements for UE connecting to MWAB-</a:t>
                      </a:r>
                      <a:r>
                        <a:rPr lang="en-US" altLang="zh-CN" sz="1200" kern="1200" dirty="0" err="1" smtClean="0">
                          <a:solidFill>
                            <a:schemeClr val="dk1"/>
                          </a:solidFill>
                          <a:effectLst/>
                          <a:latin typeface="+mn-lt"/>
                          <a:ea typeface="+mn-ea"/>
                          <a:cs typeface="+mn-cs"/>
                        </a:rPr>
                        <a:t>gNB</a:t>
                      </a:r>
                      <a:r>
                        <a:rPr lang="en-US" altLang="zh-CN" sz="1200" kern="1200" dirty="0" smtClean="0">
                          <a:solidFill>
                            <a:schemeClr val="dk1"/>
                          </a:solidFill>
                          <a:effectLst/>
                          <a:latin typeface="+mn-lt"/>
                          <a:ea typeface="+mn-ea"/>
                          <a:cs typeface="+mn-cs"/>
                        </a:rPr>
                        <a:t> in different scenarios, e.g. during MWAB-UE mobility between terrestrial access network and satellite access network. </a:t>
                      </a:r>
                    </a:p>
                    <a:p>
                      <a:pPr marL="228600" lvl="1" indent="-228600" algn="l" defTabSz="914400" rtl="0" eaLnBrk="1" latinLnBrk="0" hangingPunct="1">
                        <a:buFont typeface="+mj-lt"/>
                        <a:buAutoNum type="arabicPeriod"/>
                      </a:pPr>
                      <a:r>
                        <a:rPr lang="en-US" altLang="zh-CN" sz="1200" kern="1200" dirty="0" smtClean="0">
                          <a:solidFill>
                            <a:schemeClr val="dk1"/>
                          </a:solidFill>
                          <a:effectLst/>
                          <a:latin typeface="+mn-lt"/>
                          <a:ea typeface="+mn-ea"/>
                          <a:cs typeface="+mn-cs"/>
                        </a:rPr>
                        <a:t>When MWAB-UE </a:t>
                      </a:r>
                      <a:r>
                        <a:rPr lang="en-US" altLang="zh-CN" sz="1200" dirty="0" smtClean="0"/>
                        <a:t>accesses 5GC via satellite access</a:t>
                      </a:r>
                      <a:r>
                        <a:rPr lang="en-US" altLang="zh-CN" sz="1200" kern="1200" dirty="0" smtClean="0">
                          <a:solidFill>
                            <a:schemeClr val="dk1"/>
                          </a:solidFill>
                          <a:effectLst/>
                          <a:latin typeface="+mn-lt"/>
                          <a:ea typeface="+mn-ea"/>
                          <a:cs typeface="+mn-cs"/>
                        </a:rPr>
                        <a:t>, how does the 5GC serving </a:t>
                      </a:r>
                      <a:r>
                        <a:rPr lang="en-US" altLang="zh-CN" sz="1200" kern="1200" dirty="0" smtClean="0">
                          <a:solidFill>
                            <a:schemeClr val="dk1"/>
                          </a:solidFill>
                          <a:effectLst/>
                          <a:latin typeface="+mn-lt"/>
                          <a:ea typeface="+mn-ea"/>
                          <a:cs typeface="+mn-cs"/>
                        </a:rPr>
                        <a:t>UE </a:t>
                      </a:r>
                      <a:r>
                        <a:rPr lang="en-US" altLang="zh-CN" sz="1200" kern="1200" dirty="0" smtClean="0">
                          <a:solidFill>
                            <a:schemeClr val="dk1"/>
                          </a:solidFill>
                          <a:effectLst/>
                          <a:latin typeface="+mn-lt"/>
                          <a:ea typeface="+mn-ea"/>
                          <a:cs typeface="+mn-cs"/>
                        </a:rPr>
                        <a:t>know the satellite backhaul type and the satellite backhaul category change.</a:t>
                      </a:r>
                    </a:p>
                  </a:txBody>
                  <a:tcPr/>
                </a:tc>
                <a:tc>
                  <a:txBody>
                    <a:bodyPr/>
                    <a:lstStyle/>
                    <a:p>
                      <a:r>
                        <a:rPr lang="en-US" sz="1200" dirty="0" smtClean="0"/>
                        <a:t>Yes, TS 22.261</a:t>
                      </a:r>
                      <a:endParaRPr lang="en-US" sz="1200" dirty="0"/>
                    </a:p>
                  </a:txBody>
                  <a:tcPr/>
                </a:tc>
                <a:tc>
                  <a:txBody>
                    <a:bodyPr/>
                    <a:lstStyle/>
                    <a:p>
                      <a:r>
                        <a:rPr lang="en-US" sz="1200" dirty="0" smtClean="0"/>
                        <a:t>SA2</a:t>
                      </a:r>
                      <a:endParaRPr lang="en-US" sz="1200" dirty="0"/>
                    </a:p>
                  </a:txBody>
                  <a:tcPr/>
                </a:tc>
                <a:tc>
                  <a:txBody>
                    <a:bodyPr/>
                    <a:lstStyle/>
                    <a:p>
                      <a:r>
                        <a:rPr lang="en-US" sz="1200" dirty="0" smtClean="0"/>
                        <a:t>Yes</a:t>
                      </a:r>
                      <a:endParaRPr lang="en-US" sz="1200" dirty="0"/>
                    </a:p>
                  </a:txBody>
                  <a:tcPr/>
                </a:tc>
                <a:tc>
                  <a:txBody>
                    <a:bodyPr/>
                    <a:lstStyle/>
                    <a:p>
                      <a:r>
                        <a:rPr lang="en-US" sz="1200" dirty="0" smtClean="0"/>
                        <a:t>No</a:t>
                      </a:r>
                      <a:endParaRPr lang="en-US" sz="1200" dirty="0"/>
                    </a:p>
                  </a:txBody>
                  <a:tcPr/>
                </a:tc>
                <a:extLst>
                  <a:ext uri="{0D108BD9-81ED-4DB2-BD59-A6C34878D82A}">
                    <a16:rowId xmlns="" xmlns:a16="http://schemas.microsoft.com/office/drawing/2014/main" val="136015713"/>
                  </a:ext>
                </a:extLst>
              </a:tr>
            </a:tbl>
          </a:graphicData>
        </a:graphic>
      </p:graphicFrame>
    </p:spTree>
    <p:extLst>
      <p:ext uri="{BB962C8B-B14F-4D97-AF65-F5344CB8AC3E}">
        <p14:creationId xmlns:p14="http://schemas.microsoft.com/office/powerpoint/2010/main" val="2608233261"/>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 xmlns:a16="http://schemas.microsoft.com/office/drawing/2014/main" id="{3AFF4909-1900-46CD-87F7-AE296C59418F}"/>
              </a:ext>
            </a:extLst>
          </p:cNvPr>
          <p:cNvSpPr>
            <a:spLocks noGrp="1"/>
          </p:cNvSpPr>
          <p:nvPr>
            <p:ph type="title"/>
          </p:nvPr>
        </p:nvSpPr>
        <p:spPr/>
        <p:txBody>
          <a:bodyPr/>
          <a:lstStyle/>
          <a:p>
            <a:r>
              <a:rPr lang="en-GB" altLang="en-US" dirty="0"/>
              <a:t>Overall View on Rel-20 5G-A Content</a:t>
            </a:r>
          </a:p>
        </p:txBody>
      </p:sp>
      <p:graphicFrame>
        <p:nvGraphicFramePr>
          <p:cNvPr id="2" name="Table 2">
            <a:extLst>
              <a:ext uri="{FF2B5EF4-FFF2-40B4-BE49-F238E27FC236}">
                <a16:creationId xmlns=""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2292185615"/>
              </p:ext>
            </p:extLst>
          </p:nvPr>
        </p:nvGraphicFramePr>
        <p:xfrm>
          <a:off x="121716" y="1690688"/>
          <a:ext cx="12070284" cy="3596640"/>
        </p:xfrm>
        <a:graphic>
          <a:graphicData uri="http://schemas.openxmlformats.org/drawingml/2006/table">
            <a:tbl>
              <a:tblPr firstRow="1" bandRow="1">
                <a:tableStyleId>{5C22544A-7EE6-4342-B048-85BDC9FD1C3A}</a:tableStyleId>
              </a:tblPr>
              <a:tblGrid>
                <a:gridCol w="637758">
                  <a:extLst>
                    <a:ext uri="{9D8B030D-6E8A-4147-A177-3AD203B41FA5}">
                      <a16:colId xmlns="" xmlns:a16="http://schemas.microsoft.com/office/drawing/2014/main" val="2236238882"/>
                    </a:ext>
                  </a:extLst>
                </a:gridCol>
                <a:gridCol w="1310808">
                  <a:extLst>
                    <a:ext uri="{9D8B030D-6E8A-4147-A177-3AD203B41FA5}">
                      <a16:colId xmlns="" xmlns:a16="http://schemas.microsoft.com/office/drawing/2014/main" val="562605877"/>
                    </a:ext>
                  </a:extLst>
                </a:gridCol>
                <a:gridCol w="5594323">
                  <a:extLst>
                    <a:ext uri="{9D8B030D-6E8A-4147-A177-3AD203B41FA5}">
                      <a16:colId xmlns="" xmlns:a16="http://schemas.microsoft.com/office/drawing/2014/main" val="824553124"/>
                    </a:ext>
                  </a:extLst>
                </a:gridCol>
                <a:gridCol w="1405054">
                  <a:extLst>
                    <a:ext uri="{9D8B030D-6E8A-4147-A177-3AD203B41FA5}">
                      <a16:colId xmlns="" xmlns:a16="http://schemas.microsoft.com/office/drawing/2014/main" val="4265244648"/>
                    </a:ext>
                  </a:extLst>
                </a:gridCol>
                <a:gridCol w="988741">
                  <a:extLst>
                    <a:ext uri="{9D8B030D-6E8A-4147-A177-3AD203B41FA5}">
                      <a16:colId xmlns="" xmlns:a16="http://schemas.microsoft.com/office/drawing/2014/main" val="714072198"/>
                    </a:ext>
                  </a:extLst>
                </a:gridCol>
                <a:gridCol w="1068636">
                  <a:extLst>
                    <a:ext uri="{9D8B030D-6E8A-4147-A177-3AD203B41FA5}">
                      <a16:colId xmlns="" xmlns:a16="http://schemas.microsoft.com/office/drawing/2014/main" val="1390949308"/>
                    </a:ext>
                  </a:extLst>
                </a:gridCol>
                <a:gridCol w="1064964">
                  <a:extLst>
                    <a:ext uri="{9D8B030D-6E8A-4147-A177-3AD203B41FA5}">
                      <a16:colId xmlns="" xmlns:a16="http://schemas.microsoft.com/office/drawing/2014/main" val="129207063"/>
                    </a:ext>
                  </a:extLst>
                </a:gridCol>
              </a:tblGrid>
              <a:tr h="370840">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Brief Description and 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Related Stage-1 Study/Work Item</a:t>
                      </a:r>
                    </a:p>
                  </a:txBody>
                  <a:tcPr/>
                </a:tc>
                <a:tc>
                  <a:txBody>
                    <a:bodyPr/>
                    <a:lstStyle/>
                    <a:p>
                      <a:pPr algn="ctr"/>
                      <a:r>
                        <a:rPr lang="en-US" sz="1100" dirty="0"/>
                        <a:t>Lead Stage-2 WG </a:t>
                      </a:r>
                    </a:p>
                  </a:txBody>
                  <a:tcPr/>
                </a:tc>
                <a:tc>
                  <a:txBody>
                    <a:bodyPr/>
                    <a:lstStyle/>
                    <a:p>
                      <a:pPr algn="ctr"/>
                      <a:r>
                        <a:rPr lang="en-US" sz="1100" dirty="0"/>
                        <a:t>RAN dependencies</a:t>
                      </a:r>
                    </a:p>
                  </a:txBody>
                  <a:tcPr/>
                </a:tc>
                <a:tc>
                  <a:txBody>
                    <a:bodyPr/>
                    <a:lstStyle/>
                    <a:p>
                      <a:pPr algn="ctr"/>
                      <a:r>
                        <a:rPr lang="en-US" sz="1100" dirty="0"/>
                        <a:t>Other WG dependencies</a:t>
                      </a:r>
                    </a:p>
                  </a:txBody>
                  <a:tcPr/>
                </a:tc>
                <a:extLst>
                  <a:ext uri="{0D108BD9-81ED-4DB2-BD59-A6C34878D82A}">
                    <a16:rowId xmlns="" xmlns:a16="http://schemas.microsoft.com/office/drawing/2014/main" val="4108668729"/>
                  </a:ext>
                </a:extLst>
              </a:tr>
              <a:tr h="370840">
                <a:tc>
                  <a:txBody>
                    <a:bodyPr/>
                    <a:lstStyle/>
                    <a:p>
                      <a:r>
                        <a:rPr lang="en-US" altLang="zh-CN" sz="1400" dirty="0" smtClean="0"/>
                        <a:t>5</a:t>
                      </a:r>
                      <a:endParaRPr lang="en-US" sz="1400" dirty="0"/>
                    </a:p>
                  </a:txBody>
                  <a:tcPr/>
                </a:tc>
                <a:tc>
                  <a:txBody>
                    <a:bodyPr/>
                    <a:lstStyle/>
                    <a:p>
                      <a:r>
                        <a:rPr lang="en-US" sz="1400" b="1" dirty="0" smtClean="0"/>
                        <a:t>Ambient</a:t>
                      </a:r>
                      <a:r>
                        <a:rPr lang="en-US" sz="1400" b="1" baseline="0" dirty="0" smtClean="0"/>
                        <a:t> </a:t>
                      </a:r>
                      <a:r>
                        <a:rPr lang="en-US" sz="1400" b="1" baseline="0" dirty="0" err="1" smtClean="0"/>
                        <a:t>Io</a:t>
                      </a:r>
                      <a:r>
                        <a:rPr lang="en-US" altLang="zh-CN" sz="1400" b="1" baseline="0" dirty="0" err="1" smtClean="0"/>
                        <a:t>T</a:t>
                      </a:r>
                      <a:r>
                        <a:rPr lang="en-US" altLang="zh-CN" sz="1400" b="1" baseline="0" dirty="0" smtClean="0"/>
                        <a:t> Ph2</a:t>
                      </a:r>
                      <a:endParaRPr lang="en-US" sz="1400" b="1" dirty="0"/>
                    </a:p>
                  </a:txBody>
                  <a:tcPr/>
                </a:tc>
                <a:tc>
                  <a:txBody>
                    <a:bodyPr/>
                    <a:lstStyle/>
                    <a:p>
                      <a:pPr marL="0" indent="0">
                        <a:buFont typeface="+mj-lt"/>
                        <a:buNone/>
                      </a:pPr>
                      <a:r>
                        <a:rPr lang="en-US" sz="1400" kern="1200" dirty="0" smtClean="0">
                          <a:solidFill>
                            <a:schemeClr val="dk1"/>
                          </a:solidFill>
                          <a:effectLst/>
                          <a:latin typeface="+mn-lt"/>
                          <a:ea typeface="+mn-ea"/>
                          <a:cs typeface="+mn-cs"/>
                        </a:rPr>
                        <a:t>Based on Rel-19 defined Ambient </a:t>
                      </a:r>
                      <a:r>
                        <a:rPr lang="en-US" sz="1400" kern="1200" dirty="0" err="1" smtClean="0">
                          <a:solidFill>
                            <a:schemeClr val="dk1"/>
                          </a:solidFill>
                          <a:effectLst/>
                          <a:latin typeface="+mn-lt"/>
                          <a:ea typeface="+mn-ea"/>
                          <a:cs typeface="+mn-cs"/>
                        </a:rPr>
                        <a:t>IoT</a:t>
                      </a:r>
                      <a:r>
                        <a:rPr lang="en-US" sz="1400" kern="1200" dirty="0" smtClean="0">
                          <a:solidFill>
                            <a:schemeClr val="dk1"/>
                          </a:solidFill>
                          <a:effectLst/>
                          <a:latin typeface="+mn-lt"/>
                          <a:ea typeface="+mn-ea"/>
                          <a:cs typeface="+mn-cs"/>
                        </a:rPr>
                        <a:t> architecture</a:t>
                      </a:r>
                      <a:r>
                        <a:rPr lang="en-US" sz="1400" kern="1200" baseline="0" dirty="0" smtClean="0">
                          <a:solidFill>
                            <a:schemeClr val="dk1"/>
                          </a:solidFill>
                          <a:effectLst/>
                          <a:latin typeface="+mn-lt"/>
                          <a:ea typeface="+mn-ea"/>
                          <a:cs typeface="+mn-cs"/>
                        </a:rPr>
                        <a:t> and procedures, further enhancements to support new requirements and use cases</a:t>
                      </a:r>
                      <a:r>
                        <a:rPr lang="en-US" sz="1400" kern="1200" dirty="0" smtClean="0">
                          <a:solidFill>
                            <a:schemeClr val="dk1"/>
                          </a:solidFill>
                          <a:effectLst/>
                          <a:latin typeface="+mn-lt"/>
                          <a:ea typeface="+mn-ea"/>
                          <a:cs typeface="+mn-cs"/>
                        </a:rPr>
                        <a:t>.</a:t>
                      </a:r>
                      <a:endParaRPr lang="en-US" sz="1400" kern="1200" dirty="0">
                        <a:solidFill>
                          <a:schemeClr val="dk1"/>
                        </a:solidFill>
                        <a:effectLst/>
                        <a:latin typeface="+mn-lt"/>
                        <a:ea typeface="+mn-ea"/>
                        <a:cs typeface="+mn-cs"/>
                      </a:endParaRPr>
                    </a:p>
                    <a:p>
                      <a:pPr marL="0" indent="0">
                        <a:buFont typeface="+mj-lt"/>
                        <a:buNone/>
                      </a:pPr>
                      <a:r>
                        <a:rPr lang="en-US" sz="1400" b="1" kern="1200" dirty="0" smtClean="0">
                          <a:solidFill>
                            <a:schemeClr val="dk1"/>
                          </a:solidFill>
                          <a:effectLst/>
                          <a:latin typeface="+mn-lt"/>
                          <a:ea typeface="+mn-ea"/>
                          <a:cs typeface="+mn-cs"/>
                        </a:rPr>
                        <a:t>Key </a:t>
                      </a:r>
                      <a:r>
                        <a:rPr lang="en-US" sz="1400" b="1" kern="1200" dirty="0">
                          <a:solidFill>
                            <a:schemeClr val="dk1"/>
                          </a:solidFill>
                          <a:effectLst/>
                          <a:latin typeface="+mn-lt"/>
                          <a:ea typeface="+mn-ea"/>
                          <a:cs typeface="+mn-cs"/>
                        </a:rPr>
                        <a:t>Work Tasks includes defining - </a:t>
                      </a:r>
                    </a:p>
                    <a:p>
                      <a:pPr marL="228600" indent="-228600">
                        <a:buFont typeface="+mj-lt"/>
                        <a:buAutoNum type="arabicPeriod"/>
                      </a:pPr>
                      <a:r>
                        <a:rPr lang="en-US" sz="1400" kern="1200" dirty="0" smtClean="0">
                          <a:solidFill>
                            <a:schemeClr val="dk1"/>
                          </a:solidFill>
                          <a:effectLst/>
                          <a:latin typeface="+mn-lt"/>
                          <a:ea typeface="+mn-ea"/>
                          <a:cs typeface="+mn-cs"/>
                        </a:rPr>
                        <a:t>Support of location service for </a:t>
                      </a:r>
                      <a:r>
                        <a:rPr lang="en-US" sz="1400" kern="1200" dirty="0" err="1" smtClean="0">
                          <a:solidFill>
                            <a:schemeClr val="dk1"/>
                          </a:solidFill>
                          <a:effectLst/>
                          <a:latin typeface="+mn-lt"/>
                          <a:ea typeface="+mn-ea"/>
                          <a:cs typeface="+mn-cs"/>
                        </a:rPr>
                        <a:t>AIoT</a:t>
                      </a:r>
                      <a:r>
                        <a:rPr lang="en-US" sz="1400" kern="1200" dirty="0" smtClean="0">
                          <a:solidFill>
                            <a:schemeClr val="dk1"/>
                          </a:solidFill>
                          <a:effectLst/>
                          <a:latin typeface="+mn-lt"/>
                          <a:ea typeface="+mn-ea"/>
                          <a:cs typeface="+mn-cs"/>
                        </a:rPr>
                        <a:t> Device for both Topology</a:t>
                      </a:r>
                      <a:r>
                        <a:rPr lang="en-US" sz="1400" kern="1200" baseline="0" dirty="0" smtClean="0">
                          <a:solidFill>
                            <a:schemeClr val="dk1"/>
                          </a:solidFill>
                          <a:effectLst/>
                          <a:latin typeface="+mn-lt"/>
                          <a:ea typeface="+mn-ea"/>
                          <a:cs typeface="+mn-cs"/>
                        </a:rPr>
                        <a:t> 1 and Topology 2</a:t>
                      </a:r>
                      <a:r>
                        <a:rPr lang="en-US" sz="1400" kern="1200" dirty="0" smtClean="0">
                          <a:solidFill>
                            <a:schemeClr val="dk1"/>
                          </a:solidFill>
                          <a:effectLst/>
                          <a:latin typeface="+mn-lt"/>
                          <a:ea typeface="+mn-ea"/>
                          <a:cs typeface="+mn-cs"/>
                        </a:rPr>
                        <a:t>. </a:t>
                      </a:r>
                      <a:endParaRPr lang="en-US" sz="1400" kern="1200" dirty="0">
                        <a:solidFill>
                          <a:schemeClr val="dk1"/>
                        </a:solidFill>
                        <a:effectLst/>
                        <a:latin typeface="+mn-lt"/>
                        <a:ea typeface="+mn-ea"/>
                        <a:cs typeface="+mn-cs"/>
                      </a:endParaRPr>
                    </a:p>
                    <a:p>
                      <a:pPr marL="228600" indent="-228600">
                        <a:buFont typeface="+mj-lt"/>
                        <a:buAutoNum type="arabicPeriod"/>
                      </a:pPr>
                      <a:r>
                        <a:rPr lang="en-US" sz="1400" kern="1200" dirty="0" smtClean="0">
                          <a:solidFill>
                            <a:schemeClr val="dk1"/>
                          </a:solidFill>
                          <a:effectLst/>
                          <a:latin typeface="+mn-lt"/>
                          <a:ea typeface="+mn-ea"/>
                          <a:cs typeface="+mn-cs"/>
                        </a:rPr>
                        <a:t>Support of DO-A</a:t>
                      </a:r>
                      <a:r>
                        <a:rPr lang="en-US" sz="1400" kern="1200" baseline="0" dirty="0" smtClean="0">
                          <a:solidFill>
                            <a:schemeClr val="dk1"/>
                          </a:solidFill>
                          <a:effectLst/>
                          <a:latin typeface="+mn-lt"/>
                          <a:ea typeface="+mn-ea"/>
                          <a:cs typeface="+mn-cs"/>
                        </a:rPr>
                        <a:t> traffic type.</a:t>
                      </a:r>
                      <a:endParaRPr lang="en-US" sz="1400" kern="1200" dirty="0">
                        <a:solidFill>
                          <a:schemeClr val="dk1"/>
                        </a:solidFill>
                        <a:effectLst/>
                        <a:latin typeface="+mn-lt"/>
                        <a:ea typeface="+mn-ea"/>
                        <a:cs typeface="+mn-cs"/>
                      </a:endParaRPr>
                    </a:p>
                  </a:txBody>
                  <a:tcPr/>
                </a:tc>
                <a:tc>
                  <a:txBody>
                    <a:bodyPr/>
                    <a:lstStyle/>
                    <a:p>
                      <a:r>
                        <a:rPr lang="en-US" sz="1400" dirty="0"/>
                        <a:t>Yes, TS </a:t>
                      </a:r>
                      <a:r>
                        <a:rPr lang="en-US" sz="1400" dirty="0" smtClean="0"/>
                        <a:t>22.369</a:t>
                      </a:r>
                      <a:endParaRPr lang="en-US" sz="1400" dirty="0"/>
                    </a:p>
                  </a:txBody>
                  <a:tcPr/>
                </a:tc>
                <a:tc>
                  <a:txBody>
                    <a:bodyPr/>
                    <a:lstStyle/>
                    <a:p>
                      <a:r>
                        <a:rPr lang="en-US" sz="1400" dirty="0"/>
                        <a:t>SA2</a:t>
                      </a:r>
                    </a:p>
                  </a:txBody>
                  <a:tcPr/>
                </a:tc>
                <a:tc>
                  <a:txBody>
                    <a:bodyPr/>
                    <a:lstStyle/>
                    <a:p>
                      <a:r>
                        <a:rPr lang="en-US" sz="1400" dirty="0"/>
                        <a:t>Yes, Major</a:t>
                      </a:r>
                    </a:p>
                  </a:txBody>
                  <a:tcPr/>
                </a:tc>
                <a:tc>
                  <a:txBody>
                    <a:bodyPr/>
                    <a:lstStyle/>
                    <a:p>
                      <a:r>
                        <a:rPr lang="en-US" sz="1400" dirty="0"/>
                        <a:t>SA3 for security, SA5 for charging</a:t>
                      </a:r>
                    </a:p>
                  </a:txBody>
                  <a:tcPr/>
                </a:tc>
                <a:extLst>
                  <a:ext uri="{0D108BD9-81ED-4DB2-BD59-A6C34878D82A}">
                    <a16:rowId xmlns="" xmlns:a16="http://schemas.microsoft.com/office/drawing/2014/main" val="1961773117"/>
                  </a:ext>
                </a:extLst>
              </a:tr>
              <a:tr h="370840">
                <a:tc>
                  <a:txBody>
                    <a:bodyPr/>
                    <a:lstStyle/>
                    <a:p>
                      <a:r>
                        <a:rPr lang="en-US" altLang="zh-CN" sz="1400" dirty="0" smtClean="0"/>
                        <a:t>6</a:t>
                      </a:r>
                      <a:r>
                        <a:rPr lang="en-US" sz="1400" dirty="0" smtClean="0"/>
                        <a:t>.</a:t>
                      </a:r>
                      <a:endParaRPr lang="en-US" sz="1400" dirty="0"/>
                    </a:p>
                  </a:txBody>
                  <a:tcPr/>
                </a:tc>
                <a:tc>
                  <a:txBody>
                    <a:bodyPr/>
                    <a:lstStyle/>
                    <a:p>
                      <a:r>
                        <a:rPr lang="en-US" sz="1400" b="1" dirty="0" smtClean="0"/>
                        <a:t>EnergySys_Ph2</a:t>
                      </a:r>
                    </a:p>
                    <a:p>
                      <a:r>
                        <a:rPr lang="en-US" sz="1400" dirty="0" smtClean="0"/>
                        <a:t>(See slide </a:t>
                      </a:r>
                      <a:r>
                        <a:rPr lang="en-US" sz="1400" dirty="0" smtClean="0">
                          <a:solidFill>
                            <a:srgbClr val="FF0000"/>
                          </a:solidFill>
                        </a:rPr>
                        <a:t>12</a:t>
                      </a:r>
                      <a:r>
                        <a:rPr lang="en-US" sz="1400" dirty="0" smtClean="0"/>
                        <a:t> for more details)</a:t>
                      </a:r>
                      <a:endParaRPr lang="en-US" sz="1400" dirty="0"/>
                    </a:p>
                  </a:txBody>
                  <a:tcPr/>
                </a:tc>
                <a:tc>
                  <a:txBody>
                    <a:bodyPr/>
                    <a:lstStyle/>
                    <a:p>
                      <a:r>
                        <a:rPr lang="en-US" sz="1400" dirty="0" smtClean="0"/>
                        <a:t>Further system</a:t>
                      </a:r>
                      <a:r>
                        <a:rPr lang="en-US" sz="1400" baseline="0" dirty="0" smtClean="0"/>
                        <a:t> architecture enhancements are required to meet R20 5G-A SA1 energy efficiency as service criteria requirements and to optimize network energy consumption.</a:t>
                      </a:r>
                    </a:p>
                    <a:p>
                      <a:pPr marL="0" indent="0">
                        <a:buFont typeface="+mj-lt"/>
                        <a:buNone/>
                      </a:pPr>
                      <a:r>
                        <a:rPr lang="en-US" sz="1400" b="1" kern="1200" dirty="0" smtClean="0">
                          <a:solidFill>
                            <a:schemeClr val="dk1"/>
                          </a:solidFill>
                          <a:effectLst/>
                          <a:latin typeface="+mn-lt"/>
                          <a:ea typeface="+mn-ea"/>
                          <a:cs typeface="+mn-cs"/>
                        </a:rPr>
                        <a:t>Key Work Tasks includes defining -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zh-CN" sz="1400" kern="1200" baseline="0" dirty="0" smtClean="0">
                          <a:solidFill>
                            <a:schemeClr val="dk1"/>
                          </a:solidFill>
                          <a:latin typeface="+mn-lt"/>
                          <a:ea typeface="+mn-ea"/>
                          <a:cs typeface="+mn-cs"/>
                        </a:rPr>
                        <a:t>Expose network energy information to the UE</a:t>
                      </a:r>
                    </a:p>
                    <a:p>
                      <a:pPr marL="228600" marR="0" lvl="2"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zh-CN" sz="1400" kern="1200" baseline="0" dirty="0" smtClean="0">
                          <a:solidFill>
                            <a:schemeClr val="dk1"/>
                          </a:solidFill>
                          <a:latin typeface="+mn-lt"/>
                          <a:ea typeface="+mn-ea"/>
                          <a:cs typeface="+mn-cs"/>
                        </a:rPr>
                        <a:t>Expose network capabilities and validity conditions for energy saving</a:t>
                      </a:r>
                    </a:p>
                    <a:p>
                      <a:pPr marL="228600" marR="0" lvl="2"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zh-CN" sz="1400" kern="1200" baseline="0" dirty="0" smtClean="0">
                          <a:solidFill>
                            <a:schemeClr val="dk1"/>
                          </a:solidFill>
                          <a:latin typeface="+mn-lt"/>
                          <a:ea typeface="+mn-ea"/>
                          <a:cs typeface="+mn-cs"/>
                        </a:rPr>
                        <a:t>Enhancements on subscription and policy control, and others</a:t>
                      </a:r>
                    </a:p>
                    <a:p>
                      <a:pPr marL="228600" marR="0" lvl="2"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zh-CN" sz="1400" kern="1200" baseline="0" dirty="0" smtClean="0">
                          <a:solidFill>
                            <a:schemeClr val="dk1"/>
                          </a:solidFill>
                          <a:latin typeface="+mn-lt"/>
                          <a:ea typeface="+mn-ea"/>
                          <a:cs typeface="+mn-cs"/>
                        </a:rPr>
                        <a:t>UE-assisted network energy saving</a:t>
                      </a:r>
                      <a:endParaRPr lang="en-US" sz="1400" kern="1200" baseline="0" dirty="0">
                        <a:solidFill>
                          <a:schemeClr val="dk1"/>
                        </a:solidFill>
                        <a:latin typeface="+mn-lt"/>
                        <a:ea typeface="+mn-ea"/>
                        <a:cs typeface="+mn-cs"/>
                      </a:endParaRPr>
                    </a:p>
                  </a:txBody>
                  <a:tcPr/>
                </a:tc>
                <a:tc>
                  <a:txBody>
                    <a:bodyPr/>
                    <a:lstStyle/>
                    <a:p>
                      <a:r>
                        <a:rPr lang="en-US" altLang="zh-CN" sz="1400" dirty="0" smtClean="0"/>
                        <a:t>Yes,</a:t>
                      </a:r>
                      <a:r>
                        <a:rPr lang="en-US" altLang="zh-CN" sz="1400" baseline="0" dirty="0" smtClean="0"/>
                        <a:t> TS 22.883</a:t>
                      </a:r>
                      <a:endParaRPr lang="en-US" altLang="zh-CN" sz="1400" dirty="0" smtClean="0"/>
                    </a:p>
                  </a:txBody>
                  <a:tcPr/>
                </a:tc>
                <a:tc>
                  <a:txBody>
                    <a:bodyPr/>
                    <a:lstStyle/>
                    <a:p>
                      <a:r>
                        <a:rPr lang="en-US" sz="1400" dirty="0" smtClean="0"/>
                        <a:t>SA2</a:t>
                      </a:r>
                      <a:endParaRPr lang="en-US" sz="1400" dirty="0"/>
                    </a:p>
                  </a:txBody>
                  <a:tcPr/>
                </a:tc>
                <a:tc>
                  <a:txBody>
                    <a:bodyPr/>
                    <a:lstStyle/>
                    <a:p>
                      <a:r>
                        <a:rPr lang="en-US" sz="1400" dirty="0" smtClean="0"/>
                        <a:t>No</a:t>
                      </a:r>
                      <a:r>
                        <a:rPr lang="en-US" sz="1400" baseline="0" dirty="0" smtClean="0"/>
                        <a:t> or minor</a:t>
                      </a:r>
                      <a:endParaRPr lang="en-US" sz="1400" dirty="0"/>
                    </a:p>
                  </a:txBody>
                  <a:tcPr/>
                </a:tc>
                <a:tc>
                  <a:txBody>
                    <a:bodyPr/>
                    <a:lstStyle/>
                    <a:p>
                      <a:r>
                        <a:rPr lang="en-US" sz="1400" dirty="0" smtClean="0"/>
                        <a:t>SA5 (e.g. energy calculation), SA3 (e.g. user consent)</a:t>
                      </a:r>
                      <a:endParaRPr lang="en-US" sz="1400" dirty="0"/>
                    </a:p>
                  </a:txBody>
                  <a:tcPr/>
                </a:tc>
                <a:extLst>
                  <a:ext uri="{0D108BD9-81ED-4DB2-BD59-A6C34878D82A}">
                    <a16:rowId xmlns="" xmlns:a16="http://schemas.microsoft.com/office/drawing/2014/main" val="136015713"/>
                  </a:ext>
                </a:extLst>
              </a:tr>
            </a:tbl>
          </a:graphicData>
        </a:graphic>
      </p:graphicFrame>
    </p:spTree>
    <p:extLst>
      <p:ext uri="{BB962C8B-B14F-4D97-AF65-F5344CB8AC3E}">
        <p14:creationId xmlns:p14="http://schemas.microsoft.com/office/powerpoint/2010/main" val="3321100504"/>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95925" y="3200941"/>
            <a:ext cx="5972175" cy="3153684"/>
          </a:xfrm>
          <a:prstGeom prst="rect">
            <a:avLst/>
          </a:prstGeom>
          <a:ln>
            <a:solidFill>
              <a:schemeClr val="accent6">
                <a:lumMod val="60000"/>
                <a:lumOff val="40000"/>
              </a:schemeClr>
            </a:solidFill>
          </a:ln>
        </p:spPr>
        <p:txBody>
          <a:bodyPr wrap="square">
            <a:spAutoFit/>
          </a:bodyPr>
          <a:lstStyle/>
          <a:p>
            <a:pPr marL="228600" indent="-228600">
              <a:lnSpc>
                <a:spcPct val="90000"/>
              </a:lnSpc>
              <a:spcBef>
                <a:spcPts val="1000"/>
              </a:spcBef>
              <a:buBlip>
                <a:blip r:embed="rId2"/>
              </a:buBlip>
            </a:pPr>
            <a:r>
              <a:rPr lang="en-US" altLang="zh-CN" sz="2000" dirty="0">
                <a:solidFill>
                  <a:schemeClr val="dk1"/>
                </a:solidFill>
                <a:latin typeface="+mn-lt"/>
              </a:rPr>
              <a:t>3. Co-ordination among multi-types of satellite access</a:t>
            </a:r>
          </a:p>
          <a:p>
            <a:pPr marL="685800" lvl="1" indent="-228600">
              <a:lnSpc>
                <a:spcPct val="90000"/>
              </a:lnSpc>
              <a:spcBef>
                <a:spcPts val="500"/>
              </a:spcBef>
              <a:buClr>
                <a:srgbClr val="C00000"/>
              </a:buClr>
              <a:buFont typeface="Arial" panose="020B0604020202020204" pitchFamily="34" charset="0"/>
              <a:buChar char="•"/>
            </a:pPr>
            <a:r>
              <a:rPr lang="en-US" altLang="zh-CN" sz="1600" dirty="0">
                <a:latin typeface="+mn-lt"/>
              </a:rPr>
              <a:t>UE policy enhancement for network selection considering satellite access type</a:t>
            </a:r>
            <a:r>
              <a:rPr lang="en-US" altLang="zh-CN" sz="1600" dirty="0" smtClean="0">
                <a:latin typeface="+mn-lt"/>
              </a:rPr>
              <a:t>.</a:t>
            </a:r>
          </a:p>
          <a:p>
            <a:pPr marL="685800" lvl="1" indent="-228600">
              <a:lnSpc>
                <a:spcPct val="90000"/>
              </a:lnSpc>
              <a:spcBef>
                <a:spcPts val="500"/>
              </a:spcBef>
              <a:buClr>
                <a:srgbClr val="C00000"/>
              </a:buClr>
              <a:buFont typeface="Arial" panose="020B0604020202020204" pitchFamily="34" charset="0"/>
              <a:buChar char="•"/>
            </a:pPr>
            <a:endParaRPr lang="en-US" altLang="zh-CN" sz="1600" dirty="0">
              <a:latin typeface="+mn-lt"/>
            </a:endParaRPr>
          </a:p>
          <a:p>
            <a:pPr marL="685800" lvl="1" indent="-228600">
              <a:lnSpc>
                <a:spcPct val="90000"/>
              </a:lnSpc>
              <a:spcBef>
                <a:spcPts val="500"/>
              </a:spcBef>
              <a:buClr>
                <a:srgbClr val="C00000"/>
              </a:buClr>
              <a:buFont typeface="Arial" panose="020B0604020202020204" pitchFamily="34" charset="0"/>
              <a:buChar char="•"/>
            </a:pPr>
            <a:endParaRPr lang="en-US" altLang="zh-CN" sz="1600" dirty="0" smtClean="0">
              <a:latin typeface="+mn-lt"/>
            </a:endParaRPr>
          </a:p>
          <a:p>
            <a:pPr marL="685800" lvl="1" indent="-228600">
              <a:lnSpc>
                <a:spcPct val="90000"/>
              </a:lnSpc>
              <a:spcBef>
                <a:spcPts val="500"/>
              </a:spcBef>
              <a:buClr>
                <a:srgbClr val="C00000"/>
              </a:buClr>
              <a:buFont typeface="Arial" panose="020B0604020202020204" pitchFamily="34" charset="0"/>
              <a:buChar char="•"/>
            </a:pPr>
            <a:endParaRPr lang="en-US" altLang="zh-CN" sz="1600" dirty="0">
              <a:latin typeface="+mn-lt"/>
            </a:endParaRPr>
          </a:p>
          <a:p>
            <a:pPr marL="685800" lvl="1" indent="-228600">
              <a:lnSpc>
                <a:spcPct val="90000"/>
              </a:lnSpc>
              <a:spcBef>
                <a:spcPts val="500"/>
              </a:spcBef>
              <a:buClr>
                <a:srgbClr val="C00000"/>
              </a:buClr>
              <a:buFont typeface="Arial" panose="020B0604020202020204" pitchFamily="34" charset="0"/>
              <a:buChar char="•"/>
            </a:pPr>
            <a:endParaRPr lang="en-US" altLang="zh-CN" sz="1600" dirty="0" smtClean="0">
              <a:latin typeface="+mn-lt"/>
            </a:endParaRPr>
          </a:p>
          <a:p>
            <a:pPr marL="685800" lvl="1" indent="-228600">
              <a:lnSpc>
                <a:spcPct val="90000"/>
              </a:lnSpc>
              <a:spcBef>
                <a:spcPts val="500"/>
              </a:spcBef>
              <a:buClr>
                <a:srgbClr val="C00000"/>
              </a:buClr>
              <a:buFont typeface="Arial" panose="020B0604020202020204" pitchFamily="34" charset="0"/>
              <a:buChar char="•"/>
            </a:pPr>
            <a:endParaRPr lang="en-US" altLang="zh-CN" sz="1600" dirty="0">
              <a:latin typeface="+mn-lt"/>
            </a:endParaRPr>
          </a:p>
          <a:p>
            <a:pPr marL="685800" lvl="1" indent="-228600">
              <a:lnSpc>
                <a:spcPct val="90000"/>
              </a:lnSpc>
              <a:spcBef>
                <a:spcPts val="500"/>
              </a:spcBef>
              <a:buClr>
                <a:srgbClr val="C00000"/>
              </a:buClr>
              <a:buFont typeface="Arial" panose="020B0604020202020204" pitchFamily="34" charset="0"/>
              <a:buChar char="•"/>
            </a:pPr>
            <a:endParaRPr lang="en-US" altLang="zh-CN" sz="1600" dirty="0" smtClean="0">
              <a:latin typeface="+mn-lt"/>
            </a:endParaRPr>
          </a:p>
          <a:p>
            <a:pPr marL="685800" lvl="1" indent="-228600">
              <a:lnSpc>
                <a:spcPct val="90000"/>
              </a:lnSpc>
              <a:spcBef>
                <a:spcPts val="500"/>
              </a:spcBef>
              <a:buClr>
                <a:srgbClr val="C00000"/>
              </a:buClr>
              <a:buFont typeface="Arial" panose="020B0604020202020204" pitchFamily="34" charset="0"/>
              <a:buChar char="•"/>
            </a:pPr>
            <a:endParaRPr lang="en-US" altLang="zh-CN" sz="1600" dirty="0">
              <a:latin typeface="+mn-lt"/>
            </a:endParaRPr>
          </a:p>
        </p:txBody>
      </p:sp>
      <p:pic>
        <p:nvPicPr>
          <p:cNvPr id="1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19750" y="4859529"/>
            <a:ext cx="3193027" cy="15057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2927" t="-7481" r="5160" b="-1"/>
          <a:stretch/>
        </p:blipFill>
        <p:spPr bwMode="auto">
          <a:xfrm>
            <a:off x="476250" y="4733926"/>
            <a:ext cx="4838700" cy="161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a:xfrm>
            <a:off x="578010" y="560387"/>
            <a:ext cx="10515600" cy="1130301"/>
          </a:xfrm>
        </p:spPr>
        <p:txBody>
          <a:bodyPr/>
          <a:lstStyle/>
          <a:p>
            <a:r>
              <a:rPr lang="en-US" altLang="zh-CN" sz="3200" dirty="0"/>
              <a:t>#</a:t>
            </a:r>
            <a:r>
              <a:rPr lang="en-US" altLang="zh-CN" sz="3200" dirty="0" smtClean="0"/>
              <a:t>1.1: </a:t>
            </a:r>
            <a:r>
              <a:rPr lang="en-US" altLang="en-US" sz="3200" dirty="0" smtClean="0"/>
              <a:t>Integrating </a:t>
            </a:r>
            <a:r>
              <a:rPr lang="en-US" altLang="en-US" sz="3200" dirty="0"/>
              <a:t>satellite component into </a:t>
            </a:r>
            <a:r>
              <a:rPr lang="en-US" altLang="en-US" sz="3200" dirty="0" smtClean="0"/>
              <a:t>5GS_ph4</a:t>
            </a:r>
            <a:endParaRPr lang="en-GB" altLang="en-US" dirty="0"/>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428624" y="1835151"/>
            <a:ext cx="11049001" cy="1270000"/>
          </a:xfrm>
          <a:ln>
            <a:solidFill>
              <a:schemeClr val="accent6">
                <a:lumMod val="60000"/>
                <a:lumOff val="40000"/>
              </a:schemeClr>
            </a:solidFill>
          </a:ln>
        </p:spPr>
        <p:txBody>
          <a:bodyPr/>
          <a:lstStyle/>
          <a:p>
            <a:r>
              <a:rPr lang="en-US" altLang="zh-CN" sz="2000" dirty="0" smtClean="0">
                <a:solidFill>
                  <a:schemeClr val="dk1"/>
                </a:solidFill>
              </a:rPr>
              <a:t>1. </a:t>
            </a:r>
            <a:r>
              <a:rPr lang="en-US" altLang="zh-CN" sz="2000" dirty="0">
                <a:solidFill>
                  <a:schemeClr val="dk1"/>
                </a:solidFill>
              </a:rPr>
              <a:t>UE-satellite-UE communication enhancement </a:t>
            </a:r>
          </a:p>
          <a:p>
            <a:pPr marL="457200" lvl="1" indent="-171450"/>
            <a:r>
              <a:rPr lang="en-US" altLang="zh-CN" sz="1600" dirty="0"/>
              <a:t>Support of IMS services for roaming UEs, including one or both UEs are in roaming status.</a:t>
            </a:r>
          </a:p>
          <a:p>
            <a:pPr marL="457200" lvl="1" indent="-171450"/>
            <a:r>
              <a:rPr lang="en-US" altLang="zh-CN" sz="1600" dirty="0"/>
              <a:t>Support of UPF only on board satellite to enable UE-satellite-UE communication.</a:t>
            </a:r>
          </a:p>
          <a:p>
            <a:pPr marL="457200" lvl="1" indent="-171450"/>
            <a:r>
              <a:rPr lang="en-US" altLang="zh-CN" sz="1600" dirty="0"/>
              <a:t>Support of mission critical services which would require 1 to many communication via satellite </a:t>
            </a:r>
            <a:r>
              <a:rPr lang="en-US" altLang="zh-CN" sz="1600" dirty="0" smtClean="0"/>
              <a:t>access</a:t>
            </a:r>
            <a:endParaRPr lang="en-US" altLang="zh-CN" sz="1600" dirty="0"/>
          </a:p>
        </p:txBody>
      </p:sp>
      <p:sp>
        <p:nvSpPr>
          <p:cNvPr id="2" name="矩形 1"/>
          <p:cNvSpPr/>
          <p:nvPr/>
        </p:nvSpPr>
        <p:spPr>
          <a:xfrm>
            <a:off x="428625" y="3190832"/>
            <a:ext cx="4886325" cy="3181384"/>
          </a:xfrm>
          <a:prstGeom prst="rect">
            <a:avLst/>
          </a:prstGeom>
          <a:ln>
            <a:solidFill>
              <a:schemeClr val="accent6">
                <a:lumMod val="60000"/>
                <a:lumOff val="40000"/>
              </a:schemeClr>
            </a:solidFill>
          </a:ln>
        </p:spPr>
        <p:txBody>
          <a:bodyPr wrap="square">
            <a:spAutoFit/>
          </a:bodyPr>
          <a:lstStyle/>
          <a:p>
            <a:pPr marL="228600" indent="-228600">
              <a:lnSpc>
                <a:spcPct val="90000"/>
              </a:lnSpc>
              <a:spcBef>
                <a:spcPts val="1000"/>
              </a:spcBef>
              <a:buBlip>
                <a:blip r:embed="rId2"/>
              </a:buBlip>
            </a:pPr>
            <a:r>
              <a:rPr lang="en-US" altLang="zh-CN" sz="2000" dirty="0">
                <a:solidFill>
                  <a:schemeClr val="dk1"/>
                </a:solidFill>
                <a:latin typeface="+mn-lt"/>
                <a:cs typeface="+mn-cs"/>
              </a:rPr>
              <a:t>2. IMS voice call via GEO satellite access </a:t>
            </a:r>
          </a:p>
          <a:p>
            <a:pPr lvl="1" indent="-171450">
              <a:lnSpc>
                <a:spcPct val="90000"/>
              </a:lnSpc>
              <a:spcBef>
                <a:spcPts val="500"/>
              </a:spcBef>
              <a:buClr>
                <a:srgbClr val="C00000"/>
              </a:buClr>
              <a:buFont typeface="Arial" panose="020B0604020202020204" pitchFamily="34" charset="0"/>
              <a:buChar char="•"/>
            </a:pPr>
            <a:r>
              <a:rPr lang="en-US" altLang="zh-CN" sz="1600" dirty="0">
                <a:latin typeface="+mn-lt"/>
                <a:cs typeface="+mn-cs"/>
              </a:rPr>
              <a:t>QoS adaption considering characteristics of NR-GEO satellite access</a:t>
            </a:r>
          </a:p>
          <a:p>
            <a:pPr lvl="1" indent="-171450">
              <a:lnSpc>
                <a:spcPct val="90000"/>
              </a:lnSpc>
              <a:spcBef>
                <a:spcPts val="500"/>
              </a:spcBef>
              <a:buClr>
                <a:srgbClr val="C00000"/>
              </a:buClr>
              <a:buFont typeface="Arial" panose="020B0604020202020204" pitchFamily="34" charset="0"/>
              <a:buChar char="•"/>
            </a:pPr>
            <a:r>
              <a:rPr lang="en-US" altLang="zh-CN" sz="1600" dirty="0">
                <a:latin typeface="+mn-lt"/>
                <a:cs typeface="+mn-cs"/>
              </a:rPr>
              <a:t>Optimization of IMS call flow and signaling to shorten call setup latency.</a:t>
            </a:r>
          </a:p>
          <a:p>
            <a:pPr lvl="1" indent="-171450">
              <a:lnSpc>
                <a:spcPct val="90000"/>
              </a:lnSpc>
              <a:spcBef>
                <a:spcPts val="500"/>
              </a:spcBef>
              <a:buClr>
                <a:srgbClr val="C00000"/>
              </a:buClr>
              <a:buFont typeface="Arial" panose="020B0604020202020204" pitchFamily="34" charset="0"/>
              <a:buChar char="•"/>
            </a:pPr>
            <a:r>
              <a:rPr lang="en-US" altLang="zh-CN" sz="1600" dirty="0">
                <a:latin typeface="+mn-lt"/>
                <a:cs typeface="+mn-cs"/>
              </a:rPr>
              <a:t>New codec for IMS voice media for lower bit rate, KPI set by SA1 is 1-3 </a:t>
            </a:r>
            <a:r>
              <a:rPr lang="en-US" altLang="zh-CN" sz="1600" dirty="0" err="1" smtClean="0">
                <a:latin typeface="+mn-lt"/>
                <a:cs typeface="+mn-cs"/>
              </a:rPr>
              <a:t>kbit</a:t>
            </a:r>
            <a:r>
              <a:rPr lang="en-US" altLang="zh-CN" sz="1600" dirty="0" smtClean="0">
                <a:latin typeface="+mn-lt"/>
                <a:cs typeface="+mn-cs"/>
              </a:rPr>
              <a:t>/s</a:t>
            </a:r>
          </a:p>
          <a:p>
            <a:pPr lvl="1">
              <a:lnSpc>
                <a:spcPct val="90000"/>
              </a:lnSpc>
              <a:spcBef>
                <a:spcPts val="500"/>
              </a:spcBef>
              <a:buClr>
                <a:srgbClr val="C00000"/>
              </a:buClr>
            </a:pPr>
            <a:endParaRPr lang="en-US" altLang="zh-CN" sz="1600" dirty="0" smtClean="0">
              <a:latin typeface="+mn-lt"/>
              <a:cs typeface="+mn-cs"/>
            </a:endParaRPr>
          </a:p>
          <a:p>
            <a:pPr marL="685800" lvl="1" indent="-228600">
              <a:lnSpc>
                <a:spcPct val="90000"/>
              </a:lnSpc>
              <a:spcBef>
                <a:spcPts val="500"/>
              </a:spcBef>
              <a:buClr>
                <a:srgbClr val="C00000"/>
              </a:buClr>
              <a:buFont typeface="Arial" panose="020B0604020202020204" pitchFamily="34" charset="0"/>
              <a:buChar char="•"/>
            </a:pPr>
            <a:endParaRPr lang="en-US" altLang="zh-CN" sz="1100" dirty="0" smtClean="0">
              <a:latin typeface="+mn-lt"/>
              <a:cs typeface="+mn-cs"/>
            </a:endParaRPr>
          </a:p>
          <a:p>
            <a:pPr marL="685800" lvl="1" indent="-228600">
              <a:lnSpc>
                <a:spcPct val="90000"/>
              </a:lnSpc>
              <a:spcBef>
                <a:spcPts val="500"/>
              </a:spcBef>
              <a:buClr>
                <a:srgbClr val="C00000"/>
              </a:buClr>
              <a:buFont typeface="Arial" panose="020B0604020202020204" pitchFamily="34" charset="0"/>
              <a:buChar char="•"/>
            </a:pPr>
            <a:endParaRPr lang="en-US" altLang="zh-CN" sz="1100" dirty="0">
              <a:latin typeface="+mn-lt"/>
              <a:cs typeface="+mn-cs"/>
            </a:endParaRPr>
          </a:p>
          <a:p>
            <a:pPr marL="685800" lvl="1" indent="-228600">
              <a:lnSpc>
                <a:spcPct val="90000"/>
              </a:lnSpc>
              <a:spcBef>
                <a:spcPts val="500"/>
              </a:spcBef>
              <a:buClr>
                <a:srgbClr val="C00000"/>
              </a:buClr>
              <a:buFont typeface="Arial" panose="020B0604020202020204" pitchFamily="34" charset="0"/>
              <a:buChar char="•"/>
            </a:pPr>
            <a:endParaRPr lang="en-US" altLang="zh-CN" sz="1600" dirty="0" smtClean="0">
              <a:latin typeface="+mn-lt"/>
              <a:cs typeface="+mn-cs"/>
            </a:endParaRPr>
          </a:p>
          <a:p>
            <a:pPr marL="685800" lvl="1" indent="-228600">
              <a:lnSpc>
                <a:spcPct val="90000"/>
              </a:lnSpc>
              <a:spcBef>
                <a:spcPts val="500"/>
              </a:spcBef>
              <a:buClr>
                <a:srgbClr val="C00000"/>
              </a:buClr>
              <a:buFont typeface="Arial" panose="020B0604020202020204" pitchFamily="34" charset="0"/>
              <a:buChar char="•"/>
            </a:pPr>
            <a:endParaRPr lang="en-US" altLang="zh-CN" sz="1600" dirty="0">
              <a:latin typeface="+mn-lt"/>
              <a:cs typeface="+mn-cs"/>
            </a:endParaRPr>
          </a:p>
        </p:txBody>
      </p:sp>
      <p:sp>
        <p:nvSpPr>
          <p:cNvPr id="4" name="TextBox 3"/>
          <p:cNvSpPr txBox="1"/>
          <p:nvPr/>
        </p:nvSpPr>
        <p:spPr>
          <a:xfrm>
            <a:off x="528637" y="5107298"/>
            <a:ext cx="2092690" cy="276999"/>
          </a:xfrm>
          <a:prstGeom prst="rect">
            <a:avLst/>
          </a:prstGeom>
          <a:noFill/>
        </p:spPr>
        <p:txBody>
          <a:bodyPr wrap="square" rtlCol="0">
            <a:spAutoFit/>
          </a:bodyPr>
          <a:lstStyle/>
          <a:p>
            <a:r>
              <a:rPr lang="en-US" sz="1200" b="1" i="1" dirty="0" smtClean="0">
                <a:solidFill>
                  <a:schemeClr val="accent2">
                    <a:lumMod val="75000"/>
                  </a:schemeClr>
                </a:solidFill>
                <a:latin typeface="+mn-lt"/>
              </a:rPr>
              <a:t>From Rel-20 SA1 5GSAT_Ph4</a:t>
            </a:r>
            <a:endParaRPr lang="en-US" sz="1200" b="1" i="1" dirty="0">
              <a:solidFill>
                <a:schemeClr val="accent2">
                  <a:lumMod val="75000"/>
                </a:schemeClr>
              </a:solidFill>
              <a:latin typeface="+mn-lt"/>
            </a:endParaRPr>
          </a:p>
        </p:txBody>
      </p:sp>
      <p:sp>
        <p:nvSpPr>
          <p:cNvPr id="10" name="矩形 9"/>
          <p:cNvSpPr/>
          <p:nvPr/>
        </p:nvSpPr>
        <p:spPr>
          <a:xfrm>
            <a:off x="8105776" y="4460968"/>
            <a:ext cx="3362324" cy="1569660"/>
          </a:xfrm>
          <a:prstGeom prst="rect">
            <a:avLst/>
          </a:prstGeom>
        </p:spPr>
        <p:txBody>
          <a:bodyPr wrap="square">
            <a:spAutoFit/>
          </a:bodyPr>
          <a:lstStyle/>
          <a:p>
            <a:r>
              <a:rPr lang="en-US" altLang="zh-CN" sz="1200" b="1" i="1" dirty="0" smtClean="0">
                <a:solidFill>
                  <a:schemeClr val="accent2">
                    <a:lumMod val="75000"/>
                  </a:schemeClr>
                </a:solidFill>
                <a:latin typeface="Calibri" panose="020F0502020204030204" pitchFamily="34" charset="0"/>
                <a:cs typeface="Calibri" panose="020F0502020204030204" pitchFamily="34" charset="0"/>
              </a:rPr>
              <a:t>In Rel-20 SA1 FS_5GSAT_Ph4, 18 use </a:t>
            </a:r>
            <a:r>
              <a:rPr lang="en-US" altLang="zh-CN" sz="1200" b="1" i="1" dirty="0">
                <a:solidFill>
                  <a:schemeClr val="accent2">
                    <a:lumMod val="75000"/>
                  </a:schemeClr>
                </a:solidFill>
                <a:latin typeface="Calibri" panose="020F0502020204030204" pitchFamily="34" charset="0"/>
                <a:cs typeface="Calibri" panose="020F0502020204030204" pitchFamily="34" charset="0"/>
              </a:rPr>
              <a:t>c</a:t>
            </a:r>
            <a:r>
              <a:rPr lang="en-US" altLang="zh-CN" sz="1200" b="1" i="1" dirty="0" smtClean="0">
                <a:solidFill>
                  <a:schemeClr val="accent2">
                    <a:lumMod val="75000"/>
                  </a:schemeClr>
                </a:solidFill>
                <a:latin typeface="Calibri" panose="020F0502020204030204" pitchFamily="34" charset="0"/>
                <a:cs typeface="Calibri" panose="020F0502020204030204" pitchFamily="34" charset="0"/>
              </a:rPr>
              <a:t>ases on multi-orbit satellite access were identified. E.g. </a:t>
            </a:r>
          </a:p>
          <a:p>
            <a:pPr>
              <a:buFont typeface="Wingdings" panose="05000000000000000000" pitchFamily="2" charset="2"/>
              <a:buChar char="ü"/>
            </a:pPr>
            <a:r>
              <a:rPr lang="en-US" altLang="zh-CN" sz="1200" dirty="0" smtClean="0">
                <a:latin typeface="Calibri" panose="020F0502020204030204" pitchFamily="34" charset="0"/>
                <a:cs typeface="Calibri" panose="020F0502020204030204" pitchFamily="34" charset="0"/>
              </a:rPr>
              <a:t>Access MEO/GEO  in discontinuous coverage of LEO</a:t>
            </a:r>
          </a:p>
          <a:p>
            <a:pPr>
              <a:buFont typeface="Wingdings" panose="05000000000000000000" pitchFamily="2" charset="2"/>
              <a:buChar char="ü"/>
            </a:pPr>
            <a:r>
              <a:rPr lang="en-US" altLang="zh-CN" sz="1200" dirty="0" smtClean="0">
                <a:latin typeface="Calibri" panose="020F0502020204030204" pitchFamily="34" charset="0"/>
                <a:cs typeface="Calibri" panose="020F0502020204030204" pitchFamily="34" charset="0"/>
              </a:rPr>
              <a:t>Data transmission in LEO, and return to GEO</a:t>
            </a:r>
          </a:p>
          <a:p>
            <a:pPr>
              <a:buFont typeface="Wingdings" panose="05000000000000000000" pitchFamily="2" charset="2"/>
              <a:buChar char="ü"/>
            </a:pPr>
            <a:r>
              <a:rPr lang="en-US" altLang="zh-CN" sz="1200" dirty="0" smtClean="0">
                <a:latin typeface="Calibri" panose="020F0502020204030204" pitchFamily="34" charset="0"/>
                <a:cs typeface="Calibri" panose="020F0502020204030204" pitchFamily="34" charset="0"/>
              </a:rPr>
              <a:t>Different services in different orbit satellite</a:t>
            </a:r>
          </a:p>
          <a:p>
            <a:pPr>
              <a:buFont typeface="Wingdings" panose="05000000000000000000" pitchFamily="2" charset="2"/>
              <a:buChar char="ü"/>
            </a:pPr>
            <a:r>
              <a:rPr lang="en-US" altLang="zh-CN" sz="1200" dirty="0" smtClean="0">
                <a:latin typeface="Calibri" panose="020F0502020204030204" pitchFamily="34" charset="0"/>
                <a:cs typeface="Calibri" panose="020F0502020204030204" pitchFamily="34" charset="0"/>
              </a:rPr>
              <a:t>Service Hosting environment n different satellite</a:t>
            </a:r>
          </a:p>
          <a:p>
            <a:pPr>
              <a:buFont typeface="Wingdings" panose="05000000000000000000" pitchFamily="2" charset="2"/>
              <a:buChar char="ü"/>
            </a:pPr>
            <a:r>
              <a:rPr lang="en-US" altLang="zh-CN" sz="1200" dirty="0" smtClean="0">
                <a:latin typeface="Calibri" panose="020F0502020204030204" pitchFamily="34" charset="0"/>
                <a:cs typeface="Calibri" panose="020F0502020204030204" pitchFamily="34" charset="0"/>
              </a:rPr>
              <a:t>Network Entry in GEO, completion in LEO</a:t>
            </a:r>
            <a:endParaRPr lang="en-US" altLang="zh-CN" sz="12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74702340"/>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229350" y="3320962"/>
            <a:ext cx="5248275" cy="2867965"/>
          </a:xfrm>
          <a:prstGeom prst="rect">
            <a:avLst/>
          </a:prstGeom>
          <a:ln>
            <a:solidFill>
              <a:schemeClr val="accent6">
                <a:lumMod val="60000"/>
                <a:lumOff val="40000"/>
              </a:schemeClr>
            </a:solidFill>
          </a:ln>
        </p:spPr>
        <p:txBody>
          <a:bodyPr wrap="square">
            <a:spAutoFit/>
          </a:bodyPr>
          <a:lstStyle/>
          <a:p>
            <a:pPr marL="228600" indent="-228600">
              <a:lnSpc>
                <a:spcPct val="90000"/>
              </a:lnSpc>
              <a:spcBef>
                <a:spcPts val="1000"/>
              </a:spcBef>
              <a:buBlip>
                <a:blip r:embed="rId2"/>
              </a:buBlip>
            </a:pPr>
            <a:r>
              <a:rPr lang="en-US" altLang="zh-CN" sz="2000" dirty="0">
                <a:solidFill>
                  <a:schemeClr val="dk1"/>
                </a:solidFill>
                <a:latin typeface="+mn-lt"/>
                <a:cs typeface="+mn-cs"/>
              </a:rPr>
              <a:t>6. Support of indirect sharing of satellite </a:t>
            </a:r>
            <a:r>
              <a:rPr lang="en-US" altLang="zh-CN" sz="2000" dirty="0" smtClean="0">
                <a:solidFill>
                  <a:schemeClr val="dk1"/>
                </a:solidFill>
                <a:latin typeface="+mn-lt"/>
                <a:cs typeface="+mn-cs"/>
              </a:rPr>
              <a:t>access network</a:t>
            </a:r>
            <a:endParaRPr lang="en-US" altLang="zh-CN" sz="1600" dirty="0">
              <a:latin typeface="+mn-lt"/>
              <a:cs typeface="+mn-cs"/>
            </a:endParaRPr>
          </a:p>
          <a:p>
            <a:pPr lvl="1" indent="-171450">
              <a:lnSpc>
                <a:spcPct val="90000"/>
              </a:lnSpc>
              <a:spcBef>
                <a:spcPts val="500"/>
              </a:spcBef>
              <a:buClr>
                <a:srgbClr val="C00000"/>
              </a:buClr>
              <a:buFont typeface="Arial" panose="020B0604020202020204" pitchFamily="34" charset="0"/>
              <a:buChar char="•"/>
            </a:pPr>
            <a:r>
              <a:rPr lang="en-US" altLang="zh-CN" sz="1600" dirty="0">
                <a:latin typeface="+mn-lt"/>
                <a:cs typeface="+mn-cs"/>
              </a:rPr>
              <a:t>network selection and access control for UEs using satellite </a:t>
            </a:r>
            <a:r>
              <a:rPr lang="en-US" altLang="zh-CN" sz="1600" dirty="0" smtClean="0">
                <a:latin typeface="+mn-lt"/>
                <a:cs typeface="+mn-cs"/>
              </a:rPr>
              <a:t>access</a:t>
            </a:r>
          </a:p>
          <a:p>
            <a:pPr lvl="1" indent="-171450">
              <a:lnSpc>
                <a:spcPct val="90000"/>
              </a:lnSpc>
              <a:spcBef>
                <a:spcPts val="500"/>
              </a:spcBef>
              <a:buClr>
                <a:srgbClr val="C00000"/>
              </a:buClr>
              <a:buFont typeface="Arial" panose="020B0604020202020204" pitchFamily="34" charset="0"/>
              <a:buChar char="•"/>
            </a:pPr>
            <a:endParaRPr lang="en-US" altLang="zh-CN" sz="1600" dirty="0">
              <a:latin typeface="+mn-lt"/>
              <a:cs typeface="+mn-cs"/>
            </a:endParaRPr>
          </a:p>
          <a:p>
            <a:pPr lvl="1" indent="-171450">
              <a:lnSpc>
                <a:spcPct val="90000"/>
              </a:lnSpc>
              <a:spcBef>
                <a:spcPts val="500"/>
              </a:spcBef>
              <a:buClr>
                <a:srgbClr val="C00000"/>
              </a:buClr>
              <a:buFont typeface="Arial" panose="020B0604020202020204" pitchFamily="34" charset="0"/>
              <a:buChar char="•"/>
            </a:pPr>
            <a:endParaRPr lang="en-US" altLang="zh-CN" sz="1600" dirty="0" smtClean="0">
              <a:latin typeface="+mn-lt"/>
              <a:cs typeface="+mn-cs"/>
            </a:endParaRPr>
          </a:p>
          <a:p>
            <a:pPr lvl="1" indent="-171450">
              <a:lnSpc>
                <a:spcPct val="90000"/>
              </a:lnSpc>
              <a:spcBef>
                <a:spcPts val="500"/>
              </a:spcBef>
              <a:buClr>
                <a:srgbClr val="C00000"/>
              </a:buClr>
              <a:buFont typeface="Arial" panose="020B0604020202020204" pitchFamily="34" charset="0"/>
              <a:buChar char="•"/>
            </a:pPr>
            <a:endParaRPr lang="en-US" altLang="zh-CN" sz="1600" dirty="0">
              <a:latin typeface="+mn-lt"/>
              <a:cs typeface="+mn-cs"/>
            </a:endParaRPr>
          </a:p>
          <a:p>
            <a:pPr lvl="1" indent="-171450">
              <a:lnSpc>
                <a:spcPct val="90000"/>
              </a:lnSpc>
              <a:spcBef>
                <a:spcPts val="500"/>
              </a:spcBef>
              <a:buClr>
                <a:srgbClr val="C00000"/>
              </a:buClr>
              <a:buFont typeface="Arial" panose="020B0604020202020204" pitchFamily="34" charset="0"/>
              <a:buChar char="•"/>
            </a:pPr>
            <a:endParaRPr lang="en-US" altLang="zh-CN" sz="1600" dirty="0" smtClean="0">
              <a:latin typeface="+mn-lt"/>
              <a:cs typeface="+mn-cs"/>
            </a:endParaRPr>
          </a:p>
          <a:p>
            <a:pPr lvl="1" indent="-171450">
              <a:lnSpc>
                <a:spcPct val="90000"/>
              </a:lnSpc>
              <a:spcBef>
                <a:spcPts val="500"/>
              </a:spcBef>
              <a:buClr>
                <a:srgbClr val="C00000"/>
              </a:buClr>
              <a:buFont typeface="Arial" panose="020B0604020202020204" pitchFamily="34" charset="0"/>
              <a:buChar char="•"/>
            </a:pPr>
            <a:endParaRPr lang="en-US" altLang="zh-CN" sz="1600" dirty="0">
              <a:latin typeface="+mn-lt"/>
              <a:cs typeface="+mn-cs"/>
            </a:endParaRPr>
          </a:p>
          <a:p>
            <a:pPr lvl="1" indent="-171450">
              <a:lnSpc>
                <a:spcPct val="90000"/>
              </a:lnSpc>
              <a:spcBef>
                <a:spcPts val="500"/>
              </a:spcBef>
              <a:buClr>
                <a:srgbClr val="C00000"/>
              </a:buClr>
              <a:buFont typeface="Arial" panose="020B0604020202020204" pitchFamily="34" charset="0"/>
              <a:buChar char="•"/>
            </a:pPr>
            <a:endParaRPr lang="en-US" altLang="zh-CN" sz="1600" dirty="0">
              <a:latin typeface="+mn-lt"/>
              <a:cs typeface="+mn-cs"/>
            </a:endParaRPr>
          </a:p>
        </p:txBody>
      </p:sp>
      <p:pic>
        <p:nvPicPr>
          <p:cNvPr id="10" name="Picture 3"/>
          <p:cNvPicPr>
            <a:picLocks noChangeAspect="1"/>
          </p:cNvPicPr>
          <p:nvPr/>
        </p:nvPicPr>
        <p:blipFill>
          <a:blip r:embed="rId3"/>
          <a:stretch>
            <a:fillRect/>
          </a:stretch>
        </p:blipFill>
        <p:spPr>
          <a:xfrm>
            <a:off x="645726" y="4655389"/>
            <a:ext cx="3157963" cy="1554911"/>
          </a:xfrm>
          <a:prstGeom prst="rect">
            <a:avLst/>
          </a:prstGeom>
          <a:solidFill>
            <a:schemeClr val="bg1"/>
          </a:solidFill>
          <a:ln w="12700">
            <a:solidFill>
              <a:schemeClr val="bg1"/>
            </a:solidFill>
          </a:ln>
        </p:spPr>
      </p:pic>
      <p:sp>
        <p:nvSpPr>
          <p:cNvPr id="4" name="Content Placeholder 2">
            <a:extLst>
              <a:ext uri="{FF2B5EF4-FFF2-40B4-BE49-F238E27FC236}">
                <a16:creationId xmlns:a16="http://schemas.microsoft.com/office/drawing/2014/main" xmlns="" id="{8B215120-9330-4C24-86C0-93DB3C460B0D}"/>
              </a:ext>
            </a:extLst>
          </p:cNvPr>
          <p:cNvSpPr txBox="1">
            <a:spLocks/>
          </p:cNvSpPr>
          <p:nvPr/>
        </p:nvSpPr>
        <p:spPr bwMode="auto">
          <a:xfrm>
            <a:off x="428624" y="1835151"/>
            <a:ext cx="11049001" cy="1336674"/>
          </a:xfrm>
          <a:prstGeom prst="rect">
            <a:avLst/>
          </a:prstGeom>
          <a:noFill/>
          <a:ln>
            <a:solidFill>
              <a:schemeClr val="accent6">
                <a:lumMod val="60000"/>
                <a:lumOff val="40000"/>
              </a:schemeClr>
            </a:solidFill>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dirty="0" smtClean="0">
                <a:solidFill>
                  <a:schemeClr val="dk1"/>
                </a:solidFill>
              </a:rPr>
              <a:t>4</a:t>
            </a:r>
            <a:r>
              <a:rPr lang="en-US" altLang="zh-CN" sz="2000" dirty="0">
                <a:solidFill>
                  <a:schemeClr val="dk1"/>
                </a:solidFill>
              </a:rPr>
              <a:t>. Store and forward services with ISL </a:t>
            </a:r>
          </a:p>
          <a:p>
            <a:pPr marL="457200" lvl="1" indent="-171450"/>
            <a:r>
              <a:rPr lang="en-US" altLang="zh-CN" sz="1600" dirty="0"/>
              <a:t>Store and forward for 5GS</a:t>
            </a:r>
          </a:p>
          <a:p>
            <a:pPr marL="457200" lvl="1" indent="-171450"/>
            <a:r>
              <a:rPr lang="en-US" altLang="zh-CN" sz="1600" dirty="0"/>
              <a:t>Network architecture enhancement to support Store and forward with ISL</a:t>
            </a:r>
          </a:p>
          <a:p>
            <a:pPr marL="457200" lvl="1" indent="-171450"/>
            <a:r>
              <a:rPr lang="en-US" altLang="zh-CN" sz="1600" dirty="0"/>
              <a:t>Cooperation between satellites connected via ISL to store UL/DL UE data, especially for user plane</a:t>
            </a:r>
          </a:p>
        </p:txBody>
      </p:sp>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US" altLang="zh-CN" sz="3200" dirty="0" smtClean="0"/>
              <a:t>#1.2: </a:t>
            </a:r>
            <a:r>
              <a:rPr lang="en-US" altLang="en-US" sz="3200" dirty="0" smtClean="0"/>
              <a:t>Integrating </a:t>
            </a:r>
            <a:r>
              <a:rPr lang="en-US" altLang="en-US" sz="3200" dirty="0"/>
              <a:t>satellite component into </a:t>
            </a:r>
            <a:r>
              <a:rPr lang="en-US" altLang="en-US" sz="3200" dirty="0" smtClean="0"/>
              <a:t>5GS_ph4</a:t>
            </a:r>
            <a:endParaRPr lang="en-GB" altLang="en-US" dirty="0"/>
          </a:p>
        </p:txBody>
      </p:sp>
      <p:sp>
        <p:nvSpPr>
          <p:cNvPr id="6" name="Content Placeholder 2">
            <a:extLst>
              <a:ext uri="{FF2B5EF4-FFF2-40B4-BE49-F238E27FC236}">
                <a16:creationId xmlns:a16="http://schemas.microsoft.com/office/drawing/2014/main" xmlns="" id="{8B215120-9330-4C24-86C0-93DB3C460B0D}"/>
              </a:ext>
            </a:extLst>
          </p:cNvPr>
          <p:cNvSpPr txBox="1">
            <a:spLocks/>
          </p:cNvSpPr>
          <p:nvPr/>
        </p:nvSpPr>
        <p:spPr bwMode="auto">
          <a:xfrm>
            <a:off x="428625" y="3330576"/>
            <a:ext cx="5646888" cy="2879724"/>
          </a:xfrm>
          <a:prstGeom prst="rect">
            <a:avLst/>
          </a:prstGeom>
          <a:noFill/>
          <a:ln>
            <a:solidFill>
              <a:schemeClr val="accent6">
                <a:lumMod val="60000"/>
                <a:lumOff val="40000"/>
              </a:schemeClr>
            </a:solidFill>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dirty="0" smtClean="0">
                <a:solidFill>
                  <a:schemeClr val="dk1"/>
                </a:solidFill>
              </a:rPr>
              <a:t>5</a:t>
            </a:r>
            <a:r>
              <a:rPr lang="en-US" altLang="zh-CN" sz="2000" dirty="0">
                <a:solidFill>
                  <a:schemeClr val="dk1"/>
                </a:solidFill>
              </a:rPr>
              <a:t>. Resilience notification services</a:t>
            </a:r>
          </a:p>
          <a:p>
            <a:pPr marL="457200" lvl="1" indent="-171450"/>
            <a:r>
              <a:rPr lang="en-US" altLang="zh-CN" sz="1600" dirty="0"/>
              <a:t>Define a new service to notify UE of the DL data pending</a:t>
            </a:r>
          </a:p>
          <a:p>
            <a:pPr marL="457200" lvl="1" indent="-171450"/>
            <a:r>
              <a:rPr lang="en-US" altLang="zh-CN" sz="1600" dirty="0"/>
              <a:t>Align with RAN2 conclusion to support new paging mechanism.</a:t>
            </a:r>
          </a:p>
        </p:txBody>
      </p:sp>
      <p:sp>
        <p:nvSpPr>
          <p:cNvPr id="11" name="矩形 10"/>
          <p:cNvSpPr/>
          <p:nvPr/>
        </p:nvSpPr>
        <p:spPr>
          <a:xfrm>
            <a:off x="2955364" y="4759326"/>
            <a:ext cx="3120149" cy="938719"/>
          </a:xfrm>
          <a:prstGeom prst="rect">
            <a:avLst/>
          </a:prstGeom>
        </p:spPr>
        <p:txBody>
          <a:bodyPr wrap="square">
            <a:spAutoFit/>
          </a:bodyPr>
          <a:lstStyle/>
          <a:p>
            <a:r>
              <a:rPr lang="en-US" altLang="zh-CN" sz="1100" dirty="0" smtClean="0">
                <a:solidFill>
                  <a:srgbClr val="ED6D0F"/>
                </a:solidFill>
                <a:latin typeface="Calibri" panose="020F0502020204030204" pitchFamily="34" charset="0"/>
                <a:cs typeface="Calibri" panose="020F0502020204030204" pitchFamily="34" charset="0"/>
              </a:rPr>
              <a:t>T1</a:t>
            </a:r>
            <a:r>
              <a:rPr lang="en-US" altLang="zh-CN" sz="1100" dirty="0" smtClean="0">
                <a:latin typeface="Calibri" panose="020F0502020204030204" pitchFamily="34" charset="0"/>
                <a:cs typeface="Calibri" panose="020F0502020204030204" pitchFamily="34" charset="0"/>
              </a:rPr>
              <a:t>: Notify </a:t>
            </a:r>
            <a:r>
              <a:rPr lang="en-US" altLang="zh-CN" sz="1100" dirty="0">
                <a:latin typeface="Calibri" panose="020F0502020204030204" pitchFamily="34" charset="0"/>
                <a:cs typeface="Calibri" panose="020F0502020204030204" pitchFamily="34" charset="0"/>
              </a:rPr>
              <a:t>UE </a:t>
            </a:r>
            <a:r>
              <a:rPr lang="en-US" altLang="zh-CN" sz="1100" dirty="0" smtClean="0">
                <a:latin typeface="Calibri" panose="020F0502020204030204" pitchFamily="34" charset="0"/>
                <a:cs typeface="Calibri" panose="020F0502020204030204" pitchFamily="34" charset="0"/>
              </a:rPr>
              <a:t>of the </a:t>
            </a:r>
            <a:r>
              <a:rPr lang="en-US" altLang="zh-CN" sz="1100" dirty="0">
                <a:latin typeface="Calibri" panose="020F0502020204030204" pitchFamily="34" charset="0"/>
                <a:cs typeface="Calibri" panose="020F0502020204030204" pitchFamily="34" charset="0"/>
              </a:rPr>
              <a:t>missing MT </a:t>
            </a:r>
            <a:r>
              <a:rPr lang="en-US" altLang="zh-CN" sz="1100" dirty="0" smtClean="0">
                <a:latin typeface="Calibri" panose="020F0502020204030204" pitchFamily="34" charset="0"/>
                <a:cs typeface="Calibri" panose="020F0502020204030204" pitchFamily="34" charset="0"/>
              </a:rPr>
              <a:t>calls/messages via satellite access, incl. service info. </a:t>
            </a:r>
            <a:r>
              <a:rPr lang="en-US" altLang="zh-CN" sz="1100" dirty="0">
                <a:latin typeface="Calibri" panose="020F0502020204030204" pitchFamily="34" charset="0"/>
                <a:cs typeface="Calibri" panose="020F0502020204030204" pitchFamily="34" charset="0"/>
              </a:rPr>
              <a:t>e.g. caller’s info, service </a:t>
            </a:r>
            <a:r>
              <a:rPr lang="en-US" altLang="zh-CN" sz="1100" dirty="0" smtClean="0">
                <a:latin typeface="Calibri" panose="020F0502020204030204" pitchFamily="34" charset="0"/>
                <a:cs typeface="Calibri" panose="020F0502020204030204" pitchFamily="34" charset="0"/>
              </a:rPr>
              <a:t>type;</a:t>
            </a:r>
          </a:p>
          <a:p>
            <a:r>
              <a:rPr lang="en-US" altLang="zh-CN" sz="1100" dirty="0" smtClean="0">
                <a:solidFill>
                  <a:srgbClr val="ED6D0F"/>
                </a:solidFill>
                <a:latin typeface="Calibri" panose="020F0502020204030204" pitchFamily="34" charset="0"/>
                <a:cs typeface="Calibri" panose="020F0502020204030204" pitchFamily="34" charset="0"/>
              </a:rPr>
              <a:t>T2</a:t>
            </a:r>
            <a:r>
              <a:rPr lang="zh-CN" altLang="en-US" sz="1100" dirty="0" smtClean="0">
                <a:latin typeface="Calibri" panose="020F0502020204030204" pitchFamily="34" charset="0"/>
                <a:cs typeface="Calibri" panose="020F0502020204030204" pitchFamily="34" charset="0"/>
              </a:rPr>
              <a:t>： </a:t>
            </a:r>
            <a:r>
              <a:rPr lang="en-US" altLang="zh-CN" sz="1100" dirty="0" smtClean="0">
                <a:latin typeface="Calibri" panose="020F0502020204030204" pitchFamily="34" charset="0"/>
                <a:cs typeface="Calibri" panose="020F0502020204030204" pitchFamily="34" charset="0"/>
              </a:rPr>
              <a:t>The </a:t>
            </a:r>
            <a:r>
              <a:rPr lang="en-US" altLang="zh-CN" sz="1100" dirty="0">
                <a:latin typeface="Calibri" panose="020F0502020204030204" pitchFamily="34" charset="0"/>
                <a:cs typeface="Calibri" panose="020F0502020204030204" pitchFamily="34" charset="0"/>
              </a:rPr>
              <a:t>user calls back </a:t>
            </a:r>
            <a:r>
              <a:rPr lang="en-US" altLang="zh-CN" sz="1100" dirty="0" smtClean="0">
                <a:latin typeface="Calibri" panose="020F0502020204030204" pitchFamily="34" charset="0"/>
                <a:cs typeface="Calibri" panose="020F0502020204030204" pitchFamily="34" charset="0"/>
              </a:rPr>
              <a:t>when the network is available and regarding </a:t>
            </a:r>
            <a:r>
              <a:rPr lang="en-US" altLang="zh-CN" sz="1100" dirty="0">
                <a:latin typeface="Calibri" panose="020F0502020204030204" pitchFamily="34" charset="0"/>
                <a:cs typeface="Calibri" panose="020F0502020204030204" pitchFamily="34" charset="0"/>
              </a:rPr>
              <a:t>the </a:t>
            </a:r>
            <a:r>
              <a:rPr lang="en-US" altLang="zh-CN" sz="1100" dirty="0" smtClean="0">
                <a:latin typeface="Calibri" panose="020F0502020204030204" pitchFamily="34" charset="0"/>
                <a:cs typeface="Calibri" panose="020F0502020204030204" pitchFamily="34" charset="0"/>
              </a:rPr>
              <a:t>urgency</a:t>
            </a:r>
            <a:endParaRPr lang="en-US" altLang="zh-CN" sz="1100" dirty="0">
              <a:latin typeface="Calibri" panose="020F0502020204030204" pitchFamily="34" charset="0"/>
              <a:ea typeface="+mj-ea"/>
              <a:cs typeface="Calibri" panose="020F0502020204030204" pitchFamily="34" charset="0"/>
            </a:endParaRPr>
          </a:p>
        </p:txBody>
      </p:sp>
      <p:sp>
        <p:nvSpPr>
          <p:cNvPr id="12" name="TextBox 11"/>
          <p:cNvSpPr txBox="1"/>
          <p:nvPr/>
        </p:nvSpPr>
        <p:spPr>
          <a:xfrm>
            <a:off x="2110838" y="4481997"/>
            <a:ext cx="3964675" cy="276999"/>
          </a:xfrm>
          <a:prstGeom prst="rect">
            <a:avLst/>
          </a:prstGeom>
          <a:noFill/>
        </p:spPr>
        <p:txBody>
          <a:bodyPr wrap="none" rtlCol="0">
            <a:spAutoFit/>
          </a:bodyPr>
          <a:lstStyle/>
          <a:p>
            <a:r>
              <a:rPr lang="en-US" sz="1200" b="1" i="1" dirty="0" smtClean="0">
                <a:solidFill>
                  <a:schemeClr val="accent2">
                    <a:lumMod val="75000"/>
                  </a:schemeClr>
                </a:solidFill>
                <a:latin typeface="+mn-lt"/>
              </a:rPr>
              <a:t>Rel-20 SA1 5GSAT_Ph4 defines resilient notification service.</a:t>
            </a:r>
            <a:endParaRPr lang="en-US" sz="1200" b="1" i="1" dirty="0">
              <a:solidFill>
                <a:schemeClr val="accent2">
                  <a:lumMod val="75000"/>
                </a:schemeClr>
              </a:solidFill>
              <a:latin typeface="+mn-lt"/>
            </a:endParaRPr>
          </a:p>
        </p:txBody>
      </p:sp>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50985" y="4423399"/>
            <a:ext cx="3276321" cy="1691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TextBox 14"/>
          <p:cNvSpPr txBox="1"/>
          <p:nvPr/>
        </p:nvSpPr>
        <p:spPr>
          <a:xfrm>
            <a:off x="9495287" y="4473667"/>
            <a:ext cx="1877563" cy="1015663"/>
          </a:xfrm>
          <a:prstGeom prst="rect">
            <a:avLst/>
          </a:prstGeom>
          <a:noFill/>
        </p:spPr>
        <p:txBody>
          <a:bodyPr wrap="square" rtlCol="0">
            <a:spAutoFit/>
          </a:bodyPr>
          <a:lstStyle/>
          <a:p>
            <a:r>
              <a:rPr lang="en-US" sz="1200" b="1" i="1" dirty="0" smtClean="0">
                <a:solidFill>
                  <a:schemeClr val="accent2">
                    <a:lumMod val="75000"/>
                  </a:schemeClr>
                </a:solidFill>
                <a:latin typeface="+mn-lt"/>
              </a:rPr>
              <a:t>Rel-20 SA1 INS_SAT introduces more business models based on satellite network sharing. INS is the basic mechanism.</a:t>
            </a:r>
            <a:endParaRPr lang="en-US" sz="1200" b="1" i="1" dirty="0">
              <a:solidFill>
                <a:schemeClr val="accent2">
                  <a:lumMod val="75000"/>
                </a:schemeClr>
              </a:solidFill>
              <a:latin typeface="+mn-lt"/>
            </a:endParaRPr>
          </a:p>
        </p:txBody>
      </p:sp>
    </p:spTree>
    <p:extLst>
      <p:ext uri="{BB962C8B-B14F-4D97-AF65-F5344CB8AC3E}">
        <p14:creationId xmlns:p14="http://schemas.microsoft.com/office/powerpoint/2010/main" val="2616184564"/>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altLang="zh-CN" sz="3600" dirty="0" smtClean="0"/>
              <a:t>#2.1: Architecture </a:t>
            </a:r>
            <a:r>
              <a:rPr lang="en-GB" altLang="zh-CN" sz="3600" dirty="0"/>
              <a:t>Enhancement for XRM </a:t>
            </a:r>
            <a:r>
              <a:rPr lang="en-GB" altLang="zh-CN" sz="3600" dirty="0" smtClean="0"/>
              <a:t>Ph3</a:t>
            </a:r>
            <a:endParaRPr lang="zh-CN" altLang="en-US" sz="3600" dirty="0"/>
          </a:p>
        </p:txBody>
      </p:sp>
      <p:sp>
        <p:nvSpPr>
          <p:cNvPr id="3" name="内容占位符 2"/>
          <p:cNvSpPr>
            <a:spLocks noGrp="1"/>
          </p:cNvSpPr>
          <p:nvPr>
            <p:ph idx="1"/>
          </p:nvPr>
        </p:nvSpPr>
        <p:spPr>
          <a:xfrm>
            <a:off x="550505" y="1825625"/>
            <a:ext cx="11225483" cy="4351338"/>
          </a:xfrm>
        </p:spPr>
        <p:txBody>
          <a:bodyPr/>
          <a:lstStyle/>
          <a:p>
            <a:r>
              <a:rPr lang="en-GB" altLang="zh-CN" sz="1600" dirty="0"/>
              <a:t>WT#1 Enhancement for Avatar-based XRM communication.</a:t>
            </a:r>
            <a:endParaRPr lang="zh-CN" altLang="zh-CN" sz="1600" dirty="0"/>
          </a:p>
          <a:p>
            <a:pPr lvl="1"/>
            <a:r>
              <a:rPr lang="en-GB" altLang="zh-CN" sz="1400" dirty="0"/>
              <a:t>Study the traffic characteristics of Avatar-based XRM communication;</a:t>
            </a:r>
            <a:endParaRPr lang="zh-CN" altLang="zh-CN" sz="1400" dirty="0"/>
          </a:p>
          <a:p>
            <a:pPr lvl="1"/>
            <a:r>
              <a:rPr lang="en-GB" altLang="zh-CN" sz="1400" dirty="0"/>
              <a:t>Study the </a:t>
            </a:r>
            <a:r>
              <a:rPr lang="en-GB" altLang="zh-CN" sz="1400" dirty="0" err="1"/>
              <a:t>QoS</a:t>
            </a:r>
            <a:r>
              <a:rPr lang="en-GB" altLang="zh-CN" sz="1400" dirty="0"/>
              <a:t> requirements for the traffic of Avatar-based XRM communication;</a:t>
            </a:r>
            <a:endParaRPr lang="zh-CN" altLang="zh-CN" sz="1400" dirty="0"/>
          </a:p>
          <a:p>
            <a:pPr lvl="1"/>
            <a:r>
              <a:rPr lang="en-GB" altLang="zh-CN" sz="1400" dirty="0"/>
              <a:t>Study whether and how to define new 5QI(s) for Avatar-based XRM communication;</a:t>
            </a:r>
            <a:endParaRPr lang="zh-CN" altLang="zh-CN" sz="1400" dirty="0"/>
          </a:p>
          <a:p>
            <a:r>
              <a:rPr lang="en-GB" altLang="zh-CN" sz="1600" dirty="0"/>
              <a:t>NOTE: This will require close coordination between SA4 and SA2.</a:t>
            </a:r>
            <a:endParaRPr lang="zh-CN" altLang="zh-CN" sz="1600" dirty="0"/>
          </a:p>
          <a:p>
            <a:r>
              <a:rPr lang="en-GB" altLang="zh-CN" sz="1600" dirty="0"/>
              <a:t> </a:t>
            </a:r>
            <a:r>
              <a:rPr lang="en-GB" altLang="zh-CN" sz="1600" dirty="0" smtClean="0"/>
              <a:t>WT#2 </a:t>
            </a:r>
            <a:r>
              <a:rPr lang="en-GB" altLang="zh-CN" sz="1600" dirty="0"/>
              <a:t>Enhancement for MBS-based XRM communication.</a:t>
            </a:r>
            <a:endParaRPr lang="zh-CN" altLang="zh-CN" sz="1600" dirty="0"/>
          </a:p>
          <a:p>
            <a:pPr lvl="1"/>
            <a:r>
              <a:rPr lang="en-GB" altLang="zh-CN" sz="1400" dirty="0"/>
              <a:t>Study whether and how to enhance MBS to support PDU Set </a:t>
            </a:r>
            <a:r>
              <a:rPr lang="en-GB" altLang="zh-CN" sz="1400" dirty="0" err="1"/>
              <a:t>QoS</a:t>
            </a:r>
            <a:r>
              <a:rPr lang="en-GB" altLang="zh-CN" sz="1400" dirty="0"/>
              <a:t>;</a:t>
            </a:r>
            <a:endParaRPr lang="zh-CN" altLang="zh-CN" sz="1400" dirty="0"/>
          </a:p>
          <a:p>
            <a:pPr lvl="1"/>
            <a:r>
              <a:rPr lang="en-GB" altLang="zh-CN" sz="1400" dirty="0"/>
              <a:t>Study whether and how to enhance MBS to support PDU Set marking </a:t>
            </a:r>
            <a:endParaRPr lang="zh-CN" altLang="zh-CN" sz="1400" dirty="0"/>
          </a:p>
          <a:p>
            <a:pPr lvl="1"/>
            <a:r>
              <a:rPr lang="en-GB" altLang="zh-CN" sz="1400" dirty="0"/>
              <a:t>Study whether and how to leverage PDU Set </a:t>
            </a:r>
            <a:r>
              <a:rPr lang="en-GB" altLang="zh-CN" sz="1400" dirty="0" err="1"/>
              <a:t>QoS</a:t>
            </a:r>
            <a:r>
              <a:rPr lang="en-GB" altLang="zh-CN" sz="1400" dirty="0"/>
              <a:t> information for DSCP marking over the MBS transport network (i.e. to enable differentiated handling of PDU Sets within MBS </a:t>
            </a:r>
            <a:r>
              <a:rPr lang="en-GB" altLang="zh-CN" sz="1400" dirty="0" err="1"/>
              <a:t>QoS</a:t>
            </a:r>
            <a:r>
              <a:rPr lang="en-GB" altLang="zh-CN" sz="1400" dirty="0"/>
              <a:t> Flow).</a:t>
            </a:r>
            <a:endParaRPr lang="zh-CN" altLang="zh-CN" sz="1400" dirty="0"/>
          </a:p>
          <a:p>
            <a:r>
              <a:rPr lang="en-GB" altLang="zh-CN" sz="1600" dirty="0"/>
              <a:t> </a:t>
            </a:r>
            <a:r>
              <a:rPr lang="en-GB" altLang="zh-CN" sz="1600" dirty="0" smtClean="0"/>
              <a:t>WT#3 </a:t>
            </a:r>
            <a:r>
              <a:rPr lang="en-GB" altLang="zh-CN" sz="1600" dirty="0"/>
              <a:t>Enhancement for coordination control of the multiplexed data flows in the same transport connection.</a:t>
            </a:r>
            <a:endParaRPr lang="zh-CN" altLang="zh-CN" sz="1600" dirty="0"/>
          </a:p>
          <a:p>
            <a:pPr lvl="1"/>
            <a:r>
              <a:rPr lang="en-GB" altLang="zh-CN" sz="1400" dirty="0"/>
              <a:t>Study whether and how to coordinate the </a:t>
            </a:r>
            <a:r>
              <a:rPr lang="en-GB" altLang="zh-CN" sz="1400" dirty="0" err="1"/>
              <a:t>QoS</a:t>
            </a:r>
            <a:r>
              <a:rPr lang="en-GB" altLang="zh-CN" sz="1400" dirty="0"/>
              <a:t> control between multiplexed data flows, e.g. the PSI, PDB/PSDB, PER/PSER, Alternative </a:t>
            </a:r>
            <a:r>
              <a:rPr lang="en-GB" altLang="zh-CN" sz="1400" dirty="0" err="1"/>
              <a:t>QoS</a:t>
            </a:r>
            <a:r>
              <a:rPr lang="en-GB" altLang="zh-CN" sz="1400" dirty="0"/>
              <a:t> profile and </a:t>
            </a:r>
            <a:r>
              <a:rPr lang="en-GB" altLang="zh-CN" sz="1400" dirty="0" err="1"/>
              <a:t>QoS</a:t>
            </a:r>
            <a:r>
              <a:rPr lang="en-GB" altLang="zh-CN" sz="1400" dirty="0"/>
              <a:t> Notification Control;</a:t>
            </a:r>
            <a:endParaRPr lang="zh-CN" altLang="zh-CN" sz="1400" dirty="0"/>
          </a:p>
          <a:p>
            <a:pPr lvl="1"/>
            <a:r>
              <a:rPr lang="en-GB" altLang="zh-CN" sz="1400" dirty="0"/>
              <a:t>Study whether and how to perform the admission control  between the multiplexed data flows, e.g. if the radio resource is not available for all the multiplexed data flows during the HO and PDU Session management procedure;</a:t>
            </a:r>
            <a:endParaRPr lang="zh-CN" altLang="zh-CN" sz="1400" dirty="0"/>
          </a:p>
          <a:p>
            <a:pPr lvl="1"/>
            <a:r>
              <a:rPr lang="en-GB" altLang="zh-CN" sz="1400" dirty="0"/>
              <a:t>Study whether and how to define new coordination mechanisms and parameters e.g. the delay threshold between the multiplexed data flows;</a:t>
            </a:r>
            <a:endParaRPr lang="zh-CN" altLang="zh-CN" sz="1400" dirty="0"/>
          </a:p>
          <a:p>
            <a:endParaRPr lang="zh-CN" altLang="en-US" sz="1600" dirty="0"/>
          </a:p>
        </p:txBody>
      </p:sp>
      <p:pic>
        <p:nvPicPr>
          <p:cNvPr id="4" name="Picture 2" descr="Glue - Say hello to your new Glue avata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40356" y="2029521"/>
            <a:ext cx="2975437" cy="16697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9928151"/>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zh-CN" sz="3600" dirty="0" smtClean="0"/>
              <a:t>#2.2 </a:t>
            </a:r>
            <a:r>
              <a:rPr lang="en-US" altLang="zh-CN" sz="3600" dirty="0" smtClean="0"/>
              <a:t>: </a:t>
            </a:r>
            <a:r>
              <a:rPr lang="en-GB" altLang="zh-CN" sz="3600" dirty="0" smtClean="0"/>
              <a:t>Architecture </a:t>
            </a:r>
            <a:r>
              <a:rPr lang="en-GB" altLang="zh-CN" sz="3600" dirty="0"/>
              <a:t>Enhancement for XRM </a:t>
            </a:r>
            <a:r>
              <a:rPr lang="en-GB" altLang="zh-CN" sz="3600" dirty="0" smtClean="0"/>
              <a:t>Ph3</a:t>
            </a:r>
            <a:endParaRPr lang="en-GB" altLang="en-US" sz="3600" dirty="0"/>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205273" y="1825625"/>
            <a:ext cx="11148527" cy="4351338"/>
          </a:xfrm>
        </p:spPr>
        <p:txBody>
          <a:bodyPr/>
          <a:lstStyle/>
          <a:p>
            <a:r>
              <a:rPr lang="en-GB" altLang="zh-CN" sz="1600" dirty="0"/>
              <a:t>WT#4 Enhancement for support AL-FEC.</a:t>
            </a:r>
            <a:endParaRPr lang="zh-CN" altLang="zh-CN" sz="1600" dirty="0"/>
          </a:p>
          <a:p>
            <a:pPr lvl="1"/>
            <a:r>
              <a:rPr lang="en-GB" altLang="zh-CN" sz="1400" dirty="0"/>
              <a:t>Study whether and how to support the AL-FEC with static or dynamic content radio;</a:t>
            </a:r>
            <a:endParaRPr lang="zh-CN" altLang="zh-CN" sz="1400" dirty="0"/>
          </a:p>
          <a:p>
            <a:pPr lvl="1"/>
            <a:r>
              <a:rPr lang="en-GB" altLang="zh-CN" sz="1400" dirty="0"/>
              <a:t>Study the enhancement of policies and PDU Set marking to support the AL-FEC;</a:t>
            </a:r>
            <a:endParaRPr lang="zh-CN" altLang="zh-CN" sz="1400" dirty="0"/>
          </a:p>
          <a:p>
            <a:r>
              <a:rPr lang="en-GB" altLang="zh-CN" sz="1600" dirty="0"/>
              <a:t> </a:t>
            </a:r>
            <a:r>
              <a:rPr lang="en-GB" altLang="zh-CN" sz="1600" dirty="0" smtClean="0"/>
              <a:t>WT#5 </a:t>
            </a:r>
            <a:r>
              <a:rPr lang="en-GB" altLang="zh-CN" sz="1600" dirty="0"/>
              <a:t>PDU Set </a:t>
            </a:r>
            <a:r>
              <a:rPr lang="en-GB" altLang="zh-CN" sz="1600" dirty="0" err="1"/>
              <a:t>QoS</a:t>
            </a:r>
            <a:r>
              <a:rPr lang="en-GB" altLang="zh-CN" sz="1600" dirty="0"/>
              <a:t> handling enhancement.</a:t>
            </a:r>
            <a:endParaRPr lang="zh-CN" altLang="zh-CN" sz="1600" dirty="0"/>
          </a:p>
          <a:p>
            <a:pPr lvl="1"/>
            <a:r>
              <a:rPr lang="en-GB" altLang="zh-CN" sz="1400" dirty="0"/>
              <a:t>Study whether and how to handle the lonely PDU to avoid the invalidity of TTNB and Periodicity.</a:t>
            </a:r>
            <a:endParaRPr lang="zh-CN" altLang="zh-CN" sz="1400" dirty="0"/>
          </a:p>
          <a:p>
            <a:pPr lvl="1"/>
            <a:r>
              <a:rPr lang="en-GB" altLang="zh-CN" sz="1400" dirty="0"/>
              <a:t>Study whether and how to handle the retransmitted RTP packet from the application server, e.g. PDU Set marking, and </a:t>
            </a:r>
            <a:r>
              <a:rPr lang="en-GB" altLang="zh-CN" sz="1400" dirty="0" err="1"/>
              <a:t>QoS</a:t>
            </a:r>
            <a:r>
              <a:rPr lang="en-GB" altLang="zh-CN" sz="1400" dirty="0"/>
              <a:t> handling.</a:t>
            </a:r>
            <a:endParaRPr lang="zh-CN" altLang="zh-CN" sz="1400" dirty="0"/>
          </a:p>
          <a:p>
            <a:pPr lvl="1"/>
            <a:r>
              <a:rPr lang="en-GB" altLang="zh-CN" sz="1400" dirty="0"/>
              <a:t>Study whether and how to handle the PDU Set Size Correction.</a:t>
            </a:r>
            <a:endParaRPr lang="zh-CN" altLang="zh-CN" sz="1400" dirty="0"/>
          </a:p>
          <a:p>
            <a:r>
              <a:rPr lang="en-GB" altLang="zh-CN" sz="1600" dirty="0"/>
              <a:t> </a:t>
            </a:r>
            <a:r>
              <a:rPr lang="en-GB" altLang="zh-CN" sz="1600" dirty="0" smtClean="0"/>
              <a:t>WT#6 </a:t>
            </a:r>
            <a:r>
              <a:rPr lang="en-GB" altLang="zh-CN" sz="1600" dirty="0" err="1"/>
              <a:t>QoS</a:t>
            </a:r>
            <a:r>
              <a:rPr lang="en-GB" altLang="zh-CN" sz="1600" dirty="0"/>
              <a:t> handling enhancement for XRM services.</a:t>
            </a:r>
            <a:endParaRPr lang="zh-CN" altLang="zh-CN" sz="1600" dirty="0"/>
          </a:p>
          <a:p>
            <a:pPr lvl="1"/>
            <a:r>
              <a:rPr lang="en-GB" altLang="zh-CN" sz="1400" dirty="0"/>
              <a:t>Study whether and what N6 metadata on XRM service is provided by the AS and study how to handle such N6 metadata, e.g. the AF can provide service information to 5G network based on the RTCP messages (e.g. SR, RR, NACK, etc.) to support the </a:t>
            </a:r>
            <a:r>
              <a:rPr lang="en-GB" altLang="zh-CN" sz="1400" dirty="0" err="1"/>
              <a:t>QoS</a:t>
            </a:r>
            <a:r>
              <a:rPr lang="en-GB" altLang="zh-CN" sz="1400" dirty="0"/>
              <a:t> handling of the XRM services.</a:t>
            </a:r>
            <a:endParaRPr lang="zh-CN" altLang="zh-CN" sz="1400" dirty="0"/>
          </a:p>
          <a:p>
            <a:r>
              <a:rPr lang="en-GB" altLang="zh-CN" sz="1600" dirty="0"/>
              <a:t> </a:t>
            </a:r>
            <a:r>
              <a:rPr lang="en-GB" altLang="zh-CN" sz="1600" dirty="0" smtClean="0"/>
              <a:t>WT#7 </a:t>
            </a:r>
            <a:r>
              <a:rPr lang="en-GB" altLang="zh-CN" sz="1600" dirty="0"/>
              <a:t>New XRM communication scenarios.</a:t>
            </a:r>
            <a:endParaRPr lang="zh-CN" altLang="zh-CN" sz="1600" dirty="0"/>
          </a:p>
          <a:p>
            <a:pPr lvl="1"/>
            <a:r>
              <a:rPr lang="en-GB" altLang="zh-CN" sz="1400" dirty="0"/>
              <a:t>Study whether and how to support UE to UE direct media stream communication via the UPF(s) without transferring the media gateway.</a:t>
            </a:r>
            <a:endParaRPr lang="zh-CN" altLang="zh-CN" sz="1400" dirty="0"/>
          </a:p>
          <a:p>
            <a:r>
              <a:rPr lang="en-GB" altLang="zh-CN" sz="1600" dirty="0"/>
              <a:t> </a:t>
            </a:r>
            <a:r>
              <a:rPr lang="en-GB" altLang="zh-CN" sz="1600" dirty="0" smtClean="0"/>
              <a:t>WT#8 </a:t>
            </a:r>
            <a:r>
              <a:rPr lang="en-GB" altLang="zh-CN" sz="1600" dirty="0"/>
              <a:t>Network capability openness.</a:t>
            </a:r>
            <a:endParaRPr lang="zh-CN" altLang="zh-CN" sz="1600" dirty="0"/>
          </a:p>
          <a:p>
            <a:pPr lvl="1"/>
            <a:r>
              <a:rPr lang="en-GB" altLang="zh-CN" sz="1400" dirty="0"/>
              <a:t>Study what network capability needs to be opened to the AS/AF.</a:t>
            </a:r>
            <a:endParaRPr lang="zh-CN" altLang="zh-CN" sz="1400" dirty="0"/>
          </a:p>
          <a:p>
            <a:pPr lvl="1"/>
            <a:r>
              <a:rPr lang="en-GB" altLang="zh-CN" sz="1400" dirty="0"/>
              <a:t>Study how the network capability is to be opened to the AS/AF e.g. via the CP or UP</a:t>
            </a:r>
            <a:r>
              <a:rPr lang="en-GB" altLang="zh-CN" sz="1400" dirty="0" smtClean="0"/>
              <a:t>.</a:t>
            </a:r>
            <a:endParaRPr lang="en-US" altLang="en-US" sz="1400" dirty="0"/>
          </a:p>
        </p:txBody>
      </p:sp>
    </p:spTree>
    <p:extLst>
      <p:ext uri="{BB962C8B-B14F-4D97-AF65-F5344CB8AC3E}">
        <p14:creationId xmlns:p14="http://schemas.microsoft.com/office/powerpoint/2010/main" val="27947797"/>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679a257e-872f-4c98-9e8a-0a9c104f72cd"/>
    <ds:schemaRef ds:uri="http://purl.org/dc/terms/"/>
    <ds:schemaRef ds:uri="http://schemas.openxmlformats.org/package/2006/metadata/core-properties"/>
    <ds:schemaRef ds:uri="280d8efa-eff2-4910-88d2-79ca146720c4"/>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Office Theme</Template>
  <TotalTime>7390</TotalTime>
  <Words>1768</Words>
  <Application>Microsoft Office PowerPoint</Application>
  <PresentationFormat>自定义</PresentationFormat>
  <Paragraphs>222</Paragraphs>
  <Slides>13</Slides>
  <Notes>6</Notes>
  <HiddenSlides>0</HiddenSlides>
  <MMClips>0</MMClips>
  <ScaleCrop>false</ScaleCrop>
  <HeadingPairs>
    <vt:vector size="4" baseType="variant">
      <vt:variant>
        <vt:lpstr>主题</vt:lpstr>
      </vt:variant>
      <vt:variant>
        <vt:i4>1</vt:i4>
      </vt:variant>
      <vt:variant>
        <vt:lpstr>幻灯片标题</vt:lpstr>
      </vt:variant>
      <vt:variant>
        <vt:i4>13</vt:i4>
      </vt:variant>
    </vt:vector>
  </HeadingPairs>
  <TitlesOfParts>
    <vt:vector size="14" baseType="lpstr">
      <vt:lpstr>Office Theme</vt:lpstr>
      <vt:lpstr>CATT views on SA Rel-20 5G-Advanced</vt:lpstr>
      <vt:lpstr>Outline</vt:lpstr>
      <vt:lpstr>Overall View on Rel-20 5G-A Content</vt:lpstr>
      <vt:lpstr>Overall View on Rel-20 5G-A Content</vt:lpstr>
      <vt:lpstr>Overall View on Rel-20 5G-A Content</vt:lpstr>
      <vt:lpstr>#1.1: Integrating satellite component into 5GS_ph4</vt:lpstr>
      <vt:lpstr>#1.2: Integrating satellite component into 5GS_ph4</vt:lpstr>
      <vt:lpstr>#2.1: Architecture Enhancement for XRM Ph3</vt:lpstr>
      <vt:lpstr>#2.2 : Architecture Enhancement for XRM Ph3</vt:lpstr>
      <vt:lpstr>#3: Integrated Sensing &amp; Communications</vt:lpstr>
      <vt:lpstr>#4: Vehicle Mounted Relays Phase 3 (VMR_Ph3)</vt:lpstr>
      <vt:lpstr>#6: EnergySys_Ph2</vt:lpstr>
      <vt:lpstr>Summary</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CATT-Ming</cp:lastModifiedBy>
  <cp:revision>671</cp:revision>
  <dcterms:created xsi:type="dcterms:W3CDTF">2010-02-05T13:52:04Z</dcterms:created>
  <dcterms:modified xsi:type="dcterms:W3CDTF">2024-11-29T18:30:49Z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