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0"/>
  </p:notesMasterIdLst>
  <p:handoutMasterIdLst>
    <p:handoutMasterId r:id="rId21"/>
  </p:handoutMasterIdLst>
  <p:sldIdLst>
    <p:sldId id="341" r:id="rId5"/>
    <p:sldId id="363" r:id="rId6"/>
    <p:sldId id="367" r:id="rId7"/>
    <p:sldId id="365" r:id="rId8"/>
    <p:sldId id="370" r:id="rId9"/>
    <p:sldId id="378" r:id="rId10"/>
    <p:sldId id="369" r:id="rId11"/>
    <p:sldId id="368" r:id="rId12"/>
    <p:sldId id="376" r:id="rId13"/>
    <p:sldId id="372" r:id="rId14"/>
    <p:sldId id="373" r:id="rId15"/>
    <p:sldId id="380" r:id="rId16"/>
    <p:sldId id="379" r:id="rId17"/>
    <p:sldId id="374" r:id="rId18"/>
    <p:sldId id="366" r:id="rId1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2" d="100"/>
          <a:sy n="82" d="100"/>
        </p:scale>
        <p:origin x="402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24895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4939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TSG#106 (Rel-20 5G-A Workshop)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Madrid, Spain, Dec 10 – 14,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SP-241593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096EE44-227D-40F2-8C76-EE845FCD2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3203" y="2533531"/>
            <a:ext cx="9551053" cy="1245552"/>
          </a:xfrm>
        </p:spPr>
        <p:txBody>
          <a:bodyPr/>
          <a:lstStyle/>
          <a:p>
            <a:pPr eaLnBrk="1" hangingPunct="1"/>
            <a:r>
              <a:rPr lang="en-US" altLang="en-US" sz="5800" dirty="0"/>
              <a:t>Views on SA Rel-20 5G-A</a:t>
            </a:r>
            <a:endParaRPr lang="en-GB" altLang="en-US" sz="5800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0056B04-1EA5-45B7-ABCB-760685FD8214}"/>
              </a:ext>
            </a:extLst>
          </p:cNvPr>
          <p:cNvSpPr txBox="1">
            <a:spLocks/>
          </p:cNvSpPr>
          <p:nvPr/>
        </p:nvSpPr>
        <p:spPr bwMode="auto">
          <a:xfrm>
            <a:off x="2244420" y="4059595"/>
            <a:ext cx="7886700" cy="912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Tx/>
              <a:buNone/>
            </a:pPr>
            <a:endParaRPr lang="sv-SE" altLang="en-US" sz="1000" dirty="0"/>
          </a:p>
          <a:p>
            <a:pPr marL="0" indent="0" eaLnBrk="1" hangingPunct="1">
              <a:buFontTx/>
              <a:buNone/>
            </a:pPr>
            <a:r>
              <a:rPr lang="sv-SE" altLang="en-US" dirty="0"/>
              <a:t>ETRI, SK Telecom, KT, LG Uplus 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F8576E2-8E5E-40D7-8A2A-F03BA34A9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Integrated Sensing and Communications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98CD0D6-F7B7-45D3-BCA8-DB48C54EFE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30257" cy="4351338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/>
              <a:t>Background</a:t>
            </a:r>
          </a:p>
          <a:p>
            <a:pPr lvl="1"/>
            <a:r>
              <a:rPr lang="en-US" altLang="ko-KR"/>
              <a:t>SA1 Rel-19 requirements have been developed [TS 22.137]</a:t>
            </a:r>
          </a:p>
          <a:p>
            <a:pPr lvl="2"/>
            <a:r>
              <a:rPr lang="en-US" altLang="ko-KR"/>
              <a:t>General, configurations, authorization, network exposure, security/privacy, charging</a:t>
            </a:r>
          </a:p>
          <a:p>
            <a:pPr lvl="1"/>
            <a:r>
              <a:rPr lang="en-US" altLang="ko-KR"/>
              <a:t>SA2 Rel-19 SID was endorsed [SP-231365]</a:t>
            </a:r>
          </a:p>
          <a:p>
            <a:r>
              <a:rPr lang="en-US" altLang="ko-KR"/>
              <a:t>Target topics</a:t>
            </a:r>
          </a:p>
          <a:p>
            <a:pPr lvl="1"/>
            <a:r>
              <a:rPr lang="en-US" altLang="ko-KR"/>
              <a:t>Architectural enhancement for new sensing service</a:t>
            </a:r>
          </a:p>
          <a:p>
            <a:pPr lvl="1"/>
            <a:r>
              <a:rPr lang="en-US" altLang="ko-KR"/>
              <a:t>Basic functionality </a:t>
            </a:r>
          </a:p>
          <a:p>
            <a:pPr lvl="2"/>
            <a:r>
              <a:rPr lang="en-US" altLang="ko-KR"/>
              <a:t>Sensing service exposure, Discovery and selection of the sensing entities, Authorization, Sensing control parameter generation and provisioning, related QoS/Policy enhancement. </a:t>
            </a:r>
          </a:p>
          <a:p>
            <a:pPr lvl="1"/>
            <a:r>
              <a:rPr lang="en-US" altLang="ko-KR"/>
              <a:t>Enhancements </a:t>
            </a:r>
          </a:p>
          <a:p>
            <a:pPr lvl="2"/>
            <a:r>
              <a:rPr lang="en-US" altLang="ko-KR"/>
              <a:t>for Non-3GPP sensing, sensing data transport/storage, sensing data processing with AI/ML support</a:t>
            </a:r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6B3FD89-9F89-4C5A-86DF-A04CE3DBC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8457" y="2422044"/>
            <a:ext cx="4411889" cy="2653586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2094579D-620E-4A67-9D31-D6BE209C07D2}"/>
              </a:ext>
            </a:extLst>
          </p:cNvPr>
          <p:cNvSpPr/>
          <p:nvPr/>
        </p:nvSpPr>
        <p:spPr>
          <a:xfrm>
            <a:off x="7670799" y="5271635"/>
            <a:ext cx="3016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ko-KR" sz="1200">
                <a:ea typeface="DengXian" panose="02010600030101010101" pitchFamily="2" charset="-122"/>
              </a:rPr>
              <a:t>&lt;5G system support for ISAC&gt;</a:t>
            </a:r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167887563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Ambient IoT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Items</a:t>
            </a:r>
            <a:r>
              <a:rPr lang="ko-KR" altLang="en-US" sz="2400" dirty="0"/>
              <a:t> </a:t>
            </a:r>
            <a:r>
              <a:rPr lang="en-US" altLang="ko-KR" sz="2400" dirty="0"/>
              <a:t>to</a:t>
            </a:r>
            <a:r>
              <a:rPr lang="ko-KR" altLang="en-US" sz="2400" dirty="0"/>
              <a:t> </a:t>
            </a:r>
            <a:r>
              <a:rPr lang="en-US" altLang="ko-KR" sz="2400" dirty="0"/>
              <a:t>be</a:t>
            </a:r>
            <a:r>
              <a:rPr lang="ko-KR" altLang="en-US" sz="2400" dirty="0"/>
              <a:t> </a:t>
            </a:r>
            <a:r>
              <a:rPr lang="en-US" altLang="ko-KR" sz="2400" dirty="0"/>
              <a:t>discussed</a:t>
            </a:r>
            <a:r>
              <a:rPr lang="ko-KR" altLang="en-US" sz="2400" dirty="0"/>
              <a:t> </a:t>
            </a:r>
            <a:r>
              <a:rPr lang="en-US" altLang="ko-KR" sz="2400" dirty="0"/>
              <a:t>for 5G-Adv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-"/>
            </a:pPr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Develop specification for what is studied in Rel-19 (</a:t>
            </a:r>
            <a:r>
              <a:rPr lang="en-US" altLang="ko-KR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FS_AmbientIoT</a:t>
            </a:r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Study on Architecture support of Ambient power-enabled Internet of Things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-"/>
            </a:pPr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Architecture for </a:t>
            </a:r>
            <a:r>
              <a:rPr lang="en-US" altLang="zh-CN" sz="1600" dirty="0"/>
              <a:t>Topology 1 and Topology 2 </a:t>
            </a:r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to support Ambient IoT service in 5GS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-"/>
            </a:pPr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Identifiers for Ambient IoT devices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-"/>
            </a:pPr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Registration and Connection Management for Ambient IoT devices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-"/>
            </a:pPr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Ambient IoT reader authorization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-"/>
            </a:pPr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Ambient IoT data transfer between </a:t>
            </a:r>
            <a:r>
              <a:rPr lang="en-US" altLang="ko-KR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 device / reader / </a:t>
            </a:r>
            <a:r>
              <a:rPr lang="en-US" altLang="ko-KR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AIoTF</a:t>
            </a:r>
            <a:endParaRPr lang="en-US" altLang="ko-K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08C10F8-15D4-4A5D-AD6F-4CD0375F4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650" y="3947356"/>
            <a:ext cx="7865364" cy="184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448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Net</a:t>
            </a:r>
            <a:r>
              <a:rPr lang="ko-KR" altLang="en-US" dirty="0"/>
              <a:t> </a:t>
            </a:r>
            <a:r>
              <a:rPr lang="en-US" altLang="ko-KR" dirty="0"/>
              <a:t>Sharing</a:t>
            </a:r>
            <a:r>
              <a:rPr lang="en-US" altLang="en-US" dirty="0"/>
              <a:t>- Phase 2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498278" cy="4351338"/>
          </a:xfrm>
        </p:spPr>
        <p:txBody>
          <a:bodyPr/>
          <a:lstStyle/>
          <a:p>
            <a:r>
              <a:rPr lang="en-US" altLang="en-US" sz="2400" dirty="0"/>
              <a:t>Further studies on </a:t>
            </a:r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the remaining issue in TEI19 Net Sharing</a:t>
            </a:r>
            <a:r>
              <a:rPr lang="en-US" altLang="en-US" sz="2400" dirty="0"/>
              <a:t> from Rel-19</a:t>
            </a:r>
          </a:p>
          <a:p>
            <a:pPr lvl="1"/>
            <a:r>
              <a:rPr lang="en-US" altLang="ko-KR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Investigation on how to enable the NFs from the participating operator network to identify the Indirect Network Sharing case</a:t>
            </a:r>
          </a:p>
          <a:p>
            <a:pPr lvl="1"/>
            <a:endParaRPr lang="en-US" altLang="ko-KR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en-US" sz="2400" dirty="0"/>
              <a:t>New WTs to fulfill SA1 requirements</a:t>
            </a:r>
          </a:p>
          <a:p>
            <a:pPr lvl="1"/>
            <a:r>
              <a:rPr lang="en-US" altLang="ko-KR" sz="2000" dirty="0">
                <a:latin typeface="Calibri" panose="020F0502020204030204" pitchFamily="34" charset="0"/>
                <a:cs typeface="Calibri" panose="020F0502020204030204" pitchFamily="34" charset="0"/>
              </a:rPr>
              <a:t>Indirect Network Sharing Phase 2 on Disaster Condition</a:t>
            </a:r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en-US" sz="1400" dirty="0"/>
              <a:t>SP-241147)</a:t>
            </a:r>
            <a:endParaRPr lang="en-US" altLang="ko-K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en-US" altLang="ko-KR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Investigation on how to fulfill the several disaster case considering the legacy UEs. </a:t>
            </a:r>
          </a:p>
          <a:p>
            <a:pPr lvl="1"/>
            <a:r>
              <a:rPr lang="en-US" altLang="en-US" sz="2000" dirty="0"/>
              <a:t>Indirect Network Sharing on Satellite Access Network</a:t>
            </a:r>
            <a:r>
              <a:rPr lang="en-US" altLang="en-US" sz="1400" dirty="0"/>
              <a:t>(SP-241393)</a:t>
            </a:r>
            <a:endParaRPr lang="en-US" altLang="en-US" sz="2000" dirty="0"/>
          </a:p>
          <a:p>
            <a:pPr lvl="2"/>
            <a:r>
              <a:rPr lang="en-US" altLang="en-US" sz="1600" dirty="0"/>
              <a:t>Network access control considering the overlapping new scenarios involving the subscribed network, terrestrial shared network, and non-terrestrial shared network.</a:t>
            </a:r>
          </a:p>
        </p:txBody>
      </p:sp>
      <p:pic>
        <p:nvPicPr>
          <p:cNvPr id="5" name="图片 127">
            <a:extLst>
              <a:ext uri="{FF2B5EF4-FFF2-40B4-BE49-F238E27FC236}">
                <a16:creationId xmlns:a16="http://schemas.microsoft.com/office/drawing/2014/main" id="{631167A1-813B-4540-A759-B347C200068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36478" y="2173183"/>
            <a:ext cx="3354780" cy="3236027"/>
          </a:xfrm>
          <a:prstGeom prst="rect">
            <a:avLst/>
          </a:prstGeom>
          <a:noFill/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CCE2AED7-C20B-4BA1-AFE2-1F6A16030B54}"/>
              </a:ext>
            </a:extLst>
          </p:cNvPr>
          <p:cNvSpPr/>
          <p:nvPr/>
        </p:nvSpPr>
        <p:spPr>
          <a:xfrm>
            <a:off x="7499268" y="5715298"/>
            <a:ext cx="4457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ko-KR" sz="1200" dirty="0">
                <a:ea typeface="DengXian" panose="02010600030101010101" pitchFamily="2" charset="-122"/>
              </a:rPr>
              <a:t>&lt;</a:t>
            </a:r>
            <a:r>
              <a:rPr lang="en-US" altLang="ko-KR" sz="1200" dirty="0">
                <a:ea typeface="DengXian" panose="02010600030101010101" pitchFamily="2" charset="-122"/>
              </a:rPr>
              <a:t>Long-distance mobility in and across shared networks&gt;</a:t>
            </a:r>
            <a:br>
              <a:rPr lang="en-GB" altLang="ko-KR" sz="1200" dirty="0">
                <a:ea typeface="DengXian" panose="02010600030101010101" pitchFamily="2" charset="-122"/>
              </a:rPr>
            </a:br>
            <a:r>
              <a:rPr lang="en-GB" altLang="ko-KR" sz="1200" dirty="0">
                <a:ea typeface="DengXian" panose="02010600030101010101" pitchFamily="2" charset="-122"/>
              </a:rPr>
              <a:t>[TR 22.851]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65002155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UIA_ARC - Phase 2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08486" cy="4351338"/>
          </a:xfrm>
        </p:spPr>
        <p:txBody>
          <a:bodyPr/>
          <a:lstStyle/>
          <a:p>
            <a:r>
              <a:rPr lang="en-US" altLang="en-US" sz="2400" dirty="0"/>
              <a:t>Further studies on </a:t>
            </a:r>
            <a:r>
              <a:rPr lang="en-GB" altLang="ko-KR" sz="2400" dirty="0"/>
              <a:t>unresolved</a:t>
            </a:r>
            <a:r>
              <a:rPr lang="en-US" altLang="en-US" sz="2400" dirty="0"/>
              <a:t> Key Issues from Rel-19</a:t>
            </a:r>
          </a:p>
          <a:p>
            <a:pPr lvl="1"/>
            <a:r>
              <a:rPr lang="en-US" altLang="en-US" sz="2000" dirty="0"/>
              <a:t>Key Issue #1: </a:t>
            </a:r>
            <a:r>
              <a:rPr lang="en-GB" altLang="ko-KR" sz="2000" dirty="0"/>
              <a:t>Identifying the Human User of a Subscription</a:t>
            </a:r>
          </a:p>
          <a:p>
            <a:pPr lvl="1"/>
            <a:r>
              <a:rPr lang="en-GB" altLang="en-US" sz="2000" dirty="0"/>
              <a:t>Key issue #2: </a:t>
            </a:r>
            <a:r>
              <a:rPr lang="en-GB" altLang="ko-KR" sz="2000" dirty="0"/>
              <a:t>Authentication and Authorization of Users and Restrictions on Users</a:t>
            </a:r>
          </a:p>
          <a:p>
            <a:pPr lvl="1"/>
            <a:r>
              <a:rPr lang="en-GB" altLang="en-US" sz="2000" dirty="0"/>
              <a:t>Key issue #3: </a:t>
            </a:r>
            <a:r>
              <a:rPr lang="en-GB" altLang="ko-KR" sz="2000" dirty="0"/>
              <a:t>Exposure of User Identity Profile Information</a:t>
            </a:r>
            <a:endParaRPr lang="en-US" altLang="en-US" sz="2000" dirty="0"/>
          </a:p>
          <a:p>
            <a:r>
              <a:rPr lang="en-US" altLang="en-US" sz="2400" dirty="0"/>
              <a:t>New WTs to fulfill SA1 requirements</a:t>
            </a:r>
          </a:p>
          <a:p>
            <a:pPr lvl="1"/>
            <a:r>
              <a:rPr lang="en-US" altLang="en-US" sz="2000" dirty="0"/>
              <a:t>Identification and differentiated service control for each application instance</a:t>
            </a:r>
          </a:p>
        </p:txBody>
      </p:sp>
      <p:cxnSp>
        <p:nvCxnSpPr>
          <p:cNvPr id="5" name="연결선: 꺾임 4">
            <a:extLst>
              <a:ext uri="{FF2B5EF4-FFF2-40B4-BE49-F238E27FC236}">
                <a16:creationId xmlns:a16="http://schemas.microsoft.com/office/drawing/2014/main" id="{6640B0BA-C782-4299-896F-A6AAE9274CA8}"/>
              </a:ext>
            </a:extLst>
          </p:cNvPr>
          <p:cNvCxnSpPr>
            <a:cxnSpLocks/>
          </p:cNvCxnSpPr>
          <p:nvPr/>
        </p:nvCxnSpPr>
        <p:spPr>
          <a:xfrm rot="16200000" flipV="1">
            <a:off x="10302147" y="2616215"/>
            <a:ext cx="98182" cy="1476000"/>
          </a:xfrm>
          <a:prstGeom prst="bentConnector3">
            <a:avLst>
              <a:gd name="adj1" fmla="val 372539"/>
            </a:avLst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4">
            <a:extLst>
              <a:ext uri="{FF2B5EF4-FFF2-40B4-BE49-F238E27FC236}">
                <a16:creationId xmlns:a16="http://schemas.microsoft.com/office/drawing/2014/main" id="{D923C1BC-9931-48F0-A863-DB0E76AFC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369543" y="2793928"/>
            <a:ext cx="211197" cy="495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848C6DA3-F135-41C5-91FA-ED3D2B9AFE04}"/>
              </a:ext>
            </a:extLst>
          </p:cNvPr>
          <p:cNvSpPr/>
          <p:nvPr/>
        </p:nvSpPr>
        <p:spPr>
          <a:xfrm>
            <a:off x="6992543" y="3333358"/>
            <a:ext cx="965198" cy="34192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Application</a:t>
            </a:r>
            <a:r>
              <a:rPr lang="ko-KR" altLang="en-US" sz="900" dirty="0"/>
              <a:t> </a:t>
            </a:r>
            <a:r>
              <a:rPr lang="en-US" altLang="ko-KR" sz="900" dirty="0"/>
              <a:t>instance 1</a:t>
            </a:r>
            <a:endParaRPr lang="ko-KR" altLang="en-US" sz="900" dirty="0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819F6C6-5403-437F-BA25-62DAFE1CB773}"/>
              </a:ext>
            </a:extLst>
          </p:cNvPr>
          <p:cNvSpPr/>
          <p:nvPr/>
        </p:nvSpPr>
        <p:spPr>
          <a:xfrm>
            <a:off x="6992542" y="3702637"/>
            <a:ext cx="965201" cy="2950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Application</a:t>
            </a:r>
            <a:r>
              <a:rPr lang="ko-KR" altLang="en-US" sz="900" dirty="0"/>
              <a:t> </a:t>
            </a:r>
            <a:r>
              <a:rPr lang="en-US" altLang="ko-KR" sz="900" dirty="0"/>
              <a:t>instance 2</a:t>
            </a:r>
            <a:endParaRPr lang="ko-KR" altLang="en-US" sz="900" dirty="0"/>
          </a:p>
        </p:txBody>
      </p: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7746E5A1-9690-45FD-8B19-BFE1CB485EA1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7957741" y="3504320"/>
            <a:ext cx="276664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직선 화살표 연결선 9">
            <a:extLst>
              <a:ext uri="{FF2B5EF4-FFF2-40B4-BE49-F238E27FC236}">
                <a16:creationId xmlns:a16="http://schemas.microsoft.com/office/drawing/2014/main" id="{4920BF6C-9544-43B5-B9E0-02B757E762E6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7957743" y="3850151"/>
            <a:ext cx="279009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3184BFF-9004-4786-A5BC-12E53BD34F1B}"/>
              </a:ext>
            </a:extLst>
          </p:cNvPr>
          <p:cNvSpPr/>
          <p:nvPr/>
        </p:nvSpPr>
        <p:spPr>
          <a:xfrm>
            <a:off x="10747835" y="3386655"/>
            <a:ext cx="995483" cy="6110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Application</a:t>
            </a:r>
            <a:endParaRPr lang="ko-KR" altLang="en-US" sz="10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AFB75147-2EA8-4543-B271-628B2DA968B8}"/>
              </a:ext>
            </a:extLst>
          </p:cNvPr>
          <p:cNvSpPr/>
          <p:nvPr/>
        </p:nvSpPr>
        <p:spPr>
          <a:xfrm>
            <a:off x="8993919" y="3192411"/>
            <a:ext cx="937205" cy="80525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5GC</a:t>
            </a:r>
            <a:endParaRPr lang="ko-KR" altLang="en-US" sz="1200" b="1" dirty="0"/>
          </a:p>
        </p:txBody>
      </p:sp>
      <p:cxnSp>
        <p:nvCxnSpPr>
          <p:cNvPr id="13" name="연결선: 꺾임 12">
            <a:extLst>
              <a:ext uri="{FF2B5EF4-FFF2-40B4-BE49-F238E27FC236}">
                <a16:creationId xmlns:a16="http://schemas.microsoft.com/office/drawing/2014/main" id="{B35320A1-733B-4B07-9F17-67B85513BFA3}"/>
              </a:ext>
            </a:extLst>
          </p:cNvPr>
          <p:cNvCxnSpPr>
            <a:cxnSpLocks/>
            <a:stCxn id="11" idx="0"/>
            <a:endCxn id="12" idx="0"/>
          </p:cNvCxnSpPr>
          <p:nvPr/>
        </p:nvCxnSpPr>
        <p:spPr>
          <a:xfrm rot="16200000" flipV="1">
            <a:off x="10273784" y="2210784"/>
            <a:ext cx="160532" cy="2157497"/>
          </a:xfrm>
          <a:prstGeom prst="bentConnector3">
            <a:avLst>
              <a:gd name="adj1" fmla="val 372539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20DEF0E-F01B-491F-AA54-1B36211B2905}"/>
              </a:ext>
            </a:extLst>
          </p:cNvPr>
          <p:cNvSpPr txBox="1"/>
          <p:nvPr/>
        </p:nvSpPr>
        <p:spPr>
          <a:xfrm>
            <a:off x="9435167" y="2491857"/>
            <a:ext cx="22566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User Identity Profile provisioning </a:t>
            </a:r>
            <a:endParaRPr lang="ko-KR" altLang="en-US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54F1B-0174-4132-B5C7-BB6FC6A95844}"/>
              </a:ext>
            </a:extLst>
          </p:cNvPr>
          <p:cNvSpPr txBox="1"/>
          <p:nvPr/>
        </p:nvSpPr>
        <p:spPr>
          <a:xfrm>
            <a:off x="9537744" y="2834443"/>
            <a:ext cx="20515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Active user identity exposing </a:t>
            </a:r>
            <a:endParaRPr lang="ko-KR" altLang="en-US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2E780A-2B5D-493B-9627-A8F0961ED351}"/>
              </a:ext>
            </a:extLst>
          </p:cNvPr>
          <p:cNvSpPr txBox="1"/>
          <p:nvPr/>
        </p:nvSpPr>
        <p:spPr>
          <a:xfrm>
            <a:off x="7974990" y="3297604"/>
            <a:ext cx="22566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Slice ‘A’, 5QI = ‘x’</a:t>
            </a:r>
            <a:endParaRPr lang="ko-KR" altLang="en-US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A2DC83-F39F-402D-B73B-8404FB140BA9}"/>
              </a:ext>
            </a:extLst>
          </p:cNvPr>
          <p:cNvSpPr txBox="1"/>
          <p:nvPr/>
        </p:nvSpPr>
        <p:spPr>
          <a:xfrm>
            <a:off x="7974990" y="3630422"/>
            <a:ext cx="22566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Slice ‘B’, 5QI = ‘y’</a:t>
            </a:r>
            <a:endParaRPr lang="ko-KR" altLang="en-US" sz="900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Focus Items - Summary</a:t>
            </a:r>
          </a:p>
        </p:txBody>
      </p:sp>
      <p:sp>
        <p:nvSpPr>
          <p:cNvPr id="6" name="사각형: 잘린 한쪽 모서리 5">
            <a:extLst>
              <a:ext uri="{FF2B5EF4-FFF2-40B4-BE49-F238E27FC236}">
                <a16:creationId xmlns:a16="http://schemas.microsoft.com/office/drawing/2014/main" id="{9C29180A-13DA-420C-ADF4-42ADB20F4978}"/>
              </a:ext>
            </a:extLst>
          </p:cNvPr>
          <p:cNvSpPr/>
          <p:nvPr/>
        </p:nvSpPr>
        <p:spPr>
          <a:xfrm>
            <a:off x="1047844" y="2422924"/>
            <a:ext cx="2568309" cy="1475157"/>
          </a:xfrm>
          <a:prstGeom prst="snip1Rect">
            <a:avLst/>
          </a:prstGeom>
          <a:solidFill>
            <a:srgbClr val="FFC00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>
              <a:latin typeface="Calibri" panose="020F0502020204030204" pitchFamily="34" charset="0"/>
              <a:ea typeface="서울남산 장체L" panose="02020603020101020101" pitchFamily="18" charset="-127"/>
              <a:cs typeface="Calibri" panose="020F0502020204030204" pitchFamily="34" charset="0"/>
            </a:endParaRPr>
          </a:p>
        </p:txBody>
      </p:sp>
      <p:sp>
        <p:nvSpPr>
          <p:cNvPr id="7" name="내용 개체 틀 2">
            <a:extLst>
              <a:ext uri="{FF2B5EF4-FFF2-40B4-BE49-F238E27FC236}">
                <a16:creationId xmlns:a16="http://schemas.microsoft.com/office/drawing/2014/main" id="{B5F3B810-308B-4A06-8C21-5F48AB740FC1}"/>
              </a:ext>
            </a:extLst>
          </p:cNvPr>
          <p:cNvSpPr txBox="1">
            <a:spLocks/>
          </p:cNvSpPr>
          <p:nvPr/>
        </p:nvSpPr>
        <p:spPr>
          <a:xfrm>
            <a:off x="1169497" y="2689556"/>
            <a:ext cx="2315859" cy="145542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ko-KR" sz="1200" dirty="0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AIML_CN – Phase 2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ko-KR" sz="1200" dirty="0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ISAC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ko-KR" sz="1200" dirty="0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Ambient IoT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altLang="ko-KR" sz="1200" dirty="0"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ko-KR" sz="1200" dirty="0"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8" name="모서리가 둥근 직사각형 183">
            <a:extLst>
              <a:ext uri="{FF2B5EF4-FFF2-40B4-BE49-F238E27FC236}">
                <a16:creationId xmlns:a16="http://schemas.microsoft.com/office/drawing/2014/main" id="{140E68B9-ACF3-4CB1-8312-D927F3123581}"/>
              </a:ext>
            </a:extLst>
          </p:cNvPr>
          <p:cNvSpPr/>
          <p:nvPr/>
        </p:nvSpPr>
        <p:spPr>
          <a:xfrm>
            <a:off x="932972" y="2115817"/>
            <a:ext cx="2442240" cy="47946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430B5DB-7D3C-4F6C-9834-6778AFBC52C0}"/>
              </a:ext>
            </a:extLst>
          </p:cNvPr>
          <p:cNvSpPr/>
          <p:nvPr/>
        </p:nvSpPr>
        <p:spPr>
          <a:xfrm>
            <a:off x="1036627" y="2184674"/>
            <a:ext cx="32551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00" dirty="0">
                <a:ln w="11430"/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New services &amp; Verticals </a:t>
            </a:r>
          </a:p>
        </p:txBody>
      </p:sp>
      <p:sp>
        <p:nvSpPr>
          <p:cNvPr id="10" name="사각형: 잘린 한쪽 모서리 9">
            <a:extLst>
              <a:ext uri="{FF2B5EF4-FFF2-40B4-BE49-F238E27FC236}">
                <a16:creationId xmlns:a16="http://schemas.microsoft.com/office/drawing/2014/main" id="{0E13F37C-E789-434A-934F-5278972CC854}"/>
              </a:ext>
            </a:extLst>
          </p:cNvPr>
          <p:cNvSpPr/>
          <p:nvPr/>
        </p:nvSpPr>
        <p:spPr>
          <a:xfrm>
            <a:off x="6965399" y="2422923"/>
            <a:ext cx="2571717" cy="1475159"/>
          </a:xfrm>
          <a:prstGeom prst="snip1Rect">
            <a:avLst/>
          </a:prstGeom>
          <a:solidFill>
            <a:srgbClr val="FFC00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>
              <a:latin typeface="Calibri" panose="020F0502020204030204" pitchFamily="34" charset="0"/>
              <a:ea typeface="서울남산 장체L" panose="02020603020101020101" pitchFamily="18" charset="-127"/>
              <a:cs typeface="Calibri" panose="020F0502020204030204" pitchFamily="34" charset="0"/>
            </a:endParaRPr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58AEBEB2-F127-4FFE-80CC-7E0BB715FFAF}"/>
              </a:ext>
            </a:extLst>
          </p:cNvPr>
          <p:cNvSpPr txBox="1">
            <a:spLocks/>
          </p:cNvSpPr>
          <p:nvPr/>
        </p:nvSpPr>
        <p:spPr>
          <a:xfrm>
            <a:off x="6994159" y="2649668"/>
            <a:ext cx="2298218" cy="116023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en-US" sz="1200" dirty="0" err="1"/>
              <a:t>EnergySys</a:t>
            </a:r>
            <a:r>
              <a:rPr lang="en-US" altLang="en-US" sz="1200" dirty="0"/>
              <a:t> – Phase 2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en-US" sz="1200" dirty="0"/>
              <a:t>Net Sharing – Phase 2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en-US" sz="1200" dirty="0"/>
              <a:t>UIA_ARC - Phase 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ko-KR" sz="1200" dirty="0"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en-GB" altLang="ko-KR" sz="1200" dirty="0"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12" name="모서리가 둥근 직사각형 183">
            <a:extLst>
              <a:ext uri="{FF2B5EF4-FFF2-40B4-BE49-F238E27FC236}">
                <a16:creationId xmlns:a16="http://schemas.microsoft.com/office/drawing/2014/main" id="{91FD25B3-2970-4120-BB12-89F6768550AE}"/>
              </a:ext>
            </a:extLst>
          </p:cNvPr>
          <p:cNvSpPr/>
          <p:nvPr/>
        </p:nvSpPr>
        <p:spPr>
          <a:xfrm>
            <a:off x="6850527" y="2115817"/>
            <a:ext cx="2441850" cy="480643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A7DC9AF-1914-4998-80D9-3D667BB8ED4B}"/>
              </a:ext>
            </a:extLst>
          </p:cNvPr>
          <p:cNvSpPr/>
          <p:nvPr/>
        </p:nvSpPr>
        <p:spPr>
          <a:xfrm>
            <a:off x="6965399" y="2195164"/>
            <a:ext cx="264963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00" dirty="0">
                <a:ln w="11430"/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Architecture enhancements </a:t>
            </a:r>
          </a:p>
          <a:p>
            <a:r>
              <a:rPr lang="en-US" altLang="ko-KR" spc="-100" dirty="0">
                <a:ln w="11430"/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  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B82B03C-934B-4AC4-AC80-CAEFF72C95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8943" y="2636225"/>
            <a:ext cx="1759807" cy="1094991"/>
          </a:xfrm>
          <a:prstGeom prst="rect">
            <a:avLst/>
          </a:prstGeom>
        </p:spPr>
      </p:pic>
      <p:sp>
        <p:nvSpPr>
          <p:cNvPr id="15" name="텍스트 개체 틀 2">
            <a:extLst>
              <a:ext uri="{FF2B5EF4-FFF2-40B4-BE49-F238E27FC236}">
                <a16:creationId xmlns:a16="http://schemas.microsoft.com/office/drawing/2014/main" id="{6FBC2B04-C372-4F56-9268-287B3AAC15E9}"/>
              </a:ext>
            </a:extLst>
          </p:cNvPr>
          <p:cNvSpPr txBox="1">
            <a:spLocks/>
          </p:cNvSpPr>
          <p:nvPr/>
        </p:nvSpPr>
        <p:spPr>
          <a:xfrm>
            <a:off x="721956" y="4261540"/>
            <a:ext cx="9349774" cy="169008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latinLnBrk="0">
              <a:defRPr/>
            </a:pPr>
            <a:r>
              <a:rPr lang="en-GB" altLang="ko-KR" sz="2000" dirty="0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Preparatory works for 6G should be also considered</a:t>
            </a:r>
            <a:r>
              <a:rPr lang="en-US" altLang="ko-KR" sz="2000" dirty="0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 (not limited to Rel-20) </a:t>
            </a:r>
            <a:endParaRPr lang="en-GB" altLang="ko-KR" sz="2000" dirty="0"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  <a:p>
            <a:pPr lvl="1" eaLnBrk="0" latinLnBrk="0">
              <a:defRPr/>
            </a:pPr>
            <a:r>
              <a:rPr lang="en-US" altLang="ko-KR" sz="1500" dirty="0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Integration of computing, routing, and storage capabilities</a:t>
            </a:r>
          </a:p>
          <a:p>
            <a:pPr lvl="1" eaLnBrk="0" latinLnBrk="0">
              <a:defRPr/>
            </a:pPr>
            <a:r>
              <a:rPr lang="en-US" altLang="ko-KR" sz="1500" dirty="0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RAN-Core convergence: Evolution of SBA</a:t>
            </a:r>
          </a:p>
          <a:p>
            <a:pPr lvl="1" eaLnBrk="0" latinLnBrk="0">
              <a:defRPr/>
            </a:pPr>
            <a:r>
              <a:rPr lang="en-US" altLang="ko-KR" sz="1500" dirty="0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Highly reliable mobile networks based on Digital Twin Network</a:t>
            </a:r>
            <a:endParaRPr lang="en-US" altLang="ko-KR" sz="1600" dirty="0"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  <a:p>
            <a:pPr eaLnBrk="0" latinLnBrk="0">
              <a:defRPr/>
            </a:pPr>
            <a:endParaRPr lang="en-US" altLang="ko-KR" sz="2000" dirty="0"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  <a:p>
            <a:pPr eaLnBrk="0" latinLnBrk="0">
              <a:defRPr/>
            </a:pPr>
            <a:endParaRPr lang="ko-KR" altLang="en-US" sz="2000" dirty="0">
              <a:latin typeface="Calibri" panose="020F0502020204030204" pitchFamily="34" charset="0"/>
              <a:ea typeface="다음_Regular" panose="02000603060000000000" pitchFamily="2" charset="-127"/>
              <a:cs typeface="Calibri" panose="020F0502020204030204" pitchFamily="34" charset="0"/>
            </a:endParaRPr>
          </a:p>
          <a:p>
            <a:pPr eaLnBrk="0" latinLnBrk="0">
              <a:defRPr/>
            </a:pPr>
            <a:endParaRPr lang="ko-KR" altLang="en-US" sz="2000" dirty="0">
              <a:latin typeface="Calibri" panose="020F0502020204030204" pitchFamily="34" charset="0"/>
              <a:ea typeface="다음_Regular" panose="02000603060000000000" pitchFamily="2" charset="-127"/>
              <a:cs typeface="Calibri" panose="020F0502020204030204" pitchFamily="34" charset="0"/>
            </a:endParaRPr>
          </a:p>
          <a:p>
            <a:pPr lvl="1" eaLnBrk="0" latinLnBrk="0">
              <a:defRPr/>
            </a:pPr>
            <a:endParaRPr lang="en-US" altLang="ko-KR" sz="3200" dirty="0">
              <a:solidFill>
                <a:srgbClr val="002060"/>
              </a:solidFill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16" name="사각형: 잘린 한쪽 모서리 15">
            <a:extLst>
              <a:ext uri="{FF2B5EF4-FFF2-40B4-BE49-F238E27FC236}">
                <a16:creationId xmlns:a16="http://schemas.microsoft.com/office/drawing/2014/main" id="{05A14BB4-18A1-423B-AE09-6472E9AFD0EB}"/>
              </a:ext>
            </a:extLst>
          </p:cNvPr>
          <p:cNvSpPr/>
          <p:nvPr/>
        </p:nvSpPr>
        <p:spPr>
          <a:xfrm>
            <a:off x="3933801" y="2422923"/>
            <a:ext cx="2724557" cy="1475158"/>
          </a:xfrm>
          <a:prstGeom prst="snip1Rect">
            <a:avLst/>
          </a:prstGeom>
          <a:solidFill>
            <a:srgbClr val="FFC00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>
              <a:latin typeface="Calibri" panose="020F0502020204030204" pitchFamily="34" charset="0"/>
              <a:ea typeface="서울남산 장체L" panose="02020603020101020101" pitchFamily="18" charset="-127"/>
              <a:cs typeface="Calibri" panose="020F0502020204030204" pitchFamily="34" charset="0"/>
            </a:endParaRPr>
          </a:p>
        </p:txBody>
      </p:sp>
      <p:sp>
        <p:nvSpPr>
          <p:cNvPr id="17" name="내용 개체 틀 2">
            <a:extLst>
              <a:ext uri="{FF2B5EF4-FFF2-40B4-BE49-F238E27FC236}">
                <a16:creationId xmlns:a16="http://schemas.microsoft.com/office/drawing/2014/main" id="{87824AB0-0659-42D7-92CB-C0639E10EE1F}"/>
              </a:ext>
            </a:extLst>
          </p:cNvPr>
          <p:cNvSpPr txBox="1">
            <a:spLocks/>
          </p:cNvSpPr>
          <p:nvPr/>
        </p:nvSpPr>
        <p:spPr>
          <a:xfrm>
            <a:off x="3962563" y="2649667"/>
            <a:ext cx="2601410" cy="145542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altLang="ko-KR" sz="1200" dirty="0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Satellite access enhancement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altLang="ko-KR" sz="1200" dirty="0"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18" name="모서리가 둥근 직사각형 183">
            <a:extLst>
              <a:ext uri="{FF2B5EF4-FFF2-40B4-BE49-F238E27FC236}">
                <a16:creationId xmlns:a16="http://schemas.microsoft.com/office/drawing/2014/main" id="{57B1545A-E615-414E-A1DF-85A9EA118475}"/>
              </a:ext>
            </a:extLst>
          </p:cNvPr>
          <p:cNvSpPr/>
          <p:nvPr/>
        </p:nvSpPr>
        <p:spPr>
          <a:xfrm>
            <a:off x="3804343" y="2115817"/>
            <a:ext cx="2601410" cy="480643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5B21F927-C2D2-459C-9555-D3FC4F3B554B}"/>
              </a:ext>
            </a:extLst>
          </p:cNvPr>
          <p:cNvSpPr/>
          <p:nvPr/>
        </p:nvSpPr>
        <p:spPr>
          <a:xfrm>
            <a:off x="3855880" y="2195164"/>
            <a:ext cx="23344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spc="-100" dirty="0">
                <a:ln w="11430"/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Expanding the network access</a:t>
            </a:r>
            <a:endParaRPr lang="ko-KR" altLang="en-US" sz="1600" spc="-100" dirty="0">
              <a:ln w="11430"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7916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대한민국 방위산업전 DX KOREA 2022">
            <a:extLst>
              <a:ext uri="{FF2B5EF4-FFF2-40B4-BE49-F238E27FC236}">
                <a16:creationId xmlns:a16="http://schemas.microsoft.com/office/drawing/2014/main" id="{3E5A12D2-AC28-45C2-A154-C89B04143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358" y="3864598"/>
            <a:ext cx="914910" cy="15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SK텔레콤 - 위키백과, 우리 모두의 백과사전">
            <a:extLst>
              <a:ext uri="{FF2B5EF4-FFF2-40B4-BE49-F238E27FC236}">
                <a16:creationId xmlns:a16="http://schemas.microsoft.com/office/drawing/2014/main" id="{921DB3F7-8530-49DD-80CE-1369FE92A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042" y="3657406"/>
            <a:ext cx="1113519" cy="355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KT - 위키백과, 우리 모두의 백과사전">
            <a:extLst>
              <a:ext uri="{FF2B5EF4-FFF2-40B4-BE49-F238E27FC236}">
                <a16:creationId xmlns:a16="http://schemas.microsoft.com/office/drawing/2014/main" id="{451D9140-090F-4412-8FA9-DE59CCDA60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717" y="3753155"/>
            <a:ext cx="414209" cy="27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파일:LG U+ CI.svg - 위키백과, 우리 모두의 백과사전">
            <a:extLst>
              <a:ext uri="{FF2B5EF4-FFF2-40B4-BE49-F238E27FC236}">
                <a16:creationId xmlns:a16="http://schemas.microsoft.com/office/drawing/2014/main" id="{DDCE0B33-1A7D-4F78-B0FF-E55B8BD92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978" y="3794042"/>
            <a:ext cx="1116556" cy="251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General Views on Rel-20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Rel-20 roles &amp; general considerations  </a:t>
            </a:r>
          </a:p>
          <a:p>
            <a:pPr lvl="1"/>
            <a:r>
              <a:rPr lang="en-US" altLang="en-US" sz="1800" dirty="0"/>
              <a:t>Rel-20 should  be prepared for and be linked to 6G, to ensure a smooth transition and continuity of network services.</a:t>
            </a:r>
          </a:p>
          <a:p>
            <a:pPr lvl="1"/>
            <a:r>
              <a:rPr lang="en-US" altLang="en-US" sz="1800" dirty="0"/>
              <a:t>The number of items should be limited based on the maximum TU budget for WGs.</a:t>
            </a:r>
          </a:p>
          <a:p>
            <a:r>
              <a:rPr lang="en-US" altLang="en-US" sz="2000" dirty="0"/>
              <a:t>Expected to be considered in 6G and expanding the network portfolio</a:t>
            </a:r>
          </a:p>
          <a:p>
            <a:pPr lvl="1"/>
            <a:r>
              <a:rPr lang="en-US" altLang="en-US" sz="1800" dirty="0"/>
              <a:t>Supporting new services and verticals (e.g., AI and Communication, ISAC,</a:t>
            </a:r>
            <a:r>
              <a:rPr lang="ko-KR" altLang="en-US" sz="1800" dirty="0"/>
              <a:t> </a:t>
            </a:r>
            <a:r>
              <a:rPr lang="en-US" altLang="en-US" sz="1800" dirty="0"/>
              <a:t> Ambient IoT, etc.)</a:t>
            </a:r>
          </a:p>
          <a:p>
            <a:pPr lvl="1"/>
            <a:r>
              <a:rPr lang="en-US" altLang="en-US" sz="1800" dirty="0"/>
              <a:t>Expanding the network to include TN/NTN, 3GPP/Non-3GPP, etc.</a:t>
            </a:r>
          </a:p>
          <a:p>
            <a:pPr lvl="1"/>
            <a:r>
              <a:rPr lang="en-US" altLang="en-US" sz="1800" dirty="0"/>
              <a:t>Supporting new network requirements, such as energy efficiency, </a:t>
            </a:r>
            <a:r>
              <a:rPr lang="en-US" altLang="en-US" sz="1800" dirty="0" err="1"/>
              <a:t>softwarization</a:t>
            </a:r>
            <a:r>
              <a:rPr lang="en-US" altLang="en-US" sz="1800" dirty="0"/>
              <a:t>, cloud-native, etc.</a:t>
            </a:r>
            <a:endParaRPr lang="en-US" altLang="en-US" sz="2000" dirty="0"/>
          </a:p>
          <a:p>
            <a:r>
              <a:rPr lang="en-US" altLang="en-US" sz="2000" dirty="0"/>
              <a:t> Commercial deployment issues and consideration for 5GS enhancements</a:t>
            </a:r>
          </a:p>
          <a:p>
            <a:pPr lvl="1"/>
            <a:r>
              <a:rPr lang="en-US" altLang="en-US" sz="1800" dirty="0"/>
              <a:t>Network/service openness (Open network APIs - CAPIF, CAMARA (GSMA), Open gateway (GSMA), etc.)</a:t>
            </a:r>
          </a:p>
          <a:p>
            <a:pPr lvl="1"/>
            <a:r>
              <a:rPr lang="en-US" altLang="en-US" sz="1800" dirty="0"/>
              <a:t>Network management for CAPEX/OPEX efficiency (e.g., network optimization, failure recovery, energy efficiency, etc.)</a:t>
            </a:r>
          </a:p>
          <a:p>
            <a:pPr marL="0" indent="0">
              <a:buNone/>
            </a:pPr>
            <a:endParaRPr lang="en-US" altLang="en-US" sz="20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Focus Items and Prioritization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 AI/ML_CN - Phase 2</a:t>
            </a:r>
          </a:p>
          <a:p>
            <a:r>
              <a:rPr lang="en-US" altLang="en-US" sz="2400" dirty="0"/>
              <a:t> </a:t>
            </a:r>
            <a:r>
              <a:rPr lang="en-US" altLang="en-US" sz="2400" dirty="0" err="1"/>
              <a:t>EnergySys</a:t>
            </a:r>
            <a:r>
              <a:rPr lang="en-US" altLang="en-US" sz="2400" dirty="0"/>
              <a:t> - Phase 2</a:t>
            </a:r>
          </a:p>
          <a:p>
            <a:r>
              <a:rPr lang="en-US" altLang="en-US" sz="2400" dirty="0"/>
              <a:t> Satellite access enhancement</a:t>
            </a:r>
          </a:p>
          <a:p>
            <a:r>
              <a:rPr lang="en-US" altLang="en-US" sz="2400" dirty="0"/>
              <a:t> Integrated Sensing and Communications (ISAC)</a:t>
            </a:r>
          </a:p>
          <a:p>
            <a:r>
              <a:rPr lang="en-US" altLang="en-US" sz="2400" dirty="0"/>
              <a:t> Ambient IoT</a:t>
            </a:r>
          </a:p>
          <a:p>
            <a:r>
              <a:rPr lang="en-US" altLang="en-US" sz="2400" dirty="0"/>
              <a:t> Net Sharing - Phase 2</a:t>
            </a:r>
          </a:p>
          <a:p>
            <a:r>
              <a:rPr lang="en-US" altLang="en-US" sz="2400" dirty="0"/>
              <a:t> UIA_ARC - Phase 2*  </a:t>
            </a:r>
          </a:p>
          <a:p>
            <a:pPr marL="0" indent="0">
              <a:buNone/>
            </a:pPr>
            <a:endParaRPr lang="en-US" altLang="en-US" sz="2400" dirty="0"/>
          </a:p>
          <a:p>
            <a:endParaRPr lang="en-US" alt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C107D4-AB14-47FA-9D13-8A47DC7DB5A6}"/>
              </a:ext>
            </a:extLst>
          </p:cNvPr>
          <p:cNvSpPr txBox="1"/>
          <p:nvPr/>
        </p:nvSpPr>
        <p:spPr>
          <a:xfrm>
            <a:off x="6632848" y="5774645"/>
            <a:ext cx="52506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dirty="0">
                <a:latin typeface="Aptos"/>
                <a:ea typeface="Times New Roman" panose="02020603050405020304" pitchFamily="18" charset="0"/>
                <a:cs typeface="Calibri" panose="020F0502020204030204" pitchFamily="34" charset="0"/>
              </a:rPr>
              <a:t>** </a:t>
            </a:r>
            <a:r>
              <a:rPr lang="en-US" altLang="ko-KR" sz="1200" dirty="0">
                <a:latin typeface="Aptos"/>
                <a:cs typeface="Calibri" panose="020F0502020204030204" pitchFamily="34" charset="0"/>
              </a:rPr>
              <a:t>These items are not in order of priority or ranked in any specific order.</a:t>
            </a:r>
            <a:endParaRPr lang="ko-KR" altLang="en-US" sz="1200" dirty="0">
              <a:latin typeface="Aptos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6AEC2B-FFD9-43D3-BEA3-87043A3DB4E4}"/>
              </a:ext>
            </a:extLst>
          </p:cNvPr>
          <p:cNvSpPr txBox="1"/>
          <p:nvPr/>
        </p:nvSpPr>
        <p:spPr>
          <a:xfrm>
            <a:off x="6632848" y="5568677"/>
            <a:ext cx="4895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ko-KR" sz="1200" dirty="0">
                <a:latin typeface="Aptos"/>
                <a:cs typeface="Calibri" panose="020F0502020204030204" pitchFamily="34" charset="0"/>
              </a:rPr>
              <a:t>* T</a:t>
            </a:r>
            <a:r>
              <a:rPr lang="en-US" altLang="en-US" sz="1200" dirty="0">
                <a:latin typeface="Aptos"/>
                <a:cs typeface="Calibri" panose="020F0502020204030204" pitchFamily="34" charset="0"/>
              </a:rPr>
              <a:t>his item is selected and supported only by ETRI.</a:t>
            </a:r>
          </a:p>
        </p:txBody>
      </p:sp>
    </p:spTree>
    <p:extLst>
      <p:ext uri="{BB962C8B-B14F-4D97-AF65-F5344CB8AC3E}">
        <p14:creationId xmlns:p14="http://schemas.microsoft.com/office/powerpoint/2010/main" val="202800255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Rel-20 5G-A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3553108"/>
              </p:ext>
            </p:extLst>
          </p:nvPr>
        </p:nvGraphicFramePr>
        <p:xfrm>
          <a:off x="121716" y="1690688"/>
          <a:ext cx="12070284" cy="446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75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0808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8539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8730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889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6496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10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AIML_CN – Phase 2</a:t>
                      </a:r>
                    </a:p>
                    <a:p>
                      <a:endParaRPr lang="en-US" sz="1100" dirty="0"/>
                    </a:p>
                    <a:p>
                      <a:r>
                        <a:rPr lang="en-US" sz="1100" dirty="0"/>
                        <a:t>(See slide 7 for more details)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ko-KR" sz="1100" dirty="0"/>
                        <a:t>5G system currently provides assistance functions for data insights (analysis and prediction) and policy assistance based on AI/ML technologies. However, further research is required in terms of evolving policy automation and managing data and models in conjunction with UE and RAN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Work Tasks includes defining -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Reinforcement learning-based policy determination enhancements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Cross-domain collaborative AI/ML operation involving UE, 5GC, and OTT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Model transfer architecture and procedure based on ML model ID for managing ML models of UE and RAN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Extension of ADRF dataset profiles and model request procedures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Yes, Major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 for security, SA5 for charging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98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b="1" dirty="0" err="1"/>
                        <a:t>EnergySys</a:t>
                      </a:r>
                      <a:r>
                        <a:rPr lang="en-US" altLang="ko-KR" sz="1100" b="1" dirty="0"/>
                        <a:t> – Phase 2</a:t>
                      </a:r>
                    </a:p>
                    <a:p>
                      <a:endParaRPr lang="en-US" altLang="ko-KR" sz="1100" dirty="0"/>
                    </a:p>
                    <a:p>
                      <a:r>
                        <a:rPr lang="en-US" altLang="ko-KR" sz="1100" dirty="0"/>
                        <a:t>(See slide 8 for more details)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dirty="0"/>
                        <a:t>Advancing 5G network energy efficiency with enhanced KPI frameworks, secure energy data exchange, and dynamic NF optimization mechanisms. This proposal emphasizes refining energy consumption metrics, enabling real-time monitoring tools, and implementing traffic and resource management strategies to achieve sustainability goals while maintaining high-quality service delivery.</a:t>
                      </a:r>
                    </a:p>
                    <a:p>
                      <a:endParaRPr lang="en-US" altLang="ko-KR" sz="1100" dirty="0"/>
                    </a:p>
                    <a:p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Work Tasks includes defining -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Expanding KPIs to include traffic-based energy efficiency and carbon metrics.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Developing APIs for seamless energy consumption data exchange between UDR, PCF.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Implementing NF scaling and dynamic traffic routing for real-time energy optimization.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Supporting UE-based energy-saving with battery status reporting and QoS adjustments.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Yes, TR 22.882 (Phase 1), TR 22.883 (Phase 2), 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TS 22.261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dirty="0"/>
                        <a:t>SA5 for monitoring, Charing , CT4 for API design and security,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Rel-20 5G-A Content</a:t>
            </a:r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356AD15E-C3E6-4AFC-9A43-352F170CC3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5903013"/>
              </p:ext>
            </p:extLst>
          </p:nvPr>
        </p:nvGraphicFramePr>
        <p:xfrm>
          <a:off x="121716" y="1690688"/>
          <a:ext cx="11977356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830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0808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8539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8730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889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6496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b="1" dirty="0"/>
                        <a:t>Satellite access  enhancement</a:t>
                      </a:r>
                      <a:br>
                        <a:rPr lang="en-US" altLang="ko-KR" sz="1100" dirty="0"/>
                      </a:br>
                      <a:br>
                        <a:rPr lang="en-US" altLang="ko-KR" sz="1100" dirty="0"/>
                      </a:br>
                      <a:r>
                        <a:rPr lang="en-US" altLang="ko-KR" sz="1100" dirty="0"/>
                        <a:t>(See slide 9 for more details)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dirty="0"/>
                        <a:t>5G system support for integrating of satellite components in the 5G architecture</a:t>
                      </a:r>
                    </a:p>
                    <a:p>
                      <a:endParaRPr lang="en-US" altLang="ko-KR" sz="1100" dirty="0"/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Work Tasks includes defining -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Enhancements for multi-orbit satellite access in terms of service continuity, network selection, traffic switching/steering, QoS policies, charging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dirty="0"/>
                        <a:t>Support for UE-Sat-UE communications within 5G-LAN via satellite access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dirty="0"/>
                        <a:t>GNSS independent operation &amp; positioning enhancements for satellite access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Support for IMS voice calls using GEO satellite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Yes, TR 22.865, </a:t>
                      </a:r>
                    </a:p>
                    <a:p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 22.887,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22.261,</a:t>
                      </a:r>
                      <a:b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Yes, Alignment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/>
                        <a:t>SA3 for the security, SA5 for charging, </a:t>
                      </a:r>
                      <a:r>
                        <a:rPr lang="en-US" altLang="ko-KR" sz="1100"/>
                        <a:t>SA6 for application enlaber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1828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/>
                        <a:t>Integrated Sensing and Communications</a:t>
                      </a:r>
                      <a:br>
                        <a:rPr lang="en-US" sz="1100" dirty="0"/>
                      </a:br>
                      <a:br>
                        <a:rPr lang="en-US" sz="1100" dirty="0"/>
                      </a:br>
                      <a:r>
                        <a:rPr lang="en-US" altLang="ko-KR" sz="1100" dirty="0"/>
                        <a:t>(See slide 10 for more details)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 system support for NR-based sensing capabilities to get information about characteristics of the environment and/or objects within the environment (e.g., shape, size, orientation, speed, location, distances or relative motion between objects, etc.) using NR RF signals.</a:t>
                      </a:r>
                    </a:p>
                    <a:p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Work Tasks includes defining -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Overall architecture and function enhancement to support new sensing service.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Basic functionality and E2E procedure for Sensing service exposure, Discovery and selection of the sensing entities, Authorization, Sensing control parameter generation and provisioning, related QoS/Policy enhancement.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Enhancements for Non-3GPP sensing, sensing data transport/storage, sensing data processing with AI/ML support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Yes,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 22.837, </a:t>
                      </a:r>
                    </a:p>
                    <a:p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22.137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Yes, Major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SA3 for security, SA5 for charging, SA6 for application </a:t>
                      </a:r>
                      <a:r>
                        <a:rPr lang="en-US" altLang="ko-KR" sz="1100" dirty="0" err="1"/>
                        <a:t>enlaber</a:t>
                      </a:r>
                      <a:endParaRPr lang="en-US" altLang="ko-KR" sz="1100" dirty="0"/>
                    </a:p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00297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Rel-20 5G-A Content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D144A88-F7FC-49DA-A7C6-0B395B19F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356AD15E-C3E6-4AFC-9A43-352F170CC3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322447"/>
              </p:ext>
            </p:extLst>
          </p:nvPr>
        </p:nvGraphicFramePr>
        <p:xfrm>
          <a:off x="121716" y="1690688"/>
          <a:ext cx="11977356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830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0808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8539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8730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889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6496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Ambient IoT</a:t>
                      </a:r>
                      <a:br>
                        <a:rPr lang="en-US" altLang="ko-KR" sz="1100" dirty="0">
                          <a:solidFill>
                            <a:schemeClr val="tx1"/>
                          </a:solidFill>
                        </a:rPr>
                      </a:br>
                      <a:br>
                        <a:rPr lang="en-US" altLang="ko-KR" sz="11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(See slide 11 for more details)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5G system supports Ambient IoT device that is an IoT device powered by energy harvesting, being either battery-less or with limited energy storage capability. 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br>
                        <a:rPr lang="en-US" altLang="ko-KR" sz="11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ko-KR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Work Tasks includes defining –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to support Ambient IoT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 IoT Device management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 IoT Service enabler for Inventory, Read, Write and permanently Disable.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Yes,</a:t>
                      </a:r>
                    </a:p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TR 22.840</a:t>
                      </a:r>
                    </a:p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TS 22.369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Yes, Alignment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RAN for traffic,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SA3 for security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1828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Indirect Network Sharing -Phase 2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(See slide 12 for more details)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5G system investigate new requirements related to indirect network sharing on  disaster condition and case of sharing satellite access network.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Work Tasks includes defining -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Whether and how to be aware of which NFs of Participating 5GC in the disaster area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to provide and control the participating operator’s information when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accesses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shared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</a:t>
                      </a:r>
                      <a:r>
                        <a:rPr lang="ko-KR" alt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Yes, TR22.851</a:t>
                      </a:r>
                      <a:r>
                        <a:rPr lang="en-US" sz="110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r>
                        <a:rPr lang="en-US" sz="1100">
                          <a:solidFill>
                            <a:schemeClr val="tx1"/>
                          </a:solidFill>
                        </a:rPr>
                        <a:t>TS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22.261</a:t>
                      </a:r>
                    </a:p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SP-241147</a:t>
                      </a:r>
                    </a:p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SP-241393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 or Don’t know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79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User Identities and Authentication Architecture - Phase 2*</a:t>
                      </a:r>
                    </a:p>
                    <a:p>
                      <a:endParaRPr lang="en-US" sz="1100" dirty="0"/>
                    </a:p>
                    <a:p>
                      <a:r>
                        <a:rPr lang="en-US" sz="1100" dirty="0"/>
                        <a:t>(See slide 13 for more details)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5G system identifies human users and their traffic, enabling operators to implement user-based controls and offer user-based services to 3</a:t>
                      </a:r>
                      <a:r>
                        <a:rPr lang="en-US" sz="1100" kern="1200" baseline="30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parties.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Work Tasks includes defining -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5G system identifier human user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5G system Identifies application instances and provides differentiated service control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and what user profile information can be exposed to 3</a:t>
                      </a:r>
                      <a:r>
                        <a:rPr lang="en-US" sz="1100" kern="1200" baseline="30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parties.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Yes, TS 22.101</a:t>
                      </a:r>
                      <a:r>
                        <a:rPr lang="en-US" sz="1100"/>
                        <a:t>, </a:t>
                      </a:r>
                      <a:br>
                        <a:rPr lang="en-US" sz="1100"/>
                      </a:br>
                      <a:r>
                        <a:rPr lang="en-US" sz="1100"/>
                        <a:t>TS </a:t>
                      </a:r>
                      <a:r>
                        <a:rPr lang="en-US" sz="1100" dirty="0"/>
                        <a:t>22.115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 for security, SA5 for charging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41729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6A36598-982F-49A0-81E5-43098456A194}"/>
              </a:ext>
            </a:extLst>
          </p:cNvPr>
          <p:cNvSpPr txBox="1"/>
          <p:nvPr/>
        </p:nvSpPr>
        <p:spPr>
          <a:xfrm>
            <a:off x="8802255" y="5818198"/>
            <a:ext cx="326802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ko-KR" sz="1100" dirty="0">
                <a:latin typeface="Aptos"/>
                <a:cs typeface="Calibri" panose="020F0502020204030204" pitchFamily="34" charset="0"/>
              </a:rPr>
              <a:t>* T</a:t>
            </a:r>
            <a:r>
              <a:rPr lang="en-US" altLang="en-US" sz="1100" dirty="0">
                <a:latin typeface="Aptos"/>
                <a:cs typeface="Calibri" panose="020F0502020204030204" pitchFamily="34" charset="0"/>
              </a:rPr>
              <a:t>his item is selected and supported only by ETRI.</a:t>
            </a:r>
          </a:p>
        </p:txBody>
      </p:sp>
    </p:spTree>
    <p:extLst>
      <p:ext uri="{BB962C8B-B14F-4D97-AF65-F5344CB8AC3E}">
        <p14:creationId xmlns:p14="http://schemas.microsoft.com/office/powerpoint/2010/main" val="176497548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B17D3B1-491F-4032-8703-4A768034E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430" y="1927972"/>
            <a:ext cx="6367728" cy="4141134"/>
          </a:xfrm>
        </p:spPr>
        <p:txBody>
          <a:bodyPr/>
          <a:lstStyle/>
          <a:p>
            <a:r>
              <a:rPr lang="en-US" altLang="ko-KR" sz="2000" b="1" dirty="0"/>
              <a:t> Reinforcement Learning-based Recommendation</a:t>
            </a:r>
          </a:p>
          <a:p>
            <a:pPr marL="358775" lvl="1">
              <a:buClr>
                <a:schemeClr val="tx1"/>
              </a:buClr>
            </a:pPr>
            <a:r>
              <a:rPr lang="en-US" altLang="ko-KR" sz="1600" dirty="0"/>
              <a:t>Reinforcement learning-based policy recommendation evolved from the current machine learning-based policy assist functionality in AIML_CN</a:t>
            </a:r>
          </a:p>
          <a:p>
            <a:r>
              <a:rPr lang="en-US" altLang="ko-KR" sz="2000" b="1" dirty="0"/>
              <a:t>Cross-domain collaborative AI/ML operation involving UE, 5GC, and OTT</a:t>
            </a:r>
          </a:p>
          <a:p>
            <a:pPr marL="358775" lvl="1">
              <a:buClr>
                <a:schemeClr val="tx1"/>
              </a:buClr>
            </a:pPr>
            <a:r>
              <a:rPr lang="en-US" altLang="ko-KR" sz="1600" dirty="0"/>
              <a:t>Defining and improving AI/ML Life Cycle and related procedures across</a:t>
            </a:r>
            <a:r>
              <a:rPr lang="ko-KR" altLang="en-US" sz="1600" dirty="0"/>
              <a:t> </a:t>
            </a:r>
            <a:r>
              <a:rPr lang="en-US" altLang="ko-KR" sz="1600" dirty="0"/>
              <a:t>UE, 5GC, and OTT</a:t>
            </a:r>
          </a:p>
          <a:p>
            <a:r>
              <a:rPr lang="en-US" altLang="ko-KR" sz="2000" b="1" dirty="0"/>
              <a:t> ML</a:t>
            </a:r>
            <a:r>
              <a:rPr lang="ko-KR" altLang="en-US" sz="2000" b="1" dirty="0"/>
              <a:t> </a:t>
            </a:r>
            <a:r>
              <a:rPr lang="en-US" altLang="ko-KR" sz="2000" b="1" dirty="0"/>
              <a:t>model</a:t>
            </a:r>
            <a:r>
              <a:rPr lang="ko-KR" altLang="en-US" sz="2000" b="1" dirty="0"/>
              <a:t> </a:t>
            </a:r>
            <a:r>
              <a:rPr lang="en-US" altLang="ko-KR" sz="2000" b="1" dirty="0"/>
              <a:t>transfer</a:t>
            </a:r>
            <a:r>
              <a:rPr lang="ko-KR" altLang="en-US" sz="2000" b="1" dirty="0"/>
              <a:t> </a:t>
            </a:r>
            <a:r>
              <a:rPr lang="en-US" altLang="ko-KR" sz="2000" b="1" dirty="0"/>
              <a:t>to UE/RAN</a:t>
            </a:r>
          </a:p>
          <a:p>
            <a:pPr marL="358775" lvl="1">
              <a:buClr>
                <a:schemeClr val="tx1"/>
              </a:buClr>
            </a:pPr>
            <a:r>
              <a:rPr lang="en-US" altLang="ko-KR" sz="1600" dirty="0"/>
              <a:t>An update architecture and procedure based on ML model ID for managing machine learning models of UE and RAN in the core network</a:t>
            </a:r>
          </a:p>
          <a:p>
            <a:r>
              <a:rPr lang="en-US" altLang="ko-KR" sz="2000" b="1" dirty="0"/>
              <a:t>ADRF dataset profile enhancement</a:t>
            </a:r>
          </a:p>
          <a:p>
            <a:pPr marL="358775" lvl="1">
              <a:buClr>
                <a:schemeClr val="tx1"/>
              </a:buClr>
            </a:pPr>
            <a:r>
              <a:rPr lang="en-US" altLang="ko-KR" sz="1600" dirty="0"/>
              <a:t>Improving data management efficiency and model reusability through the extension of ADRF dataset profiles and model request procedures</a:t>
            </a: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5B29F961-1DD0-4042-9FE3-6CF6411B6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3158" y="4120863"/>
            <a:ext cx="5073006" cy="1850057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603CF44-A699-46CC-92B7-A481526B56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376" y="1870372"/>
            <a:ext cx="4593194" cy="2022960"/>
          </a:xfrm>
          <a:prstGeom prst="rect">
            <a:avLst/>
          </a:prstGeom>
        </p:spPr>
      </p:pic>
      <p:sp>
        <p:nvSpPr>
          <p:cNvPr id="6" name="제목 6">
            <a:extLst>
              <a:ext uri="{FF2B5EF4-FFF2-40B4-BE49-F238E27FC236}">
                <a16:creationId xmlns:a16="http://schemas.microsoft.com/office/drawing/2014/main" id="{95A5BC3C-A6FA-4700-A420-6D10C90418FE}"/>
              </a:ext>
            </a:extLst>
          </p:cNvPr>
          <p:cNvSpPr txBox="1">
            <a:spLocks/>
          </p:cNvSpPr>
          <p:nvPr/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ko-KR" dirty="0"/>
              <a:t>AIML_CN – Phase 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7588763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B80A097E-65C1-4A8D-8707-9513F8104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430" y="1927972"/>
            <a:ext cx="6434295" cy="4141134"/>
          </a:xfrm>
        </p:spPr>
        <p:txBody>
          <a:bodyPr/>
          <a:lstStyle/>
          <a:p>
            <a:r>
              <a:rPr lang="en-US" altLang="ko-KR" sz="1800" b="1" dirty="0"/>
              <a:t>  </a:t>
            </a:r>
            <a:r>
              <a:rPr lang="en-US" altLang="ko-KR" sz="2000" b="1" dirty="0"/>
              <a:t>Advancing 5G-A network energy efficiency with enhanced KPI frameworks, secure energy data exchange, dynamic NF optimization mechanisms, etc.</a:t>
            </a:r>
            <a:endParaRPr lang="en-US" altLang="ko-KR" sz="1600" dirty="0"/>
          </a:p>
          <a:p>
            <a:pPr marL="815975" lvl="2">
              <a:buClr>
                <a:schemeClr val="tx1"/>
              </a:buClr>
            </a:pPr>
            <a:r>
              <a:rPr lang="en-US" altLang="ko-KR" sz="1600" dirty="0">
                <a:highlight>
                  <a:srgbClr val="FFFFFF"/>
                </a:highlight>
              </a:rPr>
              <a:t>Formalization of traffic-based energy efficiency metrics.</a:t>
            </a:r>
          </a:p>
          <a:p>
            <a:pPr marL="815975" lvl="2">
              <a:buClr>
                <a:schemeClr val="tx1"/>
              </a:buClr>
            </a:pPr>
            <a:r>
              <a:rPr lang="en-US" altLang="ko-KR" sz="1600" dirty="0">
                <a:highlight>
                  <a:srgbClr val="FFFFFF"/>
                </a:highlight>
              </a:rPr>
              <a:t>Implementing robust API solutions for seamless integration of UDR and PCF energy data with vertical industries.</a:t>
            </a:r>
          </a:p>
          <a:p>
            <a:pPr marL="815975" lvl="2">
              <a:buClr>
                <a:schemeClr val="tx1"/>
              </a:buClr>
            </a:pPr>
            <a:r>
              <a:rPr lang="en-US" altLang="ko-KR" sz="1600" dirty="0">
                <a:highlight>
                  <a:srgbClr val="FFFFFF"/>
                </a:highlight>
              </a:rPr>
              <a:t>Deployment of NF scaling and dynamic traffic adjustments to optimize energy efficiency while maintaining QoS.</a:t>
            </a:r>
          </a:p>
          <a:p>
            <a:pPr marL="815975" lvl="2">
              <a:buClr>
                <a:schemeClr val="tx1"/>
              </a:buClr>
            </a:pPr>
            <a:r>
              <a:rPr lang="en-US" altLang="ko-KR" sz="1600" dirty="0">
                <a:highlight>
                  <a:srgbClr val="FFFFFF"/>
                </a:highlight>
              </a:rPr>
              <a:t>Standardized methods for embedding energy consumption and environmental impact evaluations into 5G network operations.</a:t>
            </a:r>
          </a:p>
          <a:p>
            <a:pPr marL="815975" lvl="2">
              <a:buClr>
                <a:schemeClr val="tx1"/>
              </a:buClr>
            </a:pPr>
            <a:r>
              <a:rPr lang="en-US" altLang="ko-KR" sz="1600" dirty="0">
                <a:highlight>
                  <a:srgbClr val="FFFFFF"/>
                </a:highlight>
              </a:rPr>
              <a:t>Supporting UE-based energy-saving with battery status reporting and QoS adjustments</a:t>
            </a:r>
          </a:p>
          <a:p>
            <a:pPr marL="815975" lvl="2">
              <a:buClr>
                <a:schemeClr val="tx1"/>
              </a:buClr>
            </a:pPr>
            <a:r>
              <a:rPr lang="en-US" altLang="ko-KR" sz="1600" dirty="0">
                <a:highlight>
                  <a:srgbClr val="FFFFFF"/>
                </a:highlight>
              </a:rPr>
              <a:t>Proactive measures for energy efficiency linked with AI/ML technologies</a:t>
            </a:r>
          </a:p>
          <a:p>
            <a:pPr marL="358775" lvl="1">
              <a:buClr>
                <a:schemeClr val="tx1"/>
              </a:buClr>
            </a:pPr>
            <a:endParaRPr lang="en-US" altLang="ko-KR" sz="1600" dirty="0"/>
          </a:p>
          <a:p>
            <a:pPr marL="358775" lvl="1">
              <a:buClr>
                <a:schemeClr val="tx1"/>
              </a:buClr>
            </a:pPr>
            <a:endParaRPr lang="en-US" altLang="ko-KR" sz="1600" dirty="0"/>
          </a:p>
          <a:p>
            <a:pPr marL="358775" lvl="1">
              <a:buClr>
                <a:schemeClr val="tx1"/>
              </a:buClr>
            </a:pPr>
            <a:endParaRPr lang="en-US" altLang="ko-KR" sz="1600" dirty="0"/>
          </a:p>
          <a:p>
            <a:pPr marL="358775" lvl="1">
              <a:buClr>
                <a:schemeClr val="tx1"/>
              </a:buClr>
            </a:pPr>
            <a:endParaRPr lang="en-US" altLang="ko-KR" sz="1600" dirty="0"/>
          </a:p>
        </p:txBody>
      </p:sp>
      <p:sp>
        <p:nvSpPr>
          <p:cNvPr id="7" name="제목 6">
            <a:extLst>
              <a:ext uri="{FF2B5EF4-FFF2-40B4-BE49-F238E27FC236}">
                <a16:creationId xmlns:a16="http://schemas.microsoft.com/office/drawing/2014/main" id="{BC1786D7-3BF0-48F6-B3D7-00EDF3D7C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/>
              <a:t>EnergySys</a:t>
            </a:r>
            <a:r>
              <a:rPr lang="en-US" altLang="ko-KR" dirty="0"/>
              <a:t> – Phase 2</a:t>
            </a:r>
            <a:endParaRPr lang="ko-KR" altLang="en-US" dirty="0"/>
          </a:p>
        </p:txBody>
      </p: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2BCAAED3-1195-49AE-BDFB-41CB4D31CCC9}"/>
              </a:ext>
            </a:extLst>
          </p:cNvPr>
          <p:cNvGrpSpPr/>
          <p:nvPr/>
        </p:nvGrpSpPr>
        <p:grpSpPr>
          <a:xfrm>
            <a:off x="7051436" y="2008982"/>
            <a:ext cx="3838824" cy="1675983"/>
            <a:chOff x="441788" y="4410443"/>
            <a:chExt cx="4194007" cy="1903294"/>
          </a:xfrm>
        </p:grpSpPr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id="{F9B9A635-E55A-490A-ADE1-B64C30F1D5AB}"/>
                </a:ext>
              </a:extLst>
            </p:cNvPr>
            <p:cNvGrpSpPr/>
            <p:nvPr/>
          </p:nvGrpSpPr>
          <p:grpSpPr>
            <a:xfrm>
              <a:off x="441788" y="4410443"/>
              <a:ext cx="4194007" cy="832527"/>
              <a:chOff x="319514" y="4749566"/>
              <a:chExt cx="4472191" cy="1108770"/>
            </a:xfrm>
          </p:grpSpPr>
          <p:pic>
            <p:nvPicPr>
              <p:cNvPr id="49" name="그림 48">
                <a:extLst>
                  <a:ext uri="{FF2B5EF4-FFF2-40B4-BE49-F238E27FC236}">
                    <a16:creationId xmlns:a16="http://schemas.microsoft.com/office/drawing/2014/main" id="{A5A788BA-3702-487C-9968-9D6C7383B4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5142" y="4797461"/>
                <a:ext cx="916460" cy="725089"/>
              </a:xfrm>
              <a:prstGeom prst="rect">
                <a:avLst/>
              </a:prstGeom>
            </p:spPr>
          </p:pic>
          <p:pic>
            <p:nvPicPr>
              <p:cNvPr id="50" name="그림 49">
                <a:extLst>
                  <a:ext uri="{FF2B5EF4-FFF2-40B4-BE49-F238E27FC236}">
                    <a16:creationId xmlns:a16="http://schemas.microsoft.com/office/drawing/2014/main" id="{4015CFD0-F28D-44A3-9F34-BA8EF6ECBE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98669" y="4749566"/>
                <a:ext cx="1334731" cy="753516"/>
              </a:xfrm>
              <a:prstGeom prst="rect">
                <a:avLst/>
              </a:prstGeom>
            </p:spPr>
          </p:pic>
          <p:pic>
            <p:nvPicPr>
              <p:cNvPr id="51" name="그림 50">
                <a:extLst>
                  <a:ext uri="{FF2B5EF4-FFF2-40B4-BE49-F238E27FC236}">
                    <a16:creationId xmlns:a16="http://schemas.microsoft.com/office/drawing/2014/main" id="{12595639-5F49-47B6-8BDD-7247A7EF2C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62379" y="4777993"/>
                <a:ext cx="1087492" cy="725089"/>
              </a:xfrm>
              <a:prstGeom prst="rect">
                <a:avLst/>
              </a:prstGeom>
            </p:spPr>
          </p:pic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142F593-E80A-4ECC-B233-28EC93DA250F}"/>
                  </a:ext>
                </a:extLst>
              </p:cNvPr>
              <p:cNvSpPr txBox="1"/>
              <p:nvPr/>
            </p:nvSpPr>
            <p:spPr>
              <a:xfrm>
                <a:off x="319514" y="5581337"/>
                <a:ext cx="15121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+mn-lt"/>
                  </a:rPr>
                  <a:t>Collection</a:t>
                </a:r>
                <a:endParaRPr lang="ko-KR" altLang="en-US" sz="1200" dirty="0">
                  <a:latin typeface="+mn-lt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5385CA7F-5C02-4673-A8F8-D6B2AF7D92D0}"/>
                  </a:ext>
                </a:extLst>
              </p:cNvPr>
              <p:cNvSpPr txBox="1"/>
              <p:nvPr/>
            </p:nvSpPr>
            <p:spPr>
              <a:xfrm>
                <a:off x="1767369" y="5581337"/>
                <a:ext cx="15121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+mn-lt"/>
                  </a:rPr>
                  <a:t>Calculation</a:t>
                </a:r>
                <a:endParaRPr lang="ko-KR" altLang="en-US" sz="1200" dirty="0">
                  <a:latin typeface="+mn-lt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6F6478A7-6DC8-428C-819F-8BF7E905E8C5}"/>
                  </a:ext>
                </a:extLst>
              </p:cNvPr>
              <p:cNvSpPr txBox="1"/>
              <p:nvPr/>
            </p:nvSpPr>
            <p:spPr>
              <a:xfrm>
                <a:off x="3279537" y="5581337"/>
                <a:ext cx="15121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+mn-lt"/>
                  </a:rPr>
                  <a:t>Exposure</a:t>
                </a:r>
                <a:endParaRPr lang="ko-KR" altLang="en-US" sz="1200" dirty="0">
                  <a:latin typeface="+mn-lt"/>
                </a:endParaRPr>
              </a:p>
            </p:txBody>
          </p:sp>
        </p:grpSp>
        <p:grpSp>
          <p:nvGrpSpPr>
            <p:cNvPr id="44" name="그룹 43">
              <a:extLst>
                <a:ext uri="{FF2B5EF4-FFF2-40B4-BE49-F238E27FC236}">
                  <a16:creationId xmlns:a16="http://schemas.microsoft.com/office/drawing/2014/main" id="{56370362-87BB-475A-A5DC-D53373479623}"/>
                </a:ext>
              </a:extLst>
            </p:cNvPr>
            <p:cNvGrpSpPr/>
            <p:nvPr/>
          </p:nvGrpSpPr>
          <p:grpSpPr>
            <a:xfrm>
              <a:off x="631584" y="5295809"/>
              <a:ext cx="3986748" cy="1017928"/>
              <a:chOff x="7156226" y="1921440"/>
              <a:chExt cx="5409091" cy="1639425"/>
            </a:xfrm>
          </p:grpSpPr>
          <p:pic>
            <p:nvPicPr>
              <p:cNvPr id="45" name="그림 44">
                <a:extLst>
                  <a:ext uri="{FF2B5EF4-FFF2-40B4-BE49-F238E27FC236}">
                    <a16:creationId xmlns:a16="http://schemas.microsoft.com/office/drawing/2014/main" id="{2A0C8EEE-8471-4257-A400-FBAD1DB2A0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2622" y="2122946"/>
                <a:ext cx="1348831" cy="924231"/>
              </a:xfrm>
              <a:prstGeom prst="rect">
                <a:avLst/>
              </a:prstGeom>
            </p:spPr>
          </p:pic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47584CCC-9EDE-4A97-B87A-D62375BD66DE}"/>
                  </a:ext>
                </a:extLst>
              </p:cNvPr>
              <p:cNvSpPr txBox="1"/>
              <p:nvPr/>
            </p:nvSpPr>
            <p:spPr>
              <a:xfrm>
                <a:off x="7156226" y="3109222"/>
                <a:ext cx="254672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+mn-lt"/>
                  </a:rPr>
                  <a:t>Subscription Information</a:t>
                </a:r>
                <a:endParaRPr lang="ko-KR" altLang="en-US" sz="1200" dirty="0">
                  <a:latin typeface="+mn-lt"/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F454A969-6C68-4FC9-A872-09F1D08647C7}"/>
                  </a:ext>
                </a:extLst>
              </p:cNvPr>
              <p:cNvSpPr txBox="1"/>
              <p:nvPr/>
            </p:nvSpPr>
            <p:spPr>
              <a:xfrm>
                <a:off x="9702947" y="3114744"/>
                <a:ext cx="2862370" cy="4461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altLang="ko-KR" sz="1200" dirty="0">
                    <a:effectLst/>
                    <a:latin typeface="+mn-lt"/>
                    <a:ea typeface="Times New Roman" panose="02020603050405020304" pitchFamily="18" charset="0"/>
                  </a:rPr>
                  <a:t>Energy-related policy </a:t>
                </a:r>
                <a:r>
                  <a:rPr lang="en-US" altLang="ko-KR" sz="1200" dirty="0">
                    <a:latin typeface="+mn-lt"/>
                  </a:rPr>
                  <a:t>control</a:t>
                </a:r>
                <a:endParaRPr lang="ko-KR" altLang="en-US" sz="1200" dirty="0">
                  <a:latin typeface="+mn-lt"/>
                </a:endParaRPr>
              </a:p>
            </p:txBody>
          </p:sp>
          <p:pic>
            <p:nvPicPr>
              <p:cNvPr id="48" name="그림 47">
                <a:extLst>
                  <a:ext uri="{FF2B5EF4-FFF2-40B4-BE49-F238E27FC236}">
                    <a16:creationId xmlns:a16="http://schemas.microsoft.com/office/drawing/2014/main" id="{B7CCDFA9-A482-43BB-81BA-B990017864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89745" y="1921440"/>
                <a:ext cx="1584128" cy="1111187"/>
              </a:xfrm>
              <a:prstGeom prst="rect">
                <a:avLst/>
              </a:prstGeom>
            </p:spPr>
          </p:pic>
        </p:grpSp>
      </p:grpSp>
      <p:pic>
        <p:nvPicPr>
          <p:cNvPr id="55" name="그림 54">
            <a:extLst>
              <a:ext uri="{FF2B5EF4-FFF2-40B4-BE49-F238E27FC236}">
                <a16:creationId xmlns:a16="http://schemas.microsoft.com/office/drawing/2014/main" id="{8E786FC3-5E3C-480B-88AA-34D164F55F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0290" y="4028549"/>
            <a:ext cx="3335426" cy="1675983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A13B8387-328C-4470-9337-BC459333F081}"/>
              </a:ext>
            </a:extLst>
          </p:cNvPr>
          <p:cNvSpPr txBox="1"/>
          <p:nvPr/>
        </p:nvSpPr>
        <p:spPr>
          <a:xfrm>
            <a:off x="7093567" y="5780942"/>
            <a:ext cx="3948426" cy="449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1000" b="1" dirty="0">
                <a:latin typeface="Calibri" panose="020F0502020204030204" pitchFamily="34" charset="0"/>
                <a:cs typeface="Calibri" panose="020F0502020204030204" pitchFamily="34" charset="0"/>
              </a:rPr>
              <a:t>Dynamic service adjustment support in the network based on energy information </a:t>
            </a:r>
            <a:r>
              <a:rPr lang="en-US" altLang="ko-KR" sz="10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ko-KR" sz="1000" dirty="0" err="1">
                <a:latin typeface="Calibri" panose="020F0502020204030204" pitchFamily="34" charset="0"/>
                <a:cs typeface="Calibri" panose="020F0502020204030204" pitchFamily="34" charset="0"/>
              </a:rPr>
              <a:t>Src</a:t>
            </a:r>
            <a:r>
              <a:rPr lang="en-US" altLang="ko-KR" sz="1000" dirty="0">
                <a:latin typeface="Calibri" panose="020F0502020204030204" pitchFamily="34" charset="0"/>
                <a:cs typeface="Calibri" panose="020F0502020204030204" pitchFamily="34" charset="0"/>
              </a:rPr>
              <a:t>.: SA1 TR 22.883)</a:t>
            </a:r>
            <a:endParaRPr lang="ko-KR" altLang="en-US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74613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F8576E2-8E5E-40D7-8A2A-F03BA34A9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Satellite access enhancement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98CD0D6-F7B7-45D3-BCA8-DB48C54EFE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30257" cy="4351338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dirty="0"/>
              <a:t>Background</a:t>
            </a:r>
          </a:p>
          <a:p>
            <a:pPr lvl="1"/>
            <a:r>
              <a:rPr lang="en-US" altLang="ko-KR" dirty="0"/>
              <a:t>SA1 Rel-20 requirements are being developed [TS 22.261, TR 22.887]</a:t>
            </a:r>
          </a:p>
          <a:p>
            <a:pPr lvl="2"/>
            <a:r>
              <a:rPr lang="en-US" altLang="ko-KR" dirty="0"/>
              <a:t>New use cases: multi-orbit, emergency/critical, IMS using GEO, resilient notification, broadcast for unregistered UEs</a:t>
            </a:r>
          </a:p>
          <a:p>
            <a:pPr lvl="1"/>
            <a:r>
              <a:rPr lang="en-US" altLang="ko-KR" dirty="0"/>
              <a:t>SA2 Rel-19 5GSAT_Ph3 leftovers</a:t>
            </a:r>
          </a:p>
          <a:p>
            <a:pPr lvl="2"/>
            <a:r>
              <a:rPr lang="en-US" altLang="ko-KR" dirty="0"/>
              <a:t>GNSS-related, UE-Sat-UE via UPF-onboard</a:t>
            </a:r>
          </a:p>
          <a:p>
            <a:r>
              <a:rPr lang="en-US" altLang="ko-KR" dirty="0"/>
              <a:t>Target topics</a:t>
            </a:r>
          </a:p>
          <a:p>
            <a:pPr lvl="1"/>
            <a:r>
              <a:rPr lang="en-US" altLang="ko-KR" dirty="0"/>
              <a:t>for multi-orbit satellite access</a:t>
            </a:r>
          </a:p>
          <a:p>
            <a:pPr lvl="2"/>
            <a:r>
              <a:rPr lang="en-US" altLang="ko-KR" dirty="0"/>
              <a:t>Service continuity, network selection, traffic switching/steering, QoS policies, charging</a:t>
            </a:r>
          </a:p>
          <a:p>
            <a:pPr lvl="1"/>
            <a:r>
              <a:rPr lang="en-US" altLang="ko-KR" dirty="0"/>
              <a:t>for UE-Sat-UE communications </a:t>
            </a:r>
          </a:p>
          <a:p>
            <a:pPr lvl="2"/>
            <a:r>
              <a:rPr lang="en-US" altLang="ko-KR" dirty="0"/>
              <a:t>5G-LAN support with UPF-onboard</a:t>
            </a:r>
          </a:p>
          <a:p>
            <a:pPr lvl="1"/>
            <a:r>
              <a:rPr lang="en-US" altLang="ko-KR" dirty="0"/>
              <a:t>GNSS-related</a:t>
            </a:r>
          </a:p>
          <a:p>
            <a:pPr lvl="2"/>
            <a:r>
              <a:rPr lang="en-US" altLang="ko-KR" dirty="0"/>
              <a:t>GNSS-independent positioning for satellite access</a:t>
            </a:r>
          </a:p>
          <a:p>
            <a:pPr lvl="1"/>
            <a:r>
              <a:rPr lang="en-US" altLang="ko-KR" dirty="0"/>
              <a:t>IMS Voice Call using GEO Satellite Access</a:t>
            </a:r>
          </a:p>
          <a:p>
            <a:pPr lvl="2"/>
            <a:r>
              <a:rPr lang="en-US" altLang="ko-KR" dirty="0"/>
              <a:t>Enhancements to IMS voice call using GEO satellite access</a:t>
            </a:r>
          </a:p>
          <a:p>
            <a:pPr lvl="2"/>
            <a:endParaRPr lang="ko-KR" altLang="en-US" dirty="0"/>
          </a:p>
        </p:txBody>
      </p:sp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id="{6B0D5C1C-5F7C-4259-8E3D-13A2D71C20D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50000" y="2819797"/>
          <a:ext cx="5672354" cy="2362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Visio" r:id="rId3" imgW="10801430" imgH="4502185" progId="Visio.Drawing.15">
                  <p:embed/>
                </p:oleObj>
              </mc:Choice>
              <mc:Fallback>
                <p:oleObj name="Visio" r:id="rId3" imgW="10801430" imgH="4502185" progId="Visio.Drawing.15">
                  <p:embed/>
                  <p:pic>
                    <p:nvPicPr>
                      <p:cNvPr id="5" name="개체 4">
                        <a:extLst>
                          <a:ext uri="{FF2B5EF4-FFF2-40B4-BE49-F238E27FC236}">
                            <a16:creationId xmlns:a16="http://schemas.microsoft.com/office/drawing/2014/main" id="{6B0D5C1C-5F7C-4259-8E3D-13A2D71C20D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000" y="2819797"/>
                        <a:ext cx="5672354" cy="23629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직사각형 5">
            <a:extLst>
              <a:ext uri="{FF2B5EF4-FFF2-40B4-BE49-F238E27FC236}">
                <a16:creationId xmlns:a16="http://schemas.microsoft.com/office/drawing/2014/main" id="{FC05AA5D-CED8-4700-8E67-3CE6EF179DE3}"/>
              </a:ext>
            </a:extLst>
          </p:cNvPr>
          <p:cNvSpPr/>
          <p:nvPr/>
        </p:nvSpPr>
        <p:spPr>
          <a:xfrm>
            <a:off x="6350000" y="5264378"/>
            <a:ext cx="5672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ko-KR" sz="1200">
                <a:ea typeface="DengXian" panose="02010600030101010101" pitchFamily="2" charset="-122"/>
              </a:rPr>
              <a:t>&lt;Multi-orbits 5G satellite access for autonomous vehicle operations&gt; </a:t>
            </a:r>
            <a:br>
              <a:rPr lang="en-GB" altLang="ko-KR" sz="1200">
                <a:ea typeface="DengXian" panose="02010600030101010101" pitchFamily="2" charset="-122"/>
              </a:rPr>
            </a:br>
            <a:r>
              <a:rPr lang="en-GB" altLang="ko-KR" sz="1200">
                <a:ea typeface="DengXian" panose="02010600030101010101" pitchFamily="2" charset="-122"/>
              </a:rPr>
              <a:t>[TR 22.887]</a:t>
            </a:r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253374027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14461</TotalTime>
  <Words>1989</Words>
  <Application>Microsoft Office PowerPoint</Application>
  <PresentationFormat>와이드스크린</PresentationFormat>
  <Paragraphs>257</Paragraphs>
  <Slides>15</Slides>
  <Notes>3</Notes>
  <HiddenSlides>0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4" baseType="lpstr">
      <vt:lpstr>Aptos</vt:lpstr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Visio</vt:lpstr>
      <vt:lpstr>Views on SA Rel-20 5G-A</vt:lpstr>
      <vt:lpstr>General Views on Rel-20</vt:lpstr>
      <vt:lpstr>Focus Items and Prioritization </vt:lpstr>
      <vt:lpstr>Overall View on Rel-20 5G-A Content</vt:lpstr>
      <vt:lpstr>Overall View on Rel-20 5G-A Content</vt:lpstr>
      <vt:lpstr>Overall View on Rel-20 5G-A Content</vt:lpstr>
      <vt:lpstr>PowerPoint 프레젠테이션</vt:lpstr>
      <vt:lpstr>EnergySys – Phase 2</vt:lpstr>
      <vt:lpstr>Satellite access enhancement</vt:lpstr>
      <vt:lpstr>Integrated Sensing and Communications</vt:lpstr>
      <vt:lpstr>Ambient IoT</vt:lpstr>
      <vt:lpstr>Net Sharing- Phase 2</vt:lpstr>
      <vt:lpstr>UIA_ARC - Phase 2</vt:lpstr>
      <vt:lpstr>Focus Items - Summary</vt:lpstr>
      <vt:lpstr>PowerPoint 프레젠테이션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user</cp:lastModifiedBy>
  <cp:revision>644</cp:revision>
  <dcterms:created xsi:type="dcterms:W3CDTF">2010-02-05T13:52:04Z</dcterms:created>
  <dcterms:modified xsi:type="dcterms:W3CDTF">2024-11-29T09:00:17Z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