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7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5033" autoAdjust="0"/>
  </p:normalViewPr>
  <p:slideViewPr>
    <p:cSldViewPr snapToGrid="0">
      <p:cViewPr varScale="1">
        <p:scale>
          <a:sx n="107" d="100"/>
          <a:sy n="107" d="100"/>
        </p:scale>
        <p:origin x="52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hter, Johannes" userId="081c9915-a6d0-4414-9c84-fbb484df742b" providerId="ADAL" clId="{4F5D95E7-F131-4F84-805B-0E22B13DDDE9}"/>
    <pc:docChg chg="modSld">
      <pc:chgData name="Achter, Johannes" userId="081c9915-a6d0-4414-9c84-fbb484df742b" providerId="ADAL" clId="{4F5D95E7-F131-4F84-805B-0E22B13DDDE9}" dt="2024-11-29T13:27:49.846" v="6" actId="14734"/>
      <pc:docMkLst>
        <pc:docMk/>
      </pc:docMkLst>
      <pc:sldChg chg="modSp mod">
        <pc:chgData name="Achter, Johannes" userId="081c9915-a6d0-4414-9c84-fbb484df742b" providerId="ADAL" clId="{4F5D95E7-F131-4F84-805B-0E22B13DDDE9}" dt="2024-11-29T13:27:49.846" v="6" actId="14734"/>
        <pc:sldMkLst>
          <pc:docMk/>
          <pc:sldMk cId="3526036055" sldId="367"/>
        </pc:sldMkLst>
        <pc:graphicFrameChg chg="modGraphic">
          <ac:chgData name="Achter, Johannes" userId="081c9915-a6d0-4414-9c84-fbb484df742b" providerId="ADAL" clId="{4F5D95E7-F131-4F84-805B-0E22B13DDDE9}" dt="2024-11-29T13:27:49.846" v="6" actId="14734"/>
          <ac:graphicFrameMkLst>
            <pc:docMk/>
            <pc:sldMk cId="3526036055" sldId="367"/>
            <ac:graphicFrameMk id="2" creationId="{443D1633-C670-416B-8287-F2FC830B67B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606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SP-241583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Deutsche Telekom focus on Rel-20 5G-Advanced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Johannes Achter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Deutsche Telekom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D85AC50-44F5-A740-CDB3-E7B111E2DD4F}"/>
              </a:ext>
            </a:extLst>
          </p:cNvPr>
          <p:cNvSpPr/>
          <p:nvPr/>
        </p:nvSpPr>
        <p:spPr>
          <a:xfrm>
            <a:off x="7930342" y="1818640"/>
            <a:ext cx="4261658" cy="5029200"/>
          </a:xfrm>
          <a:prstGeom prst="rect">
            <a:avLst/>
          </a:prstGeom>
          <a:solidFill>
            <a:srgbClr val="00A8E6"/>
          </a:solidFill>
          <a:ln>
            <a:solidFill>
              <a:srgbClr val="00A8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F124708-E10F-C40C-AE92-75489989BC8B}"/>
              </a:ext>
            </a:extLst>
          </p:cNvPr>
          <p:cNvSpPr/>
          <p:nvPr/>
        </p:nvSpPr>
        <p:spPr>
          <a:xfrm>
            <a:off x="0" y="1818640"/>
            <a:ext cx="7930342" cy="5029200"/>
          </a:xfrm>
          <a:prstGeom prst="rect">
            <a:avLst/>
          </a:prstGeom>
          <a:solidFill>
            <a:srgbClr val="E20074"/>
          </a:solidFill>
          <a:ln>
            <a:solidFill>
              <a:srgbClr val="E200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6B21940-5B0E-95DD-30AD-50D2A1034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269" y="3425767"/>
            <a:ext cx="2705100" cy="1524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F20958E-67B1-9003-0B1C-1CF66B815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3234" y="3697768"/>
            <a:ext cx="2225776" cy="125199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467A214-B599-B5AE-3911-1535366B4993}"/>
              </a:ext>
            </a:extLst>
          </p:cNvPr>
          <p:cNvSpPr txBox="1"/>
          <p:nvPr/>
        </p:nvSpPr>
        <p:spPr>
          <a:xfrm>
            <a:off x="2457451" y="2627345"/>
            <a:ext cx="838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FFFF"/>
                </a:solidFill>
                <a:latin typeface="TeleNeo Office ExtraBold" panose="020B0A04040202090203" pitchFamily="34" charset="0"/>
              </a:rPr>
              <a:t>2/3 TUs for 5G-A					                         1/3 TUs for 6G SI</a:t>
            </a:r>
            <a:endParaRPr lang="de-DE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Rel-20 5G-A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4527243"/>
              </p:ext>
            </p:extLst>
          </p:nvPr>
        </p:nvGraphicFramePr>
        <p:xfrm>
          <a:off x="121716" y="1690688"/>
          <a:ext cx="11137955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496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809764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3870528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275214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878541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165412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AI/ML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Model Life cycle Capabilities in the Core Network and cross-domain</a:t>
                      </a:r>
                    </a:p>
                    <a:p>
                      <a:r>
                        <a:rPr lang="en-US" sz="1100" dirty="0"/>
                        <a:t>Enable RAG technology in 5GC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306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Study item</a:t>
                      </a:r>
                    </a:p>
                    <a:p>
                      <a:r>
                        <a:rPr lang="en-US" sz="1100" dirty="0"/>
                        <a:t>Focus and proof of real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86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Alignment with RAN SID/WID</a:t>
                      </a:r>
                    </a:p>
                    <a:p>
                      <a:r>
                        <a:rPr lang="en-US" sz="1100" dirty="0"/>
                        <a:t>Rel-19 left-overs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082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NG_RTC_ph3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Complete left-overs from Rel19 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(potential enhancements </a:t>
                      </a:r>
                      <a:r>
                        <a:rPr lang="en-US" sz="1100" dirty="0" err="1"/>
                        <a:t>tbd</a:t>
                      </a:r>
                      <a:r>
                        <a:rPr lang="en-US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459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Supporting roaming, EPS IW, IMS use cases (excl. MM_NAS solutions)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TS 22.101, TS 22.115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tbd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699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Industrial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Enhancements and SA1 requirements alignment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TS 22.104, TS 22.261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tbd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Integrated Sensing &amp; Communications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E2E aspects with RAN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for CN – RAN 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TS 22.137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 for security, SA5 for charging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814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603605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Focus on completion of Rel-19 left-overs</a:t>
            </a:r>
          </a:p>
          <a:p>
            <a:r>
              <a:rPr lang="en-US" altLang="en-US" dirty="0"/>
              <a:t>Room for E2E feature alignment with RAN</a:t>
            </a:r>
          </a:p>
          <a:p>
            <a:r>
              <a:rPr lang="en-US" altLang="en-US" dirty="0"/>
              <a:t>Less is more!!</a:t>
            </a:r>
          </a:p>
          <a:p>
            <a:r>
              <a:rPr lang="en-US" altLang="en-US" dirty="0"/>
              <a:t>Not overload the release as such!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228</Words>
  <Application>Microsoft Office PowerPoint</Application>
  <PresentationFormat>Breitbild</PresentationFormat>
  <Paragraphs>61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TeleNeo Office ExtraBold</vt:lpstr>
      <vt:lpstr>Times New Roman</vt:lpstr>
      <vt:lpstr>Office Theme</vt:lpstr>
      <vt:lpstr>Deutsche Telekom focus on Rel-20 5G-Advanced</vt:lpstr>
      <vt:lpstr>Outline</vt:lpstr>
      <vt:lpstr>Overall View on Rel-20 5G-A 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Johannes Achter, DT</cp:lastModifiedBy>
  <cp:revision>604</cp:revision>
  <dcterms:created xsi:type="dcterms:W3CDTF">2010-02-05T13:52:04Z</dcterms:created>
  <dcterms:modified xsi:type="dcterms:W3CDTF">2024-11-29T13:27:50Z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c6efe59-7e7c-4bd6-ba39-1850710f2efa_Enabled">
    <vt:lpwstr>true</vt:lpwstr>
  </property>
  <property fmtid="{D5CDD505-2E9C-101B-9397-08002B2CF9AE}" pid="4" name="MSIP_Label_5c6efe59-7e7c-4bd6-ba39-1850710f2efa_SetDate">
    <vt:lpwstr>2024-11-28T10:06:59Z</vt:lpwstr>
  </property>
  <property fmtid="{D5CDD505-2E9C-101B-9397-08002B2CF9AE}" pid="5" name="MSIP_Label_5c6efe59-7e7c-4bd6-ba39-1850710f2efa_Method">
    <vt:lpwstr>Privileged</vt:lpwstr>
  </property>
  <property fmtid="{D5CDD505-2E9C-101B-9397-08002B2CF9AE}" pid="6" name="MSIP_Label_5c6efe59-7e7c-4bd6-ba39-1850710f2efa_Name">
    <vt:lpwstr>INTERN</vt:lpwstr>
  </property>
  <property fmtid="{D5CDD505-2E9C-101B-9397-08002B2CF9AE}" pid="7" name="MSIP_Label_5c6efe59-7e7c-4bd6-ba39-1850710f2efa_SiteId">
    <vt:lpwstr>d313b56f-f400-44d3-8403-4b468b3d8ded</vt:lpwstr>
  </property>
  <property fmtid="{D5CDD505-2E9C-101B-9397-08002B2CF9AE}" pid="8" name="MSIP_Label_5c6efe59-7e7c-4bd6-ba39-1850710f2efa_ActionId">
    <vt:lpwstr>541c9c0d-f5b8-460d-b6f9-bffbbaea8d93</vt:lpwstr>
  </property>
  <property fmtid="{D5CDD505-2E9C-101B-9397-08002B2CF9AE}" pid="9" name="MSIP_Label_5c6efe59-7e7c-4bd6-ba39-1850710f2efa_ContentBits">
    <vt:lpwstr>0</vt:lpwstr>
  </property>
</Properties>
</file>