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3"/>
    <p:sldMasterId id="2147484162" r:id="rId4"/>
  </p:sldMasterIdLst>
  <p:notesMasterIdLst>
    <p:notesMasterId r:id="rId64"/>
  </p:notesMasterIdLst>
  <p:handoutMasterIdLst>
    <p:handoutMasterId r:id="rId65"/>
  </p:handoutMasterIdLst>
  <p:sldIdLst>
    <p:sldId id="1120" r:id="rId5"/>
    <p:sldId id="1121" r:id="rId6"/>
    <p:sldId id="1159" r:id="rId7"/>
    <p:sldId id="1123" r:id="rId8"/>
    <p:sldId id="1124" r:id="rId9"/>
    <p:sldId id="1205" r:id="rId10"/>
    <p:sldId id="1206" r:id="rId11"/>
    <p:sldId id="1207" r:id="rId12"/>
    <p:sldId id="1208" r:id="rId13"/>
    <p:sldId id="1160" r:id="rId14"/>
    <p:sldId id="1130" r:id="rId15"/>
    <p:sldId id="1161" r:id="rId16"/>
    <p:sldId id="1162" r:id="rId17"/>
    <p:sldId id="1163" r:id="rId18"/>
    <p:sldId id="1164" r:id="rId19"/>
    <p:sldId id="1165" r:id="rId20"/>
    <p:sldId id="1166" r:id="rId21"/>
    <p:sldId id="1137" r:id="rId22"/>
    <p:sldId id="1167" r:id="rId23"/>
    <p:sldId id="1139" r:id="rId24"/>
    <p:sldId id="1140" r:id="rId25"/>
    <p:sldId id="1141" r:id="rId26"/>
    <p:sldId id="1142" r:id="rId27"/>
    <p:sldId id="1143" r:id="rId28"/>
    <p:sldId id="1168" r:id="rId29"/>
    <p:sldId id="1116" r:id="rId30"/>
    <p:sldId id="1174" r:id="rId31"/>
    <p:sldId id="1176" r:id="rId32"/>
    <p:sldId id="1198" r:id="rId33"/>
    <p:sldId id="1199" r:id="rId34"/>
    <p:sldId id="1200" r:id="rId35"/>
    <p:sldId id="1201" r:id="rId36"/>
    <p:sldId id="1178" r:id="rId37"/>
    <p:sldId id="1204" r:id="rId38"/>
    <p:sldId id="1202" r:id="rId39"/>
    <p:sldId id="1181" r:id="rId40"/>
    <p:sldId id="1203" r:id="rId41"/>
    <p:sldId id="1183" r:id="rId42"/>
    <p:sldId id="1184" r:id="rId43"/>
    <p:sldId id="1185" r:id="rId44"/>
    <p:sldId id="1186" r:id="rId45"/>
    <p:sldId id="1187" r:id="rId46"/>
    <p:sldId id="1188" r:id="rId47"/>
    <p:sldId id="1189" r:id="rId48"/>
    <p:sldId id="1190" r:id="rId49"/>
    <p:sldId id="1191" r:id="rId50"/>
    <p:sldId id="1169" r:id="rId51"/>
    <p:sldId id="1146" r:id="rId52"/>
    <p:sldId id="1170" r:id="rId53"/>
    <p:sldId id="1148" r:id="rId54"/>
    <p:sldId id="1149" r:id="rId55"/>
    <p:sldId id="1171" r:id="rId56"/>
    <p:sldId id="1151" r:id="rId57"/>
    <p:sldId id="1172" r:id="rId58"/>
    <p:sldId id="1154" r:id="rId59"/>
    <p:sldId id="1155" r:id="rId60"/>
    <p:sldId id="1173" r:id="rId61"/>
    <p:sldId id="1157" r:id="rId62"/>
    <p:sldId id="1158" r:id="rId63"/>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154" autoAdjust="0"/>
    <p:restoredTop sz="91922"/>
  </p:normalViewPr>
  <p:slideViewPr>
    <p:cSldViewPr snapToGrid="0">
      <p:cViewPr varScale="1">
        <p:scale>
          <a:sx n="101" d="100"/>
          <a:sy n="101" d="100"/>
        </p:scale>
        <p:origin x="114" y="126"/>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1.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handoutMaster" Target="handoutMasters/handoutMaster1.xml"/><Relationship Id="rId4" Type="http://schemas.openxmlformats.org/officeDocument/2006/relationships/slideMaster" Target="slideMasters/slideMaster2.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charts/_rels/chart1.xml.rels><?xml version="1.0" encoding="UTF-8" standalone="yes"?>
<Relationships xmlns="http://schemas.openxmlformats.org/package/2006/relationships"><Relationship Id="rId1" Type="http://schemas.openxmlformats.org/officeDocument/2006/relationships/oleObject" Target="file:///C:\Meetings\SAWG2\STATS\SA2_STATS_DATA_SP-106.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Meetings\SAWG2\STATS\SA2_STATS_DATA_SP-106.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Meetings\SAWG2\STATS\SA2_STATS_DATA_SP-106.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SA WG2 meeting attendance</a:t>
            </a:r>
          </a:p>
        </c:rich>
      </c:tx>
      <c:layout>
        <c:manualLayout>
          <c:xMode val="edge"/>
          <c:yMode val="edge"/>
          <c:x val="0.29199999999999998"/>
          <c:y val="2.5974025974025976E-2"/>
        </c:manualLayout>
      </c:layout>
      <c:overlay val="0"/>
    </c:title>
    <c:autoTitleDeleted val="0"/>
    <c:plotArea>
      <c:layout/>
      <c:lineChart>
        <c:grouping val="standard"/>
        <c:varyColors val="0"/>
        <c:ser>
          <c:idx val="0"/>
          <c:order val="0"/>
          <c:marker>
            <c:symbol val="none"/>
          </c:marker>
          <c:trendline>
            <c:name>5</c:name>
            <c:spPr>
              <a:ln w="28575">
                <a:solidFill>
                  <a:srgbClr val="FF0000"/>
                </a:solidFill>
              </a:ln>
            </c:spPr>
            <c:trendlineType val="poly"/>
            <c:order val="3"/>
            <c:dispRSqr val="0"/>
            <c:dispEq val="0"/>
          </c:trendline>
          <c:cat>
            <c:strRef>
              <c:f>Attendance!$N$2:$CL$2</c:f>
              <c:strCache>
                <c:ptCount val="77"/>
                <c:pt idx="0">
                  <c:v>REL-12 FREEZE:  100 </c:v>
                </c:pt>
                <c:pt idx="1">
                  <c:v>101</c:v>
                </c:pt>
                <c:pt idx="2">
                  <c:v>102</c:v>
                </c:pt>
                <c:pt idx="3">
                  <c:v>103</c:v>
                </c:pt>
                <c:pt idx="4">
                  <c:v>104</c:v>
                </c:pt>
                <c:pt idx="5">
                  <c:v>105</c:v>
                </c:pt>
                <c:pt idx="6">
                  <c:v>106</c:v>
                </c:pt>
                <c:pt idx="7">
                  <c:v>107+E</c:v>
                </c:pt>
                <c:pt idx="8">
                  <c:v>108</c:v>
                </c:pt>
                <c:pt idx="9">
                  <c:v>REL-13 FREEZE:  109</c:v>
                </c:pt>
                <c:pt idx="10">
                  <c:v>110</c:v>
                </c:pt>
                <c:pt idx="11">
                  <c:v>111</c:v>
                </c:pt>
                <c:pt idx="12">
                  <c:v>112</c:v>
                </c:pt>
                <c:pt idx="13">
                  <c:v>113</c:v>
                </c:pt>
                <c:pt idx="14">
                  <c:v>113AH</c:v>
                </c:pt>
                <c:pt idx="15">
                  <c:v>114</c:v>
                </c:pt>
                <c:pt idx="16">
                  <c:v>115</c:v>
                </c:pt>
                <c:pt idx="17">
                  <c:v>116</c:v>
                </c:pt>
                <c:pt idx="18">
                  <c:v>REL-14 FREEZE:  116-bis</c:v>
                </c:pt>
                <c:pt idx="19">
                  <c:v>117</c:v>
                </c:pt>
                <c:pt idx="20">
                  <c:v>118</c:v>
                </c:pt>
                <c:pt idx="21">
                  <c:v>118bis</c:v>
                </c:pt>
                <c:pt idx="22">
                  <c:v>119</c:v>
                </c:pt>
                <c:pt idx="23">
                  <c:v>120</c:v>
                </c:pt>
                <c:pt idx="24">
                  <c:v>121</c:v>
                </c:pt>
                <c:pt idx="25">
                  <c:v>122</c:v>
                </c:pt>
                <c:pt idx="26">
                  <c:v>122bis</c:v>
                </c:pt>
                <c:pt idx="27">
                  <c:v>123</c:v>
                </c:pt>
                <c:pt idx="28">
                  <c:v>REL-15 FREEZE:  124</c:v>
                </c:pt>
                <c:pt idx="29">
                  <c:v>125</c:v>
                </c:pt>
                <c:pt idx="30">
                  <c:v>126</c:v>
                </c:pt>
                <c:pt idx="31">
                  <c:v>127</c:v>
                </c:pt>
                <c:pt idx="32">
                  <c:v>127bis</c:v>
                </c:pt>
                <c:pt idx="33">
                  <c:v>128</c:v>
                </c:pt>
                <c:pt idx="34">
                  <c:v>128bis</c:v>
                </c:pt>
                <c:pt idx="35">
                  <c:v>129</c:v>
                </c:pt>
                <c:pt idx="36">
                  <c:v>129bis</c:v>
                </c:pt>
                <c:pt idx="37">
                  <c:v>130</c:v>
                </c:pt>
                <c:pt idx="38">
                  <c:v>131</c:v>
                </c:pt>
                <c:pt idx="39">
                  <c:v>132</c:v>
                </c:pt>
                <c:pt idx="40">
                  <c:v>REL-16 FREEZE:  133 </c:v>
                </c:pt>
                <c:pt idx="41">
                  <c:v>134</c:v>
                </c:pt>
                <c:pt idx="42">
                  <c:v>135</c:v>
                </c:pt>
                <c:pt idx="43">
                  <c:v>136</c:v>
                </c:pt>
                <c:pt idx="44">
                  <c:v>136AH</c:v>
                </c:pt>
                <c:pt idx="45">
                  <c:v>137-e</c:v>
                </c:pt>
                <c:pt idx="46">
                  <c:v>138-e</c:v>
                </c:pt>
                <c:pt idx="47">
                  <c:v>139-e</c:v>
                </c:pt>
                <c:pt idx="48">
                  <c:v>140-e</c:v>
                </c:pt>
                <c:pt idx="49">
                  <c:v>141-e</c:v>
                </c:pt>
                <c:pt idx="50">
                  <c:v>142-e</c:v>
                </c:pt>
                <c:pt idx="51">
                  <c:v>143-e</c:v>
                </c:pt>
                <c:pt idx="52">
                  <c:v>144-e</c:v>
                </c:pt>
                <c:pt idx="53">
                  <c:v>REL-17 FREEZE:  145-e</c:v>
                </c:pt>
                <c:pt idx="54">
                  <c:v>146-e</c:v>
                </c:pt>
                <c:pt idx="55">
                  <c:v>147-e</c:v>
                </c:pt>
                <c:pt idx="56">
                  <c:v>148-e</c:v>
                </c:pt>
                <c:pt idx="57">
                  <c:v>149-e</c:v>
                </c:pt>
                <c:pt idx="58">
                  <c:v>150-e</c:v>
                </c:pt>
                <c:pt idx="59">
                  <c:v>151-e</c:v>
                </c:pt>
                <c:pt idx="60">
                  <c:v>152-e</c:v>
                </c:pt>
                <c:pt idx="61">
                  <c:v>153-e</c:v>
                </c:pt>
                <c:pt idx="62">
                  <c:v>154</c:v>
                </c:pt>
                <c:pt idx="63">
                  <c:v>154AH-e</c:v>
                </c:pt>
                <c:pt idx="64">
                  <c:v>155</c:v>
                </c:pt>
                <c:pt idx="65">
                  <c:v>156-e</c:v>
                </c:pt>
                <c:pt idx="66">
                  <c:v>REL-18 FREEZE:  157</c:v>
                </c:pt>
                <c:pt idx="67">
                  <c:v>158</c:v>
                </c:pt>
                <c:pt idx="68">
                  <c:v>159</c:v>
                </c:pt>
                <c:pt idx="69">
                  <c:v>160</c:v>
                </c:pt>
                <c:pt idx="70">
                  <c:v>160AH-e</c:v>
                </c:pt>
                <c:pt idx="71">
                  <c:v>161</c:v>
                </c:pt>
                <c:pt idx="72">
                  <c:v>162</c:v>
                </c:pt>
                <c:pt idx="73">
                  <c:v>163</c:v>
                </c:pt>
                <c:pt idx="74">
                  <c:v>164</c:v>
                </c:pt>
                <c:pt idx="75">
                  <c:v>165</c:v>
                </c:pt>
                <c:pt idx="76">
                  <c:v>166</c:v>
                </c:pt>
              </c:strCache>
            </c:strRef>
          </c:cat>
          <c:val>
            <c:numRef>
              <c:f>Attendance!$N$3:$CL$3</c:f>
              <c:numCache>
                <c:formatCode>General</c:formatCode>
                <c:ptCount val="77"/>
                <c:pt idx="0">
                  <c:v>189</c:v>
                </c:pt>
                <c:pt idx="1">
                  <c:v>146</c:v>
                </c:pt>
                <c:pt idx="2">
                  <c:v>133</c:v>
                </c:pt>
                <c:pt idx="3">
                  <c:v>145</c:v>
                </c:pt>
                <c:pt idx="4">
                  <c:v>142</c:v>
                </c:pt>
                <c:pt idx="5">
                  <c:v>144</c:v>
                </c:pt>
                <c:pt idx="6">
                  <c:v>195</c:v>
                </c:pt>
                <c:pt idx="7">
                  <c:v>159</c:v>
                </c:pt>
                <c:pt idx="8">
                  <c:v>175</c:v>
                </c:pt>
                <c:pt idx="9">
                  <c:v>182</c:v>
                </c:pt>
                <c:pt idx="10">
                  <c:v>113</c:v>
                </c:pt>
                <c:pt idx="11">
                  <c:v>137</c:v>
                </c:pt>
                <c:pt idx="12">
                  <c:v>200</c:v>
                </c:pt>
                <c:pt idx="13">
                  <c:v>137</c:v>
                </c:pt>
                <c:pt idx="14">
                  <c:v>107</c:v>
                </c:pt>
                <c:pt idx="15">
                  <c:v>157</c:v>
                </c:pt>
                <c:pt idx="16">
                  <c:v>168</c:v>
                </c:pt>
                <c:pt idx="17">
                  <c:v>169</c:v>
                </c:pt>
                <c:pt idx="18">
                  <c:v>143</c:v>
                </c:pt>
                <c:pt idx="19">
                  <c:v>157</c:v>
                </c:pt>
                <c:pt idx="20">
                  <c:v>233</c:v>
                </c:pt>
                <c:pt idx="21">
                  <c:v>182</c:v>
                </c:pt>
                <c:pt idx="22">
                  <c:v>175</c:v>
                </c:pt>
                <c:pt idx="23">
                  <c:v>191</c:v>
                </c:pt>
                <c:pt idx="24">
                  <c:v>188</c:v>
                </c:pt>
                <c:pt idx="25">
                  <c:v>156</c:v>
                </c:pt>
                <c:pt idx="26">
                  <c:v>154</c:v>
                </c:pt>
                <c:pt idx="27">
                  <c:v>156</c:v>
                </c:pt>
                <c:pt idx="28">
                  <c:v>222</c:v>
                </c:pt>
                <c:pt idx="29">
                  <c:v>196</c:v>
                </c:pt>
                <c:pt idx="30">
                  <c:v>174</c:v>
                </c:pt>
                <c:pt idx="31">
                  <c:v>149</c:v>
                </c:pt>
                <c:pt idx="32">
                  <c:v>140</c:v>
                </c:pt>
                <c:pt idx="33">
                  <c:v>152</c:v>
                </c:pt>
                <c:pt idx="34">
                  <c:v>149</c:v>
                </c:pt>
                <c:pt idx="35">
                  <c:v>165</c:v>
                </c:pt>
                <c:pt idx="36">
                  <c:v>191</c:v>
                </c:pt>
                <c:pt idx="37">
                  <c:v>153</c:v>
                </c:pt>
                <c:pt idx="38">
                  <c:v>178</c:v>
                </c:pt>
                <c:pt idx="39">
                  <c:v>279</c:v>
                </c:pt>
                <c:pt idx="40">
                  <c:v>280</c:v>
                </c:pt>
                <c:pt idx="41">
                  <c:v>229</c:v>
                </c:pt>
                <c:pt idx="42">
                  <c:v>189</c:v>
                </c:pt>
                <c:pt idx="43">
                  <c:v>241</c:v>
                </c:pt>
                <c:pt idx="44">
                  <c:v>180</c:v>
                </c:pt>
                <c:pt idx="45">
                  <c:v>124</c:v>
                </c:pt>
                <c:pt idx="46">
                  <c:v>228</c:v>
                </c:pt>
                <c:pt idx="47">
                  <c:v>326</c:v>
                </c:pt>
                <c:pt idx="48">
                  <c:v>341</c:v>
                </c:pt>
                <c:pt idx="49">
                  <c:v>327</c:v>
                </c:pt>
                <c:pt idx="50">
                  <c:v>312</c:v>
                </c:pt>
                <c:pt idx="51">
                  <c:v>349</c:v>
                </c:pt>
                <c:pt idx="52">
                  <c:v>336</c:v>
                </c:pt>
                <c:pt idx="53">
                  <c:v>366</c:v>
                </c:pt>
                <c:pt idx="54">
                  <c:v>404</c:v>
                </c:pt>
                <c:pt idx="55">
                  <c:v>379</c:v>
                </c:pt>
                <c:pt idx="56">
                  <c:v>395</c:v>
                </c:pt>
                <c:pt idx="57">
                  <c:v>449</c:v>
                </c:pt>
                <c:pt idx="58">
                  <c:v>358</c:v>
                </c:pt>
                <c:pt idx="59">
                  <c:v>407</c:v>
                </c:pt>
                <c:pt idx="60">
                  <c:v>421</c:v>
                </c:pt>
                <c:pt idx="61">
                  <c:v>431</c:v>
                </c:pt>
                <c:pt idx="62">
                  <c:v>432</c:v>
                </c:pt>
                <c:pt idx="63">
                  <c:v>311</c:v>
                </c:pt>
                <c:pt idx="64">
                  <c:v>284</c:v>
                </c:pt>
                <c:pt idx="65">
                  <c:v>425</c:v>
                </c:pt>
                <c:pt idx="66">
                  <c:v>315</c:v>
                </c:pt>
                <c:pt idx="67">
                  <c:v>292</c:v>
                </c:pt>
                <c:pt idx="68">
                  <c:v>296</c:v>
                </c:pt>
                <c:pt idx="69">
                  <c:v>322</c:v>
                </c:pt>
                <c:pt idx="70">
                  <c:v>261</c:v>
                </c:pt>
                <c:pt idx="71">
                  <c:v>323</c:v>
                </c:pt>
                <c:pt idx="72">
                  <c:v>308</c:v>
                </c:pt>
                <c:pt idx="73">
                  <c:v>288</c:v>
                </c:pt>
                <c:pt idx="74">
                  <c:v>351</c:v>
                </c:pt>
                <c:pt idx="75">
                  <c:v>217</c:v>
                </c:pt>
                <c:pt idx="76">
                  <c:v>358</c:v>
                </c:pt>
              </c:numCache>
            </c:numRef>
          </c:val>
          <c:smooth val="0"/>
          <c:extLst>
            <c:ext xmlns:c16="http://schemas.microsoft.com/office/drawing/2014/chart" uri="{C3380CC4-5D6E-409C-BE32-E72D297353CC}">
              <c16:uniqueId val="{00000001-9251-470D-A10A-560D3DC64E4C}"/>
            </c:ext>
          </c:extLst>
        </c:ser>
        <c:dLbls>
          <c:showLegendKey val="0"/>
          <c:showVal val="0"/>
          <c:showCatName val="0"/>
          <c:showSerName val="0"/>
          <c:showPercent val="0"/>
          <c:showBubbleSize val="0"/>
        </c:dLbls>
        <c:smooth val="0"/>
        <c:axId val="201066736"/>
        <c:axId val="201067296"/>
      </c:lineChart>
      <c:catAx>
        <c:axId val="201066736"/>
        <c:scaling>
          <c:orientation val="minMax"/>
        </c:scaling>
        <c:delete val="0"/>
        <c:axPos val="b"/>
        <c:numFmt formatCode="General" sourceLinked="1"/>
        <c:majorTickMark val="out"/>
        <c:minorTickMark val="none"/>
        <c:tickLblPos val="nextTo"/>
        <c:spPr>
          <a:ln/>
        </c:spPr>
        <c:crossAx val="201067296"/>
        <c:crosses val="autoZero"/>
        <c:auto val="1"/>
        <c:lblAlgn val="ctr"/>
        <c:lblOffset val="100"/>
        <c:tickLblSkip val="1"/>
        <c:tickMarkSkip val="1"/>
        <c:noMultiLvlLbl val="0"/>
      </c:catAx>
      <c:valAx>
        <c:axId val="201067296"/>
        <c:scaling>
          <c:orientation val="minMax"/>
        </c:scaling>
        <c:delete val="0"/>
        <c:axPos val="l"/>
        <c:majorGridlines/>
        <c:numFmt formatCode="General" sourceLinked="1"/>
        <c:majorTickMark val="out"/>
        <c:minorTickMark val="none"/>
        <c:tickLblPos val="nextTo"/>
        <c:crossAx val="201066736"/>
        <c:crosses val="autoZero"/>
        <c:crossBetween val="midCat"/>
      </c:valAx>
    </c:plotArea>
    <c:plotVisOnly val="1"/>
    <c:dispBlanksAs val="gap"/>
    <c:showDLblsOverMax val="0"/>
    <c:extLst>
      <c:ext xmlns:c16r3="http://schemas.microsoft.com/office/drawing/2017/03/chart" uri="{56B9EC1D-385E-4148-901F-78D8002777C0}">
        <c16r3:dataDisplayOptions16>
          <c16r3:dispNaAsBlank val="1"/>
        </c16r3:dataDisplayOptions16>
      </c:ext>
    </c:extLst>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5268768009503399E-2"/>
          <c:y val="1.4707759912680954E-2"/>
          <c:w val="0.97440901538683811"/>
          <c:h val="0.95210574583348628"/>
        </c:manualLayout>
      </c:layout>
      <c:barChart>
        <c:barDir val="col"/>
        <c:grouping val="stacked"/>
        <c:varyColors val="0"/>
        <c:ser>
          <c:idx val="0"/>
          <c:order val="0"/>
          <c:tx>
            <c:strRef>
              <c:f>'Results SA2#67_on'!$A$2</c:f>
              <c:strCache>
                <c:ptCount val="1"/>
                <c:pt idx="0">
                  <c:v>#approved/endorsed/merged (total)</c:v>
                </c:pt>
              </c:strCache>
            </c:strRef>
          </c:tx>
          <c:spPr>
            <a:solidFill>
              <a:srgbClr val="00B050"/>
            </a:solidFill>
          </c:spPr>
          <c:invertIfNegative val="0"/>
          <c:cat>
            <c:strRef>
              <c:f>'Results SA2#67_on'!$AK$1:$DL$1</c:f>
              <c:strCache>
                <c:ptCount val="80"/>
                <c:pt idx="0">
                  <c:v>REL-12 FREEZE:  100 </c:v>
                </c:pt>
                <c:pt idx="1">
                  <c:v>101</c:v>
                </c:pt>
                <c:pt idx="2">
                  <c:v>101b</c:v>
                </c:pt>
                <c:pt idx="3">
                  <c:v>102</c:v>
                </c:pt>
                <c:pt idx="4">
                  <c:v>103</c:v>
                </c:pt>
                <c:pt idx="5">
                  <c:v>104</c:v>
                </c:pt>
                <c:pt idx="6">
                  <c:v>105</c:v>
                </c:pt>
                <c:pt idx="7">
                  <c:v>106</c:v>
                </c:pt>
                <c:pt idx="8">
                  <c:v>107+E</c:v>
                </c:pt>
                <c:pt idx="9">
                  <c:v>108</c:v>
                </c:pt>
                <c:pt idx="10">
                  <c:v>REL-13 FREEZE:  109</c:v>
                </c:pt>
                <c:pt idx="11">
                  <c:v>110</c:v>
                </c:pt>
                <c:pt idx="12">
                  <c:v>110AH</c:v>
                </c:pt>
                <c:pt idx="13">
                  <c:v>111</c:v>
                </c:pt>
                <c:pt idx="14">
                  <c:v>112</c:v>
                </c:pt>
                <c:pt idx="15">
                  <c:v>113</c:v>
                </c:pt>
                <c:pt idx="16">
                  <c:v>113AH</c:v>
                </c:pt>
                <c:pt idx="17">
                  <c:v>114</c:v>
                </c:pt>
                <c:pt idx="18">
                  <c:v>115</c:v>
                </c:pt>
                <c:pt idx="19">
                  <c:v>116</c:v>
                </c:pt>
                <c:pt idx="20">
                  <c:v>REL-14 FREEZE:  116-bis</c:v>
                </c:pt>
                <c:pt idx="21">
                  <c:v>117</c:v>
                </c:pt>
                <c:pt idx="22">
                  <c:v>118</c:v>
                </c:pt>
                <c:pt idx="23">
                  <c:v>118bis</c:v>
                </c:pt>
                <c:pt idx="24">
                  <c:v>119</c:v>
                </c:pt>
                <c:pt idx="25">
                  <c:v>120</c:v>
                </c:pt>
                <c:pt idx="26">
                  <c:v>121</c:v>
                </c:pt>
                <c:pt idx="27">
                  <c:v>122</c:v>
                </c:pt>
                <c:pt idx="28">
                  <c:v>122bis</c:v>
                </c:pt>
                <c:pt idx="29">
                  <c:v>122e</c:v>
                </c:pt>
                <c:pt idx="30">
                  <c:v>123</c:v>
                </c:pt>
                <c:pt idx="31">
                  <c:v>REL-15 FREEZE:  124</c:v>
                </c:pt>
                <c:pt idx="32">
                  <c:v>125</c:v>
                </c:pt>
                <c:pt idx="33">
                  <c:v>126</c:v>
                </c:pt>
                <c:pt idx="34">
                  <c:v>127</c:v>
                </c:pt>
                <c:pt idx="35">
                  <c:v>127bis</c:v>
                </c:pt>
                <c:pt idx="36">
                  <c:v>128</c:v>
                </c:pt>
                <c:pt idx="37">
                  <c:v>128bis</c:v>
                </c:pt>
                <c:pt idx="38">
                  <c:v>129</c:v>
                </c:pt>
                <c:pt idx="39">
                  <c:v>129bis</c:v>
                </c:pt>
                <c:pt idx="40">
                  <c:v>130</c:v>
                </c:pt>
                <c:pt idx="41">
                  <c:v>131</c:v>
                </c:pt>
                <c:pt idx="42">
                  <c:v>132</c:v>
                </c:pt>
                <c:pt idx="43">
                  <c:v>REL-16 FREEZE:  133 </c:v>
                </c:pt>
                <c:pt idx="44">
                  <c:v>134</c:v>
                </c:pt>
                <c:pt idx="45">
                  <c:v>135</c:v>
                </c:pt>
                <c:pt idx="46">
                  <c:v>136</c:v>
                </c:pt>
                <c:pt idx="47">
                  <c:v>136AH</c:v>
                </c:pt>
                <c:pt idx="48">
                  <c:v>137-e</c:v>
                </c:pt>
                <c:pt idx="49">
                  <c:v>138-e</c:v>
                </c:pt>
                <c:pt idx="50">
                  <c:v>139-e</c:v>
                </c:pt>
                <c:pt idx="51">
                  <c:v>140-e</c:v>
                </c:pt>
                <c:pt idx="52">
                  <c:v>141-e</c:v>
                </c:pt>
                <c:pt idx="53">
                  <c:v>142-e</c:v>
                </c:pt>
                <c:pt idx="54">
                  <c:v>143-e</c:v>
                </c:pt>
                <c:pt idx="55">
                  <c:v>144-e</c:v>
                </c:pt>
                <c:pt idx="56">
                  <c:v>REL-17 FREEZE:  145-e</c:v>
                </c:pt>
                <c:pt idx="57">
                  <c:v>146-e</c:v>
                </c:pt>
                <c:pt idx="58">
                  <c:v>147-e</c:v>
                </c:pt>
                <c:pt idx="59">
                  <c:v>148-e</c:v>
                </c:pt>
                <c:pt idx="60">
                  <c:v>149-e</c:v>
                </c:pt>
                <c:pt idx="61">
                  <c:v>150-e</c:v>
                </c:pt>
                <c:pt idx="62">
                  <c:v>151-e</c:v>
                </c:pt>
                <c:pt idx="63">
                  <c:v>152-e</c:v>
                </c:pt>
                <c:pt idx="64">
                  <c:v>153-e</c:v>
                </c:pt>
                <c:pt idx="65">
                  <c:v>154</c:v>
                </c:pt>
                <c:pt idx="66">
                  <c:v>154AH-e</c:v>
                </c:pt>
                <c:pt idx="67">
                  <c:v>155</c:v>
                </c:pt>
                <c:pt idx="68">
                  <c:v>156-e</c:v>
                </c:pt>
                <c:pt idx="69">
                  <c:v>REL-18 FREEZE:  157</c:v>
                </c:pt>
                <c:pt idx="70">
                  <c:v>158</c:v>
                </c:pt>
                <c:pt idx="71">
                  <c:v>159</c:v>
                </c:pt>
                <c:pt idx="72">
                  <c:v>160</c:v>
                </c:pt>
                <c:pt idx="73">
                  <c:v>160AH-e</c:v>
                </c:pt>
                <c:pt idx="74">
                  <c:v>161</c:v>
                </c:pt>
                <c:pt idx="75">
                  <c:v>162</c:v>
                </c:pt>
                <c:pt idx="76">
                  <c:v>163</c:v>
                </c:pt>
                <c:pt idx="77">
                  <c:v>164</c:v>
                </c:pt>
                <c:pt idx="78">
                  <c:v>165</c:v>
                </c:pt>
                <c:pt idx="79">
                  <c:v>166</c:v>
                </c:pt>
              </c:strCache>
            </c:strRef>
          </c:cat>
          <c:val>
            <c:numRef>
              <c:f>'Results SA2#67_on'!$AK$2:$DL$2</c:f>
              <c:numCache>
                <c:formatCode>0</c:formatCode>
                <c:ptCount val="80"/>
                <c:pt idx="0">
                  <c:v>134</c:v>
                </c:pt>
                <c:pt idx="1">
                  <c:v>123</c:v>
                </c:pt>
                <c:pt idx="2">
                  <c:v>56</c:v>
                </c:pt>
                <c:pt idx="3">
                  <c:v>145</c:v>
                </c:pt>
                <c:pt idx="4">
                  <c:v>150</c:v>
                </c:pt>
                <c:pt idx="5">
                  <c:v>130</c:v>
                </c:pt>
                <c:pt idx="6">
                  <c:v>212</c:v>
                </c:pt>
                <c:pt idx="7">
                  <c:v>198</c:v>
                </c:pt>
                <c:pt idx="8">
                  <c:v>162</c:v>
                </c:pt>
                <c:pt idx="9">
                  <c:v>162</c:v>
                </c:pt>
                <c:pt idx="10">
                  <c:v>168</c:v>
                </c:pt>
                <c:pt idx="11">
                  <c:v>161</c:v>
                </c:pt>
                <c:pt idx="12">
                  <c:v>61</c:v>
                </c:pt>
                <c:pt idx="13">
                  <c:v>151</c:v>
                </c:pt>
                <c:pt idx="14">
                  <c:v>175</c:v>
                </c:pt>
                <c:pt idx="15">
                  <c:v>180</c:v>
                </c:pt>
                <c:pt idx="16">
                  <c:v>87</c:v>
                </c:pt>
                <c:pt idx="17">
                  <c:v>86</c:v>
                </c:pt>
                <c:pt idx="18">
                  <c:v>224</c:v>
                </c:pt>
                <c:pt idx="19">
                  <c:v>278</c:v>
                </c:pt>
                <c:pt idx="20">
                  <c:v>317</c:v>
                </c:pt>
                <c:pt idx="21">
                  <c:v>158</c:v>
                </c:pt>
                <c:pt idx="22">
                  <c:v>210</c:v>
                </c:pt>
                <c:pt idx="23" formatCode="General">
                  <c:v>151</c:v>
                </c:pt>
                <c:pt idx="24" formatCode="General">
                  <c:v>224</c:v>
                </c:pt>
                <c:pt idx="25" formatCode="General">
                  <c:v>269</c:v>
                </c:pt>
                <c:pt idx="26" formatCode="General">
                  <c:v>264</c:v>
                </c:pt>
                <c:pt idx="27" formatCode="General">
                  <c:v>311</c:v>
                </c:pt>
                <c:pt idx="28" formatCode="General">
                  <c:v>368</c:v>
                </c:pt>
                <c:pt idx="29" formatCode="General">
                  <c:v>67</c:v>
                </c:pt>
                <c:pt idx="30" formatCode="General">
                  <c:v>414</c:v>
                </c:pt>
                <c:pt idx="31" formatCode="General">
                  <c:v>467</c:v>
                </c:pt>
                <c:pt idx="32" formatCode="General">
                  <c:v>399</c:v>
                </c:pt>
                <c:pt idx="33" formatCode="General">
                  <c:v>516</c:v>
                </c:pt>
                <c:pt idx="34" formatCode="General">
                  <c:v>483</c:v>
                </c:pt>
                <c:pt idx="35" formatCode="General">
                  <c:v>434</c:v>
                </c:pt>
                <c:pt idx="36" formatCode="General">
                  <c:v>364</c:v>
                </c:pt>
                <c:pt idx="37" formatCode="General">
                  <c:v>423</c:v>
                </c:pt>
                <c:pt idx="38" formatCode="General">
                  <c:v>427</c:v>
                </c:pt>
                <c:pt idx="39" formatCode="General">
                  <c:v>503</c:v>
                </c:pt>
                <c:pt idx="40" formatCode="General">
                  <c:v>407</c:v>
                </c:pt>
                <c:pt idx="41" formatCode="General">
                  <c:v>432</c:v>
                </c:pt>
                <c:pt idx="42" formatCode="General">
                  <c:v>417</c:v>
                </c:pt>
                <c:pt idx="43" formatCode="General">
                  <c:v>561</c:v>
                </c:pt>
                <c:pt idx="44" formatCode="General">
                  <c:v>446</c:v>
                </c:pt>
                <c:pt idx="45" formatCode="General">
                  <c:v>508</c:v>
                </c:pt>
                <c:pt idx="46" formatCode="General">
                  <c:v>480</c:v>
                </c:pt>
                <c:pt idx="47" formatCode="General">
                  <c:v>406</c:v>
                </c:pt>
                <c:pt idx="48" formatCode="General">
                  <c:v>237</c:v>
                </c:pt>
                <c:pt idx="49" formatCode="General">
                  <c:v>318</c:v>
                </c:pt>
                <c:pt idx="50" formatCode="General">
                  <c:v>529</c:v>
                </c:pt>
                <c:pt idx="51" formatCode="General">
                  <c:v>730</c:v>
                </c:pt>
                <c:pt idx="52" formatCode="General">
                  <c:v>679</c:v>
                </c:pt>
                <c:pt idx="53" formatCode="General">
                  <c:v>494</c:v>
                </c:pt>
                <c:pt idx="54" formatCode="General">
                  <c:v>591</c:v>
                </c:pt>
                <c:pt idx="55" formatCode="General">
                  <c:v>409</c:v>
                </c:pt>
                <c:pt idx="56" formatCode="General">
                  <c:v>598</c:v>
                </c:pt>
                <c:pt idx="57" formatCode="General">
                  <c:v>760</c:v>
                </c:pt>
                <c:pt idx="58" formatCode="General">
                  <c:v>322</c:v>
                </c:pt>
                <c:pt idx="59" formatCode="General">
                  <c:v>368</c:v>
                </c:pt>
                <c:pt idx="60" formatCode="General">
                  <c:v>805</c:v>
                </c:pt>
                <c:pt idx="61" formatCode="General">
                  <c:v>657</c:v>
                </c:pt>
                <c:pt idx="62" formatCode="General">
                  <c:v>753</c:v>
                </c:pt>
                <c:pt idx="63" formatCode="General">
                  <c:v>877</c:v>
                </c:pt>
                <c:pt idx="64" formatCode="General">
                  <c:v>711</c:v>
                </c:pt>
                <c:pt idx="65" formatCode="General">
                  <c:v>413</c:v>
                </c:pt>
                <c:pt idx="66" formatCode="General">
                  <c:v>561</c:v>
                </c:pt>
                <c:pt idx="67" formatCode="General">
                  <c:v>474</c:v>
                </c:pt>
                <c:pt idx="68" formatCode="General">
                  <c:v>528</c:v>
                </c:pt>
                <c:pt idx="69" formatCode="General">
                  <c:v>502</c:v>
                </c:pt>
                <c:pt idx="70" formatCode="General">
                  <c:v>387</c:v>
                </c:pt>
                <c:pt idx="71" formatCode="General">
                  <c:v>381</c:v>
                </c:pt>
                <c:pt idx="72" formatCode="General">
                  <c:v>415</c:v>
                </c:pt>
                <c:pt idx="73" formatCode="General">
                  <c:v>569</c:v>
                </c:pt>
                <c:pt idx="74" formatCode="General">
                  <c:v>435</c:v>
                </c:pt>
                <c:pt idx="75" formatCode="General">
                  <c:v>414</c:v>
                </c:pt>
                <c:pt idx="76" formatCode="General">
                  <c:v>229</c:v>
                </c:pt>
                <c:pt idx="77" formatCode="General">
                  <c:v>449</c:v>
                </c:pt>
                <c:pt idx="78" formatCode="General">
                  <c:v>300</c:v>
                </c:pt>
                <c:pt idx="79" formatCode="General">
                  <c:v>286</c:v>
                </c:pt>
              </c:numCache>
            </c:numRef>
          </c:val>
          <c:extLst>
            <c:ext xmlns:c16="http://schemas.microsoft.com/office/drawing/2014/chart" uri="{C3380CC4-5D6E-409C-BE32-E72D297353CC}">
              <c16:uniqueId val="{00000000-7A6C-422B-B727-89615624B10C}"/>
            </c:ext>
          </c:extLst>
        </c:ser>
        <c:ser>
          <c:idx val="1"/>
          <c:order val="1"/>
          <c:tx>
            <c:strRef>
              <c:f>'Results SA2#67_on'!$A$3</c:f>
              <c:strCache>
                <c:ptCount val="1"/>
                <c:pt idx="0">
                  <c:v>#not handled, postponed</c:v>
                </c:pt>
              </c:strCache>
            </c:strRef>
          </c:tx>
          <c:spPr>
            <a:solidFill>
              <a:srgbClr val="FFFF00"/>
            </a:solidFill>
            <a:ln>
              <a:solidFill>
                <a:srgbClr val="FFFF00"/>
              </a:solidFill>
            </a:ln>
          </c:spPr>
          <c:invertIfNegative val="0"/>
          <c:cat>
            <c:strRef>
              <c:f>'Results SA2#67_on'!$AK$1:$DL$1</c:f>
              <c:strCache>
                <c:ptCount val="80"/>
                <c:pt idx="0">
                  <c:v>REL-12 FREEZE:  100 </c:v>
                </c:pt>
                <c:pt idx="1">
                  <c:v>101</c:v>
                </c:pt>
                <c:pt idx="2">
                  <c:v>101b</c:v>
                </c:pt>
                <c:pt idx="3">
                  <c:v>102</c:v>
                </c:pt>
                <c:pt idx="4">
                  <c:v>103</c:v>
                </c:pt>
                <c:pt idx="5">
                  <c:v>104</c:v>
                </c:pt>
                <c:pt idx="6">
                  <c:v>105</c:v>
                </c:pt>
                <c:pt idx="7">
                  <c:v>106</c:v>
                </c:pt>
                <c:pt idx="8">
                  <c:v>107+E</c:v>
                </c:pt>
                <c:pt idx="9">
                  <c:v>108</c:v>
                </c:pt>
                <c:pt idx="10">
                  <c:v>REL-13 FREEZE:  109</c:v>
                </c:pt>
                <c:pt idx="11">
                  <c:v>110</c:v>
                </c:pt>
                <c:pt idx="12">
                  <c:v>110AH</c:v>
                </c:pt>
                <c:pt idx="13">
                  <c:v>111</c:v>
                </c:pt>
                <c:pt idx="14">
                  <c:v>112</c:v>
                </c:pt>
                <c:pt idx="15">
                  <c:v>113</c:v>
                </c:pt>
                <c:pt idx="16">
                  <c:v>113AH</c:v>
                </c:pt>
                <c:pt idx="17">
                  <c:v>114</c:v>
                </c:pt>
                <c:pt idx="18">
                  <c:v>115</c:v>
                </c:pt>
                <c:pt idx="19">
                  <c:v>116</c:v>
                </c:pt>
                <c:pt idx="20">
                  <c:v>REL-14 FREEZE:  116-bis</c:v>
                </c:pt>
                <c:pt idx="21">
                  <c:v>117</c:v>
                </c:pt>
                <c:pt idx="22">
                  <c:v>118</c:v>
                </c:pt>
                <c:pt idx="23">
                  <c:v>118bis</c:v>
                </c:pt>
                <c:pt idx="24">
                  <c:v>119</c:v>
                </c:pt>
                <c:pt idx="25">
                  <c:v>120</c:v>
                </c:pt>
                <c:pt idx="26">
                  <c:v>121</c:v>
                </c:pt>
                <c:pt idx="27">
                  <c:v>122</c:v>
                </c:pt>
                <c:pt idx="28">
                  <c:v>122bis</c:v>
                </c:pt>
                <c:pt idx="29">
                  <c:v>122e</c:v>
                </c:pt>
                <c:pt idx="30">
                  <c:v>123</c:v>
                </c:pt>
                <c:pt idx="31">
                  <c:v>REL-15 FREEZE:  124</c:v>
                </c:pt>
                <c:pt idx="32">
                  <c:v>125</c:v>
                </c:pt>
                <c:pt idx="33">
                  <c:v>126</c:v>
                </c:pt>
                <c:pt idx="34">
                  <c:v>127</c:v>
                </c:pt>
                <c:pt idx="35">
                  <c:v>127bis</c:v>
                </c:pt>
                <c:pt idx="36">
                  <c:v>128</c:v>
                </c:pt>
                <c:pt idx="37">
                  <c:v>128bis</c:v>
                </c:pt>
                <c:pt idx="38">
                  <c:v>129</c:v>
                </c:pt>
                <c:pt idx="39">
                  <c:v>129bis</c:v>
                </c:pt>
                <c:pt idx="40">
                  <c:v>130</c:v>
                </c:pt>
                <c:pt idx="41">
                  <c:v>131</c:v>
                </c:pt>
                <c:pt idx="42">
                  <c:v>132</c:v>
                </c:pt>
                <c:pt idx="43">
                  <c:v>REL-16 FREEZE:  133 </c:v>
                </c:pt>
                <c:pt idx="44">
                  <c:v>134</c:v>
                </c:pt>
                <c:pt idx="45">
                  <c:v>135</c:v>
                </c:pt>
                <c:pt idx="46">
                  <c:v>136</c:v>
                </c:pt>
                <c:pt idx="47">
                  <c:v>136AH</c:v>
                </c:pt>
                <c:pt idx="48">
                  <c:v>137-e</c:v>
                </c:pt>
                <c:pt idx="49">
                  <c:v>138-e</c:v>
                </c:pt>
                <c:pt idx="50">
                  <c:v>139-e</c:v>
                </c:pt>
                <c:pt idx="51">
                  <c:v>140-e</c:v>
                </c:pt>
                <c:pt idx="52">
                  <c:v>141-e</c:v>
                </c:pt>
                <c:pt idx="53">
                  <c:v>142-e</c:v>
                </c:pt>
                <c:pt idx="54">
                  <c:v>143-e</c:v>
                </c:pt>
                <c:pt idx="55">
                  <c:v>144-e</c:v>
                </c:pt>
                <c:pt idx="56">
                  <c:v>REL-17 FREEZE:  145-e</c:v>
                </c:pt>
                <c:pt idx="57">
                  <c:v>146-e</c:v>
                </c:pt>
                <c:pt idx="58">
                  <c:v>147-e</c:v>
                </c:pt>
                <c:pt idx="59">
                  <c:v>148-e</c:v>
                </c:pt>
                <c:pt idx="60">
                  <c:v>149-e</c:v>
                </c:pt>
                <c:pt idx="61">
                  <c:v>150-e</c:v>
                </c:pt>
                <c:pt idx="62">
                  <c:v>151-e</c:v>
                </c:pt>
                <c:pt idx="63">
                  <c:v>152-e</c:v>
                </c:pt>
                <c:pt idx="64">
                  <c:v>153-e</c:v>
                </c:pt>
                <c:pt idx="65">
                  <c:v>154</c:v>
                </c:pt>
                <c:pt idx="66">
                  <c:v>154AH-e</c:v>
                </c:pt>
                <c:pt idx="67">
                  <c:v>155</c:v>
                </c:pt>
                <c:pt idx="68">
                  <c:v>156-e</c:v>
                </c:pt>
                <c:pt idx="69">
                  <c:v>REL-18 FREEZE:  157</c:v>
                </c:pt>
                <c:pt idx="70">
                  <c:v>158</c:v>
                </c:pt>
                <c:pt idx="71">
                  <c:v>159</c:v>
                </c:pt>
                <c:pt idx="72">
                  <c:v>160</c:v>
                </c:pt>
                <c:pt idx="73">
                  <c:v>160AH-e</c:v>
                </c:pt>
                <c:pt idx="74">
                  <c:v>161</c:v>
                </c:pt>
                <c:pt idx="75">
                  <c:v>162</c:v>
                </c:pt>
                <c:pt idx="76">
                  <c:v>163</c:v>
                </c:pt>
                <c:pt idx="77">
                  <c:v>164</c:v>
                </c:pt>
                <c:pt idx="78">
                  <c:v>165</c:v>
                </c:pt>
                <c:pt idx="79">
                  <c:v>166</c:v>
                </c:pt>
              </c:strCache>
            </c:strRef>
          </c:cat>
          <c:val>
            <c:numRef>
              <c:f>'Results SA2#67_on'!$AK$3:$DL$3</c:f>
              <c:numCache>
                <c:formatCode>0</c:formatCode>
                <c:ptCount val="80"/>
                <c:pt idx="0">
                  <c:v>117</c:v>
                </c:pt>
                <c:pt idx="1">
                  <c:v>23</c:v>
                </c:pt>
                <c:pt idx="2">
                  <c:v>3</c:v>
                </c:pt>
                <c:pt idx="3">
                  <c:v>49</c:v>
                </c:pt>
                <c:pt idx="4">
                  <c:v>63</c:v>
                </c:pt>
                <c:pt idx="5">
                  <c:v>72</c:v>
                </c:pt>
                <c:pt idx="6">
                  <c:v>70</c:v>
                </c:pt>
                <c:pt idx="7">
                  <c:v>66</c:v>
                </c:pt>
                <c:pt idx="8">
                  <c:v>73</c:v>
                </c:pt>
                <c:pt idx="9">
                  <c:v>74</c:v>
                </c:pt>
                <c:pt idx="10">
                  <c:v>65</c:v>
                </c:pt>
                <c:pt idx="11">
                  <c:v>27</c:v>
                </c:pt>
                <c:pt idx="12">
                  <c:v>34</c:v>
                </c:pt>
                <c:pt idx="13">
                  <c:v>145</c:v>
                </c:pt>
                <c:pt idx="14">
                  <c:v>112</c:v>
                </c:pt>
                <c:pt idx="15">
                  <c:v>120</c:v>
                </c:pt>
                <c:pt idx="16">
                  <c:v>35</c:v>
                </c:pt>
                <c:pt idx="17">
                  <c:v>120</c:v>
                </c:pt>
                <c:pt idx="18">
                  <c:v>90</c:v>
                </c:pt>
                <c:pt idx="19">
                  <c:v>53</c:v>
                </c:pt>
                <c:pt idx="20">
                  <c:v>52</c:v>
                </c:pt>
                <c:pt idx="21">
                  <c:v>166</c:v>
                </c:pt>
                <c:pt idx="22">
                  <c:v>108</c:v>
                </c:pt>
                <c:pt idx="23" formatCode="General">
                  <c:v>122</c:v>
                </c:pt>
                <c:pt idx="24" formatCode="General">
                  <c:v>178</c:v>
                </c:pt>
                <c:pt idx="25" formatCode="General">
                  <c:v>254</c:v>
                </c:pt>
                <c:pt idx="26" formatCode="General">
                  <c:v>254</c:v>
                </c:pt>
                <c:pt idx="27" formatCode="General">
                  <c:v>188</c:v>
                </c:pt>
                <c:pt idx="28" formatCode="General">
                  <c:v>200</c:v>
                </c:pt>
                <c:pt idx="29" formatCode="General">
                  <c:v>2</c:v>
                </c:pt>
                <c:pt idx="30" formatCode="General">
                  <c:v>148</c:v>
                </c:pt>
                <c:pt idx="31" formatCode="General">
                  <c:v>85</c:v>
                </c:pt>
                <c:pt idx="32" formatCode="General">
                  <c:v>176</c:v>
                </c:pt>
                <c:pt idx="33" formatCode="General">
                  <c:v>154</c:v>
                </c:pt>
                <c:pt idx="34" formatCode="General">
                  <c:v>186</c:v>
                </c:pt>
                <c:pt idx="35" formatCode="General">
                  <c:v>189</c:v>
                </c:pt>
                <c:pt idx="36" formatCode="General">
                  <c:v>170</c:v>
                </c:pt>
                <c:pt idx="37" formatCode="General">
                  <c:v>185</c:v>
                </c:pt>
                <c:pt idx="38" formatCode="General">
                  <c:v>188</c:v>
                </c:pt>
                <c:pt idx="39" formatCode="General">
                  <c:v>160</c:v>
                </c:pt>
                <c:pt idx="40" formatCode="General">
                  <c:v>133</c:v>
                </c:pt>
                <c:pt idx="41" formatCode="General">
                  <c:v>193</c:v>
                </c:pt>
                <c:pt idx="42" formatCode="General">
                  <c:v>274</c:v>
                </c:pt>
                <c:pt idx="43" formatCode="General">
                  <c:v>154</c:v>
                </c:pt>
                <c:pt idx="44" formatCode="General">
                  <c:v>265</c:v>
                </c:pt>
                <c:pt idx="45" formatCode="General">
                  <c:v>473</c:v>
                </c:pt>
                <c:pt idx="46" formatCode="General">
                  <c:v>351</c:v>
                </c:pt>
                <c:pt idx="47" formatCode="General">
                  <c:v>249</c:v>
                </c:pt>
                <c:pt idx="48" formatCode="General">
                  <c:v>71</c:v>
                </c:pt>
                <c:pt idx="49" formatCode="General">
                  <c:v>33</c:v>
                </c:pt>
                <c:pt idx="50" formatCode="General">
                  <c:v>43</c:v>
                </c:pt>
                <c:pt idx="51" formatCode="General">
                  <c:v>94</c:v>
                </c:pt>
                <c:pt idx="52" formatCode="General">
                  <c:v>66</c:v>
                </c:pt>
                <c:pt idx="53" formatCode="General">
                  <c:v>65</c:v>
                </c:pt>
                <c:pt idx="54" formatCode="General">
                  <c:v>119</c:v>
                </c:pt>
                <c:pt idx="55" formatCode="General">
                  <c:v>98</c:v>
                </c:pt>
                <c:pt idx="56" formatCode="General">
                  <c:v>105</c:v>
                </c:pt>
                <c:pt idx="57" formatCode="General">
                  <c:v>83</c:v>
                </c:pt>
                <c:pt idx="58" formatCode="General">
                  <c:v>102</c:v>
                </c:pt>
                <c:pt idx="59" formatCode="General">
                  <c:v>82</c:v>
                </c:pt>
                <c:pt idx="60" formatCode="General">
                  <c:v>175</c:v>
                </c:pt>
                <c:pt idx="61" formatCode="General">
                  <c:v>189</c:v>
                </c:pt>
                <c:pt idx="62" formatCode="General">
                  <c:v>148</c:v>
                </c:pt>
                <c:pt idx="63" formatCode="General">
                  <c:v>311</c:v>
                </c:pt>
                <c:pt idx="64" formatCode="General">
                  <c:v>189</c:v>
                </c:pt>
                <c:pt idx="65" formatCode="General">
                  <c:v>53</c:v>
                </c:pt>
                <c:pt idx="66" formatCode="General">
                  <c:v>409</c:v>
                </c:pt>
                <c:pt idx="67" formatCode="General">
                  <c:v>375</c:v>
                </c:pt>
                <c:pt idx="68" formatCode="General">
                  <c:v>486</c:v>
                </c:pt>
                <c:pt idx="69" formatCode="General">
                  <c:v>441</c:v>
                </c:pt>
                <c:pt idx="70" formatCode="General">
                  <c:v>528</c:v>
                </c:pt>
                <c:pt idx="71" formatCode="General">
                  <c:v>592</c:v>
                </c:pt>
                <c:pt idx="72" formatCode="General">
                  <c:v>724</c:v>
                </c:pt>
                <c:pt idx="73" formatCode="General">
                  <c:v>442</c:v>
                </c:pt>
                <c:pt idx="74" formatCode="General">
                  <c:v>542</c:v>
                </c:pt>
                <c:pt idx="75" formatCode="General">
                  <c:v>583</c:v>
                </c:pt>
                <c:pt idx="76" formatCode="General">
                  <c:v>685</c:v>
                </c:pt>
                <c:pt idx="77" formatCode="General">
                  <c:v>680</c:v>
                </c:pt>
                <c:pt idx="78" formatCode="General">
                  <c:v>537</c:v>
                </c:pt>
                <c:pt idx="79" formatCode="General">
                  <c:v>630</c:v>
                </c:pt>
              </c:numCache>
            </c:numRef>
          </c:val>
          <c:extLst>
            <c:ext xmlns:c16="http://schemas.microsoft.com/office/drawing/2014/chart" uri="{C3380CC4-5D6E-409C-BE32-E72D297353CC}">
              <c16:uniqueId val="{00000001-7A6C-422B-B727-89615624B10C}"/>
            </c:ext>
          </c:extLst>
        </c:ser>
        <c:ser>
          <c:idx val="2"/>
          <c:order val="2"/>
          <c:tx>
            <c:strRef>
              <c:f>'Results SA2#67_on'!$A$4</c:f>
              <c:strCache>
                <c:ptCount val="1"/>
                <c:pt idx="0">
                  <c:v>#noted</c:v>
                </c:pt>
              </c:strCache>
            </c:strRef>
          </c:tx>
          <c:spPr>
            <a:solidFill>
              <a:srgbClr val="FF0000"/>
            </a:solidFill>
            <a:ln>
              <a:solidFill>
                <a:srgbClr val="FF0000"/>
              </a:solidFill>
            </a:ln>
          </c:spPr>
          <c:invertIfNegative val="0"/>
          <c:cat>
            <c:strRef>
              <c:f>'Results SA2#67_on'!$AK$1:$DL$1</c:f>
              <c:strCache>
                <c:ptCount val="80"/>
                <c:pt idx="0">
                  <c:v>REL-12 FREEZE:  100 </c:v>
                </c:pt>
                <c:pt idx="1">
                  <c:v>101</c:v>
                </c:pt>
                <c:pt idx="2">
                  <c:v>101b</c:v>
                </c:pt>
                <c:pt idx="3">
                  <c:v>102</c:v>
                </c:pt>
                <c:pt idx="4">
                  <c:v>103</c:v>
                </c:pt>
                <c:pt idx="5">
                  <c:v>104</c:v>
                </c:pt>
                <c:pt idx="6">
                  <c:v>105</c:v>
                </c:pt>
                <c:pt idx="7">
                  <c:v>106</c:v>
                </c:pt>
                <c:pt idx="8">
                  <c:v>107+E</c:v>
                </c:pt>
                <c:pt idx="9">
                  <c:v>108</c:v>
                </c:pt>
                <c:pt idx="10">
                  <c:v>REL-13 FREEZE:  109</c:v>
                </c:pt>
                <c:pt idx="11">
                  <c:v>110</c:v>
                </c:pt>
                <c:pt idx="12">
                  <c:v>110AH</c:v>
                </c:pt>
                <c:pt idx="13">
                  <c:v>111</c:v>
                </c:pt>
                <c:pt idx="14">
                  <c:v>112</c:v>
                </c:pt>
                <c:pt idx="15">
                  <c:v>113</c:v>
                </c:pt>
                <c:pt idx="16">
                  <c:v>113AH</c:v>
                </c:pt>
                <c:pt idx="17">
                  <c:v>114</c:v>
                </c:pt>
                <c:pt idx="18">
                  <c:v>115</c:v>
                </c:pt>
                <c:pt idx="19">
                  <c:v>116</c:v>
                </c:pt>
                <c:pt idx="20">
                  <c:v>REL-14 FREEZE:  116-bis</c:v>
                </c:pt>
                <c:pt idx="21">
                  <c:v>117</c:v>
                </c:pt>
                <c:pt idx="22">
                  <c:v>118</c:v>
                </c:pt>
                <c:pt idx="23">
                  <c:v>118bis</c:v>
                </c:pt>
                <c:pt idx="24">
                  <c:v>119</c:v>
                </c:pt>
                <c:pt idx="25">
                  <c:v>120</c:v>
                </c:pt>
                <c:pt idx="26">
                  <c:v>121</c:v>
                </c:pt>
                <c:pt idx="27">
                  <c:v>122</c:v>
                </c:pt>
                <c:pt idx="28">
                  <c:v>122bis</c:v>
                </c:pt>
                <c:pt idx="29">
                  <c:v>122e</c:v>
                </c:pt>
                <c:pt idx="30">
                  <c:v>123</c:v>
                </c:pt>
                <c:pt idx="31">
                  <c:v>REL-15 FREEZE:  124</c:v>
                </c:pt>
                <c:pt idx="32">
                  <c:v>125</c:v>
                </c:pt>
                <c:pt idx="33">
                  <c:v>126</c:v>
                </c:pt>
                <c:pt idx="34">
                  <c:v>127</c:v>
                </c:pt>
                <c:pt idx="35">
                  <c:v>127bis</c:v>
                </c:pt>
                <c:pt idx="36">
                  <c:v>128</c:v>
                </c:pt>
                <c:pt idx="37">
                  <c:v>128bis</c:v>
                </c:pt>
                <c:pt idx="38">
                  <c:v>129</c:v>
                </c:pt>
                <c:pt idx="39">
                  <c:v>129bis</c:v>
                </c:pt>
                <c:pt idx="40">
                  <c:v>130</c:v>
                </c:pt>
                <c:pt idx="41">
                  <c:v>131</c:v>
                </c:pt>
                <c:pt idx="42">
                  <c:v>132</c:v>
                </c:pt>
                <c:pt idx="43">
                  <c:v>REL-16 FREEZE:  133 </c:v>
                </c:pt>
                <c:pt idx="44">
                  <c:v>134</c:v>
                </c:pt>
                <c:pt idx="45">
                  <c:v>135</c:v>
                </c:pt>
                <c:pt idx="46">
                  <c:v>136</c:v>
                </c:pt>
                <c:pt idx="47">
                  <c:v>136AH</c:v>
                </c:pt>
                <c:pt idx="48">
                  <c:v>137-e</c:v>
                </c:pt>
                <c:pt idx="49">
                  <c:v>138-e</c:v>
                </c:pt>
                <c:pt idx="50">
                  <c:v>139-e</c:v>
                </c:pt>
                <c:pt idx="51">
                  <c:v>140-e</c:v>
                </c:pt>
                <c:pt idx="52">
                  <c:v>141-e</c:v>
                </c:pt>
                <c:pt idx="53">
                  <c:v>142-e</c:v>
                </c:pt>
                <c:pt idx="54">
                  <c:v>143-e</c:v>
                </c:pt>
                <c:pt idx="55">
                  <c:v>144-e</c:v>
                </c:pt>
                <c:pt idx="56">
                  <c:v>REL-17 FREEZE:  145-e</c:v>
                </c:pt>
                <c:pt idx="57">
                  <c:v>146-e</c:v>
                </c:pt>
                <c:pt idx="58">
                  <c:v>147-e</c:v>
                </c:pt>
                <c:pt idx="59">
                  <c:v>148-e</c:v>
                </c:pt>
                <c:pt idx="60">
                  <c:v>149-e</c:v>
                </c:pt>
                <c:pt idx="61">
                  <c:v>150-e</c:v>
                </c:pt>
                <c:pt idx="62">
                  <c:v>151-e</c:v>
                </c:pt>
                <c:pt idx="63">
                  <c:v>152-e</c:v>
                </c:pt>
                <c:pt idx="64">
                  <c:v>153-e</c:v>
                </c:pt>
                <c:pt idx="65">
                  <c:v>154</c:v>
                </c:pt>
                <c:pt idx="66">
                  <c:v>154AH-e</c:v>
                </c:pt>
                <c:pt idx="67">
                  <c:v>155</c:v>
                </c:pt>
                <c:pt idx="68">
                  <c:v>156-e</c:v>
                </c:pt>
                <c:pt idx="69">
                  <c:v>REL-18 FREEZE:  157</c:v>
                </c:pt>
                <c:pt idx="70">
                  <c:v>158</c:v>
                </c:pt>
                <c:pt idx="71">
                  <c:v>159</c:v>
                </c:pt>
                <c:pt idx="72">
                  <c:v>160</c:v>
                </c:pt>
                <c:pt idx="73">
                  <c:v>160AH-e</c:v>
                </c:pt>
                <c:pt idx="74">
                  <c:v>161</c:v>
                </c:pt>
                <c:pt idx="75">
                  <c:v>162</c:v>
                </c:pt>
                <c:pt idx="76">
                  <c:v>163</c:v>
                </c:pt>
                <c:pt idx="77">
                  <c:v>164</c:v>
                </c:pt>
                <c:pt idx="78">
                  <c:v>165</c:v>
                </c:pt>
                <c:pt idx="79">
                  <c:v>166</c:v>
                </c:pt>
              </c:strCache>
            </c:strRef>
          </c:cat>
          <c:val>
            <c:numRef>
              <c:f>'Results SA2#67_on'!$AK$4:$DL$4</c:f>
              <c:numCache>
                <c:formatCode>0</c:formatCode>
                <c:ptCount val="80"/>
                <c:pt idx="0">
                  <c:v>172</c:v>
                </c:pt>
                <c:pt idx="1">
                  <c:v>141</c:v>
                </c:pt>
                <c:pt idx="2">
                  <c:v>62</c:v>
                </c:pt>
                <c:pt idx="3">
                  <c:v>95</c:v>
                </c:pt>
                <c:pt idx="4">
                  <c:v>137</c:v>
                </c:pt>
                <c:pt idx="5">
                  <c:v>143</c:v>
                </c:pt>
                <c:pt idx="6">
                  <c:v>143</c:v>
                </c:pt>
                <c:pt idx="7">
                  <c:v>143</c:v>
                </c:pt>
                <c:pt idx="8">
                  <c:v>141</c:v>
                </c:pt>
                <c:pt idx="9">
                  <c:v>120</c:v>
                </c:pt>
                <c:pt idx="10">
                  <c:v>77</c:v>
                </c:pt>
                <c:pt idx="11">
                  <c:v>65</c:v>
                </c:pt>
                <c:pt idx="12">
                  <c:v>38</c:v>
                </c:pt>
                <c:pt idx="13">
                  <c:v>103</c:v>
                </c:pt>
                <c:pt idx="14">
                  <c:v>78</c:v>
                </c:pt>
                <c:pt idx="15">
                  <c:v>124</c:v>
                </c:pt>
                <c:pt idx="16">
                  <c:v>43</c:v>
                </c:pt>
                <c:pt idx="17">
                  <c:v>112</c:v>
                </c:pt>
                <c:pt idx="18">
                  <c:v>137</c:v>
                </c:pt>
                <c:pt idx="19">
                  <c:v>119</c:v>
                </c:pt>
                <c:pt idx="20">
                  <c:v>131</c:v>
                </c:pt>
                <c:pt idx="21">
                  <c:v>70</c:v>
                </c:pt>
                <c:pt idx="22">
                  <c:v>97</c:v>
                </c:pt>
                <c:pt idx="23" formatCode="General">
                  <c:v>95</c:v>
                </c:pt>
                <c:pt idx="24" formatCode="General">
                  <c:v>101</c:v>
                </c:pt>
                <c:pt idx="25" formatCode="General">
                  <c:v>138</c:v>
                </c:pt>
                <c:pt idx="26" formatCode="General">
                  <c:v>142</c:v>
                </c:pt>
                <c:pt idx="27" formatCode="General">
                  <c:v>119</c:v>
                </c:pt>
                <c:pt idx="28" formatCode="General">
                  <c:v>109</c:v>
                </c:pt>
                <c:pt idx="29" formatCode="General">
                  <c:v>7</c:v>
                </c:pt>
                <c:pt idx="30" formatCode="General">
                  <c:v>163</c:v>
                </c:pt>
                <c:pt idx="31" formatCode="General">
                  <c:v>137</c:v>
                </c:pt>
                <c:pt idx="32" formatCode="General">
                  <c:v>142</c:v>
                </c:pt>
                <c:pt idx="33" formatCode="General">
                  <c:v>137</c:v>
                </c:pt>
                <c:pt idx="34" formatCode="General">
                  <c:v>132</c:v>
                </c:pt>
                <c:pt idx="35" formatCode="General">
                  <c:v>183</c:v>
                </c:pt>
                <c:pt idx="36" formatCode="General">
                  <c:v>113</c:v>
                </c:pt>
                <c:pt idx="37" formatCode="General">
                  <c:v>90</c:v>
                </c:pt>
                <c:pt idx="38" formatCode="General">
                  <c:v>132</c:v>
                </c:pt>
                <c:pt idx="39" formatCode="General">
                  <c:v>158</c:v>
                </c:pt>
                <c:pt idx="40" formatCode="General">
                  <c:v>124</c:v>
                </c:pt>
                <c:pt idx="41" formatCode="General">
                  <c:v>138</c:v>
                </c:pt>
                <c:pt idx="42" formatCode="General">
                  <c:v>216</c:v>
                </c:pt>
                <c:pt idx="43" formatCode="General">
                  <c:v>198</c:v>
                </c:pt>
                <c:pt idx="44" formatCode="General">
                  <c:v>181</c:v>
                </c:pt>
                <c:pt idx="45" formatCode="General">
                  <c:v>177</c:v>
                </c:pt>
                <c:pt idx="46" formatCode="General">
                  <c:v>187</c:v>
                </c:pt>
                <c:pt idx="47" formatCode="General">
                  <c:v>169</c:v>
                </c:pt>
                <c:pt idx="48" formatCode="General">
                  <c:v>202</c:v>
                </c:pt>
                <c:pt idx="49" formatCode="General">
                  <c:v>196</c:v>
                </c:pt>
                <c:pt idx="50" formatCode="General">
                  <c:v>202</c:v>
                </c:pt>
                <c:pt idx="51" formatCode="General">
                  <c:v>255</c:v>
                </c:pt>
                <c:pt idx="52" formatCode="General">
                  <c:v>217</c:v>
                </c:pt>
                <c:pt idx="53" formatCode="General">
                  <c:v>213</c:v>
                </c:pt>
                <c:pt idx="54" formatCode="General">
                  <c:v>290</c:v>
                </c:pt>
                <c:pt idx="55" formatCode="General">
                  <c:v>235</c:v>
                </c:pt>
                <c:pt idx="56" formatCode="General">
                  <c:v>334</c:v>
                </c:pt>
                <c:pt idx="57" formatCode="General">
                  <c:v>398</c:v>
                </c:pt>
                <c:pt idx="58" formatCode="General">
                  <c:v>197</c:v>
                </c:pt>
                <c:pt idx="59" formatCode="General">
                  <c:v>295</c:v>
                </c:pt>
                <c:pt idx="60" formatCode="General">
                  <c:v>253</c:v>
                </c:pt>
                <c:pt idx="61" formatCode="General">
                  <c:v>180</c:v>
                </c:pt>
                <c:pt idx="62" formatCode="General">
                  <c:v>181</c:v>
                </c:pt>
                <c:pt idx="63" formatCode="General">
                  <c:v>370</c:v>
                </c:pt>
                <c:pt idx="64" formatCode="General">
                  <c:v>178</c:v>
                </c:pt>
                <c:pt idx="65" formatCode="General">
                  <c:v>111</c:v>
                </c:pt>
                <c:pt idx="66" formatCode="General">
                  <c:v>226</c:v>
                </c:pt>
                <c:pt idx="67" formatCode="General">
                  <c:v>106</c:v>
                </c:pt>
                <c:pt idx="68" formatCode="General">
                  <c:v>313</c:v>
                </c:pt>
                <c:pt idx="69" formatCode="General">
                  <c:v>145</c:v>
                </c:pt>
                <c:pt idx="70" formatCode="General">
                  <c:v>180</c:v>
                </c:pt>
                <c:pt idx="71" formatCode="General">
                  <c:v>163</c:v>
                </c:pt>
                <c:pt idx="72" formatCode="General">
                  <c:v>117</c:v>
                </c:pt>
                <c:pt idx="73" formatCode="General">
                  <c:v>267</c:v>
                </c:pt>
                <c:pt idx="74" formatCode="General">
                  <c:v>130</c:v>
                </c:pt>
                <c:pt idx="75" formatCode="General">
                  <c:v>109</c:v>
                </c:pt>
                <c:pt idx="76" formatCode="General">
                  <c:v>119</c:v>
                </c:pt>
                <c:pt idx="77" formatCode="General">
                  <c:v>134</c:v>
                </c:pt>
                <c:pt idx="78" formatCode="General">
                  <c:v>109</c:v>
                </c:pt>
                <c:pt idx="79" formatCode="General">
                  <c:v>151</c:v>
                </c:pt>
              </c:numCache>
            </c:numRef>
          </c:val>
          <c:extLst>
            <c:ext xmlns:c16="http://schemas.microsoft.com/office/drawing/2014/chart" uri="{C3380CC4-5D6E-409C-BE32-E72D297353CC}">
              <c16:uniqueId val="{00000002-7A6C-422B-B727-89615624B10C}"/>
            </c:ext>
          </c:extLst>
        </c:ser>
        <c:dLbls>
          <c:showLegendKey val="0"/>
          <c:showVal val="0"/>
          <c:showCatName val="0"/>
          <c:showSerName val="0"/>
          <c:showPercent val="0"/>
          <c:showBubbleSize val="0"/>
        </c:dLbls>
        <c:gapWidth val="150"/>
        <c:overlap val="100"/>
        <c:axId val="637032816"/>
        <c:axId val="1"/>
      </c:barChart>
      <c:catAx>
        <c:axId val="637032816"/>
        <c:scaling>
          <c:orientation val="minMax"/>
        </c:scaling>
        <c:delete val="0"/>
        <c:axPos val="b"/>
        <c:numFmt formatCode="General" sourceLinked="1"/>
        <c:majorTickMark val="out"/>
        <c:minorTickMark val="none"/>
        <c:tickLblPos val="nextTo"/>
        <c:txPr>
          <a:bodyPr rot="-5400000" vert="horz"/>
          <a:lstStyle/>
          <a:p>
            <a:pPr>
              <a:defRPr sz="1000" b="0" i="0" u="none" strike="noStrike" baseline="0">
                <a:solidFill>
                  <a:srgbClr val="000000"/>
                </a:solidFill>
                <a:latin typeface="Calibri"/>
                <a:ea typeface="Calibri"/>
                <a:cs typeface="Calibri"/>
              </a:defRPr>
            </a:pPr>
            <a:endParaRPr lang="en-US"/>
          </a:p>
        </c:txPr>
        <c:crossAx val="1"/>
        <c:crosses val="autoZero"/>
        <c:auto val="1"/>
        <c:lblAlgn val="ctr"/>
        <c:lblOffset val="100"/>
        <c:tickLblSkip val="1"/>
        <c:noMultiLvlLbl val="0"/>
      </c:catAx>
      <c:valAx>
        <c:axId val="1"/>
        <c:scaling>
          <c:orientation val="minMax"/>
        </c:scaling>
        <c:delete val="0"/>
        <c:axPos val="l"/>
        <c:majorGridlines/>
        <c:numFmt formatCode="0" sourceLinked="1"/>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637032816"/>
        <c:crosses val="autoZero"/>
        <c:crossBetween val="between"/>
      </c:valAx>
    </c:plotArea>
    <c:legend>
      <c:legendPos val="r"/>
      <c:layout>
        <c:manualLayout>
          <c:xMode val="edge"/>
          <c:yMode val="edge"/>
          <c:x val="0.27976592723996641"/>
          <c:y val="9.5204606273530876E-2"/>
          <c:w val="0.34071900948619471"/>
          <c:h val="0.29472507717357249"/>
        </c:manualLayout>
      </c:layout>
      <c:overlay val="0"/>
      <c:txPr>
        <a:bodyPr/>
        <a:lstStyle/>
        <a:p>
          <a:pPr>
            <a:defRPr sz="1320" b="0" i="0" u="none" strike="noStrike" baseline="0">
              <a:solidFill>
                <a:srgbClr val="000000"/>
              </a:solidFill>
              <a:latin typeface="Calibri"/>
              <a:ea typeface="Calibri"/>
              <a:cs typeface="Calibri"/>
            </a:defRPr>
          </a:pPr>
          <a:endParaRPr lang="en-US"/>
        </a:p>
      </c:txPr>
    </c:legend>
    <c:plotVisOnly val="1"/>
    <c:dispBlanksAs val="gap"/>
    <c:showDLblsOverMax val="0"/>
  </c:chart>
  <c:txPr>
    <a:bodyPr/>
    <a:lstStyle/>
    <a:p>
      <a:pPr>
        <a:defRPr sz="2400" b="0" i="0" u="none" strike="noStrike" baseline="0">
          <a:solidFill>
            <a:srgbClr val="000000"/>
          </a:solidFill>
          <a:latin typeface="Calibri"/>
          <a:ea typeface="Calibri"/>
          <a:cs typeface="Calibri"/>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manualLayout>
          <c:layoutTarget val="inner"/>
          <c:xMode val="edge"/>
          <c:yMode val="edge"/>
          <c:x val="5.7263713453324143E-2"/>
          <c:y val="3.4878270958719787E-2"/>
          <c:w val="0.96805249343832023"/>
          <c:h val="0.78352824094257656"/>
        </c:manualLayout>
      </c:layout>
      <c:bar3DChart>
        <c:barDir val="col"/>
        <c:grouping val="stacked"/>
        <c:varyColors val="0"/>
        <c:ser>
          <c:idx val="0"/>
          <c:order val="0"/>
          <c:tx>
            <c:strRef>
              <c:f>'Rel-15_Rel-19 CRs'!$A$4</c:f>
              <c:strCache>
                <c:ptCount val="1"/>
                <c:pt idx="0">
                  <c:v>Rel-15 PCR/draftCR</c:v>
                </c:pt>
              </c:strCache>
            </c:strRef>
          </c:tx>
          <c:invertIfNegative val="0"/>
          <c:cat>
            <c:strRef>
              <c:f>'Rel-15_Rel-19 CRs'!$B$1:$BI$1</c:f>
              <c:strCache>
                <c:ptCount val="60"/>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pt idx="57">
                  <c:v>164</c:v>
                </c:pt>
                <c:pt idx="58">
                  <c:v>165</c:v>
                </c:pt>
                <c:pt idx="59">
                  <c:v>166</c:v>
                </c:pt>
              </c:strCache>
            </c:strRef>
          </c:cat>
          <c:val>
            <c:numRef>
              <c:f>'Rel-15_Rel-19 CRs'!$B$4:$BI$4</c:f>
              <c:numCache>
                <c:formatCode>General</c:formatCode>
                <c:ptCount val="60"/>
                <c:pt idx="3">
                  <c:v>63</c:v>
                </c:pt>
                <c:pt idx="4">
                  <c:v>126</c:v>
                </c:pt>
                <c:pt idx="5">
                  <c:v>117</c:v>
                </c:pt>
                <c:pt idx="6">
                  <c:v>121</c:v>
                </c:pt>
                <c:pt idx="7">
                  <c:v>171</c:v>
                </c:pt>
                <c:pt idx="8">
                  <c:v>214</c:v>
                </c:pt>
                <c:pt idx="9">
                  <c:v>62</c:v>
                </c:pt>
                <c:pt idx="10">
                  <c:v>287</c:v>
                </c:pt>
                <c:pt idx="11">
                  <c:v>328</c:v>
                </c:pt>
                <c:pt idx="12">
                  <c:v>182</c:v>
                </c:pt>
                <c:pt idx="13">
                  <c:v>4</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numCache>
            </c:numRef>
          </c:val>
          <c:extLst>
            <c:ext xmlns:c16="http://schemas.microsoft.com/office/drawing/2014/chart" uri="{C3380CC4-5D6E-409C-BE32-E72D297353CC}">
              <c16:uniqueId val="{00000000-72F9-4109-9AAC-B77BCF67AA91}"/>
            </c:ext>
          </c:extLst>
        </c:ser>
        <c:ser>
          <c:idx val="1"/>
          <c:order val="1"/>
          <c:tx>
            <c:strRef>
              <c:f>'Rel-15_Rel-19 CRs'!$A$5</c:f>
              <c:strCache>
                <c:ptCount val="1"/>
                <c:pt idx="0">
                  <c:v>Rel-15 CR</c:v>
                </c:pt>
              </c:strCache>
            </c:strRef>
          </c:tx>
          <c:spPr>
            <a:solidFill>
              <a:schemeClr val="accent2">
                <a:lumMod val="50000"/>
              </a:schemeClr>
            </a:solidFill>
          </c:spPr>
          <c:invertIfNegative val="0"/>
          <c:cat>
            <c:strRef>
              <c:f>'Rel-15_Rel-19 CRs'!$B$1:$BI$1</c:f>
              <c:strCache>
                <c:ptCount val="60"/>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pt idx="57">
                  <c:v>164</c:v>
                </c:pt>
                <c:pt idx="58">
                  <c:v>165</c:v>
                </c:pt>
                <c:pt idx="59">
                  <c:v>166</c:v>
                </c:pt>
              </c:strCache>
            </c:strRef>
          </c:cat>
          <c:val>
            <c:numRef>
              <c:f>'Rel-15_Rel-19 CRs'!$B$5:$BI$5</c:f>
              <c:numCache>
                <c:formatCode>General</c:formatCode>
                <c:ptCount val="60"/>
                <c:pt idx="7">
                  <c:v>19</c:v>
                </c:pt>
                <c:pt idx="8">
                  <c:v>19</c:v>
                </c:pt>
                <c:pt idx="10">
                  <c:v>27</c:v>
                </c:pt>
                <c:pt idx="11">
                  <c:v>27</c:v>
                </c:pt>
                <c:pt idx="12">
                  <c:v>12</c:v>
                </c:pt>
                <c:pt idx="13">
                  <c:v>351</c:v>
                </c:pt>
                <c:pt idx="14">
                  <c:v>201</c:v>
                </c:pt>
                <c:pt idx="15">
                  <c:v>213</c:v>
                </c:pt>
                <c:pt idx="16">
                  <c:v>119</c:v>
                </c:pt>
                <c:pt idx="17">
                  <c:v>159</c:v>
                </c:pt>
                <c:pt idx="18">
                  <c:v>100</c:v>
                </c:pt>
                <c:pt idx="19">
                  <c:v>102</c:v>
                </c:pt>
                <c:pt idx="20">
                  <c:v>78</c:v>
                </c:pt>
                <c:pt idx="21">
                  <c:v>74</c:v>
                </c:pt>
                <c:pt idx="22">
                  <c:v>50</c:v>
                </c:pt>
                <c:pt idx="23">
                  <c:v>40</c:v>
                </c:pt>
                <c:pt idx="24">
                  <c:v>17</c:v>
                </c:pt>
                <c:pt idx="25">
                  <c:v>6</c:v>
                </c:pt>
                <c:pt idx="26">
                  <c:v>10</c:v>
                </c:pt>
                <c:pt idx="27">
                  <c:v>3</c:v>
                </c:pt>
                <c:pt idx="28">
                  <c:v>4</c:v>
                </c:pt>
                <c:pt idx="29">
                  <c:v>6</c:v>
                </c:pt>
                <c:pt idx="30">
                  <c:v>2</c:v>
                </c:pt>
                <c:pt idx="31">
                  <c:v>5</c:v>
                </c:pt>
                <c:pt idx="32">
                  <c:v>6</c:v>
                </c:pt>
                <c:pt idx="33">
                  <c:v>0</c:v>
                </c:pt>
                <c:pt idx="34">
                  <c:v>3</c:v>
                </c:pt>
                <c:pt idx="35">
                  <c:v>2</c:v>
                </c:pt>
                <c:pt idx="36">
                  <c:v>1</c:v>
                </c:pt>
                <c:pt idx="37">
                  <c:v>2</c:v>
                </c:pt>
                <c:pt idx="38">
                  <c:v>0</c:v>
                </c:pt>
                <c:pt idx="39">
                  <c:v>0</c:v>
                </c:pt>
                <c:pt idx="40">
                  <c:v>1</c:v>
                </c:pt>
                <c:pt idx="41">
                  <c:v>0</c:v>
                </c:pt>
                <c:pt idx="42">
                  <c:v>1</c:v>
                </c:pt>
                <c:pt idx="43">
                  <c:v>1</c:v>
                </c:pt>
                <c:pt idx="44">
                  <c:v>0</c:v>
                </c:pt>
                <c:pt idx="45">
                  <c:v>0</c:v>
                </c:pt>
                <c:pt idx="46">
                  <c:v>0</c:v>
                </c:pt>
                <c:pt idx="47">
                  <c:v>0</c:v>
                </c:pt>
                <c:pt idx="48">
                  <c:v>0</c:v>
                </c:pt>
                <c:pt idx="49">
                  <c:v>0</c:v>
                </c:pt>
                <c:pt idx="50">
                  <c:v>1</c:v>
                </c:pt>
                <c:pt idx="51">
                  <c:v>0</c:v>
                </c:pt>
                <c:pt idx="52">
                  <c:v>0</c:v>
                </c:pt>
                <c:pt idx="53">
                  <c:v>0</c:v>
                </c:pt>
                <c:pt idx="54">
                  <c:v>0</c:v>
                </c:pt>
                <c:pt idx="55">
                  <c:v>0</c:v>
                </c:pt>
                <c:pt idx="56">
                  <c:v>0</c:v>
                </c:pt>
                <c:pt idx="57">
                  <c:v>0</c:v>
                </c:pt>
                <c:pt idx="58">
                  <c:v>0</c:v>
                </c:pt>
                <c:pt idx="59">
                  <c:v>0</c:v>
                </c:pt>
              </c:numCache>
            </c:numRef>
          </c:val>
          <c:extLst>
            <c:ext xmlns:c16="http://schemas.microsoft.com/office/drawing/2014/chart" uri="{C3380CC4-5D6E-409C-BE32-E72D297353CC}">
              <c16:uniqueId val="{00000001-72F9-4109-9AAC-B77BCF67AA91}"/>
            </c:ext>
          </c:extLst>
        </c:ser>
        <c:ser>
          <c:idx val="2"/>
          <c:order val="2"/>
          <c:tx>
            <c:strRef>
              <c:f>'Rel-15_Rel-19 CRs'!$A$6</c:f>
              <c:strCache>
                <c:ptCount val="1"/>
                <c:pt idx="0">
                  <c:v>Rel-16 PCR/draftCR</c:v>
                </c:pt>
              </c:strCache>
            </c:strRef>
          </c:tx>
          <c:spPr>
            <a:solidFill>
              <a:srgbClr val="00B050"/>
            </a:solidFill>
          </c:spPr>
          <c:invertIfNegative val="0"/>
          <c:cat>
            <c:strRef>
              <c:f>'Rel-15_Rel-19 CRs'!$B$1:$BI$1</c:f>
              <c:strCache>
                <c:ptCount val="60"/>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pt idx="57">
                  <c:v>164</c:v>
                </c:pt>
                <c:pt idx="58">
                  <c:v>165</c:v>
                </c:pt>
                <c:pt idx="59">
                  <c:v>166</c:v>
                </c:pt>
              </c:strCache>
            </c:strRef>
          </c:cat>
          <c:val>
            <c:numRef>
              <c:f>'Rel-15_Rel-19 CRs'!$B$6:$BI$6</c:f>
              <c:numCache>
                <c:formatCode>General</c:formatCode>
                <c:ptCount val="60"/>
                <c:pt idx="12">
                  <c:v>43</c:v>
                </c:pt>
                <c:pt idx="13">
                  <c:v>80</c:v>
                </c:pt>
                <c:pt idx="14">
                  <c:v>170</c:v>
                </c:pt>
                <c:pt idx="15">
                  <c:v>147</c:v>
                </c:pt>
                <c:pt idx="16">
                  <c:v>181</c:v>
                </c:pt>
                <c:pt idx="17">
                  <c:v>171</c:v>
                </c:pt>
                <c:pt idx="18">
                  <c:v>207</c:v>
                </c:pt>
                <c:pt idx="19">
                  <c:v>250</c:v>
                </c:pt>
                <c:pt idx="20">
                  <c:v>88</c:v>
                </c:pt>
                <c:pt idx="21">
                  <c:v>87</c:v>
                </c:pt>
                <c:pt idx="22">
                  <c:v>71</c:v>
                </c:pt>
                <c:pt idx="23">
                  <c:v>103</c:v>
                </c:pt>
                <c:pt idx="24">
                  <c:v>26</c:v>
                </c:pt>
                <c:pt idx="25">
                  <c:v>39</c:v>
                </c:pt>
                <c:pt idx="26">
                  <c:v>30</c:v>
                </c:pt>
                <c:pt idx="27">
                  <c:v>21</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numCache>
            </c:numRef>
          </c:val>
          <c:extLst>
            <c:ext xmlns:c16="http://schemas.microsoft.com/office/drawing/2014/chart" uri="{C3380CC4-5D6E-409C-BE32-E72D297353CC}">
              <c16:uniqueId val="{00000002-72F9-4109-9AAC-B77BCF67AA91}"/>
            </c:ext>
          </c:extLst>
        </c:ser>
        <c:ser>
          <c:idx val="3"/>
          <c:order val="3"/>
          <c:tx>
            <c:strRef>
              <c:f>'Rel-15_Rel-19 CRs'!$A$7</c:f>
              <c:strCache>
                <c:ptCount val="1"/>
                <c:pt idx="0">
                  <c:v>Rel-16 CR</c:v>
                </c:pt>
              </c:strCache>
            </c:strRef>
          </c:tx>
          <c:spPr>
            <a:solidFill>
              <a:srgbClr val="FF0000"/>
            </a:solidFill>
          </c:spPr>
          <c:invertIfNegative val="0"/>
          <c:cat>
            <c:strRef>
              <c:f>'Rel-15_Rel-19 CRs'!$B$1:$BI$1</c:f>
              <c:strCache>
                <c:ptCount val="60"/>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pt idx="57">
                  <c:v>164</c:v>
                </c:pt>
                <c:pt idx="58">
                  <c:v>165</c:v>
                </c:pt>
                <c:pt idx="59">
                  <c:v>166</c:v>
                </c:pt>
              </c:strCache>
            </c:strRef>
          </c:cat>
          <c:val>
            <c:numRef>
              <c:f>'Rel-15_Rel-19 CRs'!$B$7:$BI$7</c:f>
              <c:numCache>
                <c:formatCode>General</c:formatCode>
                <c:ptCount val="60"/>
                <c:pt idx="17">
                  <c:v>2</c:v>
                </c:pt>
                <c:pt idx="19">
                  <c:v>3</c:v>
                </c:pt>
                <c:pt idx="20">
                  <c:v>66</c:v>
                </c:pt>
                <c:pt idx="21">
                  <c:v>133</c:v>
                </c:pt>
                <c:pt idx="22">
                  <c:v>117</c:v>
                </c:pt>
                <c:pt idx="23">
                  <c:v>233</c:v>
                </c:pt>
                <c:pt idx="24">
                  <c:v>279</c:v>
                </c:pt>
                <c:pt idx="25">
                  <c:v>205</c:v>
                </c:pt>
                <c:pt idx="26">
                  <c:v>260</c:v>
                </c:pt>
                <c:pt idx="27">
                  <c:v>174</c:v>
                </c:pt>
                <c:pt idx="28">
                  <c:v>197</c:v>
                </c:pt>
                <c:pt idx="29">
                  <c:v>248</c:v>
                </c:pt>
                <c:pt idx="30">
                  <c:v>31</c:v>
                </c:pt>
                <c:pt idx="31">
                  <c:v>123</c:v>
                </c:pt>
                <c:pt idx="32">
                  <c:v>79</c:v>
                </c:pt>
                <c:pt idx="33">
                  <c:v>9</c:v>
                </c:pt>
                <c:pt idx="34">
                  <c:v>74</c:v>
                </c:pt>
                <c:pt idx="35">
                  <c:v>8</c:v>
                </c:pt>
                <c:pt idx="36">
                  <c:v>29</c:v>
                </c:pt>
                <c:pt idx="37">
                  <c:v>38</c:v>
                </c:pt>
                <c:pt idx="38">
                  <c:v>0</c:v>
                </c:pt>
                <c:pt idx="39">
                  <c:v>31</c:v>
                </c:pt>
                <c:pt idx="40">
                  <c:v>17</c:v>
                </c:pt>
                <c:pt idx="41">
                  <c:v>1</c:v>
                </c:pt>
                <c:pt idx="42">
                  <c:v>13</c:v>
                </c:pt>
                <c:pt idx="43">
                  <c:v>8</c:v>
                </c:pt>
                <c:pt idx="44">
                  <c:v>2</c:v>
                </c:pt>
                <c:pt idx="45">
                  <c:v>1</c:v>
                </c:pt>
                <c:pt idx="46">
                  <c:v>3</c:v>
                </c:pt>
                <c:pt idx="47">
                  <c:v>1</c:v>
                </c:pt>
                <c:pt idx="48">
                  <c:v>2</c:v>
                </c:pt>
                <c:pt idx="49">
                  <c:v>2</c:v>
                </c:pt>
                <c:pt idx="50">
                  <c:v>3</c:v>
                </c:pt>
                <c:pt idx="51">
                  <c:v>1</c:v>
                </c:pt>
                <c:pt idx="52">
                  <c:v>2</c:v>
                </c:pt>
                <c:pt idx="53">
                  <c:v>0</c:v>
                </c:pt>
                <c:pt idx="54">
                  <c:v>3</c:v>
                </c:pt>
                <c:pt idx="55">
                  <c:v>1</c:v>
                </c:pt>
                <c:pt idx="56">
                  <c:v>0</c:v>
                </c:pt>
                <c:pt idx="57">
                  <c:v>0</c:v>
                </c:pt>
                <c:pt idx="58">
                  <c:v>1</c:v>
                </c:pt>
                <c:pt idx="59">
                  <c:v>0</c:v>
                </c:pt>
              </c:numCache>
            </c:numRef>
          </c:val>
          <c:extLst>
            <c:ext xmlns:c16="http://schemas.microsoft.com/office/drawing/2014/chart" uri="{C3380CC4-5D6E-409C-BE32-E72D297353CC}">
              <c16:uniqueId val="{00000003-72F9-4109-9AAC-B77BCF67AA91}"/>
            </c:ext>
          </c:extLst>
        </c:ser>
        <c:ser>
          <c:idx val="4"/>
          <c:order val="4"/>
          <c:tx>
            <c:strRef>
              <c:f>'Rel-15_Rel-19 CRs'!$A$8</c:f>
              <c:strCache>
                <c:ptCount val="1"/>
                <c:pt idx="0">
                  <c:v>Rel-17 PCR/draftCR</c:v>
                </c:pt>
              </c:strCache>
            </c:strRef>
          </c:tx>
          <c:spPr>
            <a:solidFill>
              <a:srgbClr val="FFC000"/>
            </a:solidFill>
          </c:spPr>
          <c:invertIfNegative val="0"/>
          <c:cat>
            <c:strRef>
              <c:f>'Rel-15_Rel-19 CRs'!$B$1:$BI$1</c:f>
              <c:strCache>
                <c:ptCount val="60"/>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pt idx="57">
                  <c:v>164</c:v>
                </c:pt>
                <c:pt idx="58">
                  <c:v>165</c:v>
                </c:pt>
                <c:pt idx="59">
                  <c:v>166</c:v>
                </c:pt>
              </c:strCache>
            </c:strRef>
          </c:cat>
          <c:val>
            <c:numRef>
              <c:f>'Rel-15_Rel-19 CRs'!$B$8:$BI$8</c:f>
              <c:numCache>
                <c:formatCode>General</c:formatCode>
                <c:ptCount val="60"/>
                <c:pt idx="25">
                  <c:v>48</c:v>
                </c:pt>
                <c:pt idx="26">
                  <c:v>55</c:v>
                </c:pt>
                <c:pt idx="27">
                  <c:v>91</c:v>
                </c:pt>
                <c:pt idx="28">
                  <c:v>0</c:v>
                </c:pt>
                <c:pt idx="29">
                  <c:v>0</c:v>
                </c:pt>
                <c:pt idx="30">
                  <c:v>348</c:v>
                </c:pt>
                <c:pt idx="31">
                  <c:v>407</c:v>
                </c:pt>
                <c:pt idx="32">
                  <c:v>356</c:v>
                </c:pt>
                <c:pt idx="33">
                  <c:v>276</c:v>
                </c:pt>
                <c:pt idx="34">
                  <c:v>158</c:v>
                </c:pt>
                <c:pt idx="35">
                  <c:v>113</c:v>
                </c:pt>
                <c:pt idx="36">
                  <c:v>146</c:v>
                </c:pt>
                <c:pt idx="37">
                  <c:v>144</c:v>
                </c:pt>
                <c:pt idx="38">
                  <c:v>0</c:v>
                </c:pt>
                <c:pt idx="39">
                  <c:v>0</c:v>
                </c:pt>
                <c:pt idx="40">
                  <c:v>0</c:v>
                </c:pt>
                <c:pt idx="41">
                  <c:v>1</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numCache>
            </c:numRef>
          </c:val>
          <c:extLst>
            <c:ext xmlns:c16="http://schemas.microsoft.com/office/drawing/2014/chart" uri="{C3380CC4-5D6E-409C-BE32-E72D297353CC}">
              <c16:uniqueId val="{00000004-72F9-4109-9AAC-B77BCF67AA91}"/>
            </c:ext>
          </c:extLst>
        </c:ser>
        <c:ser>
          <c:idx val="5"/>
          <c:order val="5"/>
          <c:tx>
            <c:strRef>
              <c:f>'Rel-15_Rel-19 CRs'!$A$9</c:f>
              <c:strCache>
                <c:ptCount val="1"/>
                <c:pt idx="0">
                  <c:v>Rel-17 CR</c:v>
                </c:pt>
              </c:strCache>
            </c:strRef>
          </c:tx>
          <c:spPr>
            <a:solidFill>
              <a:srgbClr val="00B0F0"/>
            </a:solidFill>
          </c:spPr>
          <c:invertIfNegative val="0"/>
          <c:cat>
            <c:strRef>
              <c:f>'Rel-15_Rel-19 CRs'!$B$1:$BI$1</c:f>
              <c:strCache>
                <c:ptCount val="60"/>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pt idx="57">
                  <c:v>164</c:v>
                </c:pt>
                <c:pt idx="58">
                  <c:v>165</c:v>
                </c:pt>
                <c:pt idx="59">
                  <c:v>166</c:v>
                </c:pt>
              </c:strCache>
            </c:strRef>
          </c:cat>
          <c:val>
            <c:numRef>
              <c:f>'Rel-15_Rel-19 CRs'!$B$9:$BI$9</c:f>
              <c:numCache>
                <c:formatCode>General</c:formatCode>
                <c:ptCount val="60"/>
                <c:pt idx="30">
                  <c:v>12</c:v>
                </c:pt>
                <c:pt idx="31">
                  <c:v>0</c:v>
                </c:pt>
                <c:pt idx="32">
                  <c:v>0</c:v>
                </c:pt>
                <c:pt idx="33">
                  <c:v>0</c:v>
                </c:pt>
                <c:pt idx="34">
                  <c:v>209</c:v>
                </c:pt>
                <c:pt idx="35">
                  <c:v>135</c:v>
                </c:pt>
                <c:pt idx="36">
                  <c:v>262</c:v>
                </c:pt>
                <c:pt idx="37">
                  <c:v>314</c:v>
                </c:pt>
                <c:pt idx="38">
                  <c:v>189</c:v>
                </c:pt>
                <c:pt idx="39">
                  <c:v>236</c:v>
                </c:pt>
                <c:pt idx="40">
                  <c:v>202</c:v>
                </c:pt>
                <c:pt idx="41">
                  <c:v>107</c:v>
                </c:pt>
                <c:pt idx="42">
                  <c:v>57</c:v>
                </c:pt>
                <c:pt idx="43">
                  <c:v>77</c:v>
                </c:pt>
                <c:pt idx="44">
                  <c:v>45</c:v>
                </c:pt>
                <c:pt idx="45">
                  <c:v>12</c:v>
                </c:pt>
                <c:pt idx="46">
                  <c:v>36</c:v>
                </c:pt>
                <c:pt idx="47">
                  <c:v>4</c:v>
                </c:pt>
                <c:pt idx="48">
                  <c:v>26</c:v>
                </c:pt>
                <c:pt idx="49">
                  <c:v>4</c:v>
                </c:pt>
                <c:pt idx="50">
                  <c:v>24</c:v>
                </c:pt>
                <c:pt idx="51">
                  <c:v>13</c:v>
                </c:pt>
                <c:pt idx="52">
                  <c:v>8</c:v>
                </c:pt>
                <c:pt idx="53">
                  <c:v>4</c:v>
                </c:pt>
                <c:pt idx="54">
                  <c:v>13</c:v>
                </c:pt>
                <c:pt idx="55">
                  <c:v>6</c:v>
                </c:pt>
                <c:pt idx="56">
                  <c:v>0</c:v>
                </c:pt>
                <c:pt idx="57">
                  <c:v>4</c:v>
                </c:pt>
                <c:pt idx="58">
                  <c:v>1</c:v>
                </c:pt>
                <c:pt idx="59">
                  <c:v>0</c:v>
                </c:pt>
              </c:numCache>
            </c:numRef>
          </c:val>
          <c:extLst>
            <c:ext xmlns:c16="http://schemas.microsoft.com/office/drawing/2014/chart" uri="{C3380CC4-5D6E-409C-BE32-E72D297353CC}">
              <c16:uniqueId val="{00000005-72F9-4109-9AAC-B77BCF67AA91}"/>
            </c:ext>
          </c:extLst>
        </c:ser>
        <c:ser>
          <c:idx val="8"/>
          <c:order val="6"/>
          <c:tx>
            <c:strRef>
              <c:f>'Rel-15_Rel-19 CRs'!$A$10</c:f>
              <c:strCache>
                <c:ptCount val="1"/>
                <c:pt idx="0">
                  <c:v>Rel-18 PCR/draftCR</c:v>
                </c:pt>
              </c:strCache>
            </c:strRef>
          </c:tx>
          <c:invertIfNegative val="0"/>
          <c:cat>
            <c:strRef>
              <c:f>'Rel-15_Rel-19 CRs'!$B$1:$BI$1</c:f>
              <c:strCache>
                <c:ptCount val="60"/>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pt idx="57">
                  <c:v>164</c:v>
                </c:pt>
                <c:pt idx="58">
                  <c:v>165</c:v>
                </c:pt>
                <c:pt idx="59">
                  <c:v>166</c:v>
                </c:pt>
              </c:strCache>
            </c:strRef>
          </c:cat>
          <c:val>
            <c:numRef>
              <c:f>'Rel-15_Rel-19 CRs'!$B$10:$BI$10</c:f>
              <c:numCache>
                <c:formatCode>General</c:formatCode>
                <c:ptCount val="60"/>
                <c:pt idx="40">
                  <c:v>245</c:v>
                </c:pt>
                <c:pt idx="41">
                  <c:v>440</c:v>
                </c:pt>
                <c:pt idx="42">
                  <c:v>599</c:v>
                </c:pt>
                <c:pt idx="43">
                  <c:v>535</c:v>
                </c:pt>
                <c:pt idx="44">
                  <c:v>306</c:v>
                </c:pt>
                <c:pt idx="45">
                  <c:v>69</c:v>
                </c:pt>
                <c:pt idx="46">
                  <c:v>57</c:v>
                </c:pt>
                <c:pt idx="47">
                  <c:v>17</c:v>
                </c:pt>
                <c:pt idx="48">
                  <c:v>27</c:v>
                </c:pt>
                <c:pt idx="49">
                  <c:v>16</c:v>
                </c:pt>
                <c:pt idx="50">
                  <c:v>0</c:v>
                </c:pt>
                <c:pt idx="51">
                  <c:v>0</c:v>
                </c:pt>
                <c:pt idx="52">
                  <c:v>0</c:v>
                </c:pt>
                <c:pt idx="53">
                  <c:v>0</c:v>
                </c:pt>
                <c:pt idx="54">
                  <c:v>0</c:v>
                </c:pt>
                <c:pt idx="55">
                  <c:v>0</c:v>
                </c:pt>
                <c:pt idx="56">
                  <c:v>0</c:v>
                </c:pt>
                <c:pt idx="57">
                  <c:v>0</c:v>
                </c:pt>
                <c:pt idx="58">
                  <c:v>0</c:v>
                </c:pt>
                <c:pt idx="59">
                  <c:v>0</c:v>
                </c:pt>
              </c:numCache>
            </c:numRef>
          </c:val>
          <c:extLst>
            <c:ext xmlns:c16="http://schemas.microsoft.com/office/drawing/2014/chart" uri="{C3380CC4-5D6E-409C-BE32-E72D297353CC}">
              <c16:uniqueId val="{00000006-72F9-4109-9AAC-B77BCF67AA91}"/>
            </c:ext>
          </c:extLst>
        </c:ser>
        <c:ser>
          <c:idx val="6"/>
          <c:order val="7"/>
          <c:tx>
            <c:strRef>
              <c:f>'Rel-15_Rel-19 CRs'!$A$11</c:f>
              <c:strCache>
                <c:ptCount val="1"/>
                <c:pt idx="0">
                  <c:v>Rel-18 CR</c:v>
                </c:pt>
              </c:strCache>
            </c:strRef>
          </c:tx>
          <c:spPr>
            <a:solidFill>
              <a:schemeClr val="tx2"/>
            </a:solidFill>
          </c:spPr>
          <c:invertIfNegative val="0"/>
          <c:cat>
            <c:strRef>
              <c:f>'Rel-15_Rel-19 CRs'!$B$1:$BI$1</c:f>
              <c:strCache>
                <c:ptCount val="60"/>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pt idx="57">
                  <c:v>164</c:v>
                </c:pt>
                <c:pt idx="58">
                  <c:v>165</c:v>
                </c:pt>
                <c:pt idx="59">
                  <c:v>166</c:v>
                </c:pt>
              </c:strCache>
            </c:strRef>
          </c:cat>
          <c:val>
            <c:numRef>
              <c:f>'Rel-15_Rel-19 CRs'!$B$11:$BI$11</c:f>
              <c:numCache>
                <c:formatCode>General</c:formatCode>
                <c:ptCount val="60"/>
                <c:pt idx="40">
                  <c:v>0</c:v>
                </c:pt>
                <c:pt idx="41">
                  <c:v>0</c:v>
                </c:pt>
                <c:pt idx="42">
                  <c:v>0</c:v>
                </c:pt>
                <c:pt idx="43">
                  <c:v>0</c:v>
                </c:pt>
                <c:pt idx="44">
                  <c:v>25</c:v>
                </c:pt>
                <c:pt idx="45">
                  <c:v>83</c:v>
                </c:pt>
                <c:pt idx="46">
                  <c:v>240</c:v>
                </c:pt>
                <c:pt idx="47">
                  <c:v>215</c:v>
                </c:pt>
                <c:pt idx="48">
                  <c:v>290</c:v>
                </c:pt>
                <c:pt idx="49">
                  <c:v>272</c:v>
                </c:pt>
                <c:pt idx="50">
                  <c:v>226</c:v>
                </c:pt>
                <c:pt idx="51">
                  <c:v>184</c:v>
                </c:pt>
                <c:pt idx="52">
                  <c:v>198</c:v>
                </c:pt>
                <c:pt idx="53">
                  <c:v>208</c:v>
                </c:pt>
                <c:pt idx="54">
                  <c:v>118</c:v>
                </c:pt>
                <c:pt idx="55">
                  <c:v>75</c:v>
                </c:pt>
                <c:pt idx="56">
                  <c:v>21</c:v>
                </c:pt>
                <c:pt idx="57">
                  <c:v>88</c:v>
                </c:pt>
                <c:pt idx="58">
                  <c:v>41</c:v>
                </c:pt>
                <c:pt idx="59">
                  <c:v>2</c:v>
                </c:pt>
              </c:numCache>
            </c:numRef>
          </c:val>
          <c:extLst>
            <c:ext xmlns:c16="http://schemas.microsoft.com/office/drawing/2014/chart" uri="{C3380CC4-5D6E-409C-BE32-E72D297353CC}">
              <c16:uniqueId val="{00000007-72F9-4109-9AAC-B77BCF67AA91}"/>
            </c:ext>
          </c:extLst>
        </c:ser>
        <c:ser>
          <c:idx val="7"/>
          <c:order val="8"/>
          <c:tx>
            <c:strRef>
              <c:f>'Rel-15_Rel-19 CRs'!$A$12</c:f>
              <c:strCache>
                <c:ptCount val="1"/>
                <c:pt idx="0">
                  <c:v>Rel-19 PCR/draftCR</c:v>
                </c:pt>
              </c:strCache>
            </c:strRef>
          </c:tx>
          <c:invertIfNegative val="0"/>
          <c:cat>
            <c:strRef>
              <c:f>'Rel-15_Rel-19 CRs'!$B$1:$BI$1</c:f>
              <c:strCache>
                <c:ptCount val="60"/>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pt idx="57">
                  <c:v>164</c:v>
                </c:pt>
                <c:pt idx="58">
                  <c:v>165</c:v>
                </c:pt>
                <c:pt idx="59">
                  <c:v>166</c:v>
                </c:pt>
              </c:strCache>
            </c:strRef>
          </c:cat>
          <c:val>
            <c:numRef>
              <c:f>'Rel-15_Rel-19 CRs'!$B$12:$BI$12</c:f>
              <c:numCache>
                <c:formatCode>General</c:formatCode>
                <c:ptCount val="60"/>
                <c:pt idx="7">
                  <c:v>85</c:v>
                </c:pt>
                <c:pt idx="8">
                  <c:v>126</c:v>
                </c:pt>
                <c:pt idx="9">
                  <c:v>35</c:v>
                </c:pt>
                <c:pt idx="10">
                  <c:v>126</c:v>
                </c:pt>
                <c:pt idx="11">
                  <c:v>119</c:v>
                </c:pt>
                <c:pt idx="18">
                  <c:v>36</c:v>
                </c:pt>
                <c:pt idx="19">
                  <c:v>31</c:v>
                </c:pt>
                <c:pt idx="20">
                  <c:v>27</c:v>
                </c:pt>
                <c:pt idx="21">
                  <c:v>37</c:v>
                </c:pt>
                <c:pt idx="50">
                  <c:v>0</c:v>
                </c:pt>
                <c:pt idx="51">
                  <c:v>26</c:v>
                </c:pt>
                <c:pt idx="52">
                  <c:v>29</c:v>
                </c:pt>
                <c:pt idx="53">
                  <c:v>168</c:v>
                </c:pt>
                <c:pt idx="54">
                  <c:v>175</c:v>
                </c:pt>
                <c:pt idx="55">
                  <c:v>228</c:v>
                </c:pt>
                <c:pt idx="56">
                  <c:v>85</c:v>
                </c:pt>
                <c:pt idx="57">
                  <c:v>36</c:v>
                </c:pt>
                <c:pt idx="58">
                  <c:v>9</c:v>
                </c:pt>
                <c:pt idx="59">
                  <c:v>13</c:v>
                </c:pt>
              </c:numCache>
            </c:numRef>
          </c:val>
          <c:extLst>
            <c:ext xmlns:c16="http://schemas.microsoft.com/office/drawing/2014/chart" uri="{C3380CC4-5D6E-409C-BE32-E72D297353CC}">
              <c16:uniqueId val="{00000008-72F9-4109-9AAC-B77BCF67AA91}"/>
            </c:ext>
          </c:extLst>
        </c:ser>
        <c:ser>
          <c:idx val="9"/>
          <c:order val="9"/>
          <c:tx>
            <c:strRef>
              <c:f>'Rel-15_Rel-19 CRs'!$A$13</c:f>
              <c:strCache>
                <c:ptCount val="1"/>
                <c:pt idx="0">
                  <c:v>Rel-19 CR</c:v>
                </c:pt>
              </c:strCache>
            </c:strRef>
          </c:tx>
          <c:invertIfNegative val="0"/>
          <c:cat>
            <c:strRef>
              <c:f>'Rel-15_Rel-19 CRs'!$B$1:$BI$1</c:f>
              <c:strCache>
                <c:ptCount val="60"/>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pt idx="57">
                  <c:v>164</c:v>
                </c:pt>
                <c:pt idx="58">
                  <c:v>165</c:v>
                </c:pt>
                <c:pt idx="59">
                  <c:v>166</c:v>
                </c:pt>
              </c:strCache>
            </c:strRef>
          </c:cat>
          <c:val>
            <c:numRef>
              <c:f>'Rel-15_Rel-19 CRs'!$B$13:$BI$13</c:f>
              <c:numCache>
                <c:formatCode>General</c:formatCode>
                <c:ptCount val="60"/>
                <c:pt idx="7">
                  <c:v>67</c:v>
                </c:pt>
                <c:pt idx="8">
                  <c:v>69</c:v>
                </c:pt>
                <c:pt idx="9">
                  <c:v>23</c:v>
                </c:pt>
                <c:pt idx="10">
                  <c:v>111</c:v>
                </c:pt>
                <c:pt idx="11">
                  <c:v>156</c:v>
                </c:pt>
                <c:pt idx="18">
                  <c:v>44</c:v>
                </c:pt>
                <c:pt idx="19">
                  <c:v>50</c:v>
                </c:pt>
                <c:pt idx="20">
                  <c:v>39</c:v>
                </c:pt>
                <c:pt idx="21">
                  <c:v>36</c:v>
                </c:pt>
                <c:pt idx="50">
                  <c:v>0</c:v>
                </c:pt>
                <c:pt idx="51">
                  <c:v>0</c:v>
                </c:pt>
                <c:pt idx="52">
                  <c:v>0</c:v>
                </c:pt>
                <c:pt idx="53">
                  <c:v>0</c:v>
                </c:pt>
                <c:pt idx="54">
                  <c:v>0</c:v>
                </c:pt>
                <c:pt idx="55">
                  <c:v>6</c:v>
                </c:pt>
                <c:pt idx="56">
                  <c:v>15</c:v>
                </c:pt>
                <c:pt idx="57">
                  <c:v>144</c:v>
                </c:pt>
                <c:pt idx="58">
                  <c:v>108</c:v>
                </c:pt>
                <c:pt idx="59">
                  <c:v>148</c:v>
                </c:pt>
              </c:numCache>
            </c:numRef>
          </c:val>
          <c:extLst>
            <c:ext xmlns:c16="http://schemas.microsoft.com/office/drawing/2014/chart" uri="{C3380CC4-5D6E-409C-BE32-E72D297353CC}">
              <c16:uniqueId val="{00000009-72F9-4109-9AAC-B77BCF67AA91}"/>
            </c:ext>
          </c:extLst>
        </c:ser>
        <c:dLbls>
          <c:showLegendKey val="0"/>
          <c:showVal val="0"/>
          <c:showCatName val="0"/>
          <c:showSerName val="0"/>
          <c:showPercent val="0"/>
          <c:showBubbleSize val="0"/>
        </c:dLbls>
        <c:gapWidth val="75"/>
        <c:gapDepth val="75"/>
        <c:shape val="box"/>
        <c:axId val="177373600"/>
        <c:axId val="177374160"/>
        <c:axId val="0"/>
      </c:bar3DChart>
      <c:catAx>
        <c:axId val="177373600"/>
        <c:scaling>
          <c:orientation val="minMax"/>
        </c:scaling>
        <c:delete val="0"/>
        <c:axPos val="b"/>
        <c:numFmt formatCode="General" sourceLinked="0"/>
        <c:majorTickMark val="none"/>
        <c:minorTickMark val="none"/>
        <c:tickLblPos val="nextTo"/>
        <c:txPr>
          <a:bodyPr/>
          <a:lstStyle/>
          <a:p>
            <a:pPr>
              <a:defRPr sz="900"/>
            </a:pPr>
            <a:endParaRPr lang="en-US"/>
          </a:p>
        </c:txPr>
        <c:crossAx val="177374160"/>
        <c:crosses val="autoZero"/>
        <c:auto val="0"/>
        <c:lblAlgn val="ctr"/>
        <c:lblOffset val="100"/>
        <c:tickLblSkip val="1"/>
        <c:noMultiLvlLbl val="0"/>
      </c:catAx>
      <c:valAx>
        <c:axId val="177374160"/>
        <c:scaling>
          <c:orientation val="minMax"/>
        </c:scaling>
        <c:delete val="0"/>
        <c:axPos val="l"/>
        <c:majorGridlines/>
        <c:minorGridlines/>
        <c:numFmt formatCode="General" sourceLinked="1"/>
        <c:majorTickMark val="out"/>
        <c:minorTickMark val="none"/>
        <c:tickLblPos val="nextTo"/>
        <c:txPr>
          <a:bodyPr/>
          <a:lstStyle/>
          <a:p>
            <a:pPr>
              <a:defRPr sz="900"/>
            </a:pPr>
            <a:endParaRPr lang="en-US"/>
          </a:p>
        </c:txPr>
        <c:crossAx val="177373600"/>
        <c:crosses val="autoZero"/>
        <c:crossBetween val="between"/>
      </c:valAx>
    </c:plotArea>
    <c:legend>
      <c:legendPos val="r"/>
      <c:layout>
        <c:manualLayout>
          <c:xMode val="edge"/>
          <c:yMode val="edge"/>
          <c:x val="4.7975497815453003E-2"/>
          <c:y val="7.7939822739548845E-2"/>
          <c:w val="0.13280510358649347"/>
          <c:h val="0.43678534748373843"/>
        </c:manualLayout>
      </c:layout>
      <c:overlay val="0"/>
    </c:legend>
    <c:plotVisOnly val="1"/>
    <c:dispBlanksAs val="gap"/>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8A7A043F-A4B9-47D3-9A1C-F3EBE7285603}" type="datetime1">
              <a:rPr lang="en-US" altLang="en-US"/>
              <a:pPr>
                <a:defRPr/>
              </a:pPr>
              <a:t>11/29/2024</a:t>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AFD678A1-F691-4F72-A1DB-6B7ADD6AF81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4D7A5641-6729-408A-A8C3-8D9C021101E1}" type="datetime1">
              <a:rPr lang="en-US" altLang="en-US"/>
              <a:pPr>
                <a:defRPr/>
              </a:pPr>
              <a:t>11/29/2024</a:t>
            </a:fld>
            <a:endParaRPr lang="en-US" altLang="en-US"/>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C5B09AC-A87E-436F-8DDC-366D0C33A27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343478D-FB28-4BBE-81CF-C80BC5090FEE}" type="slidenum">
              <a:rPr lang="en-GB" altLang="en-US" smtClean="0"/>
              <a:pPr>
                <a:spcBef>
                  <a:spcPct val="0"/>
                </a:spcBef>
              </a:pPr>
              <a:t>1</a:t>
            </a:fld>
            <a:endParaRPr lang="en-GB" altLang="en-US" smtClean="0"/>
          </a:p>
        </p:txBody>
      </p:sp>
      <p:sp>
        <p:nvSpPr>
          <p:cNvPr id="8195" name="Rectangle 2"/>
          <p:cNvSpPr>
            <a:spLocks noGrp="1" noRot="1" noChangeAspect="1" noChangeArrowheads="1" noTextEdit="1"/>
          </p:cNvSpPr>
          <p:nvPr>
            <p:ph type="sldImg"/>
          </p:nvPr>
        </p:nvSpPr>
        <p:spPr>
          <a:xfrm>
            <a:off x="88900" y="742950"/>
            <a:ext cx="6621463" cy="3725863"/>
          </a:xfrm>
          <a:ln/>
        </p:spPr>
      </p:sp>
      <p:sp>
        <p:nvSpPr>
          <p:cNvPr id="8196"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ChangeArrowheads="1" noTextEdit="1"/>
          </p:cNvSpPr>
          <p:nvPr>
            <p:ph type="sldImg"/>
          </p:nvPr>
        </p:nvSpPr>
        <p:spPr>
          <a:ln/>
        </p:spPr>
      </p:sp>
      <p:sp>
        <p:nvSpPr>
          <p:cNvPr id="102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a:p>
        </p:txBody>
      </p:sp>
      <p:sp>
        <p:nvSpPr>
          <p:cNvPr id="102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EFE57BF9-C81F-45F9-9EE1-65C5A94B5D2E}" type="slidenum">
              <a:rPr lang="en-GB" altLang="de-DE">
                <a:cs typeface="Arial" panose="020B0604020202020204" pitchFamily="34" charset="0"/>
              </a:rPr>
              <a:pPr>
                <a:spcBef>
                  <a:spcPct val="0"/>
                </a:spcBef>
              </a:pPr>
              <a:t>6</a:t>
            </a:fld>
            <a:endParaRPr lang="en-GB" altLang="de-DE">
              <a:cs typeface="Arial" panose="020B0604020202020204" pitchFamily="34" charset="0"/>
            </a:endParaRPr>
          </a:p>
        </p:txBody>
      </p:sp>
    </p:spTree>
    <p:extLst>
      <p:ext uri="{BB962C8B-B14F-4D97-AF65-F5344CB8AC3E}">
        <p14:creationId xmlns:p14="http://schemas.microsoft.com/office/powerpoint/2010/main" val="31128620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276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4F8F8004-EE6D-4444-9D12-A9FF92BB567F}" type="slidenum">
              <a:rPr lang="en-GB" altLang="en-US" sz="1200" smtClean="0">
                <a:latin typeface="Times New Roman" panose="02020603050405020304" pitchFamily="18" charset="0"/>
              </a:rPr>
              <a:pPr/>
              <a:t>18</a:t>
            </a:fld>
            <a:endParaRPr lang="en-GB" altLang="en-US" sz="1200" smtClean="0">
              <a:latin typeface="Times New Roman" panose="02020603050405020304"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t>31</a:t>
            </a:fld>
            <a:endParaRPr lang="en-GB" altLang="en-US"/>
          </a:p>
        </p:txBody>
      </p:sp>
    </p:spTree>
    <p:extLst>
      <p:ext uri="{BB962C8B-B14F-4D97-AF65-F5344CB8AC3E}">
        <p14:creationId xmlns:p14="http://schemas.microsoft.com/office/powerpoint/2010/main" val="41581404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t>32</a:t>
            </a:fld>
            <a:endParaRPr lang="en-GB" altLang="en-US"/>
          </a:p>
        </p:txBody>
      </p:sp>
    </p:spTree>
    <p:extLst>
      <p:ext uri="{BB962C8B-B14F-4D97-AF65-F5344CB8AC3E}">
        <p14:creationId xmlns:p14="http://schemas.microsoft.com/office/powerpoint/2010/main" val="1380047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624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98A4FAFA-86DF-4591-BA1D-36D55CF5FC7F}" type="slidenum">
              <a:rPr lang="en-GB" altLang="en-US" sz="1200" smtClean="0">
                <a:latin typeface="Times New Roman" panose="02020603050405020304" pitchFamily="18" charset="0"/>
              </a:rPr>
              <a:pPr/>
              <a:t>53</a:t>
            </a:fld>
            <a:endParaRPr lang="en-GB" altLang="en-US" sz="1200" smtClean="0">
              <a:latin typeface="Times New Roman" panose="02020603050405020304"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645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2D700CC1-74B8-458F-B091-905694295916}" type="slidenum">
              <a:rPr lang="en-GB" altLang="en-US" sz="1200" smtClean="0">
                <a:latin typeface="Times New Roman" panose="02020603050405020304" pitchFamily="18" charset="0"/>
              </a:rPr>
              <a:pPr/>
              <a:t>54</a:t>
            </a:fld>
            <a:endParaRPr lang="en-GB" altLang="en-US" sz="1200" smtClean="0">
              <a:latin typeface="Times New Roman" panose="02020603050405020304"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665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C46618D7-FCD2-4231-AAF7-C494F65C9EE5}" type="slidenum">
              <a:rPr lang="en-GB" altLang="en-US" sz="1200" smtClean="0">
                <a:latin typeface="Times New Roman" panose="02020603050405020304" pitchFamily="18" charset="0"/>
              </a:rPr>
              <a:pPr/>
              <a:t>55</a:t>
            </a:fld>
            <a:endParaRPr lang="en-GB" altLang="en-US" sz="1200" smtClean="0">
              <a:latin typeface="Times New Roman" panose="02020603050405020304"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686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649B4AC5-43D2-4416-849C-B53CA383B692}" type="slidenum">
              <a:rPr lang="en-GB" altLang="en-US" sz="1200" smtClean="0">
                <a:latin typeface="Times New Roman" panose="02020603050405020304" pitchFamily="18" charset="0"/>
              </a:rPr>
              <a:pPr/>
              <a:t>56</a:t>
            </a:fld>
            <a:endParaRPr lang="en-GB" altLang="en-US" sz="1200" smtClean="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510616672"/>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p:cNvSpPr>
            <a:spLocks noGrp="1"/>
          </p:cNvSpPr>
          <p:nvPr>
            <p:ph type="dt" sz="half" idx="10"/>
          </p:nvPr>
        </p:nvSpPr>
        <p:spPr/>
        <p:txBody>
          <a:bodyPr/>
          <a:lstStyle>
            <a:lvl1pPr>
              <a:defRPr/>
            </a:lvl1pPr>
          </a:lstStyle>
          <a:p>
            <a:pPr>
              <a:defRPr/>
            </a:pPr>
            <a:fld id="{A6B176FE-9985-4213-B7FB-940F6C6021BD}" type="datetimeFigureOut">
              <a:rPr lang="en-GB"/>
              <a:pPr>
                <a:defRPr/>
              </a:pPr>
              <a:t>29/11/2024</a:t>
            </a:fld>
            <a:endParaRPr lang="en-GB"/>
          </a:p>
        </p:txBody>
      </p:sp>
      <p:sp>
        <p:nvSpPr>
          <p:cNvPr id="8" name="Footer Placeholder 4"/>
          <p:cNvSpPr>
            <a:spLocks noGrp="1"/>
          </p:cNvSpPr>
          <p:nvPr>
            <p:ph type="ftr" sz="quarter" idx="11"/>
          </p:nvPr>
        </p:nvSpPr>
        <p:spPr/>
        <p:txBody>
          <a:bodyPr/>
          <a:lstStyle>
            <a:lvl1pPr>
              <a:defRPr/>
            </a:lvl1pPr>
          </a:lstStyle>
          <a:p>
            <a:pPr>
              <a:defRPr/>
            </a:pPr>
            <a:endParaRPr lang="en-GB"/>
          </a:p>
        </p:txBody>
      </p:sp>
      <p:sp>
        <p:nvSpPr>
          <p:cNvPr id="9" name="Slide Number Placeholder 5"/>
          <p:cNvSpPr>
            <a:spLocks noGrp="1"/>
          </p:cNvSpPr>
          <p:nvPr>
            <p:ph type="sldNum" sz="quarter" idx="12"/>
          </p:nvPr>
        </p:nvSpPr>
        <p:spPr/>
        <p:txBody>
          <a:bodyPr/>
          <a:lstStyle>
            <a:lvl1pPr>
              <a:defRPr/>
            </a:lvl1pPr>
          </a:lstStyle>
          <a:p>
            <a:pPr>
              <a:defRPr/>
            </a:pPr>
            <a:fld id="{7D8C8B83-BE79-4E1B-9502-B60DAF9DC28F}" type="slidenum">
              <a:rPr lang="en-GB" altLang="en-US"/>
              <a:pPr>
                <a:defRPr/>
              </a:pPr>
              <a:t>‹#›</a:t>
            </a:fld>
            <a:endParaRPr lang="en-GB" altLang="en-US"/>
          </a:p>
        </p:txBody>
      </p:sp>
    </p:spTree>
    <p:extLst>
      <p:ext uri="{BB962C8B-B14F-4D97-AF65-F5344CB8AC3E}">
        <p14:creationId xmlns:p14="http://schemas.microsoft.com/office/powerpoint/2010/main" val="18545946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p:cNvSpPr>
            <a:spLocks noGrp="1"/>
          </p:cNvSpPr>
          <p:nvPr>
            <p:ph type="dt" sz="half" idx="10"/>
          </p:nvPr>
        </p:nvSpPr>
        <p:spPr/>
        <p:txBody>
          <a:bodyPr/>
          <a:lstStyle>
            <a:lvl1pPr>
              <a:defRPr/>
            </a:lvl1pPr>
          </a:lstStyle>
          <a:p>
            <a:pPr>
              <a:defRPr/>
            </a:pPr>
            <a:fld id="{274FD5E6-F6B4-49F4-B935-AF55AF979544}" type="datetimeFigureOut">
              <a:rPr lang="en-GB"/>
              <a:pPr>
                <a:defRPr/>
              </a:pPr>
              <a:t>29/11/2024</a:t>
            </a:fld>
            <a:endParaRPr lang="en-GB"/>
          </a:p>
        </p:txBody>
      </p:sp>
      <p:sp>
        <p:nvSpPr>
          <p:cNvPr id="4" name="Footer Placeholder 4"/>
          <p:cNvSpPr>
            <a:spLocks noGrp="1"/>
          </p:cNvSpPr>
          <p:nvPr>
            <p:ph type="ftr" sz="quarter" idx="11"/>
          </p:nvPr>
        </p:nvSpPr>
        <p:spPr/>
        <p:txBody>
          <a:bodyPr/>
          <a:lstStyle>
            <a:lvl1pPr>
              <a:defRPr/>
            </a:lvl1pPr>
          </a:lstStyle>
          <a:p>
            <a:pPr>
              <a:defRPr/>
            </a:pPr>
            <a:endParaRPr lang="en-GB"/>
          </a:p>
        </p:txBody>
      </p:sp>
      <p:sp>
        <p:nvSpPr>
          <p:cNvPr id="5" name="Slide Number Placeholder 5"/>
          <p:cNvSpPr>
            <a:spLocks noGrp="1"/>
          </p:cNvSpPr>
          <p:nvPr>
            <p:ph type="sldNum" sz="quarter" idx="12"/>
          </p:nvPr>
        </p:nvSpPr>
        <p:spPr/>
        <p:txBody>
          <a:bodyPr/>
          <a:lstStyle>
            <a:lvl1pPr>
              <a:defRPr/>
            </a:lvl1pPr>
          </a:lstStyle>
          <a:p>
            <a:pPr>
              <a:defRPr/>
            </a:pPr>
            <a:fld id="{960F9F0D-713E-4ADC-9941-9B6119DD3A98}" type="slidenum">
              <a:rPr lang="en-GB" altLang="en-US"/>
              <a:pPr>
                <a:defRPr/>
              </a:pPr>
              <a:t>‹#›</a:t>
            </a:fld>
            <a:endParaRPr lang="en-GB" altLang="en-US"/>
          </a:p>
        </p:txBody>
      </p:sp>
    </p:spTree>
    <p:extLst>
      <p:ext uri="{BB962C8B-B14F-4D97-AF65-F5344CB8AC3E}">
        <p14:creationId xmlns:p14="http://schemas.microsoft.com/office/powerpoint/2010/main" val="33957465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6BB9499-06F6-4628-82FB-CA7139DC08CE}" type="datetimeFigureOut">
              <a:rPr lang="en-GB"/>
              <a:pPr>
                <a:defRPr/>
              </a:pPr>
              <a:t>29/11/2024</a:t>
            </a:fld>
            <a:endParaRPr lang="en-GB"/>
          </a:p>
        </p:txBody>
      </p:sp>
      <p:sp>
        <p:nvSpPr>
          <p:cNvPr id="3" name="Footer Placeholder 4"/>
          <p:cNvSpPr>
            <a:spLocks noGrp="1"/>
          </p:cNvSpPr>
          <p:nvPr>
            <p:ph type="ftr" sz="quarter" idx="11"/>
          </p:nvPr>
        </p:nvSpPr>
        <p:spPr/>
        <p:txBody>
          <a:bodyPr/>
          <a:lstStyle>
            <a:lvl1pPr>
              <a:defRPr/>
            </a:lvl1pPr>
          </a:lstStyle>
          <a:p>
            <a:pPr>
              <a:defRPr/>
            </a:pPr>
            <a:endParaRPr lang="en-GB"/>
          </a:p>
        </p:txBody>
      </p:sp>
      <p:sp>
        <p:nvSpPr>
          <p:cNvPr id="4" name="Slide Number Placeholder 5"/>
          <p:cNvSpPr>
            <a:spLocks noGrp="1"/>
          </p:cNvSpPr>
          <p:nvPr>
            <p:ph type="sldNum" sz="quarter" idx="12"/>
          </p:nvPr>
        </p:nvSpPr>
        <p:spPr/>
        <p:txBody>
          <a:bodyPr/>
          <a:lstStyle>
            <a:lvl1pPr>
              <a:defRPr/>
            </a:lvl1pPr>
          </a:lstStyle>
          <a:p>
            <a:pPr>
              <a:defRPr/>
            </a:pPr>
            <a:fld id="{42BD845C-6B54-4A4A-8D2E-1CE5817A8717}" type="slidenum">
              <a:rPr lang="en-GB" altLang="en-US"/>
              <a:pPr>
                <a:defRPr/>
              </a:pPr>
              <a:t>‹#›</a:t>
            </a:fld>
            <a:endParaRPr lang="en-GB" altLang="en-US"/>
          </a:p>
        </p:txBody>
      </p:sp>
    </p:spTree>
    <p:extLst>
      <p:ext uri="{BB962C8B-B14F-4D97-AF65-F5344CB8AC3E}">
        <p14:creationId xmlns:p14="http://schemas.microsoft.com/office/powerpoint/2010/main" val="28913079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5E557C91-D04C-4485-B3F5-8AE989016C92}" type="datetimeFigureOut">
              <a:rPr lang="en-GB"/>
              <a:pPr>
                <a:defRPr/>
              </a:pPr>
              <a:t>29/11/2024</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7902E38F-D91B-477B-A874-A7D318E60C24}" type="slidenum">
              <a:rPr lang="en-GB" altLang="en-US"/>
              <a:pPr>
                <a:defRPr/>
              </a:pPr>
              <a:t>‹#›</a:t>
            </a:fld>
            <a:endParaRPr lang="en-GB" altLang="en-US"/>
          </a:p>
        </p:txBody>
      </p:sp>
    </p:spTree>
    <p:extLst>
      <p:ext uri="{BB962C8B-B14F-4D97-AF65-F5344CB8AC3E}">
        <p14:creationId xmlns:p14="http://schemas.microsoft.com/office/powerpoint/2010/main" val="22744890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9AAF06CA-EF10-4CE5-B38A-AC7000101A7F}" type="datetimeFigureOut">
              <a:rPr lang="en-GB"/>
              <a:pPr>
                <a:defRPr/>
              </a:pPr>
              <a:t>29/11/2024</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87E52E78-EC3B-4D37-9F9C-A13135DB6D9B}" type="slidenum">
              <a:rPr lang="en-GB" altLang="en-US"/>
              <a:pPr>
                <a:defRPr/>
              </a:pPr>
              <a:t>‹#›</a:t>
            </a:fld>
            <a:endParaRPr lang="en-GB" altLang="en-US"/>
          </a:p>
        </p:txBody>
      </p:sp>
    </p:spTree>
    <p:extLst>
      <p:ext uri="{BB962C8B-B14F-4D97-AF65-F5344CB8AC3E}">
        <p14:creationId xmlns:p14="http://schemas.microsoft.com/office/powerpoint/2010/main" val="34830097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A09E9829-4A54-4B91-A7D3-5BB33853D3E6}" type="datetimeFigureOut">
              <a:rPr lang="en-GB"/>
              <a:pPr>
                <a:defRPr/>
              </a:pPr>
              <a:t>29/11/2024</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656E6B66-9983-4043-AF87-A703BD715DE0}" type="slidenum">
              <a:rPr lang="en-GB" altLang="en-US"/>
              <a:pPr>
                <a:defRPr/>
              </a:pPr>
              <a:t>‹#›</a:t>
            </a:fld>
            <a:endParaRPr lang="en-GB" altLang="en-US"/>
          </a:p>
        </p:txBody>
      </p:sp>
    </p:spTree>
    <p:extLst>
      <p:ext uri="{BB962C8B-B14F-4D97-AF65-F5344CB8AC3E}">
        <p14:creationId xmlns:p14="http://schemas.microsoft.com/office/powerpoint/2010/main" val="9756840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5AEBED0F-95FE-4FF2-A39E-168A4DAB9684}" type="datetimeFigureOut">
              <a:rPr lang="en-GB"/>
              <a:pPr>
                <a:defRPr/>
              </a:pPr>
              <a:t>29/11/2024</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41CCDD7C-3ADA-4029-841F-C70C23ED2597}" type="slidenum">
              <a:rPr lang="en-GB" altLang="en-US"/>
              <a:pPr>
                <a:defRPr/>
              </a:pPr>
              <a:t>‹#›</a:t>
            </a:fld>
            <a:endParaRPr lang="en-GB" altLang="en-US"/>
          </a:p>
        </p:txBody>
      </p:sp>
    </p:spTree>
    <p:extLst>
      <p:ext uri="{BB962C8B-B14F-4D97-AF65-F5344CB8AC3E}">
        <p14:creationId xmlns:p14="http://schemas.microsoft.com/office/powerpoint/2010/main" val="2057722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30373261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275649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63500"/>
            <a:ext cx="58102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900" b="1" dirty="0">
              <a:latin typeface="Arial "/>
            </a:endParaRPr>
          </a:p>
          <a:p>
            <a:pPr>
              <a:defRPr/>
            </a:pPr>
            <a:r>
              <a:rPr lang="de-DE" sz="900" b="1" dirty="0">
                <a:latin typeface="Arial "/>
                <a:ea typeface="+mn-ea"/>
              </a:rPr>
              <a:t>3GPP TSG SA Meeting #</a:t>
            </a:r>
            <a:r>
              <a:rPr lang="de-DE" sz="900" b="1" dirty="0" smtClean="0">
                <a:latin typeface="Arial "/>
                <a:ea typeface="+mn-ea"/>
              </a:rPr>
              <a:t>106</a:t>
            </a:r>
            <a:endParaRPr lang="de-DE" sz="900" b="1" dirty="0">
              <a:latin typeface="Arial "/>
              <a:ea typeface="+mn-ea"/>
            </a:endParaRPr>
          </a:p>
          <a:p>
            <a:pPr>
              <a:defRPr/>
            </a:pPr>
            <a:r>
              <a:rPr lang="de-DE" sz="900" b="1" dirty="0" smtClean="0">
                <a:latin typeface="Arial "/>
                <a:ea typeface="+mn-ea"/>
              </a:rPr>
              <a:t>10 </a:t>
            </a:r>
            <a:r>
              <a:rPr lang="de-DE" sz="900" b="1" dirty="0">
                <a:latin typeface="Arial "/>
                <a:ea typeface="+mn-ea"/>
              </a:rPr>
              <a:t>– </a:t>
            </a:r>
            <a:r>
              <a:rPr lang="de-DE" sz="900" b="1" dirty="0" smtClean="0">
                <a:latin typeface="Arial "/>
                <a:ea typeface="+mn-ea"/>
              </a:rPr>
              <a:t>13 </a:t>
            </a:r>
            <a:r>
              <a:rPr lang="de-DE" sz="900" b="1" dirty="0" smtClean="0">
                <a:latin typeface="Arial "/>
                <a:ea typeface="+mn-ea"/>
              </a:rPr>
              <a:t>December </a:t>
            </a:r>
            <a:r>
              <a:rPr lang="de-DE" sz="900" b="1" dirty="0" smtClean="0">
                <a:latin typeface="Arial "/>
                <a:ea typeface="+mn-ea"/>
              </a:rPr>
              <a:t>2024, Madrid, Spain</a:t>
            </a:r>
            <a:endParaRPr lang="sv-SE" altLang="en-US" sz="900" b="1" dirty="0">
              <a:latin typeface="Arial "/>
              <a:ea typeface="+mn-ea"/>
            </a:endParaRPr>
          </a:p>
        </p:txBody>
      </p:sp>
      <p:sp>
        <p:nvSpPr>
          <p:cNvPr id="5" name="Text Box 13"/>
          <p:cNvSpPr txBox="1">
            <a:spLocks noChangeArrowheads="1"/>
          </p:cNvSpPr>
          <p:nvPr userDrawn="1"/>
        </p:nvSpPr>
        <p:spPr bwMode="auto">
          <a:xfrm>
            <a:off x="5603875" y="242888"/>
            <a:ext cx="14636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050" b="1" dirty="0" smtClean="0"/>
              <a:t>SP-241463</a:t>
            </a:r>
            <a:endParaRPr lang="en-GB" altLang="en-US" sz="1050" b="1" dirty="0">
              <a:solidFill>
                <a:schemeClr val="bg2"/>
              </a:solidFill>
            </a:endParaRPr>
          </a:p>
        </p:txBody>
      </p:sp>
      <p:sp>
        <p:nvSpPr>
          <p:cNvPr id="2" name="Title 1"/>
          <p:cNvSpPr>
            <a:spLocks noGrp="1"/>
          </p:cNvSpPr>
          <p:nvPr>
            <p:ph type="ctrTitle"/>
          </p:nvPr>
        </p:nvSpPr>
        <p:spPr>
          <a:xfrm>
            <a:off x="685800" y="1597820"/>
            <a:ext cx="7772400" cy="1102519"/>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700836043"/>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15743500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5097A788-A4CF-4D09-8E64-FB6667A78318}" type="datetimeFigureOut">
              <a:rPr lang="en-GB"/>
              <a:pPr>
                <a:defRPr/>
              </a:pPr>
              <a:t>29/11/2024</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90621767-090F-4396-ADED-6E036EF7DD27}" type="slidenum">
              <a:rPr lang="en-GB" altLang="en-US"/>
              <a:pPr>
                <a:defRPr/>
              </a:pPr>
              <a:t>‹#›</a:t>
            </a:fld>
            <a:endParaRPr lang="en-GB" altLang="en-US"/>
          </a:p>
        </p:txBody>
      </p:sp>
    </p:spTree>
    <p:extLst>
      <p:ext uri="{BB962C8B-B14F-4D97-AF65-F5344CB8AC3E}">
        <p14:creationId xmlns:p14="http://schemas.microsoft.com/office/powerpoint/2010/main" val="40418038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504597D4-F35E-47FD-A12C-6E5C721695B3}" type="datetimeFigureOut">
              <a:rPr lang="en-GB"/>
              <a:pPr>
                <a:defRPr/>
              </a:pPr>
              <a:t>29/11/2024</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5A9B6B62-69F2-4063-B433-4F0B693EFAE0}" type="slidenum">
              <a:rPr lang="en-GB" altLang="en-US"/>
              <a:pPr>
                <a:defRPr/>
              </a:pPr>
              <a:t>‹#›</a:t>
            </a:fld>
            <a:endParaRPr lang="en-GB" altLang="en-US"/>
          </a:p>
        </p:txBody>
      </p:sp>
    </p:spTree>
    <p:extLst>
      <p:ext uri="{BB962C8B-B14F-4D97-AF65-F5344CB8AC3E}">
        <p14:creationId xmlns:p14="http://schemas.microsoft.com/office/powerpoint/2010/main" val="25396258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9195C00C-05CC-467D-AE8E-463B140A134D}" type="datetimeFigureOut">
              <a:rPr lang="en-GB"/>
              <a:pPr>
                <a:defRPr/>
              </a:pPr>
              <a:t>29/11/2024</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177FC7DF-FFFA-4B37-8788-3DB43018AEC3}" type="slidenum">
              <a:rPr lang="en-GB" altLang="en-US"/>
              <a:pPr>
                <a:defRPr/>
              </a:pPr>
              <a:t>‹#›</a:t>
            </a:fld>
            <a:endParaRPr lang="en-GB" altLang="en-US"/>
          </a:p>
        </p:txBody>
      </p:sp>
    </p:spTree>
    <p:extLst>
      <p:ext uri="{BB962C8B-B14F-4D97-AF65-F5344CB8AC3E}">
        <p14:creationId xmlns:p14="http://schemas.microsoft.com/office/powerpoint/2010/main" val="5155235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p:cNvSpPr>
            <a:spLocks noGrp="1"/>
          </p:cNvSpPr>
          <p:nvPr>
            <p:ph type="dt" sz="half" idx="10"/>
          </p:nvPr>
        </p:nvSpPr>
        <p:spPr/>
        <p:txBody>
          <a:bodyPr/>
          <a:lstStyle>
            <a:lvl1pPr>
              <a:defRPr/>
            </a:lvl1pPr>
          </a:lstStyle>
          <a:p>
            <a:pPr>
              <a:defRPr/>
            </a:pPr>
            <a:fld id="{3116EAEA-4311-4D47-A63F-05B945C15E26}" type="datetimeFigureOut">
              <a:rPr lang="en-GB"/>
              <a:pPr>
                <a:defRPr/>
              </a:pPr>
              <a:t>29/11/2024</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CE970A0B-A738-49BC-8EA5-67B7C58D258A}" type="slidenum">
              <a:rPr lang="en-GB" altLang="en-US"/>
              <a:pPr>
                <a:defRPr/>
              </a:pPr>
              <a:t>‹#›</a:t>
            </a:fld>
            <a:endParaRPr lang="en-GB" altLang="en-US"/>
          </a:p>
        </p:txBody>
      </p:sp>
    </p:spTree>
    <p:extLst>
      <p:ext uri="{BB962C8B-B14F-4D97-AF65-F5344CB8AC3E}">
        <p14:creationId xmlns:p14="http://schemas.microsoft.com/office/powerpoint/2010/main" val="9280095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dirty="0" smtClean="0"/>
              <a:t> Click to edit Master text styles</a:t>
            </a:r>
          </a:p>
          <a:p>
            <a:pPr lvl="1"/>
            <a:r>
              <a:rPr lang="en-US" altLang="en-US" dirty="0" smtClean="0"/>
              <a:t>Second level</a:t>
            </a:r>
          </a:p>
          <a:p>
            <a:pPr lvl="2"/>
            <a:r>
              <a:rPr lang="en-US" altLang="en-US" dirty="0" smtClean="0"/>
              <a:t>Third level</a:t>
            </a:r>
          </a:p>
          <a:p>
            <a:pPr lvl="3"/>
            <a:r>
              <a:rPr lang="en-US" altLang="en-US" dirty="0" smtClean="0"/>
              <a:t>Fourth level</a:t>
            </a:r>
          </a:p>
          <a:p>
            <a:pPr lvl="4"/>
            <a:r>
              <a:rPr lang="en-US" altLang="en-US" dirty="0" smtClean="0"/>
              <a:t>Fifth level</a:t>
            </a:r>
            <a:endParaRPr lang="en-GB" altLang="en-US" dirty="0" smtClean="0"/>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573963"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91541CF1-6CEE-450E-A873-90FA5356A1E7}" type="slidenum">
              <a:rPr lang="en-GB" altLang="en-US" b="1" smtClean="0"/>
              <a:pPr algn="ctr">
                <a:defRPr/>
              </a:pPr>
              <a:t>‹#›</a:t>
            </a:fld>
            <a:endParaRPr lang="en-GB" altLang="en-US" b="1" smtClean="0"/>
          </a:p>
          <a:p>
            <a:pPr>
              <a:defRPr/>
            </a:pPr>
            <a:endParaRPr lang="en-GB" altLang="en-US" smtClean="0"/>
          </a:p>
        </p:txBody>
      </p:sp>
      <p:sp>
        <p:nvSpPr>
          <p:cNvPr id="8" name="Text Box 13"/>
          <p:cNvSpPr txBox="1">
            <a:spLocks noChangeArrowheads="1"/>
          </p:cNvSpPr>
          <p:nvPr userDrawn="1"/>
        </p:nvSpPr>
        <p:spPr bwMode="auto">
          <a:xfrm>
            <a:off x="65088" y="4803775"/>
            <a:ext cx="14636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spcBef>
                <a:spcPct val="50000"/>
              </a:spcBef>
              <a:defRPr/>
            </a:pPr>
            <a:r>
              <a:rPr lang="de-DE" sz="1050" b="1" dirty="0" smtClean="0"/>
              <a:t>SP-241463</a:t>
            </a:r>
            <a:endParaRPr lang="en-GB" altLang="en-US" sz="1050" b="1"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918" r:id="rId1"/>
    <p:sldLayoutId id="2147485904" r:id="rId2"/>
    <p:sldLayoutId id="2147485905" r:id="rId3"/>
    <p:sldLayoutId id="2147485919" r:id="rId4"/>
    <p:sldLayoutId id="2147485906" r:id="rId5"/>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8"/>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2051" name="Text Placeholder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4" name="Date Placeholder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36E8723D-62ED-401D-81AD-1BAB8C06FCA9}" type="datetimeFigureOut">
              <a:rPr lang="en-GB"/>
              <a:pPr>
                <a:defRPr/>
              </a:pPr>
              <a:t>29/11/2024</a:t>
            </a:fld>
            <a:endParaRPr lang="en-GB"/>
          </a:p>
        </p:txBody>
      </p:sp>
      <p:sp>
        <p:nvSpPr>
          <p:cNvPr id="5" name="Footer Placeholder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DBB699AC-5CF1-45B3-8DE5-B0ADF5BDE544}"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907" r:id="rId1"/>
    <p:sldLayoutId id="2147485908" r:id="rId2"/>
    <p:sldLayoutId id="2147485909" r:id="rId3"/>
    <p:sldLayoutId id="2147485910" r:id="rId4"/>
    <p:sldLayoutId id="2147485911" r:id="rId5"/>
    <p:sldLayoutId id="2147485912" r:id="rId6"/>
    <p:sldLayoutId id="2147485913" r:id="rId7"/>
    <p:sldLayoutId id="2147485914" r:id="rId8"/>
    <p:sldLayoutId id="2147485915" r:id="rId9"/>
    <p:sldLayoutId id="2147485916" r:id="rId10"/>
    <p:sldLayoutId id="2147485917" r:id="rId1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hyperlink" Target="https://www.3gpp.org/ftp/Information/WI_Sheet/SP-240986.zip" TargetMode="External"/><Relationship Id="rId13" Type="http://schemas.openxmlformats.org/officeDocument/2006/relationships/hyperlink" Target="https://www.3gpp.org/ftp/Information/WI_Sheet/SP-240996.zip" TargetMode="External"/><Relationship Id="rId3" Type="http://schemas.openxmlformats.org/officeDocument/2006/relationships/hyperlink" Target="https://www.3gpp.org/ftp/Information/WI_Sheet/SP-241388.zip" TargetMode="External"/><Relationship Id="rId7" Type="http://schemas.openxmlformats.org/officeDocument/2006/relationships/hyperlink" Target="https://www.3gpp.org/ftp/Information/WI_Sheet/SP-231199.zip" TargetMode="External"/><Relationship Id="rId12" Type="http://schemas.openxmlformats.org/officeDocument/2006/relationships/hyperlink" Target="https://www.3gpp.org/ftp/Information/WI_Sheet/SP-231795.zip" TargetMode="External"/><Relationship Id="rId2" Type="http://schemas.openxmlformats.org/officeDocument/2006/relationships/hyperlink" Target="https://www.3gpp.org/ftp/Information/WI_Sheet/SP-231391.zip" TargetMode="External"/><Relationship Id="rId1" Type="http://schemas.openxmlformats.org/officeDocument/2006/relationships/slideLayout" Target="../slideLayouts/slideLayout3.xml"/><Relationship Id="rId6" Type="http://schemas.openxmlformats.org/officeDocument/2006/relationships/hyperlink" Target="https://www.3gpp.org/ftp/Information/WI_Sheet/SP-240969.zip" TargetMode="External"/><Relationship Id="rId11" Type="http://schemas.openxmlformats.org/officeDocument/2006/relationships/hyperlink" Target="https://www.3gpp.org/ftp/Information/WI_Sheet/SP-240995.zip" TargetMode="External"/><Relationship Id="rId5" Type="http://schemas.openxmlformats.org/officeDocument/2006/relationships/hyperlink" Target="https://www.3gpp.org/ftp/Information/WI_Sheet/SP-231800.zip" TargetMode="External"/><Relationship Id="rId15" Type="http://schemas.openxmlformats.org/officeDocument/2006/relationships/image" Target="../media/image2.jpeg"/><Relationship Id="rId10" Type="http://schemas.openxmlformats.org/officeDocument/2006/relationships/hyperlink" Target="https://www.3gpp.org/ftp/Information/WI_Sheet/SP-240990.zip" TargetMode="External"/><Relationship Id="rId4" Type="http://schemas.openxmlformats.org/officeDocument/2006/relationships/hyperlink" Target="https://www.3gpp.org/ftp/Information/WI_Sheet/SP-240991.zip" TargetMode="External"/><Relationship Id="rId9" Type="http://schemas.openxmlformats.org/officeDocument/2006/relationships/hyperlink" Target="https://www.3gpp.org/ftp/Information/WI_Sheet/SP-231671.zip" TargetMode="External"/><Relationship Id="rId14" Type="http://schemas.openxmlformats.org/officeDocument/2006/relationships/hyperlink" Target="https://www.3gpp.org/ftp/Information/WI_Sheet/SP-240962.zip" TargetMode="External"/></Relationships>
</file>

<file path=ppt/slides/_rels/slide27.xml.rels><?xml version="1.0" encoding="UTF-8" standalone="yes"?>
<Relationships xmlns="http://schemas.openxmlformats.org/package/2006/relationships"><Relationship Id="rId8" Type="http://schemas.openxmlformats.org/officeDocument/2006/relationships/hyperlink" Target="https://www.3gpp.org/ftp/Information/WI_Sheet/SP-231797.zip" TargetMode="External"/><Relationship Id="rId13" Type="http://schemas.openxmlformats.org/officeDocument/2006/relationships/hyperlink" Target="https://www.3gpp.org/ftp/Information/WI_Sheet/SP-240989.zip" TargetMode="External"/><Relationship Id="rId18" Type="http://schemas.openxmlformats.org/officeDocument/2006/relationships/image" Target="../media/image2.jpeg"/><Relationship Id="rId3" Type="http://schemas.openxmlformats.org/officeDocument/2006/relationships/hyperlink" Target="https://www.3gpp.org/ftp/Information/WI_Sheet/SP-240467.zip" TargetMode="External"/><Relationship Id="rId7" Type="http://schemas.openxmlformats.org/officeDocument/2006/relationships/hyperlink" Target="https://www.3gpp.org/ftp/Information/WI_Sheet/SP-240997.zip" TargetMode="External"/><Relationship Id="rId12" Type="http://schemas.openxmlformats.org/officeDocument/2006/relationships/hyperlink" Target="https://www.3gpp.org/ftp/Information/WI_Sheet/SP-240493.zip" TargetMode="External"/><Relationship Id="rId17" Type="http://schemas.openxmlformats.org/officeDocument/2006/relationships/hyperlink" Target="https://www.3gpp.org/ftp/Information/WI_Sheet/SP-231197.zip" TargetMode="External"/><Relationship Id="rId2" Type="http://schemas.openxmlformats.org/officeDocument/2006/relationships/hyperlink" Target="https://www.3gpp.org/ftp/Information/WI_Sheet/SP-240994.zip" TargetMode="External"/><Relationship Id="rId16" Type="http://schemas.openxmlformats.org/officeDocument/2006/relationships/hyperlink" Target="https://www.3gpp.org/ftp/Information/WI_Sheet/SP-240987.zip" TargetMode="External"/><Relationship Id="rId1" Type="http://schemas.openxmlformats.org/officeDocument/2006/relationships/slideLayout" Target="../slideLayouts/slideLayout3.xml"/><Relationship Id="rId6" Type="http://schemas.openxmlformats.org/officeDocument/2006/relationships/hyperlink" Target="https://www.3gpp.org/ftp/Information/WI_Sheet/SP-231801.zip" TargetMode="External"/><Relationship Id="rId11" Type="http://schemas.openxmlformats.org/officeDocument/2006/relationships/hyperlink" Target="https://www.3gpp.org/ftp/Information/WI_Sheet/SP-240988.zip" TargetMode="External"/><Relationship Id="rId5" Type="http://schemas.openxmlformats.org/officeDocument/2006/relationships/hyperlink" Target="https://www.3gpp.org/ftp/Information/WI_Sheet/SP-231196.zip" TargetMode="External"/><Relationship Id="rId15" Type="http://schemas.openxmlformats.org/officeDocument/2006/relationships/hyperlink" Target="https://www.3gpp.org/ftp/Information/WI_Sheet/SP-240971.zip" TargetMode="External"/><Relationship Id="rId10" Type="http://schemas.openxmlformats.org/officeDocument/2006/relationships/hyperlink" Target="https://www.3gpp.org/ftp/Information/WI_Sheet/SP-231798.zip" TargetMode="External"/><Relationship Id="rId4" Type="http://schemas.openxmlformats.org/officeDocument/2006/relationships/hyperlink" Target="https://www.3gpp.org/ftp/Information/WI_Sheet/SP-240985.zip" TargetMode="External"/><Relationship Id="rId9" Type="http://schemas.openxmlformats.org/officeDocument/2006/relationships/hyperlink" Target="https://www.3gpp.org/ftp/Information/WI_Sheet/SP-240629.zip" TargetMode="External"/><Relationship Id="rId14" Type="http://schemas.openxmlformats.org/officeDocument/2006/relationships/hyperlink" Target="https://www.3gpp.org/ftp/Information/WI_Sheet/SP-231804.zip" TargetMode="External"/></Relationships>
</file>

<file path=ppt/slides/_rels/slide28.xml.rels><?xml version="1.0" encoding="UTF-8" standalone="yes"?>
<Relationships xmlns="http://schemas.openxmlformats.org/package/2006/relationships"><Relationship Id="rId8" Type="http://schemas.openxmlformats.org/officeDocument/2006/relationships/hyperlink" Target="https://www.3gpp.org/ftp/Information/WI_Sheet/SP-240125.zip" TargetMode="External"/><Relationship Id="rId13" Type="http://schemas.openxmlformats.org/officeDocument/2006/relationships/hyperlink" Target="https://www.3gpp.org/ftp/Information/WI_Sheet/SP-240127.zip" TargetMode="External"/><Relationship Id="rId3" Type="http://schemas.openxmlformats.org/officeDocument/2006/relationships/hyperlink" Target="https://www.3gpp.org/ftp/Information/WI_Sheet/SP-240118.zip" TargetMode="External"/><Relationship Id="rId7" Type="http://schemas.openxmlformats.org/officeDocument/2006/relationships/hyperlink" Target="https://www.3gpp.org/ftp/Information/WI_Sheet/SP-240491.zip" TargetMode="External"/><Relationship Id="rId12" Type="http://schemas.openxmlformats.org/officeDocument/2006/relationships/hyperlink" Target="https://www.3gpp.org/ftp/Information/WI_Sheet/SP-240961.zip" TargetMode="External"/><Relationship Id="rId2" Type="http://schemas.openxmlformats.org/officeDocument/2006/relationships/hyperlink" Target="https://www.3gpp.org/ftp/Information/WI_Sheet/SP-240487.zip" TargetMode="External"/><Relationship Id="rId16" Type="http://schemas.openxmlformats.org/officeDocument/2006/relationships/image" Target="../media/image2.jpeg"/><Relationship Id="rId1" Type="http://schemas.openxmlformats.org/officeDocument/2006/relationships/slideLayout" Target="../slideLayouts/slideLayout3.xml"/><Relationship Id="rId6" Type="http://schemas.openxmlformats.org/officeDocument/2006/relationships/hyperlink" Target="https://www.3gpp.org/ftp/Information/WI_Sheet/SP-240123.zip" TargetMode="External"/><Relationship Id="rId11" Type="http://schemas.openxmlformats.org/officeDocument/2006/relationships/hyperlink" Target="https://www.3gpp.org/ftp/Information/WI_Sheet/SP-240122.zip" TargetMode="External"/><Relationship Id="rId5" Type="http://schemas.openxmlformats.org/officeDocument/2006/relationships/hyperlink" Target="https://www.3gpp.org/ftp/Information/WI_Sheet/SP-240121.zip" TargetMode="External"/><Relationship Id="rId15" Type="http://schemas.openxmlformats.org/officeDocument/2006/relationships/hyperlink" Target="https://www.3gpp.org/ftp/Information/WI_Sheet/SP-240490.zip" TargetMode="External"/><Relationship Id="rId10" Type="http://schemas.openxmlformats.org/officeDocument/2006/relationships/hyperlink" Target="https://www.3gpp.org/ftp/Information/WI_Sheet/SP-240119.zip" TargetMode="External"/><Relationship Id="rId4" Type="http://schemas.openxmlformats.org/officeDocument/2006/relationships/hyperlink" Target="https://www.3gpp.org/ftp/Information/WI_Sheet/SP-240486.zip" TargetMode="External"/><Relationship Id="rId9" Type="http://schemas.openxmlformats.org/officeDocument/2006/relationships/hyperlink" Target="https://www.3gpp.org/ftp/Information/WI_Sheet/SP-240488.zip" TargetMode="External"/><Relationship Id="rId14" Type="http://schemas.openxmlformats.org/officeDocument/2006/relationships/hyperlink" Target="https://www.3gpp.org/ftp/Information/WI_Sheet/SP-240128.zip" TargetMode="External"/></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tags" Target="../tags/tag1.xml"/><Relationship Id="rId5" Type="http://schemas.openxmlformats.org/officeDocument/2006/relationships/hyperlink" Target="https://www.3gpp.org/ftp/Information/WI_Sheet/SP-240985.zip" TargetMode="External"/><Relationship Id="rId4" Type="http://schemas.openxmlformats.org/officeDocument/2006/relationships/hyperlink" Target="https://www.3gpp.org/ftp/Information/WI_Sheet/SP-231196.zip"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Information/WI_Sheet/SP-240990.zip" TargetMode="External"/><Relationship Id="rId4" Type="http://schemas.openxmlformats.org/officeDocument/2006/relationships/hyperlink" Target="https://www.3gpp.org/ftp/Information/WI_Sheet/SP-231671.zip"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hyperlink" Target="https://www.3gpp.org/ftp/tsg_sa/TSG_SA/TSGS_105_Melbourne_2024-09/INBOX/SP-241388.zip" TargetMode="External"/><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hyperlink" Target="https://www.3gpp.org/ftp/tsg_sa/TSG_SA/TSGs_101_Bangalore_2023-09/Docs/SP-231192.zip" TargetMode="External"/></Relationships>
</file>

<file path=ppt/slides/_rels/slide36.xml.rels><?xml version="1.0" encoding="UTF-8" standalone="yes"?>
<Relationships xmlns="http://schemas.openxmlformats.org/package/2006/relationships"><Relationship Id="rId3" Type="http://schemas.openxmlformats.org/officeDocument/2006/relationships/hyperlink" Target="https://www.3gpp.org/ftp/Information/WI_Sheet/SP-240987.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Information/WI_Sheet/SP-231197.zip"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https://www.3gpp.org/ftp/Information/WI_Sheet/SP-240493.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Information/WI_Sheet/SP-240989.zip"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Information/WI_Sheet/SP-240988.zip" TargetMode="External"/><Relationship Id="rId4" Type="http://schemas.openxmlformats.org/officeDocument/2006/relationships/hyperlink" Target="https://www.3gpp.org/ftp/Information/WI_Sheet/SP-231798.zip" TargetMode="External"/></Relationships>
</file>

<file path=ppt/slides/_rels/slide39.xml.rels><?xml version="1.0" encoding="UTF-8" standalone="yes"?>
<Relationships xmlns="http://schemas.openxmlformats.org/package/2006/relationships"><Relationship Id="rId3" Type="http://schemas.openxmlformats.org/officeDocument/2006/relationships/hyperlink" Target="https://www.3gpp.org/ftp/tsg_sa/TSG_SA/TSGS_105_Melbourne_2024-09/Docs/SP-241401.zip" TargetMode="External"/><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Information/WI_Sheet/SP-240971.zip" TargetMode="External"/><Relationship Id="rId4" Type="http://schemas.openxmlformats.org/officeDocument/2006/relationships/hyperlink" Target="https://www.3gpp.org/ftp/Information/WI_Sheet/SP-231804.zip"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Information/WI_Sheet/SP-240962.zip" TargetMode="External"/><Relationship Id="rId4" Type="http://schemas.openxmlformats.org/officeDocument/2006/relationships/hyperlink" Target="https://www.3gpp.org/ftp/Information/WI_Sheet/SP-240996.zip"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Information/WI_Sheet/SP-240997.zip" TargetMode="External"/><Relationship Id="rId4" Type="http://schemas.openxmlformats.org/officeDocument/2006/relationships/hyperlink" Target="https://www.3gpp.org/ftp/Information/WI_Sheet/SP-231801.zip" TargetMode="External"/></Relationships>
</file>

<file path=ppt/slides/_rels/slide42.xml.rels><?xml version="1.0" encoding="UTF-8" standalone="yes"?>
<Relationships xmlns="http://schemas.openxmlformats.org/package/2006/relationships"><Relationship Id="rId3" Type="http://schemas.openxmlformats.org/officeDocument/2006/relationships/hyperlink" Target="https://www.3gpp.org/ftp/Information/WI_Sheet/SP-231795.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Information/WI_Sheet/SP-240995.zip"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hyperlink" Target="https://www.3gpp.org/ftp/Information/WI_Sheet/SP-240629.zip" TargetMode="External"/><Relationship Id="rId2" Type="http://schemas.openxmlformats.org/officeDocument/2006/relationships/image" Target="../media/image2.jpeg"/><Relationship Id="rId1" Type="http://schemas.openxmlformats.org/officeDocument/2006/relationships/slideLayout" Target="../slideLayouts/slideLayout3.xml"/><Relationship Id="rId6" Type="http://schemas.openxmlformats.org/officeDocument/2006/relationships/hyperlink" Target="https://www.3gpp.org/ftp/Information/WI_Sheet/SP-231797.zip" TargetMode="External"/><Relationship Id="rId5" Type="http://schemas.openxmlformats.org/officeDocument/2006/relationships/hyperlink" Target="https://www.3gpp.org/ftp/tsg_sa/WG2_Arch/TSGS2_165_Hyderabad_2024-10/Docs/S2-2411241.zip" TargetMode="External"/><Relationship Id="rId4" Type="http://schemas.openxmlformats.org/officeDocument/2006/relationships/hyperlink" Target="https://www.3gpp.org/ftp/tsg_sa/WG2_Arch/TSGS2_166_Orlando_2024-11/Docs/S2-2412752.zip"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Information/WI_Sheet/SP-240467.zip" TargetMode="External"/><Relationship Id="rId4" Type="http://schemas.openxmlformats.org/officeDocument/2006/relationships/hyperlink" Target="https://www.3gpp.org/ftp/Information/WI_Sheet/SP-240994.zip"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Information/WI_Sheet/SP-240969.zip"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Information/WI_Sheet/SP-231800.zip" TargetMode="External"/><Relationship Id="rId4" Type="http://schemas.openxmlformats.org/officeDocument/2006/relationships/hyperlink" Target="https://www.3gpp.org/ftp/Information/WI_Sheet/SP-240991.zip" TargetMode="Externa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6.jpeg"/><Relationship Id="rId1" Type="http://schemas.openxmlformats.org/officeDocument/2006/relationships/slideLayout" Target="../slideLayouts/slideLayout4.xml"/><Relationship Id="rId5" Type="http://schemas.openxmlformats.org/officeDocument/2006/relationships/hyperlink" Target="http://www.3gpp.org/" TargetMode="External"/><Relationship Id="rId4" Type="http://schemas.openxmlformats.org/officeDocument/2006/relationships/hyperlink" Target="mailto:a.bennett@Samsung.com"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2171700" y="2784475"/>
            <a:ext cx="4800600" cy="1722438"/>
          </a:xfrm>
        </p:spPr>
        <p:txBody>
          <a:bodyPr/>
          <a:lstStyle/>
          <a:p>
            <a:pPr marL="0" indent="0" algn="ctr" eaLnBrk="1" hangingPunct="1">
              <a:buFontTx/>
              <a:buNone/>
              <a:defRPr/>
            </a:pPr>
            <a:r>
              <a:rPr lang="fr-FR" altLang="de-DE" sz="1500" dirty="0">
                <a:effectLst>
                  <a:outerShdw blurRad="38100" dist="38100" dir="2700000" algn="tl">
                    <a:srgbClr val="000000">
                      <a:alpha val="43137"/>
                    </a:srgbClr>
                  </a:outerShdw>
                </a:effectLst>
              </a:rPr>
              <a:t>Andrew Bennett (SA2 Chair, Samsung)</a:t>
            </a:r>
          </a:p>
          <a:p>
            <a:pPr marL="0" indent="0" algn="ctr" eaLnBrk="1" hangingPunct="1">
              <a:buFontTx/>
              <a:buNone/>
              <a:defRPr/>
            </a:pPr>
            <a:r>
              <a:rPr lang="fr-FR" altLang="de-DE" sz="1500" dirty="0">
                <a:effectLst>
                  <a:outerShdw blurRad="38100" dist="38100" dir="2700000" algn="tl">
                    <a:srgbClr val="000000">
                      <a:alpha val="43137"/>
                    </a:srgbClr>
                  </a:outerShdw>
                </a:effectLst>
              </a:rPr>
              <a:t>Maurice Pope (SA2 Support, MCC)</a:t>
            </a:r>
            <a:endParaRPr lang="de-DE" altLang="de-DE" sz="1500" dirty="0">
              <a:effectLst>
                <a:outerShdw blurRad="38100" dist="38100" dir="2700000" algn="tl">
                  <a:srgbClr val="000000">
                    <a:alpha val="43137"/>
                  </a:srgbClr>
                </a:outerShdw>
              </a:effectLst>
            </a:endParaRPr>
          </a:p>
        </p:txBody>
      </p:sp>
      <p:sp>
        <p:nvSpPr>
          <p:cNvPr id="7" name="Text Box 63"/>
          <p:cNvSpPr txBox="1">
            <a:spLocks noChangeArrowheads="1"/>
          </p:cNvSpPr>
          <p:nvPr/>
        </p:nvSpPr>
        <p:spPr bwMode="auto">
          <a:xfrm>
            <a:off x="2290763" y="1271588"/>
            <a:ext cx="4562475"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3900" b="1" dirty="0">
                <a:effectLst>
                  <a:outerShdw blurRad="38100" dist="38100" dir="2700000" algn="tl">
                    <a:srgbClr val="C0C0C0"/>
                  </a:outerShdw>
                </a:effectLst>
                <a:latin typeface="Calibri" pitchFamily="34" charset="0"/>
              </a:rPr>
              <a:t>SA2 Status Report to </a:t>
            </a:r>
          </a:p>
          <a:p>
            <a:pPr algn="ctr">
              <a:defRPr/>
            </a:pPr>
            <a:r>
              <a:rPr lang="en-GB" sz="3900" b="1" dirty="0">
                <a:effectLst>
                  <a:outerShdw blurRad="38100" dist="38100" dir="2700000" algn="tl">
                    <a:srgbClr val="C0C0C0"/>
                  </a:outerShdw>
                </a:effectLst>
                <a:latin typeface="Calibri" pitchFamily="34" charset="0"/>
              </a:rPr>
              <a:t>TSG </a:t>
            </a:r>
            <a:r>
              <a:rPr lang="en-GB" sz="3900" b="1" dirty="0" smtClean="0">
                <a:effectLst>
                  <a:outerShdw blurRad="38100" dist="38100" dir="2700000" algn="tl">
                    <a:srgbClr val="C0C0C0"/>
                  </a:outerShdw>
                </a:effectLst>
                <a:latin typeface="Calibri" pitchFamily="34" charset="0"/>
              </a:rPr>
              <a:t>SA#106</a:t>
            </a:r>
            <a:r>
              <a:rPr lang="en-GB" sz="2400" dirty="0">
                <a:solidFill>
                  <a:srgbClr val="FF3300"/>
                </a:solidFill>
                <a:effectLst>
                  <a:outerShdw blurRad="38100" dist="38100" dir="2700000" algn="tl">
                    <a:srgbClr val="C0C0C0"/>
                  </a:outerShdw>
                </a:effectLst>
                <a:latin typeface="Calibri" pitchFamily="34" charset="0"/>
              </a:rPr>
              <a:t/>
            </a:r>
            <a:br>
              <a:rPr lang="en-GB" sz="2400" dirty="0">
                <a:solidFill>
                  <a:srgbClr val="FF3300"/>
                </a:solidFill>
                <a:effectLst>
                  <a:outerShdw blurRad="38100" dist="38100" dir="2700000" algn="tl">
                    <a:srgbClr val="C0C0C0"/>
                  </a:outerShdw>
                </a:effectLst>
                <a:latin typeface="Calibri" pitchFamily="34" charset="0"/>
              </a:rPr>
            </a:br>
            <a:endParaRPr lang="en-US" sz="1500" dirty="0">
              <a:solidFill>
                <a:srgbClr val="948A54"/>
              </a:solidFill>
              <a:effectLst>
                <a:outerShdw blurRad="38100" dist="38100" dir="2700000" algn="tl">
                  <a:srgbClr val="C0C0C0"/>
                </a:outerShdw>
              </a:effectLst>
              <a:latin typeface="Calibri"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SA#105, </a:t>
            </a:r>
            <a:r>
              <a:rPr lang="en-GB" sz="1500" dirty="0"/>
              <a:t>statistics, next meetings)</a:t>
            </a:r>
          </a:p>
          <a:p>
            <a:pPr eaLnBrk="1" hangingPunct="1">
              <a:defRPr/>
            </a:pPr>
            <a:r>
              <a:rPr lang="en-GB" sz="1500" dirty="0"/>
              <a:t> </a:t>
            </a:r>
            <a:r>
              <a:rPr lang="en-GB" sz="1500" b="1" dirty="0"/>
              <a:t>2) SA Work Report</a:t>
            </a:r>
          </a:p>
          <a:p>
            <a:pPr lvl="1" eaLnBrk="1" hangingPunct="1">
              <a:defRPr/>
            </a:pPr>
            <a:r>
              <a:rPr lang="en-GB" sz="1350" b="1" dirty="0"/>
              <a:t>2.1) Rel-14 and before Maintenance</a:t>
            </a:r>
          </a:p>
          <a:p>
            <a:pPr lvl="1" eaLnBrk="1" hangingPunct="1">
              <a:defRPr/>
            </a:pPr>
            <a:r>
              <a:rPr lang="en-GB" sz="1350" dirty="0"/>
              <a:t>2.2) Rel-15 Work and Maintenance </a:t>
            </a:r>
          </a:p>
          <a:p>
            <a:pPr lvl="1" eaLnBrk="1" hangingPunct="1">
              <a:defRPr/>
            </a:pPr>
            <a:r>
              <a:rPr lang="en-GB" sz="1350" dirty="0"/>
              <a:t>2.3) Rel-16 Work and Maintenance</a:t>
            </a:r>
          </a:p>
          <a:p>
            <a:pPr lvl="1" eaLnBrk="1" hangingPunct="1">
              <a:defRPr/>
            </a:pPr>
            <a:r>
              <a:rPr lang="en-GB" sz="1350" dirty="0"/>
              <a:t>2.4) Rel-17 Work and Maintenance</a:t>
            </a:r>
          </a:p>
          <a:p>
            <a:pPr lvl="1" eaLnBrk="1" hangingPunct="1">
              <a:defRPr/>
            </a:pPr>
            <a:r>
              <a:rPr lang="en-GB" sz="1350" dirty="0"/>
              <a:t>2.5) Rel-18 Work and Maintenance</a:t>
            </a:r>
          </a:p>
          <a:p>
            <a:pPr lvl="1" eaLnBrk="1" hangingPunct="1">
              <a:defRPr/>
            </a:pPr>
            <a:r>
              <a:rPr lang="en-GB" sz="1350" dirty="0" smtClean="0"/>
              <a:t>2.6) </a:t>
            </a:r>
            <a:r>
              <a:rPr lang="en-GB" sz="1350" dirty="0"/>
              <a:t>Rel-19 Work and Maintenance</a:t>
            </a:r>
          </a:p>
          <a:p>
            <a:pPr lvl="1" eaLnBrk="1" hangingPunct="1">
              <a:defRPr/>
            </a:pPr>
            <a:r>
              <a:rPr lang="en-GB" sz="1350" dirty="0"/>
              <a:t>2.7)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801688" y="171450"/>
            <a:ext cx="6515100" cy="857250"/>
          </a:xfrm>
        </p:spPr>
        <p:txBody>
          <a:bodyPr/>
          <a:lstStyle/>
          <a:p>
            <a:pPr eaLnBrk="1" hangingPunct="1"/>
            <a:r>
              <a:rPr lang="de-DE" altLang="de-DE" sz="2800" b="1" smtClean="0">
                <a:solidFill>
                  <a:schemeClr val="tx1"/>
                </a:solidFill>
              </a:rPr>
              <a:t>2.1) Rel-14 and before Maintenance (1/1)</a:t>
            </a:r>
          </a:p>
        </p:txBody>
      </p:sp>
      <p:sp>
        <p:nvSpPr>
          <p:cNvPr id="20483" name="Content Placeholder 2"/>
          <p:cNvSpPr>
            <a:spLocks noGrp="1"/>
          </p:cNvSpPr>
          <p:nvPr>
            <p:ph idx="1"/>
          </p:nvPr>
        </p:nvSpPr>
        <p:spPr>
          <a:xfrm>
            <a:off x="801688" y="1336675"/>
            <a:ext cx="5607050" cy="2568575"/>
          </a:xfrm>
        </p:spPr>
        <p:txBody>
          <a:bodyPr/>
          <a:lstStyle/>
          <a:p>
            <a:pPr eaLnBrk="1" hangingPunct="1">
              <a:defRPr/>
            </a:pPr>
            <a:r>
              <a:rPr lang="de-DE" altLang="de-DE" dirty="0"/>
              <a:t> </a:t>
            </a:r>
            <a:r>
              <a:rPr lang="de-DE" altLang="de-DE" sz="2000" dirty="0"/>
              <a:t>Work Progress on Corrections </a:t>
            </a:r>
            <a:endParaRPr lang="de-DE" altLang="de-DE" sz="2000" dirty="0" smtClean="0"/>
          </a:p>
          <a:p>
            <a:pPr marL="0" indent="0" eaLnBrk="1" hangingPunct="1">
              <a:buFontTx/>
              <a:buNone/>
              <a:defRPr/>
            </a:pPr>
            <a:r>
              <a:rPr lang="de-DE" altLang="de-DE" sz="1500" dirty="0" smtClean="0"/>
              <a:t>(</a:t>
            </a:r>
            <a:r>
              <a:rPr lang="en-US" altLang="de-DE" sz="1500" dirty="0"/>
              <a:t>Category A CRs are not counted)</a:t>
            </a:r>
            <a:endParaRPr lang="de-DE" altLang="de-DE" sz="1500" dirty="0"/>
          </a:p>
          <a:p>
            <a:pPr lvl="1" eaLnBrk="1" hangingPunct="1">
              <a:defRPr/>
            </a:pPr>
            <a:endParaRPr lang="de-DE" altLang="de-DE" sz="1500" dirty="0"/>
          </a:p>
          <a:p>
            <a:pPr lvl="1" eaLnBrk="1" hangingPunct="1">
              <a:defRPr/>
            </a:pPr>
            <a:r>
              <a:rPr lang="de-DE" altLang="de-DE" sz="1500" dirty="0"/>
              <a:t>R12:           </a:t>
            </a:r>
            <a:r>
              <a:rPr lang="de-DE" altLang="de-DE" sz="1500" dirty="0" smtClean="0"/>
              <a:t>	none</a:t>
            </a:r>
            <a:endParaRPr lang="de-DE" altLang="de-DE" sz="1500" dirty="0"/>
          </a:p>
          <a:p>
            <a:pPr lvl="1" eaLnBrk="1" hangingPunct="1">
              <a:defRPr/>
            </a:pPr>
            <a:r>
              <a:rPr lang="en-GB" altLang="de-DE" sz="1500" dirty="0"/>
              <a:t>R13: 	none</a:t>
            </a:r>
          </a:p>
          <a:p>
            <a:pPr lvl="1" eaLnBrk="1" hangingPunct="1">
              <a:defRPr/>
            </a:pPr>
            <a:r>
              <a:rPr lang="de-DE" altLang="de-DE" sz="1500" dirty="0"/>
              <a:t>R14:  	</a:t>
            </a:r>
            <a:r>
              <a:rPr lang="en-US" altLang="de-DE" sz="1500" dirty="0"/>
              <a:t>none</a:t>
            </a:r>
            <a:endParaRPr lang="en-GB" sz="15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SA#105, </a:t>
            </a:r>
            <a:r>
              <a:rPr lang="en-GB" sz="1500" dirty="0"/>
              <a:t>statistics, next meetings)</a:t>
            </a:r>
          </a:p>
          <a:p>
            <a:pPr eaLnBrk="1" hangingPunct="1">
              <a:defRPr/>
            </a:pPr>
            <a:r>
              <a:rPr lang="en-GB" sz="1500" dirty="0"/>
              <a:t> </a:t>
            </a:r>
            <a:r>
              <a:rPr lang="en-GB" sz="1500" b="1" dirty="0"/>
              <a:t>2) SA Work Report</a:t>
            </a:r>
          </a:p>
          <a:p>
            <a:pPr lvl="1" eaLnBrk="1" hangingPunct="1">
              <a:defRPr/>
            </a:pPr>
            <a:r>
              <a:rPr lang="en-GB" sz="1350" dirty="0"/>
              <a:t>2.1) Rel-14 and before Maintenance</a:t>
            </a:r>
          </a:p>
          <a:p>
            <a:pPr lvl="1" eaLnBrk="1" hangingPunct="1">
              <a:defRPr/>
            </a:pPr>
            <a:r>
              <a:rPr lang="en-GB" sz="1350" b="1" dirty="0"/>
              <a:t>2.2) Rel-15 Work and Maintenance </a:t>
            </a:r>
          </a:p>
          <a:p>
            <a:pPr lvl="1" eaLnBrk="1" hangingPunct="1">
              <a:defRPr/>
            </a:pPr>
            <a:r>
              <a:rPr lang="en-GB" sz="1350" dirty="0"/>
              <a:t>2.3) Rel-16 Work and Maintenance</a:t>
            </a:r>
          </a:p>
          <a:p>
            <a:pPr lvl="1" eaLnBrk="1" hangingPunct="1">
              <a:defRPr/>
            </a:pPr>
            <a:r>
              <a:rPr lang="en-GB" sz="1350" dirty="0"/>
              <a:t>2.4) Rel-17 Work and Maintenance</a:t>
            </a:r>
          </a:p>
          <a:p>
            <a:pPr lvl="1" eaLnBrk="1" hangingPunct="1">
              <a:defRPr/>
            </a:pPr>
            <a:r>
              <a:rPr lang="en-GB" sz="1350" dirty="0"/>
              <a:t>2.5) Rel-18 Work and Maintenance</a:t>
            </a:r>
          </a:p>
          <a:p>
            <a:pPr lvl="1" eaLnBrk="1" hangingPunct="1">
              <a:defRPr/>
            </a:pPr>
            <a:r>
              <a:rPr lang="en-GB" sz="1350" dirty="0" smtClean="0"/>
              <a:t>2.6) </a:t>
            </a:r>
            <a:r>
              <a:rPr lang="en-GB" sz="1350" dirty="0"/>
              <a:t>Rel-19 Work and Maintenance</a:t>
            </a:r>
          </a:p>
          <a:p>
            <a:pPr lvl="1" eaLnBrk="1" hangingPunct="1">
              <a:defRPr/>
            </a:pPr>
            <a:r>
              <a:rPr lang="en-GB" sz="1350" dirty="0"/>
              <a:t>2.7)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801688" y="171450"/>
            <a:ext cx="6515100" cy="857250"/>
          </a:xfrm>
        </p:spPr>
        <p:txBody>
          <a:bodyPr/>
          <a:lstStyle/>
          <a:p>
            <a:pPr eaLnBrk="1" hangingPunct="1"/>
            <a:r>
              <a:rPr lang="de-DE" altLang="de-DE" sz="2800" b="1" smtClean="0">
                <a:solidFill>
                  <a:schemeClr val="tx1"/>
                </a:solidFill>
              </a:rPr>
              <a:t>2.2) Rel-15 and before Maintenance (1/2)</a:t>
            </a:r>
          </a:p>
        </p:txBody>
      </p:sp>
      <p:sp>
        <p:nvSpPr>
          <p:cNvPr id="20483" name="Content Placeholder 2"/>
          <p:cNvSpPr>
            <a:spLocks noGrp="1"/>
          </p:cNvSpPr>
          <p:nvPr>
            <p:ph idx="1"/>
          </p:nvPr>
        </p:nvSpPr>
        <p:spPr>
          <a:xfrm>
            <a:off x="801688" y="1336675"/>
            <a:ext cx="5607050" cy="2568575"/>
          </a:xfrm>
        </p:spPr>
        <p:txBody>
          <a:bodyPr/>
          <a:lstStyle/>
          <a:p>
            <a:pPr eaLnBrk="1" hangingPunct="1">
              <a:defRPr/>
            </a:pPr>
            <a:r>
              <a:rPr lang="de-DE" altLang="de-DE" dirty="0"/>
              <a:t> </a:t>
            </a:r>
            <a:r>
              <a:rPr lang="de-DE" altLang="de-DE" sz="2000" dirty="0"/>
              <a:t>Progress since </a:t>
            </a:r>
            <a:r>
              <a:rPr lang="de-DE" altLang="de-DE" sz="2000" dirty="0" smtClean="0"/>
              <a:t>SA#105 </a:t>
            </a:r>
            <a:r>
              <a:rPr lang="de-DE" altLang="de-DE" sz="2000" dirty="0"/>
              <a:t>- excluding 5GS_Ph1 </a:t>
            </a:r>
            <a:endParaRPr lang="de-DE" altLang="de-DE" sz="2000" dirty="0" smtClean="0"/>
          </a:p>
          <a:p>
            <a:pPr marL="0" indent="0" eaLnBrk="1" hangingPunct="1">
              <a:buFontTx/>
              <a:buNone/>
              <a:defRPr/>
            </a:pPr>
            <a:r>
              <a:rPr lang="de-DE" altLang="de-DE" sz="1500" dirty="0" smtClean="0"/>
              <a:t>(</a:t>
            </a:r>
            <a:r>
              <a:rPr lang="en-US" altLang="de-DE" sz="1500" dirty="0"/>
              <a:t>Category A CRs are not counted</a:t>
            </a:r>
            <a:r>
              <a:rPr lang="en-US" altLang="de-DE" sz="1500" dirty="0" smtClean="0"/>
              <a:t>)</a:t>
            </a:r>
            <a:endParaRPr lang="de-DE" altLang="de-DE" sz="1500" dirty="0"/>
          </a:p>
          <a:p>
            <a:pPr lvl="1" eaLnBrk="1" hangingPunct="1">
              <a:defRPr/>
            </a:pPr>
            <a:r>
              <a:rPr lang="de-DE" altLang="de-DE" sz="1500" dirty="0" smtClean="0"/>
              <a:t>R15:           none</a:t>
            </a:r>
            <a:endParaRPr lang="de-DE" altLang="de-DE" sz="15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801688" y="171450"/>
            <a:ext cx="6515100" cy="857250"/>
          </a:xfrm>
        </p:spPr>
        <p:txBody>
          <a:bodyPr/>
          <a:lstStyle/>
          <a:p>
            <a:pPr eaLnBrk="1" hangingPunct="1"/>
            <a:r>
              <a:rPr lang="de-DE" altLang="de-DE" sz="2800" b="1" smtClean="0">
                <a:solidFill>
                  <a:schemeClr val="tx1"/>
                </a:solidFill>
              </a:rPr>
              <a:t>2.2) Rel-15 and before Maintenance (2/2)</a:t>
            </a:r>
          </a:p>
        </p:txBody>
      </p:sp>
      <p:sp>
        <p:nvSpPr>
          <p:cNvPr id="20483" name="Content Placeholder 2"/>
          <p:cNvSpPr>
            <a:spLocks noGrp="1"/>
          </p:cNvSpPr>
          <p:nvPr>
            <p:ph idx="1"/>
          </p:nvPr>
        </p:nvSpPr>
        <p:spPr>
          <a:xfrm>
            <a:off x="801688" y="1336675"/>
            <a:ext cx="5607050" cy="2568575"/>
          </a:xfrm>
        </p:spPr>
        <p:txBody>
          <a:bodyPr/>
          <a:lstStyle/>
          <a:p>
            <a:pPr eaLnBrk="1" hangingPunct="1">
              <a:defRPr/>
            </a:pPr>
            <a:r>
              <a:rPr lang="de-DE" altLang="de-DE" dirty="0"/>
              <a:t> </a:t>
            </a:r>
            <a:r>
              <a:rPr lang="de-DE" altLang="de-DE" sz="2000" dirty="0"/>
              <a:t>Progress since </a:t>
            </a:r>
            <a:r>
              <a:rPr lang="de-DE" altLang="de-DE" sz="2000" dirty="0" smtClean="0"/>
              <a:t>SA#105 </a:t>
            </a:r>
            <a:r>
              <a:rPr lang="de-DE" altLang="de-DE" sz="2000" dirty="0"/>
              <a:t>- </a:t>
            </a:r>
            <a:r>
              <a:rPr lang="de-DE" altLang="de-DE" sz="2000" dirty="0" smtClean="0"/>
              <a:t>5GS_Ph1 </a:t>
            </a:r>
          </a:p>
          <a:p>
            <a:pPr marL="0" indent="0" eaLnBrk="1" hangingPunct="1">
              <a:buFontTx/>
              <a:buNone/>
              <a:defRPr/>
            </a:pPr>
            <a:r>
              <a:rPr lang="de-DE" altLang="de-DE" sz="1500" dirty="0" smtClean="0"/>
              <a:t>(</a:t>
            </a:r>
            <a:r>
              <a:rPr lang="en-US" altLang="de-DE" sz="1500" dirty="0"/>
              <a:t>Category A CRs are not counted</a:t>
            </a:r>
            <a:r>
              <a:rPr lang="en-US" altLang="de-DE" sz="1500" dirty="0" smtClean="0"/>
              <a:t>)</a:t>
            </a:r>
            <a:endParaRPr lang="de-DE" altLang="de-DE" sz="1500" dirty="0"/>
          </a:p>
          <a:p>
            <a:pPr lvl="1" eaLnBrk="1" hangingPunct="1">
              <a:defRPr/>
            </a:pPr>
            <a:r>
              <a:rPr lang="de-DE" altLang="de-DE" sz="1500" dirty="0" smtClean="0"/>
              <a:t>R15:           none</a:t>
            </a:r>
            <a:endParaRPr lang="de-DE" altLang="de-DE" sz="15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SA#105, </a:t>
            </a:r>
            <a:r>
              <a:rPr lang="en-GB" sz="1500" dirty="0"/>
              <a:t>statistics, next meetings)</a:t>
            </a:r>
          </a:p>
          <a:p>
            <a:pPr eaLnBrk="1" hangingPunct="1">
              <a:defRPr/>
            </a:pPr>
            <a:r>
              <a:rPr lang="en-GB" sz="1500" dirty="0"/>
              <a:t> </a:t>
            </a:r>
            <a:r>
              <a:rPr lang="en-GB" sz="1500" b="1" dirty="0"/>
              <a:t>2) SA Work Report</a:t>
            </a:r>
          </a:p>
          <a:p>
            <a:pPr lvl="1" eaLnBrk="1" hangingPunct="1">
              <a:defRPr/>
            </a:pPr>
            <a:r>
              <a:rPr lang="en-GB" sz="1350" dirty="0"/>
              <a:t>2.1) Rel-14 and before Maintenance</a:t>
            </a:r>
          </a:p>
          <a:p>
            <a:pPr lvl="1" eaLnBrk="1" hangingPunct="1">
              <a:defRPr/>
            </a:pPr>
            <a:r>
              <a:rPr lang="en-GB" sz="1350" dirty="0"/>
              <a:t>2.2) Rel-15 Work and Maintenance </a:t>
            </a:r>
          </a:p>
          <a:p>
            <a:pPr lvl="1" eaLnBrk="1" hangingPunct="1">
              <a:defRPr/>
            </a:pPr>
            <a:r>
              <a:rPr lang="en-GB" sz="1350" b="1" dirty="0"/>
              <a:t>2.3) Rel-16 Work and Maintenance</a:t>
            </a:r>
          </a:p>
          <a:p>
            <a:pPr lvl="1" eaLnBrk="1" hangingPunct="1">
              <a:defRPr/>
            </a:pPr>
            <a:r>
              <a:rPr lang="en-GB" sz="1350" dirty="0"/>
              <a:t>2.4) Rel-17 Work and Maintenance</a:t>
            </a:r>
          </a:p>
          <a:p>
            <a:pPr lvl="1" eaLnBrk="1" hangingPunct="1">
              <a:defRPr/>
            </a:pPr>
            <a:r>
              <a:rPr lang="en-GB" sz="1350" dirty="0"/>
              <a:t>2.5) Rel-18 Work and Maintenance</a:t>
            </a:r>
          </a:p>
          <a:p>
            <a:pPr lvl="1" eaLnBrk="1" hangingPunct="1">
              <a:defRPr/>
            </a:pPr>
            <a:r>
              <a:rPr lang="en-GB" sz="1350" dirty="0" smtClean="0"/>
              <a:t>2.6) </a:t>
            </a:r>
            <a:r>
              <a:rPr lang="en-GB" sz="1350" dirty="0"/>
              <a:t>Rel-19 Work and Maintenance</a:t>
            </a:r>
          </a:p>
          <a:p>
            <a:pPr lvl="1" eaLnBrk="1" hangingPunct="1">
              <a:defRPr/>
            </a:pPr>
            <a:r>
              <a:rPr lang="en-GB" sz="1350" dirty="0"/>
              <a:t>2.7)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801688" y="171450"/>
            <a:ext cx="6515100" cy="857250"/>
          </a:xfrm>
        </p:spPr>
        <p:txBody>
          <a:bodyPr/>
          <a:lstStyle/>
          <a:p>
            <a:pPr algn="l" eaLnBrk="1" hangingPunct="1"/>
            <a:r>
              <a:rPr lang="de-DE" altLang="de-DE" sz="2800" b="1" smtClean="0">
                <a:solidFill>
                  <a:schemeClr val="tx1"/>
                </a:solidFill>
              </a:rPr>
              <a:t>2.3) Rel-16 Maintenance (1/1)</a:t>
            </a:r>
          </a:p>
        </p:txBody>
      </p:sp>
      <p:sp>
        <p:nvSpPr>
          <p:cNvPr id="20483" name="Content Placeholder 2"/>
          <p:cNvSpPr>
            <a:spLocks noGrp="1"/>
          </p:cNvSpPr>
          <p:nvPr>
            <p:ph idx="1"/>
          </p:nvPr>
        </p:nvSpPr>
        <p:spPr>
          <a:xfrm>
            <a:off x="801688" y="1336675"/>
            <a:ext cx="5607050" cy="2568575"/>
          </a:xfrm>
        </p:spPr>
        <p:txBody>
          <a:bodyPr/>
          <a:lstStyle/>
          <a:p>
            <a:pPr eaLnBrk="1" hangingPunct="1">
              <a:defRPr/>
            </a:pPr>
            <a:r>
              <a:rPr lang="de-DE" altLang="de-DE" dirty="0"/>
              <a:t> </a:t>
            </a:r>
            <a:r>
              <a:rPr lang="de-DE" altLang="de-DE" sz="2000" dirty="0"/>
              <a:t>Progress since </a:t>
            </a:r>
            <a:r>
              <a:rPr lang="de-DE" altLang="de-DE" sz="2000" dirty="0" smtClean="0"/>
              <a:t>SA#105</a:t>
            </a:r>
          </a:p>
          <a:p>
            <a:pPr marL="0" indent="0" eaLnBrk="1" hangingPunct="1">
              <a:buFontTx/>
              <a:buNone/>
              <a:defRPr/>
            </a:pPr>
            <a:r>
              <a:rPr lang="de-DE" altLang="de-DE" sz="1500" dirty="0" smtClean="0"/>
              <a:t>(</a:t>
            </a:r>
            <a:r>
              <a:rPr lang="en-US" altLang="de-DE" sz="1500" dirty="0"/>
              <a:t>Category A CRs are not counted</a:t>
            </a:r>
            <a:r>
              <a:rPr lang="en-US" altLang="de-DE" sz="1500" dirty="0" smtClean="0"/>
              <a:t>)</a:t>
            </a:r>
            <a:endParaRPr lang="de-DE" altLang="de-DE" sz="1500" dirty="0"/>
          </a:p>
          <a:p>
            <a:pPr lvl="1" eaLnBrk="1" hangingPunct="1">
              <a:defRPr/>
            </a:pPr>
            <a:r>
              <a:rPr lang="de-DE" altLang="de-DE" sz="1500" dirty="0" smtClean="0"/>
              <a:t>1 CR to TS </a:t>
            </a:r>
            <a:r>
              <a:rPr lang="de-DE" altLang="de-DE" sz="1500" dirty="0"/>
              <a:t>23.273 5G_eLCS</a:t>
            </a:r>
            <a:endParaRPr lang="de-DE" altLang="de-DE" sz="15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SA#105, </a:t>
            </a:r>
            <a:r>
              <a:rPr lang="en-GB" sz="1500" dirty="0"/>
              <a:t>statistics, next meetings)</a:t>
            </a:r>
          </a:p>
          <a:p>
            <a:pPr eaLnBrk="1" hangingPunct="1">
              <a:defRPr/>
            </a:pPr>
            <a:r>
              <a:rPr lang="en-GB" sz="1500" dirty="0"/>
              <a:t> </a:t>
            </a:r>
            <a:r>
              <a:rPr lang="en-GB" sz="1500" b="1" dirty="0"/>
              <a:t>2) SA Work Report</a:t>
            </a:r>
          </a:p>
          <a:p>
            <a:pPr lvl="1" eaLnBrk="1" hangingPunct="1">
              <a:defRPr/>
            </a:pPr>
            <a:r>
              <a:rPr lang="en-GB" sz="1350" dirty="0"/>
              <a:t>2.1) Rel-14 and before Maintenance</a:t>
            </a:r>
          </a:p>
          <a:p>
            <a:pPr lvl="1" eaLnBrk="1" hangingPunct="1">
              <a:defRPr/>
            </a:pPr>
            <a:r>
              <a:rPr lang="en-GB" sz="1350" dirty="0"/>
              <a:t>2.2) Rel-15 Work and Maintenance </a:t>
            </a:r>
          </a:p>
          <a:p>
            <a:pPr lvl="1" eaLnBrk="1" hangingPunct="1">
              <a:defRPr/>
            </a:pPr>
            <a:r>
              <a:rPr lang="en-GB" sz="1350" dirty="0"/>
              <a:t>2.3) Rel-16 Work and Maintenance</a:t>
            </a:r>
          </a:p>
          <a:p>
            <a:pPr lvl="1" eaLnBrk="1" hangingPunct="1">
              <a:defRPr/>
            </a:pPr>
            <a:r>
              <a:rPr lang="en-GB" sz="1350" b="1" dirty="0"/>
              <a:t>2.4) Rel-17 Work and Maintenance</a:t>
            </a:r>
          </a:p>
          <a:p>
            <a:pPr lvl="1" eaLnBrk="1" hangingPunct="1">
              <a:defRPr/>
            </a:pPr>
            <a:r>
              <a:rPr lang="en-GB" sz="1350" dirty="0"/>
              <a:t>2.5) Rel-18 Work and Maintenance</a:t>
            </a:r>
          </a:p>
          <a:p>
            <a:pPr lvl="1" eaLnBrk="1" hangingPunct="1">
              <a:defRPr/>
            </a:pPr>
            <a:r>
              <a:rPr lang="en-GB" sz="1350" dirty="0" smtClean="0"/>
              <a:t>2.6) </a:t>
            </a:r>
            <a:r>
              <a:rPr lang="en-GB" sz="1350" dirty="0"/>
              <a:t>Rel-19 Work and Maintenance</a:t>
            </a:r>
          </a:p>
          <a:p>
            <a:pPr lvl="1" eaLnBrk="1" hangingPunct="1">
              <a:defRPr/>
            </a:pPr>
            <a:r>
              <a:rPr lang="en-GB" sz="1350" dirty="0"/>
              <a:t>2.7)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5"/>
          <p:cNvSpPr>
            <a:spLocks noGrp="1"/>
          </p:cNvSpPr>
          <p:nvPr>
            <p:ph type="title"/>
          </p:nvPr>
        </p:nvSpPr>
        <p:spPr>
          <a:xfrm>
            <a:off x="774700" y="63500"/>
            <a:ext cx="5837238" cy="857250"/>
          </a:xfrm>
        </p:spPr>
        <p:txBody>
          <a:bodyPr/>
          <a:lstStyle/>
          <a:p>
            <a:pPr algn="l"/>
            <a:r>
              <a:rPr lang="en-GB" altLang="en-US" sz="2800" b="1" smtClean="0">
                <a:solidFill>
                  <a:schemeClr val="tx1"/>
                </a:solidFill>
              </a:rPr>
              <a:t>2.4) Rel-17 Work Summary</a:t>
            </a:r>
          </a:p>
        </p:txBody>
      </p:sp>
      <p:graphicFrame>
        <p:nvGraphicFramePr>
          <p:cNvPr id="2" name="Table 1"/>
          <p:cNvGraphicFramePr>
            <a:graphicFrameLocks noGrp="1"/>
          </p:cNvGraphicFramePr>
          <p:nvPr>
            <p:extLst>
              <p:ext uri="{D42A27DB-BD31-4B8C-83A1-F6EECF244321}">
                <p14:modId xmlns:p14="http://schemas.microsoft.com/office/powerpoint/2010/main" val="3963368498"/>
              </p:ext>
            </p:extLst>
          </p:nvPr>
        </p:nvGraphicFramePr>
        <p:xfrm>
          <a:off x="774700" y="920750"/>
          <a:ext cx="6207125" cy="3810000"/>
        </p:xfrm>
        <a:graphic>
          <a:graphicData uri="http://schemas.openxmlformats.org/drawingml/2006/table">
            <a:tbl>
              <a:tblPr>
                <a:tableStyleId>{5C22544A-7EE6-4342-B048-85BDC9FD1C3A}</a:tableStyleId>
              </a:tblPr>
              <a:tblGrid>
                <a:gridCol w="922421">
                  <a:extLst>
                    <a:ext uri="{9D8B030D-6E8A-4147-A177-3AD203B41FA5}">
                      <a16:colId xmlns:a16="http://schemas.microsoft.com/office/drawing/2014/main" val="20000"/>
                    </a:ext>
                  </a:extLst>
                </a:gridCol>
                <a:gridCol w="2459789">
                  <a:extLst>
                    <a:ext uri="{9D8B030D-6E8A-4147-A177-3AD203B41FA5}">
                      <a16:colId xmlns:a16="http://schemas.microsoft.com/office/drawing/2014/main" val="20001"/>
                    </a:ext>
                  </a:extLst>
                </a:gridCol>
                <a:gridCol w="499645">
                  <a:extLst>
                    <a:ext uri="{9D8B030D-6E8A-4147-A177-3AD203B41FA5}">
                      <a16:colId xmlns:a16="http://schemas.microsoft.com/office/drawing/2014/main" val="20002"/>
                    </a:ext>
                  </a:extLst>
                </a:gridCol>
                <a:gridCol w="2325270">
                  <a:extLst>
                    <a:ext uri="{9D8B030D-6E8A-4147-A177-3AD203B41FA5}">
                      <a16:colId xmlns:a16="http://schemas.microsoft.com/office/drawing/2014/main" val="20003"/>
                    </a:ext>
                  </a:extLst>
                </a:gridCol>
              </a:tblGrid>
              <a:tr h="144018">
                <a:tc>
                  <a:txBody>
                    <a:bodyPr/>
                    <a:lstStyle/>
                    <a:p>
                      <a:pPr algn="l" fontAlgn="t"/>
                      <a:r>
                        <a:rPr lang="en-US" sz="700" b="1" u="none" strike="noStrike" dirty="0" smtClean="0">
                          <a:solidFill>
                            <a:schemeClr val="bg1"/>
                          </a:solidFill>
                          <a:effectLst/>
                          <a:latin typeface="Arial" panose="020B0604020202020204" pitchFamily="34" charset="0"/>
                          <a:cs typeface="Arial" panose="020B0604020202020204" pitchFamily="34" charset="0"/>
                        </a:rPr>
                        <a:t>Acronym</a:t>
                      </a:r>
                      <a:endParaRPr lang="en-US" sz="700" b="1" i="0" u="none" strike="noStrike" dirty="0">
                        <a:solidFill>
                          <a:schemeClr val="bg1"/>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l" fontAlgn="t"/>
                      <a:r>
                        <a:rPr lang="en-US" sz="700" b="1" u="none" strike="noStrike">
                          <a:solidFill>
                            <a:schemeClr val="bg1"/>
                          </a:solidFill>
                          <a:effectLst/>
                          <a:latin typeface="Arial" panose="020B0604020202020204" pitchFamily="34" charset="0"/>
                          <a:cs typeface="Arial" panose="020B0604020202020204" pitchFamily="34" charset="0"/>
                        </a:rPr>
                        <a:t>Work Item Title</a:t>
                      </a:r>
                      <a:endParaRPr lang="en-US" sz="700" b="1" i="0" u="none" strike="noStrike">
                        <a:solidFill>
                          <a:schemeClr val="bg1"/>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l" fontAlgn="t"/>
                      <a:r>
                        <a:rPr lang="en-US" sz="700" b="1" u="none" strike="noStrike">
                          <a:solidFill>
                            <a:schemeClr val="bg1"/>
                          </a:solidFill>
                          <a:effectLst/>
                          <a:latin typeface="Arial" panose="020B0604020202020204" pitchFamily="34" charset="0"/>
                          <a:cs typeface="Arial" panose="020B0604020202020204" pitchFamily="34" charset="0"/>
                        </a:rPr>
                        <a:t>WID#</a:t>
                      </a:r>
                      <a:endParaRPr lang="en-US" sz="700" b="1" i="0" u="none" strike="noStrike">
                        <a:solidFill>
                          <a:schemeClr val="bg1"/>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l" fontAlgn="t"/>
                      <a:r>
                        <a:rPr lang="en-US" sz="700" b="1" u="none" strike="noStrike" dirty="0">
                          <a:solidFill>
                            <a:schemeClr val="bg1"/>
                          </a:solidFill>
                          <a:effectLst/>
                          <a:latin typeface="Arial" panose="020B0604020202020204" pitchFamily="34" charset="0"/>
                          <a:cs typeface="Arial" panose="020B0604020202020204" pitchFamily="34" charset="0"/>
                        </a:rPr>
                        <a:t>Progress since last TSG SA meeting</a:t>
                      </a:r>
                      <a:endParaRPr lang="en-US" sz="700" b="1" i="0" u="none" strike="noStrike" dirty="0">
                        <a:solidFill>
                          <a:schemeClr val="bg1"/>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extLst>
                  <a:ext uri="{0D108BD9-81ED-4DB2-BD59-A6C34878D82A}">
                    <a16:rowId xmlns:a16="http://schemas.microsoft.com/office/drawing/2014/main" val="10000"/>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5GSAT_ARCH</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Architecture aspects for using satellite access in 5G</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SP-200445</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b="0" i="0" u="none" strike="noStrike" dirty="0" smtClean="0">
                          <a:solidFill>
                            <a:srgbClr val="000000"/>
                          </a:solidFill>
                          <a:effectLst/>
                          <a:latin typeface="Arial" panose="020B0604020202020204" pitchFamily="34" charset="0"/>
                          <a:cs typeface="Arial" panose="020B0604020202020204" pitchFamily="34" charset="0"/>
                        </a:rPr>
                        <a:t>No CRs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46888">
                <a:tc>
                  <a:txBody>
                    <a:bodyPr/>
                    <a:lstStyle/>
                    <a:p>
                      <a:pPr algn="l" fontAlgn="t"/>
                      <a:r>
                        <a:rPr lang="en-US" sz="700" u="none" strike="noStrike" dirty="0">
                          <a:effectLst/>
                          <a:latin typeface="Arial" panose="020B0604020202020204" pitchFamily="34" charset="0"/>
                          <a:cs typeface="Arial" panose="020B0604020202020204" pitchFamily="34" charset="0"/>
                        </a:rPr>
                        <a:t>eEdge_5GC</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Enhancement of support for Edge Computing in 5G Core network</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SP-201107</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b="0" i="0" u="none" strike="noStrike" dirty="0" smtClean="0">
                          <a:solidFill>
                            <a:srgbClr val="000000"/>
                          </a:solidFill>
                          <a:effectLst/>
                          <a:latin typeface="Arial" panose="020B0604020202020204" pitchFamily="34" charset="0"/>
                          <a:cs typeface="Arial" panose="020B0604020202020204" pitchFamily="34" charset="0"/>
                        </a:rPr>
                        <a:t>No CRs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44018">
                <a:tc>
                  <a:txBody>
                    <a:bodyPr/>
                    <a:lstStyle/>
                    <a:p>
                      <a:pPr algn="l" fontAlgn="t"/>
                      <a:r>
                        <a:rPr lang="en-US" sz="700" u="none" strike="noStrike" dirty="0" err="1">
                          <a:effectLst/>
                          <a:latin typeface="Arial" panose="020B0604020202020204" pitchFamily="34" charset="0"/>
                          <a:cs typeface="Arial" panose="020B0604020202020204" pitchFamily="34" charset="0"/>
                        </a:rPr>
                        <a:t>IIoT</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Study on enhanced support of Industrial Internet of Things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SP-200973</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5G_ProSe</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Proximity based Services in 5GS (5G_ProSe)</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SP-201132</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MUSIM</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da-DK" sz="700" u="none" strike="noStrike" dirty="0">
                          <a:effectLst/>
                          <a:latin typeface="Arial" panose="020B0604020202020204" pitchFamily="34" charset="0"/>
                          <a:cs typeface="Arial" panose="020B0604020202020204" pitchFamily="34" charset="0"/>
                        </a:rPr>
                        <a:t>System enablers for Multi-USIM devices</a:t>
                      </a:r>
                      <a:endParaRPr lang="da-DK"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SP-200978</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246888">
                <a:tc>
                  <a:txBody>
                    <a:bodyPr/>
                    <a:lstStyle/>
                    <a:p>
                      <a:pPr algn="l" fontAlgn="t"/>
                      <a:r>
                        <a:rPr lang="en-US" sz="700" u="none" strike="noStrike" dirty="0">
                          <a:effectLst/>
                          <a:latin typeface="Arial" panose="020B0604020202020204" pitchFamily="34" charset="0"/>
                          <a:cs typeface="Arial" panose="020B0604020202020204" pitchFamily="34" charset="0"/>
                        </a:rPr>
                        <a:t>5MBS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Architectural enhancements for 5G multicast-broadcast services (5MBS)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SP-201106</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eNS_Ph2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Enhancement of Network Slicing Phase 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SP-200976</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74041">
                <a:tc>
                  <a:txBody>
                    <a:bodyPr/>
                    <a:lstStyle/>
                    <a:p>
                      <a:pPr algn="l" fontAlgn="t"/>
                      <a:r>
                        <a:rPr lang="en-US" sz="700" u="none" strike="noStrike" dirty="0">
                          <a:effectLst/>
                          <a:latin typeface="Arial" panose="020B0604020202020204" pitchFamily="34" charset="0"/>
                          <a:cs typeface="Arial" panose="020B0604020202020204" pitchFamily="34" charset="0"/>
                        </a:rPr>
                        <a:t>eNA_Ph2 </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WID on Enablers for Network Automation for 5G - phase 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SP-201133</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1 CR to TS 23.288 (Rel-19)</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144018">
                <a:tc>
                  <a:txBody>
                    <a:bodyPr/>
                    <a:lstStyle/>
                    <a:p>
                      <a:pPr algn="l" fontAlgn="t"/>
                      <a:r>
                        <a:rPr lang="en-US" sz="700" u="none" strike="noStrike" dirty="0" err="1">
                          <a:effectLst/>
                          <a:latin typeface="Arial" panose="020B0604020202020204" pitchFamily="34" charset="0"/>
                          <a:cs typeface="Arial" panose="020B0604020202020204" pitchFamily="34" charset="0"/>
                        </a:rPr>
                        <a:t>eNPN</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Enhanced support of Non-Public Networks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SP-200980</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246888">
                <a:tc>
                  <a:txBody>
                    <a:bodyPr/>
                    <a:lstStyle/>
                    <a:p>
                      <a:pPr algn="l" fontAlgn="t"/>
                      <a:r>
                        <a:rPr lang="en-US" sz="700" u="none" strike="noStrike" dirty="0">
                          <a:effectLst/>
                          <a:latin typeface="Arial" panose="020B0604020202020204" pitchFamily="34" charset="0"/>
                          <a:cs typeface="Arial" panose="020B0604020202020204" pitchFamily="34" charset="0"/>
                        </a:rPr>
                        <a:t>ID_UAS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Support of Unmanned Aerial Systems Connectivity, Identification, and Tracking</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SP-200979</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246888">
                <a:tc>
                  <a:txBody>
                    <a:bodyPr/>
                    <a:lstStyle/>
                    <a:p>
                      <a:pPr algn="l" fontAlgn="t"/>
                      <a:r>
                        <a:rPr lang="en-US" sz="700" u="none" strike="noStrike" dirty="0">
                          <a:effectLst/>
                          <a:latin typeface="Arial" panose="020B0604020202020204" pitchFamily="34" charset="0"/>
                          <a:cs typeface="Arial" panose="020B0604020202020204" pitchFamily="34" charset="0"/>
                        </a:rPr>
                        <a:t>eV2XARC_Ph2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Architecture enhancements for 3GPP support of advanced V2X services – Phase 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SP-210090</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246888">
                <a:tc>
                  <a:txBody>
                    <a:bodyPr/>
                    <a:lstStyle/>
                    <a:p>
                      <a:pPr algn="l" fontAlgn="t"/>
                      <a:r>
                        <a:rPr lang="en-US" sz="700" u="none" strike="noStrike" dirty="0">
                          <a:effectLst/>
                          <a:latin typeface="Arial" panose="020B0604020202020204" pitchFamily="34" charset="0"/>
                          <a:cs typeface="Arial" panose="020B0604020202020204" pitchFamily="34" charset="0"/>
                        </a:rPr>
                        <a:t>ATSSS_Ph2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Access Traffic Steering, Switch and Splitting support in the 5G system architecture Phase 2 </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SP-200977</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5G_AIS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5G System Enhancement for Advanced Interactive Services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SP-190564</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3"/>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5G_eLCS _Ph2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Enhancement to the 5GC LoCation Services-Phase 2</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SP-200082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4"/>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MPS2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Multimedia Priority Service (MPS) Phase 2 </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SP-200519</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5"/>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MINT</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Minimization of Service Interruption</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SP-210582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6"/>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ARCH_NR_REDCAP</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Architecture Enhancement for NR Reduced Capability Devices</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SP-211100</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7"/>
                  </a:ext>
                </a:extLst>
              </a:tr>
              <a:tr h="246888">
                <a:tc>
                  <a:txBody>
                    <a:bodyPr/>
                    <a:lstStyle/>
                    <a:p>
                      <a:pPr algn="l" fontAlgn="t"/>
                      <a:r>
                        <a:rPr lang="en-US" sz="700" u="none" strike="noStrike" dirty="0" err="1">
                          <a:effectLst/>
                          <a:latin typeface="Arial" panose="020B0604020202020204" pitchFamily="34" charset="0"/>
                          <a:cs typeface="Arial" panose="020B0604020202020204" pitchFamily="34" charset="0"/>
                        </a:rPr>
                        <a:t>IoT_SAT_ARCH_EPS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Architecture support for NB-IoT/eMTC Non-Terrestrial Networks in EPS</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SP-211306</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1 CR to TS </a:t>
                      </a:r>
                      <a:r>
                        <a:rPr kumimoji="0" lang="en-US" sz="7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23.401 (Rel-18)</a:t>
                      </a:r>
                      <a:endParaRPr kumimoji="0" lang="en-US" sz="7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8"/>
                  </a:ext>
                </a:extLst>
              </a:tr>
              <a:tr h="246888">
                <a:tc>
                  <a:txBody>
                    <a:bodyPr/>
                    <a:lstStyle/>
                    <a:p>
                      <a:pPr algn="l" fontAlgn="t"/>
                      <a:r>
                        <a:rPr lang="en-US" sz="700" u="none" strike="noStrike" dirty="0" err="1" smtClean="0">
                          <a:effectLst/>
                          <a:latin typeface="Arial" panose="020B0604020202020204" pitchFamily="34" charset="0"/>
                          <a:cs typeface="Arial" panose="020B0604020202020204" pitchFamily="34" charset="0"/>
                        </a:rPr>
                        <a:t>NR_QoE_enh</a:t>
                      </a:r>
                      <a:r>
                        <a:rPr lang="en-US" sz="700" u="none" strike="noStrike" dirty="0" smtClean="0">
                          <a:effectLst/>
                          <a:latin typeface="Arial" panose="020B0604020202020204" pitchFamily="34" charset="0"/>
                          <a:cs typeface="Arial" panose="020B0604020202020204" pitchFamily="34" charset="0"/>
                        </a:rPr>
                        <a:t>-Core</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b="0" i="0" u="none" strike="noStrike" dirty="0" smtClean="0">
                          <a:solidFill>
                            <a:srgbClr val="000000"/>
                          </a:solidFill>
                          <a:effectLst/>
                          <a:latin typeface="Arial" panose="020B0604020202020204" pitchFamily="34" charset="0"/>
                          <a:cs typeface="Arial" panose="020B0604020202020204" pitchFamily="34" charset="0"/>
                        </a:rPr>
                        <a:t>[RAN3] Core part: Enhancement on NR </a:t>
                      </a:r>
                      <a:r>
                        <a:rPr lang="en-US" sz="700" b="0" i="0" u="none" strike="noStrike" dirty="0" err="1" smtClean="0">
                          <a:solidFill>
                            <a:srgbClr val="000000"/>
                          </a:solidFill>
                          <a:effectLst/>
                          <a:latin typeface="Arial" panose="020B0604020202020204" pitchFamily="34" charset="0"/>
                          <a:cs typeface="Arial" panose="020B0604020202020204" pitchFamily="34" charset="0"/>
                        </a:rPr>
                        <a:t>QoE</a:t>
                      </a:r>
                      <a:r>
                        <a:rPr lang="en-US" sz="700" b="0" i="0" u="none" strike="noStrike" dirty="0" smtClean="0">
                          <a:solidFill>
                            <a:srgbClr val="000000"/>
                          </a:solidFill>
                          <a:effectLst/>
                          <a:latin typeface="Arial" panose="020B0604020202020204" pitchFamily="34" charset="0"/>
                          <a:cs typeface="Arial" panose="020B0604020202020204" pitchFamily="34" charset="0"/>
                        </a:rPr>
                        <a:t> management and optimizations for diverse services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 </a:t>
                      </a:r>
                      <a:r>
                        <a:rPr lang="en-US" sz="700" u="none" strike="noStrike" dirty="0" smtClean="0">
                          <a:effectLst/>
                          <a:latin typeface="Arial" panose="020B0604020202020204" pitchFamily="34" charset="0"/>
                          <a:cs typeface="Arial" panose="020B0604020202020204" pitchFamily="34" charset="0"/>
                        </a:rPr>
                        <a:t>RP-223488</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9"/>
                  </a:ext>
                </a:extLst>
              </a:tr>
            </a:tbl>
          </a:graphicData>
        </a:graphic>
      </p:graphicFrame>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SA#105, </a:t>
            </a:r>
            <a:r>
              <a:rPr lang="en-GB" sz="1500" dirty="0"/>
              <a:t>statistics, next meetings)</a:t>
            </a:r>
          </a:p>
          <a:p>
            <a:pPr eaLnBrk="1" hangingPunct="1">
              <a:defRPr/>
            </a:pPr>
            <a:r>
              <a:rPr lang="en-GB" sz="1500" dirty="0"/>
              <a:t> </a:t>
            </a:r>
            <a:r>
              <a:rPr lang="en-GB" sz="1500" b="1" dirty="0"/>
              <a:t>2) SA Work Report</a:t>
            </a:r>
          </a:p>
          <a:p>
            <a:pPr lvl="1" eaLnBrk="1" hangingPunct="1">
              <a:defRPr/>
            </a:pPr>
            <a:r>
              <a:rPr lang="en-GB" sz="1350" dirty="0"/>
              <a:t>2.1) Rel-14 and before Maintenance</a:t>
            </a:r>
          </a:p>
          <a:p>
            <a:pPr lvl="1" eaLnBrk="1" hangingPunct="1">
              <a:defRPr/>
            </a:pPr>
            <a:r>
              <a:rPr lang="en-GB" sz="1350" dirty="0"/>
              <a:t>2.2) Rel-15 Work and Maintenance </a:t>
            </a:r>
          </a:p>
          <a:p>
            <a:pPr lvl="1" eaLnBrk="1" hangingPunct="1">
              <a:defRPr/>
            </a:pPr>
            <a:r>
              <a:rPr lang="en-GB" sz="1350" dirty="0"/>
              <a:t>2.3) Rel-16 Work and Maintenance</a:t>
            </a:r>
          </a:p>
          <a:p>
            <a:pPr lvl="1" eaLnBrk="1" hangingPunct="1">
              <a:defRPr/>
            </a:pPr>
            <a:r>
              <a:rPr lang="en-GB" sz="1350" dirty="0"/>
              <a:t>2.4) Rel-17 Work and Maintenance</a:t>
            </a:r>
          </a:p>
          <a:p>
            <a:pPr lvl="1" eaLnBrk="1" hangingPunct="1">
              <a:defRPr/>
            </a:pPr>
            <a:r>
              <a:rPr lang="en-GB" sz="1350" b="1" dirty="0"/>
              <a:t>2.5) Rel-18 Work and Maintenance</a:t>
            </a:r>
          </a:p>
          <a:p>
            <a:pPr lvl="1" eaLnBrk="1" hangingPunct="1">
              <a:defRPr/>
            </a:pPr>
            <a:r>
              <a:rPr lang="en-GB" sz="1350" dirty="0" smtClean="0"/>
              <a:t>2.6) </a:t>
            </a:r>
            <a:r>
              <a:rPr lang="en-GB" sz="1350" dirty="0"/>
              <a:t>Rel-19 Work and Maintenance</a:t>
            </a:r>
          </a:p>
          <a:p>
            <a:pPr lvl="1" eaLnBrk="1" hangingPunct="1">
              <a:defRPr/>
            </a:pPr>
            <a:r>
              <a:rPr lang="en-GB" sz="1350" dirty="0"/>
              <a:t>2.7)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SA#105, </a:t>
            </a:r>
            <a:r>
              <a:rPr lang="en-GB" sz="1500" dirty="0"/>
              <a:t>statistics, next meetings)</a:t>
            </a:r>
          </a:p>
          <a:p>
            <a:pPr eaLnBrk="1" hangingPunct="1">
              <a:defRPr/>
            </a:pPr>
            <a:r>
              <a:rPr lang="en-GB" sz="1500" dirty="0"/>
              <a:t> 2) SA Work Report</a:t>
            </a:r>
          </a:p>
          <a:p>
            <a:pPr lvl="1" eaLnBrk="1" hangingPunct="1">
              <a:defRPr/>
            </a:pPr>
            <a:r>
              <a:rPr lang="en-GB" sz="1350" dirty="0"/>
              <a:t>2.1) Rel-14 and before Maintenance</a:t>
            </a:r>
          </a:p>
          <a:p>
            <a:pPr lvl="1" eaLnBrk="1" hangingPunct="1">
              <a:defRPr/>
            </a:pPr>
            <a:r>
              <a:rPr lang="en-GB" sz="1350" dirty="0"/>
              <a:t>2.2) Rel-15 Work and Maintenance </a:t>
            </a:r>
          </a:p>
          <a:p>
            <a:pPr lvl="1" eaLnBrk="1" hangingPunct="1">
              <a:defRPr/>
            </a:pPr>
            <a:r>
              <a:rPr lang="en-GB" sz="1350" dirty="0"/>
              <a:t>2.3) Rel-16 Work and Maintenance</a:t>
            </a:r>
          </a:p>
          <a:p>
            <a:pPr lvl="1" eaLnBrk="1" hangingPunct="1">
              <a:defRPr/>
            </a:pPr>
            <a:r>
              <a:rPr lang="en-GB" sz="1350" dirty="0"/>
              <a:t>2.4) Rel-17 Work and Maintenance</a:t>
            </a:r>
          </a:p>
          <a:p>
            <a:pPr lvl="1" eaLnBrk="1" hangingPunct="1">
              <a:defRPr/>
            </a:pPr>
            <a:r>
              <a:rPr lang="en-GB" sz="1350" dirty="0"/>
              <a:t>2.5) Rel-18 Work and Maintenance</a:t>
            </a:r>
          </a:p>
          <a:p>
            <a:pPr lvl="1" eaLnBrk="1" hangingPunct="1">
              <a:defRPr/>
            </a:pPr>
            <a:r>
              <a:rPr lang="en-GB" sz="1350" dirty="0" smtClean="0"/>
              <a:t>2.6) </a:t>
            </a:r>
            <a:r>
              <a:rPr lang="en-GB" sz="1350" dirty="0"/>
              <a:t>Rel-19 Work and Maintenance</a:t>
            </a:r>
          </a:p>
          <a:p>
            <a:pPr lvl="1" eaLnBrk="1" hangingPunct="1">
              <a:defRPr/>
            </a:pPr>
            <a:r>
              <a:rPr lang="en-GB" sz="1350" dirty="0"/>
              <a:t>2.7)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algn="l" eaLnBrk="1" hangingPunct="1"/>
            <a:r>
              <a:rPr lang="de-DE" altLang="de-DE" sz="2800" b="1" smtClean="0">
                <a:solidFill>
                  <a:schemeClr val="tx1"/>
                </a:solidFill>
              </a:rPr>
              <a:t>2.5) </a:t>
            </a:r>
            <a:r>
              <a:rPr lang="en-GB" altLang="en-US" sz="2800" b="1" smtClean="0">
                <a:solidFill>
                  <a:schemeClr val="tx1"/>
                </a:solidFill>
              </a:rPr>
              <a:t>Rel-18 Study/Work (1/5)</a:t>
            </a:r>
            <a:endParaRPr lang="de-DE" altLang="de-DE" sz="2800" b="1" smtClean="0">
              <a:solidFill>
                <a:schemeClr val="tx1"/>
              </a:solidFill>
            </a:endParaRPr>
          </a:p>
        </p:txBody>
      </p:sp>
      <p:graphicFrame>
        <p:nvGraphicFramePr>
          <p:cNvPr id="7" name="Content Placeholder 8"/>
          <p:cNvGraphicFramePr>
            <a:graphicFrameLocks noGrp="1"/>
          </p:cNvGraphicFramePr>
          <p:nvPr>
            <p:extLst>
              <p:ext uri="{D42A27DB-BD31-4B8C-83A1-F6EECF244321}">
                <p14:modId xmlns:p14="http://schemas.microsoft.com/office/powerpoint/2010/main" val="1939332505"/>
              </p:ext>
            </p:extLst>
          </p:nvPr>
        </p:nvGraphicFramePr>
        <p:xfrm>
          <a:off x="604838" y="1028700"/>
          <a:ext cx="6303962" cy="3589343"/>
        </p:xfrm>
        <a:graphic>
          <a:graphicData uri="http://schemas.openxmlformats.org/drawingml/2006/table">
            <a:tbl>
              <a:tblPr/>
              <a:tblGrid>
                <a:gridCol w="1131887">
                  <a:extLst>
                    <a:ext uri="{9D8B030D-6E8A-4147-A177-3AD203B41FA5}">
                      <a16:colId xmlns:a16="http://schemas.microsoft.com/office/drawing/2014/main" val="3070449017"/>
                    </a:ext>
                  </a:extLst>
                </a:gridCol>
                <a:gridCol w="1963738">
                  <a:extLst>
                    <a:ext uri="{9D8B030D-6E8A-4147-A177-3AD203B41FA5}">
                      <a16:colId xmlns:a16="http://schemas.microsoft.com/office/drawing/2014/main" val="3178622182"/>
                    </a:ext>
                  </a:extLst>
                </a:gridCol>
                <a:gridCol w="641350">
                  <a:extLst>
                    <a:ext uri="{9D8B030D-6E8A-4147-A177-3AD203B41FA5}">
                      <a16:colId xmlns:a16="http://schemas.microsoft.com/office/drawing/2014/main" val="2821303542"/>
                    </a:ext>
                  </a:extLst>
                </a:gridCol>
                <a:gridCol w="2566987">
                  <a:extLst>
                    <a:ext uri="{9D8B030D-6E8A-4147-A177-3AD203B41FA5}">
                      <a16:colId xmlns:a16="http://schemas.microsoft.com/office/drawing/2014/main" val="1740285195"/>
                    </a:ext>
                  </a:extLst>
                </a:gridCol>
              </a:tblGrid>
              <a:tr h="338092">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Acronym</a:t>
                      </a:r>
                    </a:p>
                  </a:txBody>
                  <a:tcPr marL="68582" marR="68582" marT="34308" marB="343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Work Item Title</a:t>
                      </a:r>
                    </a:p>
                  </a:txBody>
                  <a:tcPr marL="68582" marR="68582" marT="34308" marB="343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WID#</a:t>
                      </a:r>
                    </a:p>
                  </a:txBody>
                  <a:tcPr marL="68582" marR="68582" marT="34308" marB="343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Remarks</a:t>
                      </a:r>
                    </a:p>
                  </a:txBody>
                  <a:tcPr marL="68582" marR="68582" marT="34308" marB="343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extLst>
                  <a:ext uri="{0D108BD9-81ED-4DB2-BD59-A6C34878D82A}">
                    <a16:rowId xmlns:a16="http://schemas.microsoft.com/office/drawing/2014/main" val="524571985"/>
                  </a:ext>
                </a:extLst>
              </a:tr>
              <a:tr h="352377">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rgbClr val="FFFFFF"/>
                          </a:solidFill>
                          <a:effectLst/>
                          <a:latin typeface="Calibri" panose="020F0502020204030204" pitchFamily="34" charset="0"/>
                          <a:ea typeface="MS PGothic" panose="020B0600070205080204" pitchFamily="34" charset="-128"/>
                        </a:rPr>
                        <a:t>5GSATB</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5G System with Satellite Backhaul</a:t>
                      </a:r>
                      <a:endParaRPr kumimoji="0" lang="de-DE"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endParaRP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SP-230111</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4108734011"/>
                  </a:ext>
                </a:extLst>
              </a:tr>
              <a:tr h="352377">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dirty="0" smtClean="0">
                          <a:ln>
                            <a:noFill/>
                          </a:ln>
                          <a:solidFill>
                            <a:schemeClr val="bg1"/>
                          </a:solidFill>
                          <a:effectLst/>
                          <a:latin typeface="Calibri" panose="020F0502020204030204" pitchFamily="34" charset="0"/>
                          <a:ea typeface="SimSun" panose="02010600030101010101" pitchFamily="2" charset="-122"/>
                        </a:rPr>
                        <a:t>5GSAT_Ph2</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Satellite access, Phase2</a:t>
                      </a:r>
                      <a:endParaRPr kumimoji="0" lang="de-DE"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SP-230109</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1 </a:t>
                      </a:r>
                      <a:r>
                        <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CR to TS 23.401</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3753169875"/>
                  </a:ext>
                </a:extLst>
              </a:tr>
              <a:tr h="352377">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PIN</a:t>
                      </a:r>
                      <a:endPar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Personal IoT Networks</a:t>
                      </a:r>
                      <a:endParaRPr kumimoji="0" lang="de-DE"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SP-221343</a:t>
                      </a:r>
                      <a:endPar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1 CR to TS 23.501</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540070718"/>
                  </a:ext>
                </a:extLst>
              </a:tr>
              <a:tr h="419043">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dirty="0" smtClean="0">
                          <a:ln>
                            <a:noFill/>
                          </a:ln>
                          <a:solidFill>
                            <a:schemeClr val="bg1"/>
                          </a:solidFill>
                          <a:effectLst/>
                          <a:latin typeface="Calibri" panose="020F0502020204030204" pitchFamily="34" charset="0"/>
                          <a:ea typeface="SimSun" panose="02010600030101010101" pitchFamily="2" charset="-122"/>
                        </a:rPr>
                        <a:t>UAS_Ph2</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Phase 2 of UAS, UAV and UAM</a:t>
                      </a:r>
                      <a:endParaRPr kumimoji="0" lang="de-DE"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SP-230091</a:t>
                      </a:r>
                      <a:endPar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1 CR to TS 23.401</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963668417"/>
                  </a:ext>
                </a:extLst>
              </a:tr>
              <a:tr h="409519">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dirty="0" err="1" smtClean="0">
                          <a:ln>
                            <a:noFill/>
                          </a:ln>
                          <a:solidFill>
                            <a:schemeClr val="bg1"/>
                          </a:solidFill>
                          <a:effectLst/>
                          <a:latin typeface="Calibri" panose="020F0502020204030204" pitchFamily="34" charset="0"/>
                          <a:ea typeface="SimSun" panose="02010600030101010101" pitchFamily="2" charset="-122"/>
                        </a:rPr>
                        <a:t>Ranging_SL</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Ranging based services and sidelink positioning</a:t>
                      </a:r>
                      <a:endParaRPr kumimoji="0" lang="de-DE"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SP-230106</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1 </a:t>
                      </a:r>
                      <a:r>
                        <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CR to TS </a:t>
                      </a:r>
                      <a:r>
                        <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23.273</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2022327216"/>
                  </a:ext>
                </a:extLst>
              </a:tr>
              <a:tr h="409519">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rgbClr val="FFFFFF"/>
                          </a:solidFill>
                          <a:effectLst/>
                          <a:latin typeface="Calibri" panose="020F0502020204030204" pitchFamily="34" charset="0"/>
                          <a:ea typeface="MS PGothic" panose="020B0600070205080204" pitchFamily="34" charset="-128"/>
                        </a:rPr>
                        <a:t>5G_eLCS _Ph3</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Enhancement to the 5GC LoCation Services-Phase 3</a:t>
                      </a:r>
                      <a:endPar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SP-230093</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No CRs</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2728639792"/>
                  </a:ext>
                </a:extLst>
              </a:tr>
              <a:tr h="409519">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dirty="0" smtClean="0">
                          <a:ln>
                            <a:noFill/>
                          </a:ln>
                          <a:solidFill>
                            <a:schemeClr val="bg1"/>
                          </a:solidFill>
                          <a:effectLst/>
                          <a:latin typeface="Calibri" panose="020F0502020204030204" pitchFamily="34" charset="0"/>
                          <a:ea typeface="SimSun" panose="02010600030101010101" pitchFamily="2" charset="-122"/>
                        </a:rPr>
                        <a:t>5G_ProSe_Ph2</a:t>
                      </a: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Proximity-based Services in 5GS Phase 2</a:t>
                      </a: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rgbClr val="FFFFFF"/>
                          </a:solidFill>
                          <a:effectLst/>
                          <a:latin typeface="Calibri" panose="020F0502020204030204" pitchFamily="34" charset="0"/>
                          <a:ea typeface="SimSun" panose="02010600030101010101" pitchFamily="2" charset="-122"/>
                        </a:rPr>
                        <a:t>SP-230097</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900" b="0" i="0" u="none" strike="noStrike" cap="none" normalizeH="0" baseline="0" smtClean="0">
                        <a:ln>
                          <a:noFill/>
                        </a:ln>
                        <a:solidFill>
                          <a:srgbClr val="FFFFFF"/>
                        </a:solidFill>
                        <a:effectLst/>
                        <a:latin typeface="Calibri" panose="020F0502020204030204" pitchFamily="34" charset="0"/>
                        <a:ea typeface="SimSun" panose="02010600030101010101" pitchFamily="2" charset="-122"/>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No CRs</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3153212628"/>
                  </a:ext>
                </a:extLst>
              </a:tr>
              <a:tr h="546514">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rgbClr val="FFFFFF"/>
                          </a:solidFill>
                          <a:effectLst/>
                          <a:latin typeface="Calibri" panose="020F0502020204030204" pitchFamily="34" charset="0"/>
                          <a:ea typeface="MS PGothic" panose="020B0600070205080204" pitchFamily="34" charset="-128"/>
                        </a:rPr>
                        <a:t>GMEC</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Generic group management, exposure and communication enhancements</a:t>
                      </a:r>
                      <a:endParaRPr kumimoji="0" lang="de-DE"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endParaRP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SP-230101</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900" b="0" i="0" u="none" strike="noStrike" cap="none" normalizeH="0" baseline="0" smtClean="0">
                        <a:ln>
                          <a:noFill/>
                        </a:ln>
                        <a:solidFill>
                          <a:srgbClr val="FFFFFF"/>
                        </a:solidFill>
                        <a:effectLst/>
                        <a:latin typeface="Calibri" panose="020F0502020204030204" pitchFamily="34" charset="0"/>
                        <a:ea typeface="SimSun" panose="02010600030101010101" pitchFamily="2" charset="-122"/>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chemeClr val="bg1"/>
                          </a:solidFill>
                          <a:effectLst/>
                          <a:latin typeface="Calibri" panose="020F0502020204030204" pitchFamily="34" charset="0"/>
                          <a:ea typeface="SimSun" panose="02010600030101010101" pitchFamily="2" charset="-122"/>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3040153372"/>
                  </a:ext>
                </a:extLst>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algn="l" eaLnBrk="1" hangingPunct="1"/>
            <a:r>
              <a:rPr lang="de-DE" altLang="de-DE" sz="2800" b="1" smtClean="0">
                <a:solidFill>
                  <a:schemeClr val="tx1"/>
                </a:solidFill>
              </a:rPr>
              <a:t>2.5) </a:t>
            </a:r>
            <a:r>
              <a:rPr lang="en-GB" altLang="en-US" sz="2800" b="1" smtClean="0">
                <a:solidFill>
                  <a:schemeClr val="tx1"/>
                </a:solidFill>
              </a:rPr>
              <a:t>Rel-18 Study/Work (2/5)</a:t>
            </a:r>
            <a:endParaRPr lang="de-DE" altLang="de-DE" sz="2800" b="1" smtClean="0">
              <a:solidFill>
                <a:schemeClr val="tx1"/>
              </a:solidFill>
            </a:endParaRPr>
          </a:p>
        </p:txBody>
      </p:sp>
      <p:graphicFrame>
        <p:nvGraphicFramePr>
          <p:cNvPr id="7" name="Content Placeholder 8">
            <a:extLst>
              <a:ext uri="{FF2B5EF4-FFF2-40B4-BE49-F238E27FC236}">
                <a16:creationId xmlns:a16="http://schemas.microsoft.com/office/drawing/2014/main" id="{6F37D82D-D609-47C6-97E0-9B185936DA9D}"/>
              </a:ext>
            </a:extLst>
          </p:cNvPr>
          <p:cNvGraphicFramePr>
            <a:graphicFrameLocks/>
          </p:cNvGraphicFramePr>
          <p:nvPr>
            <p:extLst>
              <p:ext uri="{D42A27DB-BD31-4B8C-83A1-F6EECF244321}">
                <p14:modId xmlns:p14="http://schemas.microsoft.com/office/powerpoint/2010/main" val="4067587784"/>
              </p:ext>
            </p:extLst>
          </p:nvPr>
        </p:nvGraphicFramePr>
        <p:xfrm>
          <a:off x="588963" y="1028700"/>
          <a:ext cx="6302375" cy="3511550"/>
        </p:xfrm>
        <a:graphic>
          <a:graphicData uri="http://schemas.openxmlformats.org/drawingml/2006/table">
            <a:tbl>
              <a:tblPr firstRow="1" bandRow="1">
                <a:tableStyleId>{8FD4443E-F989-4FC4-A0C8-D5A2AF1F390B}</a:tableStyleId>
              </a:tblPr>
              <a:tblGrid>
                <a:gridCol w="1131760">
                  <a:extLst>
                    <a:ext uri="{9D8B030D-6E8A-4147-A177-3AD203B41FA5}">
                      <a16:colId xmlns:a16="http://schemas.microsoft.com/office/drawing/2014/main" val="20000"/>
                    </a:ext>
                  </a:extLst>
                </a:gridCol>
                <a:gridCol w="1963113">
                  <a:extLst>
                    <a:ext uri="{9D8B030D-6E8A-4147-A177-3AD203B41FA5}">
                      <a16:colId xmlns:a16="http://schemas.microsoft.com/office/drawing/2014/main" val="20001"/>
                    </a:ext>
                  </a:extLst>
                </a:gridCol>
                <a:gridCol w="641644">
                  <a:extLst>
                    <a:ext uri="{9D8B030D-6E8A-4147-A177-3AD203B41FA5}">
                      <a16:colId xmlns:a16="http://schemas.microsoft.com/office/drawing/2014/main" val="20004"/>
                    </a:ext>
                  </a:extLst>
                </a:gridCol>
                <a:gridCol w="2565858">
                  <a:extLst>
                    <a:ext uri="{9D8B030D-6E8A-4147-A177-3AD203B41FA5}">
                      <a16:colId xmlns:a16="http://schemas.microsoft.com/office/drawing/2014/main" val="1556240109"/>
                    </a:ext>
                  </a:extLst>
                </a:gridCol>
              </a:tblGrid>
              <a:tr h="337465">
                <a:tc>
                  <a:txBody>
                    <a:bodyPr/>
                    <a:lstStyle/>
                    <a:p>
                      <a:pPr algn="ctr"/>
                      <a:r>
                        <a:rPr lang="en-US" sz="900" dirty="0" smtClean="0"/>
                        <a:t>Acronym</a:t>
                      </a:r>
                      <a:endParaRPr lang="en-US" sz="900" dirty="0"/>
                    </a:p>
                  </a:txBody>
                  <a:tcPr marL="68569" marR="68569" marT="34316" marB="3431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a:t>Work Item Title</a:t>
                      </a:r>
                    </a:p>
                  </a:txBody>
                  <a:tcPr marL="68569" marR="68569" marT="34316" marB="3431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prstClr val="white"/>
                          </a:solidFill>
                          <a:effectLst/>
                          <a:uLnTx/>
                          <a:uFillTx/>
                          <a:latin typeface="+mn-lt"/>
                          <a:ea typeface="+mn-ea"/>
                          <a:cs typeface="+mn-cs"/>
                        </a:rPr>
                        <a:t>WID#</a:t>
                      </a:r>
                    </a:p>
                  </a:txBody>
                  <a:tcPr marL="68569" marR="68569" marT="34316" marB="3431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prstClr val="white"/>
                          </a:solidFill>
                          <a:effectLst/>
                          <a:uLnTx/>
                          <a:uFillTx/>
                          <a:latin typeface="+mn-lt"/>
                          <a:ea typeface="+mn-ea"/>
                          <a:cs typeface="+mn-cs"/>
                        </a:rPr>
                        <a:t>Remarks</a:t>
                      </a:r>
                    </a:p>
                  </a:txBody>
                  <a:tcPr marL="68569" marR="68569" marT="34316" marB="3431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90709">
                <a:tc>
                  <a:txBody>
                    <a:bodyPr/>
                    <a:lstStyle/>
                    <a:p>
                      <a:pPr>
                        <a:lnSpc>
                          <a:spcPts val="1400"/>
                        </a:lnSpc>
                      </a:pPr>
                      <a:r>
                        <a:rPr kumimoji="0" lang="en-US" sz="900" b="0" i="0" u="none" strike="noStrike" kern="1200" cap="none" normalizeH="0" baseline="0" dirty="0" err="1">
                          <a:ln>
                            <a:noFill/>
                          </a:ln>
                          <a:solidFill>
                            <a:schemeClr val="bg1"/>
                          </a:solidFill>
                          <a:effectLst/>
                          <a:latin typeface="+mn-lt"/>
                          <a:ea typeface="+mn-ea"/>
                          <a:cs typeface="+mn-cs"/>
                        </a:rPr>
                        <a:t>AIMLsys</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12" marB="3431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ts val="1400"/>
                        </a:lnSpc>
                        <a:spcBef>
                          <a:spcPts val="0"/>
                        </a:spcBef>
                        <a:spcAft>
                          <a:spcPts val="0"/>
                        </a:spcAft>
                        <a:buClrTx/>
                        <a:buSzTx/>
                        <a:buFontTx/>
                        <a:buNone/>
                        <a:tabLst/>
                        <a:defRPr/>
                      </a:pPr>
                      <a:r>
                        <a:rPr lang="en-GB" sz="900" b="0" kern="1200" dirty="0">
                          <a:solidFill>
                            <a:schemeClr val="lt1"/>
                          </a:solidFill>
                          <a:effectLst/>
                          <a:latin typeface="+mn-lt"/>
                          <a:ea typeface="+mn-ea"/>
                          <a:cs typeface="+mn-cs"/>
                        </a:rPr>
                        <a:t>System Support for AI/ML-based Services</a:t>
                      </a:r>
                      <a:endParaRPr lang="de-DE" sz="900" b="0" kern="1200" dirty="0">
                        <a:solidFill>
                          <a:schemeClr val="lt1"/>
                        </a:solidFill>
                        <a:effectLst/>
                        <a:latin typeface="+mj-lt"/>
                        <a:ea typeface="+mn-ea"/>
                        <a:cs typeface="+mn-cs"/>
                      </a:endParaRPr>
                    </a:p>
                  </a:txBody>
                  <a:tcPr marL="89083" marR="89083" marT="67536" marB="675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smtClean="0">
                          <a:ln>
                            <a:noFill/>
                          </a:ln>
                          <a:solidFill>
                            <a:prstClr val="white"/>
                          </a:solidFill>
                          <a:effectLst/>
                          <a:uLnTx/>
                          <a:uFillTx/>
                          <a:latin typeface="+mn-lt"/>
                          <a:ea typeface="+mn-ea"/>
                          <a:cs typeface="+mn-cs"/>
                        </a:rPr>
                        <a:t>SP-230095</a:t>
                      </a:r>
                      <a:endParaRPr kumimoji="0" lang="en-US" sz="900" b="0" i="0" u="none" strike="noStrike" kern="1200" cap="none" spc="0" normalizeH="0" baseline="0" dirty="0">
                        <a:ln>
                          <a:noFill/>
                        </a:ln>
                        <a:solidFill>
                          <a:prstClr val="white"/>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1 CR to TS 23.502</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09422">
                <a:tc>
                  <a:txBody>
                    <a:bodyPr/>
                    <a:lstStyle/>
                    <a:p>
                      <a:r>
                        <a:rPr lang="en-GB" altLang="en-US" sz="900" b="0" dirty="0"/>
                        <a:t>5MBS_Ph2</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12" marB="3431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kern="1200" dirty="0">
                          <a:solidFill>
                            <a:schemeClr val="lt1"/>
                          </a:solidFill>
                          <a:effectLst/>
                          <a:latin typeface="+mn-lt"/>
                          <a:ea typeface="+mn-ea"/>
                          <a:cs typeface="+mn-cs"/>
                        </a:rPr>
                        <a:t>Architectural enhancements for 5G multicast-broadcast services Phase 2 </a:t>
                      </a:r>
                      <a:endParaRPr lang="de-DE" sz="900" b="0" kern="1200" dirty="0">
                        <a:solidFill>
                          <a:schemeClr val="lt1"/>
                        </a:solidFill>
                        <a:effectLst/>
                        <a:latin typeface="+mn-lt"/>
                        <a:ea typeface="+mn-ea"/>
                        <a:cs typeface="+mn-cs"/>
                      </a:endParaRPr>
                    </a:p>
                  </a:txBody>
                  <a:tcPr marL="89083" marR="89083" marT="67536" marB="675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noProof="0" dirty="0" smtClean="0">
                          <a:ln>
                            <a:noFill/>
                          </a:ln>
                          <a:solidFill>
                            <a:schemeClr val="bg1"/>
                          </a:solidFill>
                          <a:effectLst/>
                          <a:uLnTx/>
                          <a:uFillTx/>
                          <a:latin typeface="+mn-lt"/>
                          <a:ea typeface="+mn-ea"/>
                          <a:cs typeface="+mn-cs"/>
                        </a:rPr>
                        <a:t>SP-230099</a:t>
                      </a:r>
                      <a:endParaRPr kumimoji="0" lang="en-GB" altLang="zh-CN" sz="900" b="0" i="0" u="none" strike="noStrike" kern="1200" cap="none" spc="0" normalizeH="0" baseline="0" noProof="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1 CR to TS </a:t>
                      </a:r>
                      <a:r>
                        <a:rPr kumimoji="0" lang="en-US" sz="900" b="0" i="0" u="none" strike="noStrike" kern="1200" cap="none" spc="0" normalizeH="0" baseline="0" dirty="0" smtClean="0">
                          <a:ln>
                            <a:noFill/>
                          </a:ln>
                          <a:solidFill>
                            <a:schemeClr val="bg1"/>
                          </a:solidFill>
                          <a:effectLst/>
                          <a:uLnTx/>
                          <a:uFillTx/>
                          <a:latin typeface="+mn-lt"/>
                          <a:ea typeface="+mn-ea"/>
                          <a:cs typeface="+mn-cs"/>
                        </a:rPr>
                        <a:t>23.247 (Rel-19)</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537240751"/>
                  </a:ext>
                </a:extLst>
              </a:tr>
              <a:tr h="352827">
                <a:tc>
                  <a:txBody>
                    <a:bodyPr/>
                    <a:lstStyle/>
                    <a:p>
                      <a:r>
                        <a:rPr kumimoji="0" lang="en-US" sz="900" b="0" i="0" u="none" strike="noStrike" kern="1200" cap="none" normalizeH="0" baseline="0" dirty="0">
                          <a:ln>
                            <a:noFill/>
                          </a:ln>
                          <a:solidFill>
                            <a:schemeClr val="bg1"/>
                          </a:solidFill>
                          <a:effectLst/>
                          <a:latin typeface="+mn-lt"/>
                          <a:ea typeface="+mn-ea"/>
                          <a:cs typeface="+mn-cs"/>
                        </a:rPr>
                        <a:t>eNS_Ph3</a:t>
                      </a:r>
                    </a:p>
                  </a:txBody>
                  <a:tcPr marL="68569" marR="68569" marT="34312" marB="3431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900" b="0" i="0" u="none" strike="noStrike" dirty="0">
                          <a:solidFill>
                            <a:schemeClr val="bg1"/>
                          </a:solidFill>
                          <a:effectLst/>
                          <a:latin typeface="Calibri" panose="020F0502020204030204" pitchFamily="34" charset="0"/>
                        </a:rPr>
                        <a:t>Network Slicing Phase3</a:t>
                      </a:r>
                    </a:p>
                  </a:txBody>
                  <a:tcPr marL="89083" marR="89083" marT="67536" marB="675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de-DE" sz="900" b="0" kern="1200" dirty="0" smtClean="0">
                          <a:solidFill>
                            <a:schemeClr val="bg1"/>
                          </a:solidFill>
                          <a:latin typeface="+mn-lt"/>
                          <a:ea typeface="+mn-ea"/>
                          <a:cs typeface="+mn-cs"/>
                        </a:rPr>
                        <a:t>SP-230104</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1 CR </a:t>
                      </a:r>
                      <a:r>
                        <a:rPr kumimoji="0" lang="en-US" sz="900" b="0" i="0" u="none" strike="noStrike" kern="1200" cap="none" spc="0" normalizeH="0" baseline="0" dirty="0" smtClean="0">
                          <a:ln>
                            <a:noFill/>
                          </a:ln>
                          <a:solidFill>
                            <a:schemeClr val="bg1"/>
                          </a:solidFill>
                          <a:effectLst/>
                          <a:uLnTx/>
                          <a:uFillTx/>
                          <a:latin typeface="+mn-lt"/>
                          <a:ea typeface="+mn-ea"/>
                          <a:cs typeface="+mn-cs"/>
                        </a:rPr>
                        <a:t>to TS 23.502</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08048387"/>
                  </a:ext>
                </a:extLst>
              </a:tr>
              <a:tr h="418513">
                <a:tc>
                  <a:txBody>
                    <a:bodyPr/>
                    <a:lstStyle/>
                    <a:p>
                      <a:r>
                        <a:rPr lang="en-GB" altLang="zh-CN" sz="900" b="0" i="0" u="none" strike="noStrike" kern="1200" dirty="0">
                          <a:solidFill>
                            <a:schemeClr val="bg1"/>
                          </a:solidFill>
                          <a:effectLst/>
                          <a:latin typeface="Calibri" panose="020F0502020204030204" pitchFamily="34" charset="0"/>
                          <a:ea typeface="+mn-ea"/>
                          <a:cs typeface="+mn-cs"/>
                        </a:rPr>
                        <a:t>XRM</a:t>
                      </a:r>
                      <a:endParaRPr lang="en-US" sz="900" b="0" i="0" u="none" strike="noStrike" kern="1200" dirty="0">
                        <a:solidFill>
                          <a:schemeClr val="bg1"/>
                        </a:solidFill>
                        <a:effectLst/>
                        <a:latin typeface="Calibri" panose="020F0502020204030204" pitchFamily="34" charset="0"/>
                        <a:ea typeface="+mn-ea"/>
                        <a:cs typeface="+mn-cs"/>
                      </a:endParaRPr>
                    </a:p>
                  </a:txBody>
                  <a:tcPr marL="68569" marR="68569" marT="34312" marB="3431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900" b="0" i="0" u="none" strike="noStrike" kern="1200" dirty="0">
                          <a:solidFill>
                            <a:schemeClr val="bg1"/>
                          </a:solidFill>
                          <a:effectLst/>
                          <a:latin typeface="Calibri" panose="020F0502020204030204" pitchFamily="34" charset="0"/>
                          <a:ea typeface="+mn-ea"/>
                          <a:cs typeface="+mn-cs"/>
                        </a:rPr>
                        <a:t>XR (Extended Reality) and media services</a:t>
                      </a:r>
                      <a:endParaRPr lang="de-DE" altLang="zh-CN" sz="900" b="0" i="0" u="none" strike="noStrike" kern="1200" dirty="0">
                        <a:solidFill>
                          <a:schemeClr val="bg1"/>
                        </a:solidFill>
                        <a:effectLst/>
                        <a:latin typeface="Calibri" panose="020F0502020204030204" pitchFamily="34" charset="0"/>
                        <a:ea typeface="+mn-ea"/>
                        <a:cs typeface="+mn-cs"/>
                      </a:endParaRPr>
                    </a:p>
                  </a:txBody>
                  <a:tcPr marL="89083" marR="89083" marT="67536" marB="675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smtClean="0">
                          <a:ln>
                            <a:noFill/>
                          </a:ln>
                          <a:solidFill>
                            <a:prstClr val="white"/>
                          </a:solidFill>
                          <a:effectLst/>
                          <a:uLnTx/>
                          <a:uFillTx/>
                          <a:latin typeface="+mn-lt"/>
                          <a:ea typeface="+mn-ea"/>
                          <a:cs typeface="+mn-cs"/>
                        </a:rPr>
                        <a:t>SP-230092</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900" b="0" kern="0" dirty="0" smtClean="0">
                          <a:solidFill>
                            <a:schemeClr val="bg1"/>
                          </a:solidFill>
                        </a:rPr>
                        <a:t>3 CRs </a:t>
                      </a:r>
                      <a:r>
                        <a:rPr lang="en-US" altLang="zh-CN" sz="900" b="0" kern="0" dirty="0" smtClean="0">
                          <a:solidFill>
                            <a:schemeClr val="bg1"/>
                          </a:solidFill>
                        </a:rPr>
                        <a:t>to TS 23.503</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676883106"/>
                  </a:ext>
                </a:extLst>
              </a:tr>
              <a:tr h="409422">
                <a:tc>
                  <a:txBody>
                    <a:bodyPr/>
                    <a:lstStyle/>
                    <a:p>
                      <a:r>
                        <a:rPr kumimoji="0" lang="en-US" sz="900" b="0" i="0" u="none" strike="noStrike" kern="1200" cap="none" normalizeH="0" baseline="0" dirty="0">
                          <a:ln>
                            <a:noFill/>
                          </a:ln>
                          <a:solidFill>
                            <a:schemeClr val="bg1"/>
                          </a:solidFill>
                          <a:effectLst/>
                          <a:latin typeface="+mn-lt"/>
                          <a:ea typeface="+mn-ea"/>
                          <a:cs typeface="+mn-cs"/>
                        </a:rPr>
                        <a:t>NR_REDCAP_Ph2</a:t>
                      </a:r>
                    </a:p>
                  </a:txBody>
                  <a:tcPr marL="68569" marR="68569" marT="34312" marB="3431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i="0" u="none" strike="noStrike" kern="1200" dirty="0">
                          <a:solidFill>
                            <a:schemeClr val="bg1"/>
                          </a:solidFill>
                          <a:effectLst/>
                          <a:latin typeface="Calibri" panose="020F0502020204030204" pitchFamily="34" charset="0"/>
                          <a:ea typeface="+mn-ea"/>
                          <a:cs typeface="+mn-cs"/>
                        </a:rPr>
                        <a:t>5GS support of NR </a:t>
                      </a:r>
                      <a:r>
                        <a:rPr lang="en-GB" sz="900" b="0" i="0" u="none" strike="noStrike" kern="1200" dirty="0" err="1">
                          <a:solidFill>
                            <a:schemeClr val="bg1"/>
                          </a:solidFill>
                          <a:effectLst/>
                          <a:latin typeface="Calibri" panose="020F0502020204030204" pitchFamily="34" charset="0"/>
                          <a:ea typeface="+mn-ea"/>
                          <a:cs typeface="+mn-cs"/>
                        </a:rPr>
                        <a:t>RedCap</a:t>
                      </a:r>
                      <a:r>
                        <a:rPr lang="en-GB" sz="900" b="0" i="0" u="none" strike="noStrike" kern="1200" dirty="0">
                          <a:solidFill>
                            <a:schemeClr val="bg1"/>
                          </a:solidFill>
                          <a:effectLst/>
                          <a:latin typeface="Calibri" panose="020F0502020204030204" pitchFamily="34" charset="0"/>
                          <a:ea typeface="+mn-ea"/>
                          <a:cs typeface="+mn-cs"/>
                        </a:rPr>
                        <a:t> UE with long </a:t>
                      </a:r>
                      <a:r>
                        <a:rPr lang="en-GB" sz="900" b="0" i="0" u="none" strike="noStrike" kern="1200" dirty="0" err="1">
                          <a:solidFill>
                            <a:schemeClr val="bg1"/>
                          </a:solidFill>
                          <a:effectLst/>
                          <a:latin typeface="Calibri" panose="020F0502020204030204" pitchFamily="34" charset="0"/>
                          <a:ea typeface="+mn-ea"/>
                          <a:cs typeface="+mn-cs"/>
                        </a:rPr>
                        <a:t>eDRX</a:t>
                      </a:r>
                      <a:r>
                        <a:rPr lang="en-GB" sz="900" b="0" i="0" u="none" strike="noStrike" kern="1200" dirty="0">
                          <a:solidFill>
                            <a:schemeClr val="bg1"/>
                          </a:solidFill>
                          <a:effectLst/>
                          <a:latin typeface="Calibri" panose="020F0502020204030204" pitchFamily="34" charset="0"/>
                          <a:ea typeface="+mn-ea"/>
                          <a:cs typeface="+mn-cs"/>
                        </a:rPr>
                        <a:t> for RRC_INACTIVE State</a:t>
                      </a:r>
                      <a:endParaRPr lang="de-DE" sz="900" b="0" i="0" u="none" strike="noStrike" kern="1200" dirty="0">
                        <a:solidFill>
                          <a:schemeClr val="bg1"/>
                        </a:solidFill>
                        <a:effectLst/>
                        <a:latin typeface="Calibri" panose="020F0502020204030204" pitchFamily="34" charset="0"/>
                        <a:ea typeface="+mn-ea"/>
                        <a:cs typeface="+mn-cs"/>
                      </a:endParaRPr>
                    </a:p>
                  </a:txBody>
                  <a:tcPr marL="89083" marR="89083" marT="67536" marB="675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smtClean="0">
                          <a:ln>
                            <a:noFill/>
                          </a:ln>
                          <a:solidFill>
                            <a:prstClr val="white"/>
                          </a:solidFill>
                          <a:effectLst/>
                          <a:uLnTx/>
                          <a:uFillTx/>
                          <a:latin typeface="+mn-lt"/>
                          <a:ea typeface="+mn-ea"/>
                          <a:cs typeface="+mn-cs"/>
                        </a:rPr>
                        <a:t>SP-230171</a:t>
                      </a:r>
                      <a:endParaRPr lang="en-US" sz="900" b="0" i="0" dirty="0" smtClean="0">
                        <a:solidFill>
                          <a:srgbClr val="7030A0"/>
                        </a:solidFill>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No CRs</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430535587"/>
                  </a:ext>
                </a:extLst>
              </a:tr>
              <a:tr h="546596">
                <a:tc>
                  <a:txBody>
                    <a:bodyPr/>
                    <a:lstStyle/>
                    <a:p>
                      <a:r>
                        <a:rPr lang="en-US" sz="900" b="0" kern="1200" dirty="0">
                          <a:solidFill>
                            <a:schemeClr val="lt1"/>
                          </a:solidFill>
                          <a:effectLst/>
                          <a:latin typeface="+mn-lt"/>
                          <a:ea typeface="+mn-ea"/>
                          <a:cs typeface="+mn-cs"/>
                        </a:rPr>
                        <a:t>NG_RTC</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12" marB="3431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900" b="0" i="0" u="none" strike="noStrike" dirty="0">
                          <a:solidFill>
                            <a:schemeClr val="bg1"/>
                          </a:solidFill>
                          <a:effectLst/>
                          <a:latin typeface="Calibri" panose="020F0502020204030204" pitchFamily="34" charset="0"/>
                        </a:rPr>
                        <a:t>System architecture for next generation real time communication services</a:t>
                      </a:r>
                    </a:p>
                  </a:txBody>
                  <a:tcPr marL="89083" marR="89083" marT="67536" marB="675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US" sz="900" b="0" i="0" u="none" strike="noStrike" kern="1200" cap="none" spc="0" normalizeH="0" baseline="0" dirty="0" smtClean="0">
                          <a:ln>
                            <a:noFill/>
                          </a:ln>
                          <a:solidFill>
                            <a:prstClr val="white"/>
                          </a:solidFill>
                          <a:effectLst/>
                          <a:uLnTx/>
                          <a:uFillTx/>
                          <a:latin typeface="+mn-lt"/>
                          <a:ea typeface="+mn-ea"/>
                          <a:cs typeface="+mn-cs"/>
                        </a:rPr>
                        <a:t>SP-230098</a:t>
                      </a:r>
                      <a:endParaRPr lang="en-US" sz="900" b="0" kern="1200" dirty="0">
                        <a:solidFill>
                          <a:schemeClr val="lt1"/>
                        </a:solidFill>
                        <a:effectLst/>
                        <a:latin typeface="+mj-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1 CR </a:t>
                      </a:r>
                      <a:r>
                        <a:rPr kumimoji="0" lang="en-US" sz="900" b="0" i="0" u="none" strike="noStrike" kern="1200" cap="none" spc="0" normalizeH="0" baseline="0" dirty="0" smtClean="0">
                          <a:ln>
                            <a:noFill/>
                          </a:ln>
                          <a:solidFill>
                            <a:schemeClr val="bg1"/>
                          </a:solidFill>
                          <a:effectLst/>
                          <a:uLnTx/>
                          <a:uFillTx/>
                          <a:latin typeface="+mn-lt"/>
                          <a:ea typeface="+mn-ea"/>
                          <a:cs typeface="+mn-cs"/>
                        </a:rPr>
                        <a:t>to TS 23.228</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766171638"/>
                  </a:ext>
                </a:extLst>
              </a:tr>
              <a:tr h="546596">
                <a:tc>
                  <a:txBody>
                    <a:bodyPr/>
                    <a:lstStyle/>
                    <a:p>
                      <a:r>
                        <a:rPr lang="en-GB" sz="900" b="0" kern="1200" dirty="0">
                          <a:solidFill>
                            <a:schemeClr val="lt1"/>
                          </a:solidFill>
                          <a:effectLst/>
                          <a:latin typeface="+mn-lt"/>
                          <a:ea typeface="+mn-ea"/>
                          <a:cs typeface="+mn-cs"/>
                        </a:rPr>
                        <a:t>ATSSS_Ph3</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12" marB="3431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kern="1200" dirty="0">
                          <a:solidFill>
                            <a:schemeClr val="lt1"/>
                          </a:solidFill>
                          <a:effectLst/>
                          <a:latin typeface="+mn-lt"/>
                          <a:ea typeface="+mn-ea"/>
                          <a:cs typeface="+mn-cs"/>
                        </a:rPr>
                        <a:t>Access Traffic Steering, Switching and Splitting support in the 5G system architecture; Phase 3</a:t>
                      </a:r>
                      <a:endParaRPr lang="de-DE" sz="900" b="0" kern="1200" dirty="0">
                        <a:solidFill>
                          <a:schemeClr val="lt1"/>
                        </a:solidFill>
                        <a:effectLst/>
                        <a:latin typeface="+mn-lt"/>
                        <a:ea typeface="+mn-ea"/>
                        <a:cs typeface="+mn-cs"/>
                      </a:endParaRPr>
                    </a:p>
                  </a:txBody>
                  <a:tcPr marL="89083" marR="89083" marT="67536" marB="675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900" b="0" kern="1200" dirty="0" smtClean="0">
                          <a:solidFill>
                            <a:schemeClr val="lt1"/>
                          </a:solidFill>
                          <a:effectLst/>
                          <a:latin typeface="+mn-lt"/>
                          <a:ea typeface="+mn-ea"/>
                          <a:cs typeface="+mn-cs"/>
                        </a:rPr>
                        <a:t>SP-221334</a:t>
                      </a:r>
                      <a:endParaRPr lang="en-US" sz="900" b="0" i="0" dirty="0" smtClean="0">
                        <a:solidFill>
                          <a:schemeClr val="bg1"/>
                        </a:solidFill>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No CRs</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algn="l" eaLnBrk="1" hangingPunct="1"/>
            <a:r>
              <a:rPr lang="de-DE" altLang="de-DE" sz="2800" b="1" smtClean="0">
                <a:solidFill>
                  <a:schemeClr val="tx1"/>
                </a:solidFill>
              </a:rPr>
              <a:t>2.5) </a:t>
            </a:r>
            <a:r>
              <a:rPr lang="en-GB" altLang="en-US" sz="2800" b="1" smtClean="0">
                <a:solidFill>
                  <a:schemeClr val="tx1"/>
                </a:solidFill>
              </a:rPr>
              <a:t>Rel-18 Study/Work (3/5)</a:t>
            </a:r>
            <a:endParaRPr lang="de-DE" altLang="de-DE" sz="2800" b="1" smtClean="0">
              <a:solidFill>
                <a:schemeClr val="tx1"/>
              </a:solidFill>
            </a:endParaRPr>
          </a:p>
        </p:txBody>
      </p:sp>
      <p:graphicFrame>
        <p:nvGraphicFramePr>
          <p:cNvPr id="7" name="Content Placeholder 8">
            <a:extLst>
              <a:ext uri="{FF2B5EF4-FFF2-40B4-BE49-F238E27FC236}">
                <a16:creationId xmlns:a16="http://schemas.microsoft.com/office/drawing/2014/main" id="{6F37D82D-D609-47C6-97E0-9B185936DA9D}"/>
              </a:ext>
            </a:extLst>
          </p:cNvPr>
          <p:cNvGraphicFramePr>
            <a:graphicFrameLocks/>
          </p:cNvGraphicFramePr>
          <p:nvPr>
            <p:extLst>
              <p:ext uri="{D42A27DB-BD31-4B8C-83A1-F6EECF244321}">
                <p14:modId xmlns:p14="http://schemas.microsoft.com/office/powerpoint/2010/main" val="1478814586"/>
              </p:ext>
            </p:extLst>
          </p:nvPr>
        </p:nvGraphicFramePr>
        <p:xfrm>
          <a:off x="588963" y="1028700"/>
          <a:ext cx="6302375" cy="3460755"/>
        </p:xfrm>
        <a:graphic>
          <a:graphicData uri="http://schemas.openxmlformats.org/drawingml/2006/table">
            <a:tbl>
              <a:tblPr firstRow="1" bandRow="1">
                <a:tableStyleId>{8FD4443E-F989-4FC4-A0C8-D5A2AF1F390B}</a:tableStyleId>
              </a:tblPr>
              <a:tblGrid>
                <a:gridCol w="1131760">
                  <a:extLst>
                    <a:ext uri="{9D8B030D-6E8A-4147-A177-3AD203B41FA5}">
                      <a16:colId xmlns:a16="http://schemas.microsoft.com/office/drawing/2014/main" val="20000"/>
                    </a:ext>
                  </a:extLst>
                </a:gridCol>
                <a:gridCol w="1963113">
                  <a:extLst>
                    <a:ext uri="{9D8B030D-6E8A-4147-A177-3AD203B41FA5}">
                      <a16:colId xmlns:a16="http://schemas.microsoft.com/office/drawing/2014/main" val="20001"/>
                    </a:ext>
                  </a:extLst>
                </a:gridCol>
                <a:gridCol w="641644">
                  <a:extLst>
                    <a:ext uri="{9D8B030D-6E8A-4147-A177-3AD203B41FA5}">
                      <a16:colId xmlns:a16="http://schemas.microsoft.com/office/drawing/2014/main" val="20004"/>
                    </a:ext>
                  </a:extLst>
                </a:gridCol>
                <a:gridCol w="2565858">
                  <a:extLst>
                    <a:ext uri="{9D8B030D-6E8A-4147-A177-3AD203B41FA5}">
                      <a16:colId xmlns:a16="http://schemas.microsoft.com/office/drawing/2014/main" val="1556240109"/>
                    </a:ext>
                  </a:extLst>
                </a:gridCol>
              </a:tblGrid>
              <a:tr h="337399">
                <a:tc>
                  <a:txBody>
                    <a:bodyPr/>
                    <a:lstStyle/>
                    <a:p>
                      <a:pPr algn="ctr"/>
                      <a:r>
                        <a:rPr lang="en-US" sz="900" dirty="0" smtClean="0"/>
                        <a:t>Acronym</a:t>
                      </a:r>
                      <a:endParaRPr lang="en-US" sz="900" dirty="0"/>
                    </a:p>
                  </a:txBody>
                  <a:tcPr marL="68569" marR="68569" marT="34308" marB="343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a:t>Work Item Title</a:t>
                      </a:r>
                    </a:p>
                  </a:txBody>
                  <a:tcPr marL="68569" marR="68569" marT="34308" marB="343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prstClr val="white"/>
                          </a:solidFill>
                          <a:effectLst/>
                          <a:uLnTx/>
                          <a:uFillTx/>
                          <a:latin typeface="+mn-lt"/>
                          <a:ea typeface="+mn-ea"/>
                          <a:cs typeface="+mn-cs"/>
                        </a:rPr>
                        <a:t>WID#</a:t>
                      </a:r>
                    </a:p>
                  </a:txBody>
                  <a:tcPr marL="68569" marR="68569" marT="34308" marB="343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prstClr val="white"/>
                          </a:solidFill>
                          <a:effectLst/>
                          <a:uLnTx/>
                          <a:uFillTx/>
                          <a:latin typeface="+mn-lt"/>
                          <a:ea typeface="+mn-ea"/>
                          <a:cs typeface="+mn-cs"/>
                        </a:rPr>
                        <a:t>Remarks</a:t>
                      </a:r>
                    </a:p>
                  </a:txBody>
                  <a:tcPr marL="68569" marR="68569" marT="34308" marB="343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09364">
                <a:tc>
                  <a:txBody>
                    <a:bodyPr/>
                    <a:lstStyle/>
                    <a:p>
                      <a:r>
                        <a:rPr lang="en-US" altLang="zh-CN" sz="900" b="0" i="0" u="none" strike="noStrike" kern="1200" dirty="0">
                          <a:solidFill>
                            <a:schemeClr val="bg1"/>
                          </a:solidFill>
                          <a:effectLst/>
                          <a:latin typeface="Calibri" panose="020F0502020204030204" pitchFamily="34" charset="0"/>
                          <a:ea typeface="+mn-ea"/>
                          <a:cs typeface="+mn-cs"/>
                        </a:rPr>
                        <a:t>UPEAS</a:t>
                      </a:r>
                      <a:endParaRPr lang="en-US" sz="900" b="0" i="0" u="none" strike="noStrike" kern="1200" dirty="0">
                        <a:solidFill>
                          <a:schemeClr val="bg1"/>
                        </a:solidFill>
                        <a:effectLst/>
                        <a:latin typeface="Calibri" panose="020F0502020204030204" pitchFamily="34" charset="0"/>
                        <a:ea typeface="+mn-ea"/>
                        <a:cs typeface="+mn-cs"/>
                      </a:endParaRP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900" b="0" i="0" u="none" strike="noStrike" kern="1200" dirty="0">
                          <a:solidFill>
                            <a:schemeClr val="bg1"/>
                          </a:solidFill>
                          <a:effectLst/>
                          <a:latin typeface="Calibri" panose="020F0502020204030204" pitchFamily="34" charset="0"/>
                          <a:ea typeface="+mn-ea"/>
                          <a:cs typeface="+mn-cs"/>
                        </a:rPr>
                        <a:t>UPF enhancement for Exposure And SBA</a:t>
                      </a:r>
                      <a:endParaRPr lang="de-DE" sz="900" b="0" i="0" u="none" strike="noStrike" kern="1200" dirty="0">
                        <a:solidFill>
                          <a:schemeClr val="bg1"/>
                        </a:solidFill>
                        <a:effectLst/>
                        <a:latin typeface="Calibri" panose="020F0502020204030204" pitchFamily="34" charset="0"/>
                        <a:ea typeface="+mn-ea"/>
                        <a:cs typeface="+mn-cs"/>
                      </a:endParaRP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noProof="0" dirty="0" smtClean="0">
                          <a:ln>
                            <a:noFill/>
                          </a:ln>
                          <a:solidFill>
                            <a:prstClr val="white"/>
                          </a:solidFill>
                          <a:effectLst/>
                          <a:uLnTx/>
                          <a:uFillTx/>
                          <a:latin typeface="+mn-lt"/>
                          <a:ea typeface="+mn-ea"/>
                          <a:cs typeface="+mn-cs"/>
                        </a:rPr>
                        <a:t>SP-230103</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2 </a:t>
                      </a:r>
                      <a:r>
                        <a:rPr kumimoji="0" lang="en-US" sz="900" b="0" i="0" u="none" strike="noStrike" kern="1200" cap="none" spc="0" normalizeH="0" baseline="0" dirty="0" smtClean="0">
                          <a:ln>
                            <a:noFill/>
                          </a:ln>
                          <a:solidFill>
                            <a:schemeClr val="bg1"/>
                          </a:solidFill>
                          <a:effectLst/>
                          <a:uLnTx/>
                          <a:uFillTx/>
                          <a:latin typeface="+mn-lt"/>
                          <a:ea typeface="+mn-ea"/>
                          <a:cs typeface="+mn-cs"/>
                        </a:rPr>
                        <a:t>CRs to TS 23.502</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52757">
                <a:tc>
                  <a:txBody>
                    <a:bodyPr/>
                    <a:lstStyle/>
                    <a:p>
                      <a:r>
                        <a:rPr lang="en-US" sz="900" b="0" kern="1200" dirty="0">
                          <a:solidFill>
                            <a:schemeClr val="lt1"/>
                          </a:solidFill>
                          <a:effectLst/>
                          <a:latin typeface="+mn-lt"/>
                          <a:ea typeface="+mn-ea"/>
                          <a:cs typeface="+mn-cs"/>
                        </a:rPr>
                        <a:t>EDGE_Ph2</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kern="1200" dirty="0">
                          <a:solidFill>
                            <a:schemeClr val="lt1"/>
                          </a:solidFill>
                          <a:effectLst/>
                          <a:latin typeface="+mn-lt"/>
                          <a:ea typeface="+mn-ea"/>
                          <a:cs typeface="+mn-cs"/>
                        </a:rPr>
                        <a:t>Edge Computing Phase 2</a:t>
                      </a:r>
                      <a:endParaRPr lang="de-DE" sz="900" b="0" kern="1200" dirty="0">
                        <a:solidFill>
                          <a:schemeClr val="lt1"/>
                        </a:solidFill>
                        <a:effectLst/>
                        <a:latin typeface="+mn-lt"/>
                        <a:ea typeface="+mn-ea"/>
                        <a:cs typeface="+mn-cs"/>
                      </a:endParaRP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noProof="0" dirty="0" smtClean="0">
                          <a:ln>
                            <a:noFill/>
                          </a:ln>
                          <a:solidFill>
                            <a:prstClr val="white"/>
                          </a:solidFill>
                          <a:effectLst/>
                          <a:uLnTx/>
                          <a:uFillTx/>
                          <a:latin typeface="+mn-lt"/>
                          <a:ea typeface="+mn-ea"/>
                          <a:cs typeface="+mn-cs"/>
                        </a:rPr>
                        <a:t>SP-230112</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2 </a:t>
                      </a:r>
                      <a:r>
                        <a:rPr kumimoji="0" lang="en-US" sz="900" b="0" i="0" u="none" strike="noStrike" kern="1200" cap="none" spc="0" normalizeH="0" baseline="0" dirty="0" smtClean="0">
                          <a:ln>
                            <a:noFill/>
                          </a:ln>
                          <a:solidFill>
                            <a:schemeClr val="bg1"/>
                          </a:solidFill>
                          <a:effectLst/>
                          <a:uLnTx/>
                          <a:uFillTx/>
                          <a:latin typeface="+mn-lt"/>
                          <a:ea typeface="+mn-ea"/>
                          <a:cs typeface="+mn-cs"/>
                        </a:rPr>
                        <a:t>CRs to TS 23.548</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537240751"/>
                  </a:ext>
                </a:extLst>
              </a:tr>
              <a:tr h="409364">
                <a:tc>
                  <a:txBody>
                    <a:bodyPr/>
                    <a:lstStyle/>
                    <a:p>
                      <a:r>
                        <a:rPr lang="en-US" sz="900" b="0" kern="1200" dirty="0">
                          <a:solidFill>
                            <a:schemeClr val="lt1"/>
                          </a:solidFill>
                          <a:effectLst/>
                          <a:latin typeface="+mn-lt"/>
                          <a:ea typeface="+mn-ea"/>
                          <a:cs typeface="+mn-cs"/>
                        </a:rPr>
                        <a:t>TRS_URLLC</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kern="1200" dirty="0">
                          <a:solidFill>
                            <a:schemeClr val="lt1"/>
                          </a:solidFill>
                          <a:effectLst/>
                          <a:latin typeface="+mn-lt"/>
                          <a:ea typeface="+mn-ea"/>
                          <a:cs typeface="+mn-cs"/>
                        </a:rPr>
                        <a:t>5G Timing Resiliency and TSC &amp; URLLC enhancements</a:t>
                      </a:r>
                      <a:endParaRPr lang="en-US" sz="900" b="0" kern="1200" dirty="0">
                        <a:solidFill>
                          <a:schemeClr val="lt1"/>
                        </a:solidFill>
                        <a:effectLst/>
                        <a:latin typeface="+mn-lt"/>
                        <a:ea typeface="+mn-ea"/>
                        <a:cs typeface="+mn-cs"/>
                      </a:endParaRP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900" b="0" dirty="0" smtClean="0">
                          <a:effectLst/>
                        </a:rPr>
                        <a:t>SP-230107</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No CRs</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08048387"/>
                  </a:ext>
                </a:extLst>
              </a:tr>
              <a:tr h="418429">
                <a:tc>
                  <a:txBody>
                    <a:bodyPr/>
                    <a:lstStyle/>
                    <a:p>
                      <a:r>
                        <a:rPr lang="en-US" sz="900" b="0" i="0" u="none" strike="noStrike" kern="1200" dirty="0" smtClean="0">
                          <a:solidFill>
                            <a:schemeClr val="bg1"/>
                          </a:solidFill>
                          <a:effectLst/>
                          <a:latin typeface="Calibri" panose="020F0502020204030204" pitchFamily="34" charset="0"/>
                          <a:ea typeface="+mn-ea"/>
                          <a:cs typeface="+mn-cs"/>
                        </a:rPr>
                        <a:t>VMR</a:t>
                      </a:r>
                      <a:endParaRPr lang="en-US" sz="900" b="0" i="0" u="none" strike="noStrike" kern="1200" dirty="0">
                        <a:solidFill>
                          <a:schemeClr val="bg1"/>
                        </a:solidFill>
                        <a:effectLst/>
                        <a:latin typeface="Calibri" panose="020F0502020204030204" pitchFamily="34" charset="0"/>
                        <a:ea typeface="+mn-ea"/>
                        <a:cs typeface="+mn-cs"/>
                      </a:endParaRP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i="0" u="none" strike="noStrike" kern="1200" dirty="0">
                          <a:solidFill>
                            <a:schemeClr val="bg1"/>
                          </a:solidFill>
                          <a:effectLst/>
                          <a:latin typeface="Calibri" panose="020F0502020204030204" pitchFamily="34" charset="0"/>
                          <a:ea typeface="+mn-ea"/>
                          <a:cs typeface="+mn-cs"/>
                        </a:rPr>
                        <a:t>Architecture Enhancements for Vehicle Mounted Relays</a:t>
                      </a:r>
                      <a:endParaRPr lang="de-DE" sz="900" b="0" i="0" u="none" strike="noStrike" kern="1200" dirty="0">
                        <a:solidFill>
                          <a:schemeClr val="bg1"/>
                        </a:solidFill>
                        <a:effectLst/>
                        <a:latin typeface="Calibri" panose="020F0502020204030204" pitchFamily="34" charset="0"/>
                        <a:ea typeface="+mn-ea"/>
                        <a:cs typeface="+mn-cs"/>
                      </a:endParaRP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smtClean="0">
                          <a:ln>
                            <a:noFill/>
                          </a:ln>
                          <a:solidFill>
                            <a:prstClr val="white"/>
                          </a:solidFill>
                          <a:effectLst/>
                          <a:uLnTx/>
                          <a:uFillTx/>
                          <a:latin typeface="+mn-lt"/>
                          <a:ea typeface="+mn-ea"/>
                          <a:cs typeface="+mn-cs"/>
                        </a:rPr>
                        <a:t>SP-230105</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900" b="0" kern="0" dirty="0" smtClean="0">
                          <a:solidFill>
                            <a:schemeClr val="bg1"/>
                          </a:solidFill>
                        </a:rPr>
                        <a:t>1 </a:t>
                      </a:r>
                      <a:r>
                        <a:rPr lang="en-US" altLang="zh-CN" sz="900" b="0" kern="0" dirty="0" smtClean="0">
                          <a:solidFill>
                            <a:schemeClr val="bg1"/>
                          </a:solidFill>
                        </a:rPr>
                        <a:t>CR</a:t>
                      </a:r>
                      <a:r>
                        <a:rPr lang="en-US" altLang="zh-CN" sz="900" b="0" kern="0" baseline="0" dirty="0" smtClean="0">
                          <a:solidFill>
                            <a:schemeClr val="bg1"/>
                          </a:solidFill>
                        </a:rPr>
                        <a:t> to TS </a:t>
                      </a:r>
                      <a:r>
                        <a:rPr lang="en-US" altLang="zh-CN" sz="900" b="0" kern="0" baseline="0" dirty="0" smtClean="0">
                          <a:solidFill>
                            <a:schemeClr val="bg1"/>
                          </a:solidFill>
                        </a:rPr>
                        <a:t>23.501</a:t>
                      </a:r>
                      <a:endParaRPr lang="en-US" altLang="zh-CN" sz="900" b="0" kern="0" dirty="0" smtClean="0">
                        <a:solidFill>
                          <a:schemeClr val="bg1"/>
                        </a:solidFill>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676883106"/>
                  </a:ext>
                </a:extLst>
              </a:tr>
              <a:tr h="361975">
                <a:tc>
                  <a:txBody>
                    <a:bodyPr/>
                    <a:lstStyle/>
                    <a:p>
                      <a:r>
                        <a:rPr lang="en-GB" sz="900" b="0" kern="1200" dirty="0">
                          <a:solidFill>
                            <a:schemeClr val="lt1"/>
                          </a:solidFill>
                          <a:effectLst/>
                          <a:latin typeface="+mn-lt"/>
                          <a:ea typeface="+mn-ea"/>
                          <a:cs typeface="+mn-cs"/>
                        </a:rPr>
                        <a:t>5WWC_Ph2 </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kern="1200" dirty="0">
                          <a:solidFill>
                            <a:schemeClr val="lt1"/>
                          </a:solidFill>
                          <a:effectLst/>
                          <a:latin typeface="+mn-lt"/>
                          <a:ea typeface="+mn-ea"/>
                          <a:cs typeface="+mn-cs"/>
                        </a:rPr>
                        <a:t>Support for 5WWC, Phase 2</a:t>
                      </a:r>
                      <a:endParaRPr lang="de-DE" sz="900" b="0" kern="1200" dirty="0">
                        <a:solidFill>
                          <a:schemeClr val="lt1"/>
                        </a:solidFill>
                        <a:effectLst/>
                        <a:latin typeface="+mn-lt"/>
                        <a:ea typeface="+mn-ea"/>
                        <a:cs typeface="+mn-cs"/>
                      </a:endParaRP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900" b="0" kern="1200" dirty="0" smtClean="0">
                          <a:solidFill>
                            <a:schemeClr val="lt1"/>
                          </a:solidFill>
                          <a:effectLst/>
                          <a:latin typeface="+mn-lt"/>
                          <a:ea typeface="+mn-ea"/>
                          <a:cs typeface="+mn-cs"/>
                        </a:rPr>
                        <a:t>SP-230367</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No CRs</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430535587"/>
                  </a:ext>
                </a:extLst>
              </a:tr>
              <a:tr h="409340">
                <a:tc>
                  <a:txBody>
                    <a:bodyPr/>
                    <a:lstStyle/>
                    <a:p>
                      <a:pPr marL="0" algn="l" defTabSz="914400" rtl="0" eaLnBrk="1" latinLnBrk="0" hangingPunct="1"/>
                      <a:r>
                        <a:rPr lang="en-US" sz="900" b="0" i="0" u="none" strike="noStrike" kern="1200" dirty="0">
                          <a:solidFill>
                            <a:schemeClr val="bg1"/>
                          </a:solidFill>
                          <a:effectLst/>
                          <a:latin typeface="Calibri" panose="020F0502020204030204" pitchFamily="34" charset="0"/>
                          <a:ea typeface="+mn-ea"/>
                          <a:cs typeface="+mn-cs"/>
                        </a:rPr>
                        <a:t>MPS_WLAN</a:t>
                      </a: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i="0" u="none" strike="noStrike" kern="1200" dirty="0">
                          <a:solidFill>
                            <a:schemeClr val="bg1"/>
                          </a:solidFill>
                          <a:effectLst/>
                          <a:latin typeface="Calibri" panose="020F0502020204030204" pitchFamily="34" charset="0"/>
                          <a:ea typeface="+mn-ea"/>
                          <a:cs typeface="+mn-cs"/>
                        </a:rPr>
                        <a:t>MPS when access to EPC/5GC is WLAN</a:t>
                      </a:r>
                      <a:endParaRPr lang="de-DE" sz="900" b="0" i="0" u="none" strike="noStrike" kern="1200" dirty="0">
                        <a:solidFill>
                          <a:schemeClr val="bg1"/>
                        </a:solidFill>
                        <a:effectLst/>
                        <a:latin typeface="Calibri" panose="020F0502020204030204" pitchFamily="34" charset="0"/>
                        <a:ea typeface="+mn-ea"/>
                        <a:cs typeface="+mn-cs"/>
                      </a:endParaRP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900" b="0" i="0" u="none" strike="noStrike" kern="1200" noProof="0" dirty="0" smtClean="0">
                          <a:solidFill>
                            <a:schemeClr val="bg1"/>
                          </a:solidFill>
                          <a:effectLst/>
                          <a:latin typeface="Calibri" panose="020F0502020204030204" pitchFamily="34" charset="0"/>
                          <a:ea typeface="+mn-ea"/>
                          <a:cs typeface="+mn-cs"/>
                        </a:rPr>
                        <a:t>SP-230108</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No CRs</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766171638"/>
                  </a:ext>
                </a:extLst>
              </a:tr>
              <a:tr h="352757">
                <a:tc>
                  <a:txBody>
                    <a:bodyPr/>
                    <a:lstStyle/>
                    <a:p>
                      <a:r>
                        <a:rPr kumimoji="0" lang="en-US" sz="900" b="0" i="0" u="none" strike="noStrike" kern="1200" cap="none" normalizeH="0" baseline="0" dirty="0">
                          <a:ln>
                            <a:noFill/>
                          </a:ln>
                          <a:solidFill>
                            <a:schemeClr val="bg1"/>
                          </a:solidFill>
                          <a:effectLst/>
                          <a:latin typeface="+mn-lt"/>
                          <a:ea typeface="+mn-ea"/>
                          <a:cs typeface="+mn-cs"/>
                        </a:rPr>
                        <a:t>AMP</a:t>
                      </a: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900" b="0" kern="1200" dirty="0">
                          <a:solidFill>
                            <a:schemeClr val="lt1"/>
                          </a:solidFill>
                          <a:effectLst/>
                          <a:latin typeface="+mn-lt"/>
                          <a:ea typeface="+mn-ea"/>
                          <a:cs typeface="+mn-cs"/>
                        </a:rPr>
                        <a:t>5G AM Policy</a:t>
                      </a:r>
                      <a:endParaRPr lang="de-DE" sz="900" b="0" kern="1200" dirty="0">
                        <a:solidFill>
                          <a:schemeClr val="lt1"/>
                        </a:solidFill>
                        <a:effectLst/>
                        <a:latin typeface="+mn-lt"/>
                        <a:ea typeface="+mn-ea"/>
                        <a:cs typeface="+mn-cs"/>
                      </a:endParaRP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b="0" i="0" dirty="0" smtClean="0">
                          <a:solidFill>
                            <a:schemeClr val="bg1"/>
                          </a:solidFill>
                        </a:rPr>
                        <a:t>SP-221335</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No CRs</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7"/>
                  </a:ext>
                </a:extLst>
              </a:tr>
              <a:tr h="409364">
                <a:tc>
                  <a:txBody>
                    <a:bodyPr/>
                    <a:lstStyle/>
                    <a:p>
                      <a:r>
                        <a:rPr lang="en-US" sz="900" b="0" kern="1200" dirty="0">
                          <a:solidFill>
                            <a:schemeClr val="lt1"/>
                          </a:solidFill>
                          <a:effectLst/>
                          <a:latin typeface="+mn-lt"/>
                          <a:ea typeface="+mn-ea"/>
                          <a:cs typeface="+mn-cs"/>
                        </a:rPr>
                        <a:t>eNA_Ph3</a:t>
                      </a:r>
                      <a:r>
                        <a:rPr lang="en-US" sz="900" b="0" kern="1200" baseline="0" dirty="0">
                          <a:solidFill>
                            <a:schemeClr val="lt1"/>
                          </a:solidFill>
                          <a:effectLst/>
                          <a:latin typeface="+mn-lt"/>
                          <a:ea typeface="+mn-ea"/>
                          <a:cs typeface="+mn-cs"/>
                        </a:rPr>
                        <a:t> </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900" b="0" kern="1200" dirty="0">
                          <a:solidFill>
                            <a:schemeClr val="bg1"/>
                          </a:solidFill>
                          <a:latin typeface="+mn-lt"/>
                          <a:ea typeface="+mn-ea"/>
                          <a:cs typeface="+mn-cs"/>
                        </a:rPr>
                        <a:t>Enablers for Network Automation for 5G - phase </a:t>
                      </a:r>
                      <a:r>
                        <a:rPr lang="en-US" altLang="en-GB" sz="900" b="0" kern="1200" dirty="0">
                          <a:solidFill>
                            <a:schemeClr val="bg1"/>
                          </a:solidFill>
                          <a:latin typeface="+mn-lt"/>
                          <a:ea typeface="+mn-ea"/>
                          <a:cs typeface="+mn-cs"/>
                        </a:rPr>
                        <a:t>3</a:t>
                      </a: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noProof="0" dirty="0" smtClean="0">
                          <a:ln>
                            <a:noFill/>
                          </a:ln>
                          <a:solidFill>
                            <a:schemeClr val="bg1"/>
                          </a:solidFill>
                          <a:effectLst/>
                          <a:uLnTx/>
                          <a:uFillTx/>
                          <a:latin typeface="+mn-lt"/>
                          <a:ea typeface="+mn-ea"/>
                          <a:cs typeface="+mn-cs"/>
                        </a:rPr>
                        <a:t>SP-230110</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900" b="0" dirty="0" smtClean="0">
                          <a:solidFill>
                            <a:schemeClr val="bg1"/>
                          </a:solidFill>
                        </a:rPr>
                        <a:t>1 CR to TS 23.501, </a:t>
                      </a:r>
                      <a:r>
                        <a:rPr lang="en-US" altLang="zh-CN" sz="900" b="0" dirty="0" smtClean="0">
                          <a:solidFill>
                            <a:schemeClr val="bg1"/>
                          </a:solidFill>
                        </a:rPr>
                        <a:t>9</a:t>
                      </a:r>
                      <a:r>
                        <a:rPr lang="en-US" altLang="zh-CN" sz="900" b="0" baseline="0" dirty="0" smtClean="0">
                          <a:solidFill>
                            <a:schemeClr val="bg1"/>
                          </a:solidFill>
                        </a:rPr>
                        <a:t> </a:t>
                      </a:r>
                      <a:r>
                        <a:rPr lang="en-US" altLang="zh-CN" sz="900" b="0" dirty="0" smtClean="0">
                          <a:solidFill>
                            <a:schemeClr val="bg1"/>
                          </a:solidFill>
                        </a:rPr>
                        <a:t>CRs </a:t>
                      </a:r>
                      <a:r>
                        <a:rPr lang="en-US" altLang="zh-CN" sz="900" b="0" dirty="0" smtClean="0">
                          <a:solidFill>
                            <a:schemeClr val="bg1"/>
                          </a:solidFill>
                        </a:rPr>
                        <a:t>to TS 23.288</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08486582"/>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pPr algn="l" eaLnBrk="1" hangingPunct="1"/>
            <a:r>
              <a:rPr lang="de-DE" altLang="de-DE" sz="2800" b="1" smtClean="0">
                <a:solidFill>
                  <a:schemeClr val="tx1"/>
                </a:solidFill>
              </a:rPr>
              <a:t>2.5) </a:t>
            </a:r>
            <a:r>
              <a:rPr lang="en-GB" altLang="en-US" sz="2800" b="1" smtClean="0">
                <a:solidFill>
                  <a:schemeClr val="tx1"/>
                </a:solidFill>
              </a:rPr>
              <a:t>Rel-18 Study/Work (4/5)</a:t>
            </a:r>
            <a:endParaRPr lang="de-DE" altLang="de-DE" sz="2800" b="1" smtClean="0">
              <a:solidFill>
                <a:schemeClr val="tx1"/>
              </a:solidFill>
            </a:endParaRPr>
          </a:p>
        </p:txBody>
      </p:sp>
      <p:graphicFrame>
        <p:nvGraphicFramePr>
          <p:cNvPr id="7" name="Content Placeholder 8">
            <a:extLst>
              <a:ext uri="{FF2B5EF4-FFF2-40B4-BE49-F238E27FC236}">
                <a16:creationId xmlns:a16="http://schemas.microsoft.com/office/drawing/2014/main" id="{6F37D82D-D609-47C6-97E0-9B185936DA9D}"/>
              </a:ext>
            </a:extLst>
          </p:cNvPr>
          <p:cNvGraphicFramePr>
            <a:graphicFrameLocks/>
          </p:cNvGraphicFramePr>
          <p:nvPr>
            <p:extLst>
              <p:ext uri="{D42A27DB-BD31-4B8C-83A1-F6EECF244321}">
                <p14:modId xmlns:p14="http://schemas.microsoft.com/office/powerpoint/2010/main" val="3307122036"/>
              </p:ext>
            </p:extLst>
          </p:nvPr>
        </p:nvGraphicFramePr>
        <p:xfrm>
          <a:off x="579438" y="1028700"/>
          <a:ext cx="6303961" cy="2289176"/>
        </p:xfrm>
        <a:graphic>
          <a:graphicData uri="http://schemas.openxmlformats.org/drawingml/2006/table">
            <a:tbl>
              <a:tblPr firstRow="1" bandRow="1">
                <a:tableStyleId>{8FD4443E-F989-4FC4-A0C8-D5A2AF1F390B}</a:tableStyleId>
              </a:tblPr>
              <a:tblGrid>
                <a:gridCol w="1132045">
                  <a:extLst>
                    <a:ext uri="{9D8B030D-6E8A-4147-A177-3AD203B41FA5}">
                      <a16:colId xmlns:a16="http://schemas.microsoft.com/office/drawing/2014/main" val="20000"/>
                    </a:ext>
                  </a:extLst>
                </a:gridCol>
                <a:gridCol w="1963607">
                  <a:extLst>
                    <a:ext uri="{9D8B030D-6E8A-4147-A177-3AD203B41FA5}">
                      <a16:colId xmlns:a16="http://schemas.microsoft.com/office/drawing/2014/main" val="20001"/>
                    </a:ext>
                  </a:extLst>
                </a:gridCol>
                <a:gridCol w="641805">
                  <a:extLst>
                    <a:ext uri="{9D8B030D-6E8A-4147-A177-3AD203B41FA5}">
                      <a16:colId xmlns:a16="http://schemas.microsoft.com/office/drawing/2014/main" val="20004"/>
                    </a:ext>
                  </a:extLst>
                </a:gridCol>
                <a:gridCol w="2566504">
                  <a:extLst>
                    <a:ext uri="{9D8B030D-6E8A-4147-A177-3AD203B41FA5}">
                      <a16:colId xmlns:a16="http://schemas.microsoft.com/office/drawing/2014/main" val="1556240109"/>
                    </a:ext>
                  </a:extLst>
                </a:gridCol>
              </a:tblGrid>
              <a:tr h="337376">
                <a:tc>
                  <a:txBody>
                    <a:bodyPr/>
                    <a:lstStyle/>
                    <a:p>
                      <a:pPr algn="ctr"/>
                      <a:r>
                        <a:rPr lang="en-US" sz="900" dirty="0" smtClean="0"/>
                        <a:t>Acronym</a:t>
                      </a:r>
                      <a:endParaRPr lang="en-US" sz="900" dirty="0"/>
                    </a:p>
                  </a:txBody>
                  <a:tcPr marL="68586" marR="68586" marT="34307" marB="3430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dirty="0"/>
                        <a:t>Work Item Title</a:t>
                      </a:r>
                    </a:p>
                  </a:txBody>
                  <a:tcPr marL="68586" marR="68586" marT="34307" marB="3430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prstClr val="white"/>
                          </a:solidFill>
                          <a:effectLst/>
                          <a:uLnTx/>
                          <a:uFillTx/>
                          <a:latin typeface="+mn-lt"/>
                          <a:ea typeface="+mn-ea"/>
                          <a:cs typeface="+mn-cs"/>
                        </a:rPr>
                        <a:t>WID#</a:t>
                      </a:r>
                    </a:p>
                  </a:txBody>
                  <a:tcPr marL="68586" marR="68586" marT="34307" marB="3430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prstClr val="white"/>
                          </a:solidFill>
                          <a:effectLst/>
                          <a:uLnTx/>
                          <a:uFillTx/>
                          <a:latin typeface="+mn-lt"/>
                          <a:ea typeface="+mn-ea"/>
                          <a:cs typeface="+mn-cs"/>
                        </a:rPr>
                        <a:t>Remarks</a:t>
                      </a:r>
                    </a:p>
                  </a:txBody>
                  <a:tcPr marL="68586" marR="68586" marT="34307" marB="3430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09355">
                <a:tc>
                  <a:txBody>
                    <a:bodyPr/>
                    <a:lstStyle/>
                    <a:p>
                      <a:r>
                        <a:rPr kumimoji="0" lang="en-US" sz="900" b="0" i="0" u="none" strike="noStrike" kern="1200" cap="none" normalizeH="0" baseline="0" dirty="0">
                          <a:ln>
                            <a:noFill/>
                          </a:ln>
                          <a:solidFill>
                            <a:schemeClr val="bg1"/>
                          </a:solidFill>
                          <a:effectLst/>
                          <a:latin typeface="+mn-lt"/>
                          <a:ea typeface="+mn-ea"/>
                          <a:cs typeface="+mn-cs"/>
                        </a:rPr>
                        <a:t>eNPN_Ph2</a:t>
                      </a:r>
                    </a:p>
                  </a:txBody>
                  <a:tcPr marL="68586" marR="68586" marT="34303" marB="343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kern="1200" dirty="0">
                          <a:solidFill>
                            <a:schemeClr val="lt1"/>
                          </a:solidFill>
                          <a:effectLst/>
                          <a:latin typeface="+mn-lt"/>
                          <a:ea typeface="+mn-ea"/>
                          <a:cs typeface="+mn-cs"/>
                        </a:rPr>
                        <a:t>Enhanced support of Non-Public Networks</a:t>
                      </a:r>
                      <a:endParaRPr lang="de-DE" sz="900" b="0" kern="1200" dirty="0">
                        <a:solidFill>
                          <a:schemeClr val="lt1"/>
                        </a:solidFill>
                        <a:effectLst/>
                        <a:latin typeface="+mn-lt"/>
                        <a:ea typeface="+mn-ea"/>
                        <a:cs typeface="+mn-cs"/>
                      </a:endParaRPr>
                    </a:p>
                  </a:txBody>
                  <a:tcPr marL="89106" marR="89106" marT="67518" marB="675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900" b="0" i="0" dirty="0" smtClean="0">
                          <a:solidFill>
                            <a:schemeClr val="bg1"/>
                          </a:solidFill>
                        </a:rPr>
                        <a:t>SP-230096</a:t>
                      </a: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1 CR to TS 23.503 (Rel-19)</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52734">
                <a:tc>
                  <a:txBody>
                    <a:bodyPr/>
                    <a:lstStyle/>
                    <a:p>
                      <a:r>
                        <a:rPr lang="en-US" altLang="zh-CN" sz="900" b="0" kern="1200" dirty="0" err="1">
                          <a:solidFill>
                            <a:schemeClr val="lt1"/>
                          </a:solidFill>
                          <a:effectLst/>
                          <a:latin typeface="+mn-lt"/>
                          <a:ea typeface="+mn-ea"/>
                          <a:cs typeface="+mn-cs"/>
                        </a:rPr>
                        <a:t>eUEPO</a:t>
                      </a:r>
                      <a:endParaRPr kumimoji="0" lang="en-US" sz="900" b="0" i="0" u="none" strike="noStrike" kern="1200" cap="none" normalizeH="0" baseline="0" dirty="0">
                        <a:ln>
                          <a:noFill/>
                        </a:ln>
                        <a:solidFill>
                          <a:schemeClr val="bg1"/>
                        </a:solidFill>
                        <a:effectLst/>
                        <a:latin typeface="+mn-lt"/>
                        <a:ea typeface="+mn-ea"/>
                        <a:cs typeface="+mn-cs"/>
                      </a:endParaRPr>
                    </a:p>
                  </a:txBody>
                  <a:tcPr marL="68586" marR="68586" marT="34303" marB="343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i="0" u="none" strike="noStrike" dirty="0">
                          <a:solidFill>
                            <a:schemeClr val="bg1"/>
                          </a:solidFill>
                          <a:effectLst/>
                          <a:latin typeface="Calibri" panose="020F0502020204030204" pitchFamily="34" charset="0"/>
                        </a:rPr>
                        <a:t>Enhancement of 5G UE Policy</a:t>
                      </a:r>
                      <a:endParaRPr lang="de-DE" sz="900" b="0" kern="1200" dirty="0">
                        <a:solidFill>
                          <a:schemeClr val="lt1"/>
                        </a:solidFill>
                        <a:effectLst/>
                        <a:latin typeface="+mn-lt"/>
                        <a:ea typeface="+mn-ea"/>
                        <a:cs typeface="+mn-cs"/>
                      </a:endParaRPr>
                    </a:p>
                  </a:txBody>
                  <a:tcPr marL="89106" marR="89106" marT="67518" marB="675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smtClean="0">
                          <a:ln>
                            <a:noFill/>
                          </a:ln>
                          <a:solidFill>
                            <a:prstClr val="white"/>
                          </a:solidFill>
                          <a:effectLst/>
                          <a:uLnTx/>
                          <a:uFillTx/>
                          <a:latin typeface="+mn-lt"/>
                          <a:ea typeface="+mn-ea"/>
                          <a:cs typeface="+mn-cs"/>
                        </a:rPr>
                        <a:t>SP-230094</a:t>
                      </a: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1 CR </a:t>
                      </a:r>
                      <a:r>
                        <a:rPr kumimoji="0" lang="en-US" sz="900" b="0" i="0" u="none" strike="noStrike" kern="1200" cap="none" spc="0" normalizeH="0" baseline="0" dirty="0" smtClean="0">
                          <a:ln>
                            <a:noFill/>
                          </a:ln>
                          <a:solidFill>
                            <a:schemeClr val="bg1"/>
                          </a:solidFill>
                          <a:effectLst/>
                          <a:uLnTx/>
                          <a:uFillTx/>
                          <a:latin typeface="+mn-lt"/>
                          <a:ea typeface="+mn-ea"/>
                          <a:cs typeface="+mn-cs"/>
                        </a:rPr>
                        <a:t>to TS </a:t>
                      </a:r>
                      <a:r>
                        <a:rPr kumimoji="0" lang="en-US" sz="900" b="0" i="0" u="none" strike="noStrike" kern="1200" cap="none" spc="0" normalizeH="0" baseline="0" dirty="0" smtClean="0">
                          <a:ln>
                            <a:noFill/>
                          </a:ln>
                          <a:solidFill>
                            <a:schemeClr val="bg1"/>
                          </a:solidFill>
                          <a:effectLst/>
                          <a:uLnTx/>
                          <a:uFillTx/>
                          <a:latin typeface="+mn-lt"/>
                          <a:ea typeface="+mn-ea"/>
                          <a:cs typeface="+mn-cs"/>
                        </a:rPr>
                        <a:t>23.501, 1 CR to </a:t>
                      </a:r>
                      <a:r>
                        <a:rPr kumimoji="0" lang="en-US" sz="900" b="0" i="0" u="none" strike="noStrike" kern="1200" cap="none" spc="0" normalizeH="0" baseline="0" dirty="0" smtClean="0">
                          <a:ln>
                            <a:noFill/>
                          </a:ln>
                          <a:solidFill>
                            <a:schemeClr val="bg1"/>
                          </a:solidFill>
                          <a:effectLst/>
                          <a:uLnTx/>
                          <a:uFillTx/>
                          <a:latin typeface="+mn-lt"/>
                          <a:ea typeface="+mn-ea"/>
                          <a:cs typeface="+mn-cs"/>
                        </a:rPr>
                        <a:t>TS 23.503</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537240751"/>
                  </a:ext>
                </a:extLst>
              </a:tr>
              <a:tr h="409355">
                <a:tc>
                  <a:txBody>
                    <a:bodyPr/>
                    <a:lstStyle/>
                    <a:p>
                      <a:r>
                        <a:rPr lang="en-US" sz="900" b="0" kern="1200" dirty="0">
                          <a:solidFill>
                            <a:schemeClr val="lt1"/>
                          </a:solidFill>
                          <a:effectLst/>
                          <a:latin typeface="+mn-lt"/>
                          <a:ea typeface="+mn-ea"/>
                          <a:cs typeface="+mn-cs"/>
                        </a:rPr>
                        <a:t>SFC</a:t>
                      </a:r>
                      <a:endParaRPr kumimoji="0" lang="en-US" sz="900" b="0" i="0" u="none" strike="noStrike" kern="1200" cap="none" normalizeH="0" baseline="0" dirty="0">
                        <a:ln>
                          <a:noFill/>
                        </a:ln>
                        <a:solidFill>
                          <a:schemeClr val="bg1"/>
                        </a:solidFill>
                        <a:effectLst/>
                        <a:latin typeface="+mn-lt"/>
                        <a:ea typeface="+mn-ea"/>
                        <a:cs typeface="+mn-cs"/>
                      </a:endParaRPr>
                    </a:p>
                  </a:txBody>
                  <a:tcPr marL="68586" marR="68586" marT="34303" marB="343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i="0" u="none" strike="noStrike" dirty="0">
                          <a:solidFill>
                            <a:schemeClr val="bg1"/>
                          </a:solidFill>
                          <a:effectLst/>
                          <a:latin typeface="Calibri" panose="020F0502020204030204" pitchFamily="34" charset="0"/>
                        </a:rPr>
                        <a:t>System Enabler for Service Function Chaining</a:t>
                      </a:r>
                      <a:endParaRPr lang="de-DE" sz="900" b="0" kern="1200" dirty="0">
                        <a:solidFill>
                          <a:schemeClr val="lt1"/>
                        </a:solidFill>
                        <a:effectLst/>
                        <a:latin typeface="+mn-lt"/>
                        <a:ea typeface="+mn-ea"/>
                        <a:cs typeface="+mn-cs"/>
                      </a:endParaRPr>
                    </a:p>
                  </a:txBody>
                  <a:tcPr marL="89106" marR="89106" marT="67518" marB="675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smtClean="0">
                          <a:ln>
                            <a:noFill/>
                          </a:ln>
                          <a:solidFill>
                            <a:schemeClr val="bg1"/>
                          </a:solidFill>
                          <a:effectLst/>
                          <a:uLnTx/>
                          <a:uFillTx/>
                          <a:latin typeface="+mn-lt"/>
                          <a:ea typeface="+mn-ea"/>
                          <a:cs typeface="+mn-cs"/>
                        </a:rPr>
                        <a:t>SP-230120</a:t>
                      </a: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No CRs</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08048387"/>
                  </a:ext>
                </a:extLst>
              </a:tr>
              <a:tr h="418403">
                <a:tc>
                  <a:txBody>
                    <a:bodyPr/>
                    <a:lstStyle/>
                    <a:p>
                      <a:r>
                        <a:rPr lang="en-US" sz="900" b="0" kern="1200" dirty="0" err="1">
                          <a:solidFill>
                            <a:schemeClr val="lt1"/>
                          </a:solidFill>
                          <a:effectLst/>
                          <a:latin typeface="+mn-lt"/>
                          <a:ea typeface="+mn-ea"/>
                          <a:cs typeface="+mn-cs"/>
                        </a:rPr>
                        <a:t>DetNet</a:t>
                      </a:r>
                      <a:endParaRPr kumimoji="0" lang="en-US" sz="900" b="0" i="0" u="none" strike="noStrike" kern="1200" cap="none" normalizeH="0" baseline="0" dirty="0">
                        <a:ln>
                          <a:noFill/>
                        </a:ln>
                        <a:solidFill>
                          <a:schemeClr val="bg1"/>
                        </a:solidFill>
                        <a:effectLst/>
                        <a:latin typeface="+mn-lt"/>
                        <a:ea typeface="+mn-ea"/>
                        <a:cs typeface="+mn-cs"/>
                      </a:endParaRPr>
                    </a:p>
                  </a:txBody>
                  <a:tcPr marL="68586" marR="68586" marT="34303" marB="343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i="0" u="none" strike="noStrike" dirty="0">
                          <a:solidFill>
                            <a:schemeClr val="bg1"/>
                          </a:solidFill>
                          <a:effectLst/>
                          <a:latin typeface="+mn-lt"/>
                        </a:rPr>
                        <a:t>5GS </a:t>
                      </a:r>
                      <a:r>
                        <a:rPr lang="en-US" sz="900" b="0" i="0" u="none" strike="noStrike" dirty="0" err="1">
                          <a:solidFill>
                            <a:schemeClr val="bg1"/>
                          </a:solidFill>
                          <a:effectLst/>
                          <a:latin typeface="+mn-lt"/>
                        </a:rPr>
                        <a:t>DetNet</a:t>
                      </a:r>
                      <a:r>
                        <a:rPr lang="en-US" sz="900" b="0" i="0" u="none" strike="noStrike" dirty="0">
                          <a:solidFill>
                            <a:schemeClr val="bg1"/>
                          </a:solidFill>
                          <a:effectLst/>
                          <a:latin typeface="+mn-lt"/>
                        </a:rPr>
                        <a:t> interworking</a:t>
                      </a:r>
                      <a:endParaRPr lang="de-DE" sz="900" b="0" kern="1200" dirty="0">
                        <a:solidFill>
                          <a:schemeClr val="lt1"/>
                        </a:solidFill>
                        <a:effectLst/>
                        <a:latin typeface="+mn-lt"/>
                        <a:ea typeface="+mn-ea"/>
                        <a:cs typeface="+mn-cs"/>
                      </a:endParaRPr>
                    </a:p>
                  </a:txBody>
                  <a:tcPr marL="89106" marR="89106" marT="67518" marB="675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smtClean="0">
                          <a:ln>
                            <a:noFill/>
                          </a:ln>
                          <a:solidFill>
                            <a:prstClr val="white"/>
                          </a:solidFill>
                          <a:effectLst/>
                          <a:uLnTx/>
                          <a:uFillTx/>
                          <a:latin typeface="+mn-lt"/>
                          <a:ea typeface="+mn-ea"/>
                          <a:cs typeface="+mn-cs"/>
                        </a:rPr>
                        <a:t>SP-230172</a:t>
                      </a: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900" b="0" kern="0" dirty="0" smtClean="0">
                          <a:solidFill>
                            <a:schemeClr val="bg1"/>
                          </a:solidFill>
                        </a:rPr>
                        <a:t>No CRs</a:t>
                      </a: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676883106"/>
                  </a:ext>
                </a:extLst>
              </a:tr>
              <a:tr h="361951">
                <a:tc>
                  <a:txBody>
                    <a:bodyPr/>
                    <a:lstStyle/>
                    <a:p>
                      <a:r>
                        <a:rPr lang="en-US" sz="900" b="0" kern="1200" dirty="0">
                          <a:solidFill>
                            <a:schemeClr val="lt1"/>
                          </a:solidFill>
                          <a:effectLst/>
                          <a:latin typeface="+mn-lt"/>
                          <a:ea typeface="+mn-ea"/>
                          <a:cs typeface="+mn-cs"/>
                        </a:rPr>
                        <a:t>SUECR</a:t>
                      </a:r>
                      <a:endParaRPr kumimoji="0" lang="en-US" sz="900" b="0" i="0" u="none" strike="noStrike" kern="1200" cap="none" normalizeH="0" baseline="0" dirty="0">
                        <a:ln>
                          <a:noFill/>
                        </a:ln>
                        <a:solidFill>
                          <a:schemeClr val="bg1"/>
                        </a:solidFill>
                        <a:effectLst/>
                        <a:latin typeface="+mn-lt"/>
                        <a:ea typeface="+mn-ea"/>
                        <a:cs typeface="+mn-cs"/>
                      </a:endParaRPr>
                    </a:p>
                  </a:txBody>
                  <a:tcPr marL="68586" marR="68586" marT="34303" marB="343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kern="1200" dirty="0" smtClean="0">
                          <a:solidFill>
                            <a:schemeClr val="lt1"/>
                          </a:solidFill>
                          <a:effectLst/>
                          <a:latin typeface="+mj-lt"/>
                          <a:ea typeface="+mn-ea"/>
                          <a:cs typeface="+mn-cs"/>
                        </a:rPr>
                        <a:t>Seamless </a:t>
                      </a:r>
                      <a:r>
                        <a:rPr lang="en-GB" sz="900" b="0" kern="1200" dirty="0">
                          <a:solidFill>
                            <a:schemeClr val="lt1"/>
                          </a:solidFill>
                          <a:effectLst/>
                          <a:latin typeface="+mj-lt"/>
                          <a:ea typeface="+mn-ea"/>
                          <a:cs typeface="+mn-cs"/>
                        </a:rPr>
                        <a:t>UE context recovery</a:t>
                      </a:r>
                      <a:endParaRPr lang="de-DE" sz="900" b="0" kern="1200" dirty="0">
                        <a:solidFill>
                          <a:schemeClr val="lt1"/>
                        </a:solidFill>
                        <a:effectLst/>
                        <a:latin typeface="+mj-lt"/>
                        <a:ea typeface="+mn-ea"/>
                        <a:cs typeface="+mn-cs"/>
                      </a:endParaRPr>
                    </a:p>
                  </a:txBody>
                  <a:tcPr marL="89106" marR="89106" marT="67518" marB="675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smtClean="0">
                          <a:ln>
                            <a:noFill/>
                          </a:ln>
                          <a:solidFill>
                            <a:prstClr val="white"/>
                          </a:solidFill>
                          <a:effectLst/>
                          <a:uLnTx/>
                          <a:uFillTx/>
                          <a:latin typeface="+mn-lt"/>
                          <a:ea typeface="+mn-ea"/>
                          <a:cs typeface="+mn-cs"/>
                        </a:rPr>
                        <a:t>SP-220810</a:t>
                      </a:r>
                      <a:endParaRPr lang="en-US" sz="900" b="0" i="0" dirty="0" smtClean="0">
                        <a:solidFill>
                          <a:srgbClr val="7030A0"/>
                        </a:solidFill>
                      </a:endParaRP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No CRs</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430535587"/>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algn="l" eaLnBrk="1" hangingPunct="1"/>
            <a:r>
              <a:rPr lang="de-DE" altLang="de-DE" sz="2800" b="1" smtClean="0">
                <a:solidFill>
                  <a:schemeClr val="tx1"/>
                </a:solidFill>
              </a:rPr>
              <a:t>2.5) </a:t>
            </a:r>
            <a:r>
              <a:rPr lang="en-GB" altLang="en-US" sz="2800" b="1" smtClean="0">
                <a:solidFill>
                  <a:schemeClr val="tx1"/>
                </a:solidFill>
              </a:rPr>
              <a:t>Rel-18 Study/Work (5/5)</a:t>
            </a:r>
            <a:endParaRPr lang="de-DE" altLang="de-DE" sz="2800" b="1" smtClean="0">
              <a:solidFill>
                <a:schemeClr val="tx1"/>
              </a:solidFill>
            </a:endParaRPr>
          </a:p>
        </p:txBody>
      </p:sp>
      <p:graphicFrame>
        <p:nvGraphicFramePr>
          <p:cNvPr id="7" name="Content Placeholder 8"/>
          <p:cNvGraphicFramePr>
            <a:graphicFrameLocks noGrp="1"/>
          </p:cNvGraphicFramePr>
          <p:nvPr>
            <p:extLst>
              <p:ext uri="{D42A27DB-BD31-4B8C-83A1-F6EECF244321}">
                <p14:modId xmlns:p14="http://schemas.microsoft.com/office/powerpoint/2010/main" val="2416342234"/>
              </p:ext>
            </p:extLst>
          </p:nvPr>
        </p:nvGraphicFramePr>
        <p:xfrm>
          <a:off x="604838" y="1316038"/>
          <a:ext cx="6303962" cy="3352800"/>
        </p:xfrm>
        <a:graphic>
          <a:graphicData uri="http://schemas.openxmlformats.org/drawingml/2006/table">
            <a:tbl>
              <a:tblPr/>
              <a:tblGrid>
                <a:gridCol w="1131887">
                  <a:extLst>
                    <a:ext uri="{9D8B030D-6E8A-4147-A177-3AD203B41FA5}">
                      <a16:colId xmlns:a16="http://schemas.microsoft.com/office/drawing/2014/main" val="2669973564"/>
                    </a:ext>
                  </a:extLst>
                </a:gridCol>
                <a:gridCol w="1963738">
                  <a:extLst>
                    <a:ext uri="{9D8B030D-6E8A-4147-A177-3AD203B41FA5}">
                      <a16:colId xmlns:a16="http://schemas.microsoft.com/office/drawing/2014/main" val="266924732"/>
                    </a:ext>
                  </a:extLst>
                </a:gridCol>
                <a:gridCol w="641350">
                  <a:extLst>
                    <a:ext uri="{9D8B030D-6E8A-4147-A177-3AD203B41FA5}">
                      <a16:colId xmlns:a16="http://schemas.microsoft.com/office/drawing/2014/main" val="1438511449"/>
                    </a:ext>
                  </a:extLst>
                </a:gridCol>
                <a:gridCol w="2566987">
                  <a:extLst>
                    <a:ext uri="{9D8B030D-6E8A-4147-A177-3AD203B41FA5}">
                      <a16:colId xmlns:a16="http://schemas.microsoft.com/office/drawing/2014/main" val="3775491382"/>
                    </a:ext>
                  </a:extLst>
                </a:gridCol>
              </a:tblGrid>
              <a:tr h="330262">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Acronym</a:t>
                      </a:r>
                    </a:p>
                  </a:txBody>
                  <a:tcPr marL="68582" marR="68582" marT="34318" marB="343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Work Item Title</a:t>
                      </a:r>
                    </a:p>
                  </a:txBody>
                  <a:tcPr marL="68582" marR="68582" marT="34318" marB="343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WID#</a:t>
                      </a:r>
                    </a:p>
                  </a:txBody>
                  <a:tcPr marL="68582" marR="68582" marT="34318" marB="343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Remarks</a:t>
                      </a:r>
                    </a:p>
                  </a:txBody>
                  <a:tcPr marL="68582" marR="68582" marT="34318" marB="343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extLst>
                  <a:ext uri="{0D108BD9-81ED-4DB2-BD59-A6C34878D82A}">
                    <a16:rowId xmlns:a16="http://schemas.microsoft.com/office/drawing/2014/main" val="1910454650"/>
                  </a:ext>
                </a:extLst>
              </a:tr>
              <a:tr h="344553">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rgbClr val="FFFFFF"/>
                          </a:solidFill>
                          <a:effectLst/>
                          <a:latin typeface="Calibri" panose="020F0502020204030204" pitchFamily="34" charset="0"/>
                          <a:ea typeface="MS PGothic" panose="020B0600070205080204" pitchFamily="34" charset="-128"/>
                        </a:rPr>
                        <a:t>TEI18_SDNAEPC</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Secondary DN authentication and authorization in EPS IWK case</a:t>
                      </a: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SP-220798</a:t>
                      </a:r>
                      <a:endParaRPr kumimoji="0" lang="en-US" altLang="en-US" sz="900" b="0" i="0" u="none" strike="noStrike" cap="none" normalizeH="0" baseline="0" smtClean="0">
                        <a:ln>
                          <a:noFill/>
                        </a:ln>
                        <a:solidFill>
                          <a:srgbClr val="7030A0"/>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1177676311"/>
                  </a:ext>
                </a:extLst>
              </a:tr>
              <a:tr h="411558">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TEI18_MLR</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Multiple location report for MT-LR Immediate Location Request for the regulatory service </a:t>
                      </a: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SP-220795</a:t>
                      </a:r>
                      <a:endParaRPr kumimoji="0" lang="en-US" altLang="en-US" sz="900" b="0" i="0" u="none" strike="noStrike" cap="none" normalizeH="0" baseline="0" smtClean="0">
                        <a:ln>
                          <a:noFill/>
                        </a:ln>
                        <a:solidFill>
                          <a:srgbClr val="7030A0"/>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3659628179"/>
                  </a:ext>
                </a:extLst>
              </a:tr>
              <a:tr h="344553">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TEI18_MBS4V2X</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ko-KR" sz="900" b="0" i="0" u="none" strike="noStrike" cap="none" normalizeH="0" baseline="0" smtClean="0">
                          <a:ln>
                            <a:noFill/>
                          </a:ln>
                          <a:solidFill>
                            <a:srgbClr val="FFFFFF"/>
                          </a:solidFill>
                          <a:effectLst/>
                          <a:latin typeface="Calibri" panose="020F0502020204030204" pitchFamily="34" charset="0"/>
                          <a:ea typeface="Malgun Gothic" panose="020B0503020000020004" pitchFamily="34" charset="-127"/>
                        </a:rPr>
                        <a:t>MBS support for V2X services</a:t>
                      </a:r>
                      <a:endParaRPr kumimoji="0" lang="de-DE"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endParaRP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SP-220793</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2060135344"/>
                  </a:ext>
                </a:extLst>
              </a:tr>
              <a:tr h="409652">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TEI18_SLAMUP</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Spending Limits for AM and UE Policies in the 5GC </a:t>
                      </a:r>
                      <a:endParaRPr kumimoji="0" lang="de-DE"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endParaRP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SP-220794</a:t>
                      </a:r>
                      <a:endParaRPr kumimoji="0" lang="en-US" altLang="en-US" sz="900" b="0" i="0" u="none" strike="noStrike" cap="none" normalizeH="0" baseline="0" smtClean="0">
                        <a:ln>
                          <a:noFill/>
                        </a:ln>
                        <a:solidFill>
                          <a:srgbClr val="7030A0"/>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1542691390"/>
                  </a:ext>
                </a:extLst>
              </a:tr>
              <a:tr h="411558">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TEI18_ADEE</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sym typeface="+mn-ea"/>
                        </a:rPr>
                        <a:t>Enhancement of Application Detection Event Exposure</a:t>
                      </a:r>
                      <a:endParaRPr kumimoji="0" lang="en-US" altLang="en-GB"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b" latinLnBrk="0" hangingPunct="1">
                        <a:lnSpc>
                          <a:spcPct val="100000"/>
                        </a:lnSpc>
                        <a:spcBef>
                          <a:spcPct val="0"/>
                        </a:spcBef>
                        <a:spcAft>
                          <a:spcPct val="0"/>
                        </a:spcAft>
                        <a:buClrTx/>
                        <a:buSzTx/>
                        <a:buFontTx/>
                        <a:buNone/>
                        <a:tabLst/>
                      </a:pPr>
                      <a:endPar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SP-220796</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900" b="0" i="0" u="none" strike="noStrike" cap="none" normalizeH="0" baseline="0" smtClean="0">
                        <a:ln>
                          <a:noFill/>
                        </a:ln>
                        <a:solidFill>
                          <a:srgbClr val="7030A0"/>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2132046242"/>
                  </a:ext>
                </a:extLst>
              </a:tr>
              <a:tr h="344553">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TEI18_IPv6PD</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rgbClr val="FFFFFF"/>
                          </a:solidFill>
                          <a:effectLst/>
                          <a:latin typeface="Calibri" panose="020F0502020204030204" pitchFamily="34" charset="0"/>
                          <a:ea typeface="SimSun" panose="02010600030101010101" pitchFamily="2" charset="-122"/>
                        </a:rPr>
                        <a:t>General Support of IPv6 Prefix Delegation </a:t>
                      </a:r>
                      <a:endParaRPr kumimoji="0" lang="de-DE"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SP-220797</a:t>
                      </a:r>
                      <a:endParaRPr kumimoji="0" lang="en-US" altLang="en-US" sz="900" b="0" i="0" u="none" strike="noStrike" cap="none" normalizeH="0" baseline="0" smtClean="0">
                        <a:ln>
                          <a:noFill/>
                        </a:ln>
                        <a:solidFill>
                          <a:srgbClr val="7030A0"/>
                        </a:solidFill>
                        <a:effectLst/>
                        <a:latin typeface="Calibri" panose="020F0502020204030204" pitchFamily="34" charset="0"/>
                        <a:ea typeface="MS PGothic" panose="020B0600070205080204" pitchFamily="34" charset="-128"/>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900" b="0" i="0" u="none" strike="noStrike" cap="none" normalizeH="0" baseline="0" smtClean="0">
                        <a:ln>
                          <a:noFill/>
                        </a:ln>
                        <a:solidFill>
                          <a:srgbClr val="7030A0"/>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1390608880"/>
                  </a:ext>
                </a:extLst>
              </a:tr>
              <a:tr h="344553">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TEI18_DCAMP_Ph2</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Dynamically Changing AM Policies in the 5GC Phase 2 </a:t>
                      </a: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SP-230102</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2799940820"/>
                  </a:ext>
                </a:extLst>
              </a:tr>
              <a:tr h="411558">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err="1" smtClean="0">
                          <a:ln>
                            <a:noFill/>
                          </a:ln>
                          <a:solidFill>
                            <a:schemeClr val="bg1"/>
                          </a:solidFill>
                          <a:effectLst/>
                          <a:latin typeface="Calibri" panose="020F0502020204030204" pitchFamily="34" charset="0"/>
                          <a:ea typeface="MS PGothic" panose="020B0600070205080204" pitchFamily="34" charset="-128"/>
                        </a:rPr>
                        <a:t>eNSAC</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Enhancement of NSAC for maximum number of UEs with at least one PDU session/PDN connection </a:t>
                      </a: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SP-230113</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rgbClr val="FFFFFF"/>
                          </a:solidFill>
                          <a:effectLst/>
                          <a:latin typeface="Calibri" panose="020F0502020204030204" pitchFamily="34" charset="0"/>
                          <a:ea typeface="MS PGothic" panose="020B0600070205080204" pitchFamily="34" charset="-128"/>
                        </a:rPr>
                        <a:t>1 CR on TS 23.502</a:t>
                      </a:r>
                      <a:endParaRPr kumimoji="0" lang="en-US" altLang="en-US" sz="900" b="0" i="0" u="none" strike="noStrike" cap="none" normalizeH="0" baseline="0" dirty="0" smtClean="0">
                        <a:ln>
                          <a:noFill/>
                        </a:ln>
                        <a:solidFill>
                          <a:srgbClr val="FFFFFF"/>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3573928414"/>
                  </a:ext>
                </a:extLst>
              </a:tr>
            </a:tbl>
          </a:graphicData>
        </a:graphic>
      </p:graphicFrame>
      <p:sp>
        <p:nvSpPr>
          <p:cNvPr id="8" name="Content Placeholder 7">
            <a:extLst>
              <a:ext uri="{FF2B5EF4-FFF2-40B4-BE49-F238E27FC236}">
                <a16:creationId xmlns:a16="http://schemas.microsoft.com/office/drawing/2014/main" id="{7C209875-F715-447E-A4D0-B41C8A1350AD}"/>
              </a:ext>
            </a:extLst>
          </p:cNvPr>
          <p:cNvSpPr txBox="1">
            <a:spLocks/>
          </p:cNvSpPr>
          <p:nvPr/>
        </p:nvSpPr>
        <p:spPr bwMode="auto">
          <a:xfrm>
            <a:off x="604838" y="931863"/>
            <a:ext cx="6303962"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5pPr>
            <a:lvl6pPr marL="2514600" indent="-228600" algn="l" rtl="0" eaLnBrk="0" fontAlgn="base" hangingPunct="0">
              <a:spcBef>
                <a:spcPct val="20000"/>
              </a:spcBef>
              <a:spcAft>
                <a:spcPct val="0"/>
              </a:spcAft>
              <a:buFont typeface="Arial" charset="0"/>
              <a:buChar char="»"/>
              <a:defRPr sz="1800">
                <a:solidFill>
                  <a:schemeClr val="tx1"/>
                </a:solidFill>
                <a:latin typeface="+mn-lt"/>
              </a:defRPr>
            </a:lvl6pPr>
            <a:lvl7pPr marL="2971800" indent="-228600" algn="l" rtl="0" eaLnBrk="0" fontAlgn="base" hangingPunct="0">
              <a:spcBef>
                <a:spcPct val="20000"/>
              </a:spcBef>
              <a:spcAft>
                <a:spcPct val="0"/>
              </a:spcAft>
              <a:buFont typeface="Arial" charset="0"/>
              <a:buChar char="»"/>
              <a:defRPr sz="1800">
                <a:solidFill>
                  <a:schemeClr val="tx1"/>
                </a:solidFill>
                <a:latin typeface="+mn-lt"/>
              </a:defRPr>
            </a:lvl7pPr>
            <a:lvl8pPr marL="3429000" indent="-228600" algn="l" rtl="0" eaLnBrk="0" fontAlgn="base" hangingPunct="0">
              <a:spcBef>
                <a:spcPct val="20000"/>
              </a:spcBef>
              <a:spcAft>
                <a:spcPct val="0"/>
              </a:spcAft>
              <a:buFont typeface="Arial" charset="0"/>
              <a:buChar char="»"/>
              <a:defRPr sz="1800">
                <a:solidFill>
                  <a:schemeClr val="tx1"/>
                </a:solidFill>
                <a:latin typeface="+mn-lt"/>
              </a:defRPr>
            </a:lvl8pPr>
            <a:lvl9pPr marL="3886200" indent="-228600" algn="l" rtl="0" eaLnBrk="0" fontAlgn="base" hangingPunct="0">
              <a:spcBef>
                <a:spcPct val="20000"/>
              </a:spcBef>
              <a:spcAft>
                <a:spcPct val="0"/>
              </a:spcAft>
              <a:buFont typeface="Arial" charset="0"/>
              <a:buChar char="»"/>
              <a:defRPr sz="1800">
                <a:solidFill>
                  <a:schemeClr val="tx1"/>
                </a:solidFill>
                <a:latin typeface="+mn-lt"/>
              </a:defRPr>
            </a:lvl9pPr>
          </a:lstStyle>
          <a:p>
            <a:pPr>
              <a:spcBef>
                <a:spcPts val="0"/>
              </a:spcBef>
              <a:spcAft>
                <a:spcPts val="300"/>
              </a:spcAft>
              <a:defRPr/>
            </a:pPr>
            <a:r>
              <a:rPr lang="de-DE" altLang="de-DE" sz="1500" kern="0" dirty="0"/>
              <a:t>TEI18 mini WIDs</a:t>
            </a:r>
            <a:endParaRPr lang="de-DE" altLang="de-DE" sz="1500" kern="0" dirty="0">
              <a:solidFill>
                <a:srgbClr val="FF0000"/>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SA#105, </a:t>
            </a:r>
            <a:r>
              <a:rPr lang="en-GB" sz="1500" dirty="0"/>
              <a:t>statistics, next meetings)</a:t>
            </a:r>
          </a:p>
          <a:p>
            <a:pPr eaLnBrk="1" hangingPunct="1">
              <a:defRPr/>
            </a:pPr>
            <a:r>
              <a:rPr lang="en-GB" sz="1500" dirty="0"/>
              <a:t> </a:t>
            </a:r>
            <a:r>
              <a:rPr lang="en-GB" sz="1500" b="1" dirty="0"/>
              <a:t>2) SA Work Report</a:t>
            </a:r>
          </a:p>
          <a:p>
            <a:pPr lvl="1" eaLnBrk="1" hangingPunct="1">
              <a:defRPr/>
            </a:pPr>
            <a:r>
              <a:rPr lang="en-GB" sz="1350" dirty="0"/>
              <a:t>2.1) Rel-14 and before Maintenance</a:t>
            </a:r>
          </a:p>
          <a:p>
            <a:pPr lvl="1" eaLnBrk="1" hangingPunct="1">
              <a:defRPr/>
            </a:pPr>
            <a:r>
              <a:rPr lang="en-GB" sz="1350" dirty="0"/>
              <a:t>2.2) Rel-15 Work and Maintenance </a:t>
            </a:r>
          </a:p>
          <a:p>
            <a:pPr lvl="1" eaLnBrk="1" hangingPunct="1">
              <a:defRPr/>
            </a:pPr>
            <a:r>
              <a:rPr lang="en-GB" sz="1350" dirty="0"/>
              <a:t>2.3) Rel-16 Work and Maintenance</a:t>
            </a:r>
          </a:p>
          <a:p>
            <a:pPr lvl="1" eaLnBrk="1" hangingPunct="1">
              <a:defRPr/>
            </a:pPr>
            <a:r>
              <a:rPr lang="en-GB" sz="1350" dirty="0"/>
              <a:t>2.4) Rel-17 Work and Maintenance</a:t>
            </a:r>
          </a:p>
          <a:p>
            <a:pPr lvl="1" eaLnBrk="1" hangingPunct="1">
              <a:defRPr/>
            </a:pPr>
            <a:r>
              <a:rPr lang="en-GB" sz="1350" dirty="0"/>
              <a:t>2.5) Rel-18 Work and Maintenance</a:t>
            </a:r>
          </a:p>
          <a:p>
            <a:pPr lvl="1" eaLnBrk="1" hangingPunct="1">
              <a:defRPr/>
            </a:pPr>
            <a:r>
              <a:rPr lang="en-GB" sz="1350" b="1" dirty="0" smtClean="0"/>
              <a:t>2.6) </a:t>
            </a:r>
            <a:r>
              <a:rPr lang="en-GB" sz="1350" b="1" dirty="0"/>
              <a:t>Rel-19 Work and Maintenance</a:t>
            </a:r>
          </a:p>
          <a:p>
            <a:pPr lvl="1" eaLnBrk="1" hangingPunct="1">
              <a:defRPr/>
            </a:pPr>
            <a:r>
              <a:rPr lang="en-GB" sz="1350" dirty="0"/>
              <a:t>2.7)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920750" y="76200"/>
            <a:ext cx="6827838" cy="857250"/>
          </a:xfrm>
        </p:spPr>
        <p:txBody>
          <a:bodyPr/>
          <a:lstStyle/>
          <a:p>
            <a:r>
              <a:rPr lang="en-GB" altLang="en-US" smtClean="0">
                <a:solidFill>
                  <a:schemeClr val="tx1"/>
                </a:solidFill>
              </a:rPr>
              <a:t>SA WG2 progress -Summary</a:t>
            </a:r>
            <a:endParaRPr lang="en-US" altLang="en-US" smtClean="0">
              <a:solidFill>
                <a:schemeClr val="tx1"/>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3959854643"/>
              </p:ext>
            </p:extLst>
          </p:nvPr>
        </p:nvGraphicFramePr>
        <p:xfrm>
          <a:off x="225425" y="1030288"/>
          <a:ext cx="8362951" cy="3395481"/>
        </p:xfrm>
        <a:graphic>
          <a:graphicData uri="http://schemas.openxmlformats.org/drawingml/2006/table">
            <a:tbl>
              <a:tblPr firstRow="1" firstCol="1" bandRow="1">
                <a:tableStyleId>{F5AB1C69-6EDB-4FF4-983F-18BD219EF322}</a:tableStyleId>
              </a:tblPr>
              <a:tblGrid>
                <a:gridCol w="499130">
                  <a:extLst>
                    <a:ext uri="{9D8B030D-6E8A-4147-A177-3AD203B41FA5}">
                      <a16:colId xmlns:a16="http://schemas.microsoft.com/office/drawing/2014/main" val="20000"/>
                    </a:ext>
                  </a:extLst>
                </a:gridCol>
                <a:gridCol w="3187992">
                  <a:extLst>
                    <a:ext uri="{9D8B030D-6E8A-4147-A177-3AD203B41FA5}">
                      <a16:colId xmlns:a16="http://schemas.microsoft.com/office/drawing/2014/main" val="20001"/>
                    </a:ext>
                  </a:extLst>
                </a:gridCol>
                <a:gridCol w="908426">
                  <a:extLst>
                    <a:ext uri="{9D8B030D-6E8A-4147-A177-3AD203B41FA5}">
                      <a16:colId xmlns:a16="http://schemas.microsoft.com/office/drawing/2014/main" val="20002"/>
                    </a:ext>
                  </a:extLst>
                </a:gridCol>
                <a:gridCol w="669285">
                  <a:extLst>
                    <a:ext uri="{9D8B030D-6E8A-4147-A177-3AD203B41FA5}">
                      <a16:colId xmlns:a16="http://schemas.microsoft.com/office/drawing/2014/main" val="20003"/>
                    </a:ext>
                  </a:extLst>
                </a:gridCol>
                <a:gridCol w="457526">
                  <a:extLst>
                    <a:ext uri="{9D8B030D-6E8A-4147-A177-3AD203B41FA5}">
                      <a16:colId xmlns:a16="http://schemas.microsoft.com/office/drawing/2014/main" val="20004"/>
                    </a:ext>
                  </a:extLst>
                </a:gridCol>
                <a:gridCol w="533264">
                  <a:extLst>
                    <a:ext uri="{9D8B030D-6E8A-4147-A177-3AD203B41FA5}">
                      <a16:colId xmlns:a16="http://schemas.microsoft.com/office/drawing/2014/main" val="20005"/>
                    </a:ext>
                  </a:extLst>
                </a:gridCol>
                <a:gridCol w="533264">
                  <a:extLst>
                    <a:ext uri="{9D8B030D-6E8A-4147-A177-3AD203B41FA5}">
                      <a16:colId xmlns:a16="http://schemas.microsoft.com/office/drawing/2014/main" val="20006"/>
                    </a:ext>
                  </a:extLst>
                </a:gridCol>
                <a:gridCol w="1574064">
                  <a:extLst>
                    <a:ext uri="{9D8B030D-6E8A-4147-A177-3AD203B41FA5}">
                      <a16:colId xmlns:a16="http://schemas.microsoft.com/office/drawing/2014/main" val="20007"/>
                    </a:ext>
                  </a:extLst>
                </a:gridCol>
              </a:tblGrid>
              <a:tr h="260925">
                <a:tc>
                  <a:txBody>
                    <a:bodyPr/>
                    <a:lstStyle/>
                    <a:p>
                      <a:pPr algn="ctr">
                        <a:lnSpc>
                          <a:spcPct val="107000"/>
                        </a:lnSpc>
                        <a:spcAft>
                          <a:spcPts val="800"/>
                        </a:spcAft>
                      </a:pPr>
                      <a:r>
                        <a:rPr lang="en-GB" sz="900" dirty="0"/>
                        <a:t>UID</a:t>
                      </a:r>
                    </a:p>
                  </a:txBody>
                  <a:tcPr marL="36001" marR="36001" marT="0" marB="0" anchor="ctr"/>
                </a:tc>
                <a:tc>
                  <a:txBody>
                    <a:bodyPr/>
                    <a:lstStyle/>
                    <a:p>
                      <a:pPr algn="ctr">
                        <a:lnSpc>
                          <a:spcPct val="107000"/>
                        </a:lnSpc>
                        <a:spcAft>
                          <a:spcPts val="800"/>
                        </a:spcAft>
                      </a:pPr>
                      <a:r>
                        <a:rPr lang="en-GB" sz="900" dirty="0"/>
                        <a:t>Name</a:t>
                      </a:r>
                    </a:p>
                  </a:txBody>
                  <a:tcPr marL="36001" marR="36001" marT="0" marB="0" anchor="ctr"/>
                </a:tc>
                <a:tc>
                  <a:txBody>
                    <a:bodyPr/>
                    <a:lstStyle/>
                    <a:p>
                      <a:pPr algn="ctr">
                        <a:lnSpc>
                          <a:spcPct val="107000"/>
                        </a:lnSpc>
                        <a:spcAft>
                          <a:spcPts val="800"/>
                        </a:spcAft>
                      </a:pPr>
                      <a:r>
                        <a:rPr lang="en-GB" sz="900" dirty="0"/>
                        <a:t>Acronym</a:t>
                      </a:r>
                    </a:p>
                  </a:txBody>
                  <a:tcPr marL="36001" marR="36001"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1" marR="36001" marT="0" marB="0" anchor="ctr"/>
                </a:tc>
                <a:tc>
                  <a:txBody>
                    <a:bodyPr/>
                    <a:lstStyle/>
                    <a:p>
                      <a:pPr algn="ctr">
                        <a:lnSpc>
                          <a:spcPct val="107000"/>
                        </a:lnSpc>
                        <a:spcAft>
                          <a:spcPts val="800"/>
                        </a:spcAft>
                      </a:pPr>
                      <a:r>
                        <a:rPr lang="en-GB" sz="900" dirty="0"/>
                        <a:t>Old %</a:t>
                      </a:r>
                    </a:p>
                  </a:txBody>
                  <a:tcPr marL="36001" marR="36001"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1" marR="36001"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9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26830">
                <a:tc>
                  <a:txBody>
                    <a:bodyPr/>
                    <a:lstStyle/>
                    <a:p>
                      <a:pPr algn="l" fontAlgn="t"/>
                      <a:r>
                        <a:rPr lang="en-GB" sz="800" b="0" i="0" u="none" strike="noStrike" dirty="0">
                          <a:solidFill>
                            <a:srgbClr val="000000"/>
                          </a:solidFill>
                          <a:effectLst/>
                          <a:latin typeface="Arial" panose="020B0604020202020204" pitchFamily="34" charset="0"/>
                        </a:rPr>
                        <a:t>1010029</a:t>
                      </a:r>
                    </a:p>
                  </a:txBody>
                  <a:tcPr marL="9525" marR="9525" marT="9525" marB="0"/>
                </a:tc>
                <a:tc>
                  <a:txBody>
                    <a:bodyPr/>
                    <a:lstStyle/>
                    <a:p>
                      <a:pPr algn="l" fontAlgn="t"/>
                      <a:r>
                        <a:rPr lang="en-GB" sz="800" b="0" i="1" u="none" strike="noStrike" dirty="0">
                          <a:solidFill>
                            <a:srgbClr val="000000"/>
                          </a:solidFill>
                          <a:effectLst/>
                          <a:latin typeface="Arial" panose="020B0604020202020204" pitchFamily="34" charset="0"/>
                        </a:rPr>
                        <a:t>   Study on Energy Efficiency and Energy Saving</a:t>
                      </a:r>
                    </a:p>
                  </a:txBody>
                  <a:tcPr marL="9525" marR="9525" marT="9525" marB="0"/>
                </a:tc>
                <a:tc>
                  <a:txBody>
                    <a:bodyPr/>
                    <a:lstStyle/>
                    <a:p>
                      <a:pPr algn="l" fontAlgn="t"/>
                      <a:r>
                        <a:rPr lang="en-GB" sz="800" b="0" i="0" u="none" strike="noStrike" dirty="0" err="1">
                          <a:solidFill>
                            <a:srgbClr val="000000"/>
                          </a:solidFill>
                          <a:effectLst/>
                          <a:latin typeface="Arial" panose="020B0604020202020204" pitchFamily="34" charset="0"/>
                        </a:rPr>
                        <a:t>FS_EnergySys</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06/06/2024</a:t>
                      </a:r>
                    </a:p>
                  </a:txBody>
                  <a:tcPr marL="9525" marR="9525" marT="9525"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algn="l" fontAlgn="t"/>
                      <a:r>
                        <a:rPr lang="en-GB" sz="800" b="0" i="0" u="sng" strike="noStrike" dirty="0">
                          <a:solidFill>
                            <a:srgbClr val="0563C1"/>
                          </a:solidFill>
                          <a:effectLst/>
                          <a:latin typeface="Calibri" panose="020F0502020204030204" pitchFamily="34" charset="0"/>
                          <a:hlinkClick r:id="rId2"/>
                        </a:rPr>
                        <a:t>SP-231391</a:t>
                      </a:r>
                      <a:endParaRPr lang="en-GB" sz="800" b="0" i="0" u="sng" strike="noStrike" dirty="0">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10001"/>
                  </a:ext>
                </a:extLst>
              </a:tr>
              <a:tr h="226830">
                <a:tc>
                  <a:txBody>
                    <a:bodyPr/>
                    <a:lstStyle/>
                    <a:p>
                      <a:pPr algn="l" fontAlgn="t"/>
                      <a:r>
                        <a:rPr lang="en-GB" sz="800" b="0" i="0" u="none" strike="noStrike">
                          <a:solidFill>
                            <a:srgbClr val="000000"/>
                          </a:solidFill>
                          <a:effectLst/>
                          <a:latin typeface="Arial" panose="020B0604020202020204" pitchFamily="34" charset="0"/>
                        </a:rPr>
                        <a:t>1050112</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   (WA) Energy Efficiency and Energy Saving </a:t>
                      </a:r>
                    </a:p>
                  </a:txBody>
                  <a:tcPr marL="9525" marR="9525" marT="9525" marB="0"/>
                </a:tc>
                <a:tc>
                  <a:txBody>
                    <a:bodyPr/>
                    <a:lstStyle/>
                    <a:p>
                      <a:pPr algn="l" fontAlgn="t"/>
                      <a:r>
                        <a:rPr lang="en-GB" sz="800" b="0" i="0" u="none" strike="noStrike" dirty="0" err="1" smtClean="0">
                          <a:solidFill>
                            <a:srgbClr val="000000"/>
                          </a:solidFill>
                          <a:effectLst/>
                          <a:latin typeface="Arial" panose="020B0604020202020204" pitchFamily="34" charset="0"/>
                        </a:rPr>
                        <a:t>EnergySys</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800" b="0" i="0" u="none" strike="noStrike" dirty="0" smtClean="0">
                          <a:solidFill>
                            <a:srgbClr val="000000"/>
                          </a:solidFill>
                          <a:effectLst/>
                          <a:latin typeface="Arial" panose="020B0604020202020204" pitchFamily="34" charset="0"/>
                        </a:rPr>
                        <a:t>12/12/2024</a:t>
                      </a:r>
                    </a:p>
                  </a:txBody>
                  <a:tcPr marL="9525" marR="9525" marT="9525" marB="0"/>
                </a:tc>
                <a:tc>
                  <a:txBody>
                    <a:bodyPr/>
                    <a:lstStyle/>
                    <a:p>
                      <a:pPr algn="l" fontAlgn="t"/>
                      <a:r>
                        <a:rPr lang="en-GB" sz="800" b="0" i="0" u="none" strike="noStrike" dirty="0" smtClean="0">
                          <a:solidFill>
                            <a:srgbClr val="000000"/>
                          </a:solidFill>
                          <a:effectLst/>
                          <a:latin typeface="Arial" panose="020B0604020202020204" pitchFamily="34" charset="0"/>
                        </a:rPr>
                        <a:t>0%</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algn="l" fontAlgn="t"/>
                      <a:r>
                        <a:rPr lang="en-GB" sz="800" b="0" i="0" u="sng" strike="noStrike" dirty="0">
                          <a:solidFill>
                            <a:srgbClr val="0563C1"/>
                          </a:solidFill>
                          <a:effectLst/>
                          <a:latin typeface="Calibri" panose="020F0502020204030204" pitchFamily="34" charset="0"/>
                          <a:hlinkClick r:id="rId3"/>
                        </a:rPr>
                        <a:t>SP-241388</a:t>
                      </a:r>
                      <a:endParaRPr lang="en-GB" sz="800" b="0" i="0" u="sng" strike="noStrike" dirty="0">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70%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357410148"/>
                  </a:ext>
                </a:extLst>
              </a:tr>
              <a:tr h="253368">
                <a:tc>
                  <a:txBody>
                    <a:bodyPr/>
                    <a:lstStyle/>
                    <a:p>
                      <a:pPr algn="l" fontAlgn="t"/>
                      <a:r>
                        <a:rPr lang="en-GB" sz="800" b="0" i="0" u="none" strike="noStrike" dirty="0">
                          <a:solidFill>
                            <a:srgbClr val="000000"/>
                          </a:solidFill>
                          <a:effectLst/>
                          <a:latin typeface="Arial" panose="020B0604020202020204" pitchFamily="34" charset="0"/>
                        </a:rPr>
                        <a:t>1040033</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Core Network Enhanced Support for Artificial Intelligence (AI)/Machine Learning (ML) </a:t>
                      </a:r>
                    </a:p>
                  </a:txBody>
                  <a:tcPr marL="9525" marR="9525" marT="9525" marB="0"/>
                </a:tc>
                <a:tc>
                  <a:txBody>
                    <a:bodyPr/>
                    <a:lstStyle/>
                    <a:p>
                      <a:pPr algn="l" fontAlgn="t"/>
                      <a:r>
                        <a:rPr lang="en-GB" sz="800" b="0" i="0" u="none" strike="noStrike">
                          <a:solidFill>
                            <a:srgbClr val="000000"/>
                          </a:solidFill>
                          <a:effectLst/>
                          <a:latin typeface="Arial" panose="020B0604020202020204" pitchFamily="34" charset="0"/>
                        </a:rPr>
                        <a:t>AIML_CN</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5" marB="0"/>
                </a:tc>
                <a:tc>
                  <a:txBody>
                    <a:bodyPr/>
                    <a:lstStyle/>
                    <a:p>
                      <a:pPr algn="l" fontAlgn="t"/>
                      <a:r>
                        <a:rPr lang="en-GB" sz="800" b="0" i="0" u="none" strike="noStrike" dirty="0" smtClean="0">
                          <a:solidFill>
                            <a:srgbClr val="000000"/>
                          </a:solidFill>
                          <a:effectLst/>
                          <a:latin typeface="Arial" panose="020B0604020202020204" pitchFamily="34" charset="0"/>
                        </a:rPr>
                        <a:t>15%</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algn="l" fontAlgn="t"/>
                      <a:r>
                        <a:rPr lang="en-GB" sz="800" b="0" i="0" u="sng" strike="noStrike">
                          <a:solidFill>
                            <a:srgbClr val="0563C1"/>
                          </a:solidFill>
                          <a:effectLst/>
                          <a:latin typeface="Calibri" panose="020F0502020204030204" pitchFamily="34" charset="0"/>
                          <a:hlinkClick r:id="rId4"/>
                        </a:rPr>
                        <a:t>SP-240991</a:t>
                      </a:r>
                      <a:endParaRPr lang="en-GB" sz="800" b="0" i="0" u="sng" strike="noStrike">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85</a:t>
                      </a:r>
                      <a:r>
                        <a:rPr lang="en-GB" sz="800" dirty="0" smtClean="0">
                          <a:solidFill>
                            <a:srgbClr val="FF0000"/>
                          </a:solidFill>
                        </a:rPr>
                        <a:t>%</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1032427755"/>
                  </a:ext>
                </a:extLst>
              </a:tr>
              <a:tr h="253368">
                <a:tc>
                  <a:txBody>
                    <a:bodyPr/>
                    <a:lstStyle/>
                    <a:p>
                      <a:pPr algn="l" fontAlgn="t"/>
                      <a:r>
                        <a:rPr lang="en-GB" sz="800" b="1" i="0" u="none" strike="noStrike">
                          <a:solidFill>
                            <a:srgbClr val="000000"/>
                          </a:solidFill>
                          <a:effectLst/>
                          <a:latin typeface="Arial" panose="020B0604020202020204" pitchFamily="34" charset="0"/>
                        </a:rPr>
                        <a:t>1020068</a:t>
                      </a:r>
                    </a:p>
                  </a:txBody>
                  <a:tcPr marL="9525" marR="9525" marT="9525" marB="0"/>
                </a:tc>
                <a:tc>
                  <a:txBody>
                    <a:bodyPr/>
                    <a:lstStyle/>
                    <a:p>
                      <a:pPr algn="l" fontAlgn="t"/>
                      <a:r>
                        <a:rPr lang="en-GB" sz="800" b="0" i="1" u="none" strike="noStrike" dirty="0">
                          <a:solidFill>
                            <a:srgbClr val="000000"/>
                          </a:solidFill>
                          <a:effectLst/>
                          <a:latin typeface="Arial" panose="020B0604020202020204" pitchFamily="34" charset="0"/>
                        </a:rPr>
                        <a:t>Study on Core Network Enhanced Support for Artificial Intelligence (AI)/Machine Learning (ML) </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FS_AIML_CN</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06/06/2024</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100%</a:t>
                      </a:r>
                    </a:p>
                  </a:txBody>
                  <a:tcPr marL="9525" marR="9525" marT="9525" marB="0"/>
                </a:tc>
                <a:tc>
                  <a:txBody>
                    <a:bodyPr/>
                    <a:lstStyle/>
                    <a:p>
                      <a:pPr algn="l" fontAlgn="t"/>
                      <a:r>
                        <a:rPr lang="en-GB" sz="800" b="0" i="0" u="sng" strike="noStrike" dirty="0">
                          <a:solidFill>
                            <a:srgbClr val="0563C1"/>
                          </a:solidFill>
                          <a:effectLst/>
                          <a:latin typeface="Calibri" panose="020F0502020204030204" pitchFamily="34" charset="0"/>
                          <a:hlinkClick r:id="rId5"/>
                        </a:rPr>
                        <a:t>SP-231800</a:t>
                      </a:r>
                      <a:endParaRPr lang="en-GB" sz="800" b="0" i="0" u="sng" strike="noStrike" dirty="0">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1401622191"/>
                  </a:ext>
                </a:extLst>
              </a:tr>
              <a:tr h="253368">
                <a:tc>
                  <a:txBody>
                    <a:bodyPr/>
                    <a:lstStyle/>
                    <a:p>
                      <a:pPr algn="l" fontAlgn="t"/>
                      <a:r>
                        <a:rPr lang="en-GB" sz="800" b="0" i="0" u="none" strike="noStrike" dirty="0">
                          <a:solidFill>
                            <a:srgbClr val="000000"/>
                          </a:solidFill>
                          <a:effectLst/>
                          <a:latin typeface="Arial" panose="020B0604020202020204" pitchFamily="34" charset="0"/>
                        </a:rPr>
                        <a:t>1020071</a:t>
                      </a:r>
                    </a:p>
                  </a:txBody>
                  <a:tcPr marL="9525" marR="9525" marT="9525" marB="0"/>
                </a:tc>
                <a:tc>
                  <a:txBody>
                    <a:bodyPr/>
                    <a:lstStyle/>
                    <a:p>
                      <a:pPr algn="l" fontAlgn="t"/>
                      <a:r>
                        <a:rPr lang="en-GB" sz="800" b="0" i="1" u="none" strike="noStrike" dirty="0">
                          <a:solidFill>
                            <a:srgbClr val="000000"/>
                          </a:solidFill>
                          <a:effectLst/>
                          <a:latin typeface="Arial" panose="020B0604020202020204" pitchFamily="34" charset="0"/>
                        </a:rPr>
                        <a:t>   Study on Architecture support of Ambient power-enabled Internet of Things </a:t>
                      </a:r>
                    </a:p>
                  </a:txBody>
                  <a:tcPr marL="9525" marR="9525" marT="9525" marB="0"/>
                </a:tc>
                <a:tc>
                  <a:txBody>
                    <a:bodyPr/>
                    <a:lstStyle/>
                    <a:p>
                      <a:pPr algn="l" fontAlgn="t"/>
                      <a:r>
                        <a:rPr lang="en-GB" sz="800" b="0" i="0" u="none" strike="noStrike" dirty="0" err="1">
                          <a:solidFill>
                            <a:srgbClr val="000000"/>
                          </a:solidFill>
                          <a:effectLst/>
                          <a:latin typeface="Arial" panose="020B0604020202020204" pitchFamily="34" charset="0"/>
                        </a:rPr>
                        <a:t>FS_AmbientIoT</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5" marB="0"/>
                </a:tc>
                <a:tc>
                  <a:txBody>
                    <a:bodyPr/>
                    <a:lstStyle/>
                    <a:p>
                      <a:pPr algn="l" fontAlgn="t"/>
                      <a:r>
                        <a:rPr lang="en-GB" sz="800" b="0" i="0" u="none" strike="noStrike" dirty="0" smtClean="0">
                          <a:solidFill>
                            <a:srgbClr val="000000"/>
                          </a:solidFill>
                          <a:effectLst/>
                          <a:latin typeface="Arial" panose="020B0604020202020204" pitchFamily="34" charset="0"/>
                        </a:rPr>
                        <a:t>80%</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algn="l" fontAlgn="t"/>
                      <a:r>
                        <a:rPr lang="en-GB" sz="800" b="0" i="0" u="sng" strike="noStrike" dirty="0">
                          <a:solidFill>
                            <a:srgbClr val="0563C1"/>
                          </a:solidFill>
                          <a:effectLst/>
                          <a:latin typeface="Calibri" panose="020F0502020204030204" pitchFamily="34" charset="0"/>
                          <a:hlinkClick r:id="rId6"/>
                        </a:rPr>
                        <a:t>SP-240969</a:t>
                      </a:r>
                      <a:endParaRPr lang="en-GB" sz="800" b="0" i="0" u="sng" strike="noStrike" dirty="0">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90</a:t>
                      </a:r>
                      <a:r>
                        <a:rPr lang="en-GB" sz="800" dirty="0" smtClean="0">
                          <a:solidFill>
                            <a:srgbClr val="FF0000"/>
                          </a:solidFill>
                        </a:rPr>
                        <a:t>%</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3549727257"/>
                  </a:ext>
                </a:extLst>
              </a:tr>
              <a:tr h="253368">
                <a:tc>
                  <a:txBody>
                    <a:bodyPr/>
                    <a:lstStyle/>
                    <a:p>
                      <a:pPr algn="l" fontAlgn="t"/>
                      <a:r>
                        <a:rPr lang="en-GB" sz="800" b="0" i="0" u="none" strike="noStrike" dirty="0">
                          <a:solidFill>
                            <a:srgbClr val="000000"/>
                          </a:solidFill>
                          <a:effectLst/>
                          <a:latin typeface="Arial" panose="020B0604020202020204" pitchFamily="34" charset="0"/>
                        </a:rPr>
                        <a:t>1010033</a:t>
                      </a:r>
                    </a:p>
                  </a:txBody>
                  <a:tcPr marL="9525" marR="9525" marT="9525" marB="0"/>
                </a:tc>
                <a:tc>
                  <a:txBody>
                    <a:bodyPr/>
                    <a:lstStyle/>
                    <a:p>
                      <a:pPr algn="l" fontAlgn="t"/>
                      <a:r>
                        <a:rPr lang="en-GB" sz="800" b="0" i="1" u="none" strike="noStrike" dirty="0">
                          <a:solidFill>
                            <a:srgbClr val="000000"/>
                          </a:solidFill>
                          <a:effectLst/>
                          <a:latin typeface="Arial" panose="020B0604020202020204" pitchFamily="34" charset="0"/>
                        </a:rPr>
                        <a:t>   Study on Integration of satellite components in the 5G architecture Phase 3</a:t>
                      </a:r>
                    </a:p>
                  </a:txBody>
                  <a:tcPr marL="9525" marR="9525" marT="9525" marB="0"/>
                </a:tc>
                <a:tc>
                  <a:txBody>
                    <a:bodyPr/>
                    <a:lstStyle/>
                    <a:p>
                      <a:pPr algn="l" fontAlgn="t"/>
                      <a:r>
                        <a:rPr lang="en-GB" sz="800" b="0" i="0" u="none" strike="noStrike">
                          <a:solidFill>
                            <a:srgbClr val="000000"/>
                          </a:solidFill>
                          <a:effectLst/>
                          <a:latin typeface="Arial" panose="020B0604020202020204" pitchFamily="34" charset="0"/>
                        </a:rPr>
                        <a:t>FS_5GSAT_Ph3_ARCH</a:t>
                      </a:r>
                    </a:p>
                  </a:txBody>
                  <a:tcPr marL="9525" marR="9525" marT="9525" marB="0"/>
                </a:tc>
                <a:tc>
                  <a:txBody>
                    <a:bodyPr/>
                    <a:lstStyle/>
                    <a:p>
                      <a:pPr algn="l" fontAlgn="t"/>
                      <a:r>
                        <a:rPr lang="en-GB" sz="800" b="0" i="0" u="none" strike="noStrike">
                          <a:solidFill>
                            <a:srgbClr val="000000"/>
                          </a:solidFill>
                          <a:effectLst/>
                          <a:latin typeface="Arial" panose="020B0604020202020204" pitchFamily="34" charset="0"/>
                        </a:rPr>
                        <a:t>06/06/2024</a:t>
                      </a:r>
                    </a:p>
                  </a:txBody>
                  <a:tcPr marL="9525" marR="9525" marT="9525"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algn="l" fontAlgn="t"/>
                      <a:r>
                        <a:rPr lang="en-GB" sz="800" b="0" i="0" u="sng" strike="noStrike">
                          <a:solidFill>
                            <a:srgbClr val="0563C1"/>
                          </a:solidFill>
                          <a:effectLst/>
                          <a:latin typeface="Calibri" panose="020F0502020204030204" pitchFamily="34" charset="0"/>
                          <a:hlinkClick r:id="rId7"/>
                        </a:rPr>
                        <a:t>SP-231199</a:t>
                      </a:r>
                      <a:endParaRPr lang="en-GB" sz="800" b="0" i="0" u="sng" strike="noStrike">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2780383475"/>
                  </a:ext>
                </a:extLst>
              </a:tr>
              <a:tr h="253368">
                <a:tc>
                  <a:txBody>
                    <a:bodyPr/>
                    <a:lstStyle/>
                    <a:p>
                      <a:pPr algn="l" fontAlgn="t"/>
                      <a:r>
                        <a:rPr lang="en-GB" sz="800" b="0" i="0" u="none" strike="noStrike">
                          <a:solidFill>
                            <a:srgbClr val="000000"/>
                          </a:solidFill>
                          <a:effectLst/>
                          <a:latin typeface="Arial" panose="020B0604020202020204" pitchFamily="34" charset="0"/>
                        </a:rPr>
                        <a:t>1040027</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   Integration of satellite components in the 5G architecture Phase III </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5GSAT_Ph3_ARCH</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5" marB="0"/>
                </a:tc>
                <a:tc>
                  <a:txBody>
                    <a:bodyPr/>
                    <a:lstStyle/>
                    <a:p>
                      <a:pPr algn="l" fontAlgn="t"/>
                      <a:r>
                        <a:rPr lang="en-GB" sz="800" b="0" i="0" u="none" strike="noStrike" dirty="0" smtClean="0">
                          <a:solidFill>
                            <a:srgbClr val="000000"/>
                          </a:solidFill>
                          <a:effectLst/>
                          <a:latin typeface="Arial" panose="020B0604020202020204" pitchFamily="34" charset="0"/>
                        </a:rPr>
                        <a:t>15%</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algn="l" fontAlgn="t"/>
                      <a:r>
                        <a:rPr lang="en-GB" sz="800" b="0" i="0" u="sng" strike="noStrike" dirty="0">
                          <a:solidFill>
                            <a:srgbClr val="0563C1"/>
                          </a:solidFill>
                          <a:effectLst/>
                          <a:latin typeface="Calibri" panose="020F0502020204030204" pitchFamily="34" charset="0"/>
                          <a:hlinkClick r:id="rId8"/>
                        </a:rPr>
                        <a:t>SP-240986</a:t>
                      </a:r>
                      <a:endParaRPr lang="en-GB" sz="800" b="0" i="0" u="sng" strike="noStrike" dirty="0">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65</a:t>
                      </a:r>
                      <a:r>
                        <a:rPr lang="en-GB" sz="800" dirty="0" smtClean="0">
                          <a:solidFill>
                            <a:srgbClr val="FF0000"/>
                          </a:solidFill>
                        </a:rPr>
                        <a:t>%</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2024457355"/>
                  </a:ext>
                </a:extLst>
              </a:tr>
              <a:tr h="226830">
                <a:tc>
                  <a:txBody>
                    <a:bodyPr/>
                    <a:lstStyle/>
                    <a:p>
                      <a:pPr algn="l" fontAlgn="t"/>
                      <a:r>
                        <a:rPr lang="en-GB" sz="800" b="0" i="0" u="none" strike="noStrike" dirty="0">
                          <a:solidFill>
                            <a:srgbClr val="000000"/>
                          </a:solidFill>
                          <a:effectLst/>
                          <a:latin typeface="Arial" panose="020B0604020202020204" pitchFamily="34" charset="0"/>
                        </a:rPr>
                        <a:t>1010032</a:t>
                      </a:r>
                    </a:p>
                  </a:txBody>
                  <a:tcPr marL="9525" marR="9525" marT="9525" marB="0"/>
                </a:tc>
                <a:tc>
                  <a:txBody>
                    <a:bodyPr/>
                    <a:lstStyle/>
                    <a:p>
                      <a:pPr algn="l" fontAlgn="t"/>
                      <a:r>
                        <a:rPr lang="en-GB" sz="800" b="0" i="1" u="none" strike="noStrike" dirty="0">
                          <a:solidFill>
                            <a:srgbClr val="000000"/>
                          </a:solidFill>
                          <a:effectLst/>
                          <a:latin typeface="Arial" panose="020B0604020202020204" pitchFamily="34" charset="0"/>
                        </a:rPr>
                        <a:t>Study on Extended Reality and Media service (XRM) Phase 2 </a:t>
                      </a:r>
                    </a:p>
                  </a:txBody>
                  <a:tcPr marL="9525" marR="9525" marT="9525" marB="0"/>
                </a:tc>
                <a:tc>
                  <a:txBody>
                    <a:bodyPr/>
                    <a:lstStyle/>
                    <a:p>
                      <a:pPr algn="l" fontAlgn="t"/>
                      <a:r>
                        <a:rPr lang="en-GB" sz="800" b="0" i="0" u="none" strike="noStrike">
                          <a:solidFill>
                            <a:srgbClr val="000000"/>
                          </a:solidFill>
                          <a:effectLst/>
                          <a:latin typeface="Arial" panose="020B0604020202020204" pitchFamily="34" charset="0"/>
                        </a:rPr>
                        <a:t>FS_XRM_Ph2</a:t>
                      </a:r>
                    </a:p>
                  </a:txBody>
                  <a:tcPr marL="9525" marR="9525" marT="9525" marB="0"/>
                </a:tc>
                <a:tc>
                  <a:txBody>
                    <a:bodyPr/>
                    <a:lstStyle/>
                    <a:p>
                      <a:pPr algn="l" fontAlgn="t"/>
                      <a:r>
                        <a:rPr lang="en-GB" sz="800" b="0" i="0" u="none" strike="noStrike">
                          <a:solidFill>
                            <a:srgbClr val="000000"/>
                          </a:solidFill>
                          <a:effectLst/>
                          <a:latin typeface="Arial" panose="020B0604020202020204" pitchFamily="34" charset="0"/>
                        </a:rPr>
                        <a:t>09/09/2024</a:t>
                      </a:r>
                    </a:p>
                  </a:txBody>
                  <a:tcPr marL="9525" marR="9525" marT="9525"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algn="l" fontAlgn="t"/>
                      <a:r>
                        <a:rPr lang="en-GB" sz="800" b="0" i="0" u="sng" strike="noStrike">
                          <a:solidFill>
                            <a:srgbClr val="0563C1"/>
                          </a:solidFill>
                          <a:effectLst/>
                          <a:latin typeface="Calibri" panose="020F0502020204030204" pitchFamily="34" charset="0"/>
                          <a:hlinkClick r:id="rId9"/>
                        </a:rPr>
                        <a:t>SP-231671</a:t>
                      </a:r>
                      <a:endParaRPr lang="en-GB" sz="800" b="0" i="0" u="sng" strike="noStrike">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135426815"/>
                  </a:ext>
                </a:extLst>
              </a:tr>
              <a:tr h="226830">
                <a:tc>
                  <a:txBody>
                    <a:bodyPr/>
                    <a:lstStyle/>
                    <a:p>
                      <a:pPr algn="l" fontAlgn="t"/>
                      <a:r>
                        <a:rPr lang="en-GB" sz="800" b="0" i="0" u="none" strike="noStrike">
                          <a:solidFill>
                            <a:srgbClr val="000000"/>
                          </a:solidFill>
                          <a:effectLst/>
                          <a:latin typeface="Arial" panose="020B0604020202020204" pitchFamily="34" charset="0"/>
                        </a:rPr>
                        <a:t>1040032</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Extended Reality and Media service (XRM) Phase 2 </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XRM_Ph2</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5</a:t>
                      </a:r>
                      <a:r>
                        <a:rPr lang="en-GB" sz="800" b="0" i="0" u="none" strike="noStrike" dirty="0" smtClean="0">
                          <a:solidFill>
                            <a:srgbClr val="000000"/>
                          </a:solidFill>
                          <a:effectLst/>
                          <a:latin typeface="Arial" panose="020B0604020202020204" pitchFamily="34" charset="0"/>
                        </a:rPr>
                        <a:t>%</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algn="l" fontAlgn="t"/>
                      <a:r>
                        <a:rPr lang="en-GB" sz="800" b="0" i="0" u="sng" strike="noStrike" dirty="0">
                          <a:solidFill>
                            <a:srgbClr val="0563C1"/>
                          </a:solidFill>
                          <a:effectLst/>
                          <a:latin typeface="Calibri" panose="020F0502020204030204" pitchFamily="34" charset="0"/>
                          <a:hlinkClick r:id="rId10"/>
                        </a:rPr>
                        <a:t>SP-240990</a:t>
                      </a:r>
                      <a:endParaRPr lang="en-GB" sz="800" b="0" i="0" u="sng" strike="noStrike" dirty="0">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65</a:t>
                      </a:r>
                      <a:r>
                        <a:rPr lang="en-GB" sz="800" dirty="0" smtClean="0">
                          <a:solidFill>
                            <a:srgbClr val="FF0000"/>
                          </a:solidFill>
                        </a:rPr>
                        <a:t>%</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2904063804"/>
                  </a:ext>
                </a:extLst>
              </a:tr>
              <a:tr h="226830">
                <a:tc>
                  <a:txBody>
                    <a:bodyPr/>
                    <a:lstStyle/>
                    <a:p>
                      <a:pPr algn="l" fontAlgn="t"/>
                      <a:r>
                        <a:rPr lang="en-GB" sz="800" b="0" i="0" u="none" strike="noStrike" dirty="0">
                          <a:solidFill>
                            <a:srgbClr val="000000"/>
                          </a:solidFill>
                          <a:effectLst/>
                          <a:latin typeface="Arial" panose="020B0604020202020204" pitchFamily="34" charset="0"/>
                        </a:rPr>
                        <a:t>1040035</a:t>
                      </a:r>
                    </a:p>
                  </a:txBody>
                  <a:tcPr marL="9525" marR="9525" marT="9525" marB="0"/>
                </a:tc>
                <a:tc>
                  <a:txBody>
                    <a:bodyPr/>
                    <a:lstStyle/>
                    <a:p>
                      <a:pPr algn="l" fontAlgn="t"/>
                      <a:r>
                        <a:rPr lang="en-GB" sz="800" b="0" i="0" u="none" strike="noStrike" dirty="0">
                          <a:solidFill>
                            <a:schemeClr val="tx1"/>
                          </a:solidFill>
                          <a:effectLst/>
                          <a:latin typeface="Arial" panose="020B0604020202020204" pitchFamily="34" charset="0"/>
                        </a:rPr>
                        <a:t>UPF enhancement for Exposure And SBA Phase 2 </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UPEAS_Ph2</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5" marB="0"/>
                </a:tc>
                <a:tc>
                  <a:txBody>
                    <a:bodyPr/>
                    <a:lstStyle/>
                    <a:p>
                      <a:pPr algn="l" fontAlgn="t"/>
                      <a:r>
                        <a:rPr lang="en-GB" sz="800" b="0" i="0" u="none" strike="noStrike" dirty="0" smtClean="0">
                          <a:solidFill>
                            <a:srgbClr val="000000"/>
                          </a:solidFill>
                          <a:effectLst/>
                          <a:latin typeface="Arial" panose="020B0604020202020204" pitchFamily="34" charset="0"/>
                        </a:rPr>
                        <a:t>65%</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algn="l" fontAlgn="t"/>
                      <a:r>
                        <a:rPr lang="en-GB" sz="800" b="0" i="0" u="sng" strike="noStrike" dirty="0">
                          <a:solidFill>
                            <a:srgbClr val="0563C1"/>
                          </a:solidFill>
                          <a:effectLst/>
                          <a:latin typeface="Calibri" panose="020F0502020204030204" pitchFamily="34" charset="0"/>
                          <a:hlinkClick r:id="rId11"/>
                        </a:rPr>
                        <a:t>SP-240995</a:t>
                      </a:r>
                      <a:endParaRPr lang="en-GB" sz="800" b="0" i="0" u="sng" strike="noStrike" dirty="0">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1986132080"/>
                  </a:ext>
                </a:extLst>
              </a:tr>
              <a:tr h="226830">
                <a:tc>
                  <a:txBody>
                    <a:bodyPr/>
                    <a:lstStyle/>
                    <a:p>
                      <a:pPr algn="l" fontAlgn="t"/>
                      <a:r>
                        <a:rPr lang="en-GB" sz="800" b="0" i="0" u="none" strike="noStrike" dirty="0">
                          <a:solidFill>
                            <a:srgbClr val="000000"/>
                          </a:solidFill>
                          <a:effectLst/>
                          <a:latin typeface="Arial" panose="020B0604020202020204" pitchFamily="34" charset="0"/>
                        </a:rPr>
                        <a:t>1020003</a:t>
                      </a:r>
                    </a:p>
                  </a:txBody>
                  <a:tcPr marL="9525" marR="9525" marT="9525" marB="0"/>
                </a:tc>
                <a:tc>
                  <a:txBody>
                    <a:bodyPr/>
                    <a:lstStyle/>
                    <a:p>
                      <a:pPr algn="l" fontAlgn="t"/>
                      <a:r>
                        <a:rPr lang="en-GB" sz="800" b="0" i="1" u="none" strike="noStrike" dirty="0">
                          <a:solidFill>
                            <a:srgbClr val="000000"/>
                          </a:solidFill>
                          <a:effectLst/>
                          <a:latin typeface="Arial" panose="020B0604020202020204" pitchFamily="34" charset="0"/>
                        </a:rPr>
                        <a:t>Study on UPF enhancement for Exposure And SBA Phase 2 </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FS_UPEAS_Ph2</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06/06/2024</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100%</a:t>
                      </a:r>
                    </a:p>
                  </a:txBody>
                  <a:tcPr marL="9525" marR="9525" marT="9525" marB="0"/>
                </a:tc>
                <a:tc>
                  <a:txBody>
                    <a:bodyPr/>
                    <a:lstStyle/>
                    <a:p>
                      <a:pPr algn="l" fontAlgn="t"/>
                      <a:r>
                        <a:rPr lang="en-GB" sz="800" b="0" i="0" u="sng" strike="noStrike" dirty="0">
                          <a:solidFill>
                            <a:srgbClr val="0563C1"/>
                          </a:solidFill>
                          <a:effectLst/>
                          <a:latin typeface="Calibri" panose="020F0502020204030204" pitchFamily="34" charset="0"/>
                          <a:hlinkClick r:id="rId12"/>
                        </a:rPr>
                        <a:t>SP-231795</a:t>
                      </a:r>
                      <a:endParaRPr lang="en-GB" sz="800" b="0" i="0" u="sng" strike="noStrike" dirty="0">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72976421"/>
                  </a:ext>
                </a:extLst>
              </a:tr>
              <a:tr h="253368">
                <a:tc>
                  <a:txBody>
                    <a:bodyPr/>
                    <a:lstStyle/>
                    <a:p>
                      <a:pPr algn="l" fontAlgn="t"/>
                      <a:r>
                        <a:rPr lang="en-GB" sz="800" b="0" i="0" u="none" strike="noStrike" dirty="0">
                          <a:solidFill>
                            <a:srgbClr val="000000"/>
                          </a:solidFill>
                          <a:effectLst/>
                          <a:latin typeface="Arial" panose="020B0604020202020204" pitchFamily="34" charset="0"/>
                        </a:rPr>
                        <a:t>1040036</a:t>
                      </a:r>
                    </a:p>
                  </a:txBody>
                  <a:tcPr marL="9525" marR="9525" marT="9525" marB="0"/>
                </a:tc>
                <a:tc>
                  <a:txBody>
                    <a:bodyPr/>
                    <a:lstStyle/>
                    <a:p>
                      <a:pPr algn="l" fontAlgn="t"/>
                      <a:r>
                        <a:rPr lang="en-GB" sz="800" b="0" i="0" u="none" strike="noStrike" dirty="0">
                          <a:solidFill>
                            <a:schemeClr val="tx1"/>
                          </a:solidFill>
                          <a:effectLst/>
                          <a:latin typeface="Arial" panose="020B0604020202020204" pitchFamily="34" charset="0"/>
                        </a:rPr>
                        <a:t>Enhancement of support for Edge Computing in 5G Core network - Phase 3 </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eEDGE_5GC_Ph3</a:t>
                      </a:r>
                    </a:p>
                  </a:txBody>
                  <a:tcPr marL="9525" marR="9525" marT="9525" marB="0"/>
                </a:tc>
                <a:tc>
                  <a:txBody>
                    <a:bodyPr/>
                    <a:lstStyle/>
                    <a:p>
                      <a:pPr algn="l" fontAlgn="t"/>
                      <a:r>
                        <a:rPr lang="en-GB" sz="800" b="0" i="0" u="none" strike="noStrike">
                          <a:solidFill>
                            <a:srgbClr val="000000"/>
                          </a:solidFill>
                          <a:effectLst/>
                          <a:latin typeface="Arial" panose="020B0604020202020204" pitchFamily="34" charset="0"/>
                        </a:rPr>
                        <a:t>12/12/2024</a:t>
                      </a:r>
                    </a:p>
                  </a:txBody>
                  <a:tcPr marL="9525" marR="9525" marT="9525" marB="0"/>
                </a:tc>
                <a:tc>
                  <a:txBody>
                    <a:bodyPr/>
                    <a:lstStyle/>
                    <a:p>
                      <a:pPr algn="l" fontAlgn="t"/>
                      <a:r>
                        <a:rPr lang="en-GB" sz="800" b="0" i="0" u="none" strike="noStrike" dirty="0" smtClean="0">
                          <a:solidFill>
                            <a:srgbClr val="000000"/>
                          </a:solidFill>
                          <a:effectLst/>
                          <a:latin typeface="Arial" panose="020B0604020202020204" pitchFamily="34" charset="0"/>
                        </a:rPr>
                        <a:t>30%</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algn="l" fontAlgn="t"/>
                      <a:r>
                        <a:rPr lang="en-GB" sz="800" b="0" i="0" u="sng" strike="noStrike">
                          <a:solidFill>
                            <a:srgbClr val="0563C1"/>
                          </a:solidFill>
                          <a:effectLst/>
                          <a:latin typeface="Calibri" panose="020F0502020204030204" pitchFamily="34" charset="0"/>
                          <a:hlinkClick r:id="rId13"/>
                        </a:rPr>
                        <a:t>SP-240996</a:t>
                      </a:r>
                      <a:endParaRPr lang="en-GB" sz="800" b="0" i="0" u="sng" strike="noStrike">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97%</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2698822806"/>
                  </a:ext>
                </a:extLst>
              </a:tr>
              <a:tr h="253368">
                <a:tc>
                  <a:txBody>
                    <a:bodyPr/>
                    <a:lstStyle/>
                    <a:p>
                      <a:pPr algn="l" fontAlgn="t"/>
                      <a:r>
                        <a:rPr lang="en-GB" sz="800" b="0" i="0" u="none" strike="noStrike">
                          <a:solidFill>
                            <a:srgbClr val="000000"/>
                          </a:solidFill>
                          <a:effectLst/>
                          <a:latin typeface="Arial" panose="020B0604020202020204" pitchFamily="34" charset="0"/>
                        </a:rPr>
                        <a:t>1020004</a:t>
                      </a:r>
                    </a:p>
                  </a:txBody>
                  <a:tcPr marL="9525" marR="9525" marT="9525" marB="0"/>
                </a:tc>
                <a:tc>
                  <a:txBody>
                    <a:bodyPr/>
                    <a:lstStyle/>
                    <a:p>
                      <a:pPr algn="l" fontAlgn="t"/>
                      <a:r>
                        <a:rPr lang="en-GB" sz="800" b="0" i="1" u="none" strike="noStrike" dirty="0">
                          <a:solidFill>
                            <a:schemeClr val="tx1"/>
                          </a:solidFill>
                          <a:effectLst/>
                          <a:latin typeface="Arial" panose="020B0604020202020204" pitchFamily="34" charset="0"/>
                        </a:rPr>
                        <a:t>Study on Enhancement of support for Edge Computing in 5G Core network - Phase 3 </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FS_eEDGE_5GC_Ph3</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09/09/2024</a:t>
                      </a:r>
                    </a:p>
                  </a:txBody>
                  <a:tcPr marL="9525" marR="9525" marT="9525"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algn="l" fontAlgn="t"/>
                      <a:r>
                        <a:rPr lang="en-GB" sz="800" b="0" i="0" u="sng" strike="noStrike" dirty="0">
                          <a:solidFill>
                            <a:srgbClr val="0563C1"/>
                          </a:solidFill>
                          <a:effectLst/>
                          <a:latin typeface="Calibri" panose="020F0502020204030204" pitchFamily="34" charset="0"/>
                          <a:hlinkClick r:id="rId14"/>
                        </a:rPr>
                        <a:t>SP-240962</a:t>
                      </a:r>
                      <a:endParaRPr lang="en-GB" sz="800" b="0" i="0" u="sng" strike="noStrike" dirty="0">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4119109232"/>
                  </a:ext>
                </a:extLst>
              </a:tr>
            </a:tbl>
          </a:graphicData>
        </a:graphic>
      </p:graphicFrame>
      <p:sp>
        <p:nvSpPr>
          <p:cNvPr id="35971" name="Text Box 50"/>
          <p:cNvSpPr txBox="1">
            <a:spLocks noChangeArrowheads="1"/>
          </p:cNvSpPr>
          <p:nvPr/>
        </p:nvSpPr>
        <p:spPr bwMode="auto">
          <a:xfrm>
            <a:off x="61913" y="92075"/>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Blip>
                <a:blip r:embed="rId15"/>
              </a:buBlip>
              <a:tabLst>
                <a:tab pos="723900" algn="l"/>
                <a:tab pos="1447800" algn="l"/>
                <a:tab pos="2171700" algn="l"/>
                <a:tab pos="2895600" algn="l"/>
                <a:tab pos="3619500" algn="l"/>
                <a:tab pos="4343400" algn="l"/>
                <a:tab pos="5067300" algn="l"/>
                <a:tab pos="5791200" algn="l"/>
                <a:tab pos="6515100" algn="l"/>
                <a:tab pos="7239000" algn="l"/>
              </a:tabLst>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9pPr>
          </a:lstStyle>
          <a:p>
            <a:pPr eaLnBrk="1" hangingPunct="1">
              <a:lnSpc>
                <a:spcPct val="74000"/>
              </a:lnSpc>
              <a:spcBef>
                <a:spcPct val="50000"/>
              </a:spcBef>
              <a:buFontTx/>
              <a:buNone/>
            </a:pPr>
            <a:r>
              <a:rPr lang="en-US" altLang="nl-NL" sz="1200" b="1">
                <a:solidFill>
                  <a:srgbClr val="FF0000"/>
                </a:solidFill>
                <a:latin typeface="Arial" panose="020B0604020202020204" pitchFamily="34" charset="0"/>
                <a:cs typeface="Arial" panose="020B0604020202020204" pitchFamily="34" charset="0"/>
              </a:rPr>
              <a:t>Updates in </a:t>
            </a:r>
            <a:r>
              <a:rPr lang="en-US" altLang="nl-NL" sz="1400" b="1" i="1">
                <a:solidFill>
                  <a:srgbClr val="FF0000"/>
                </a:solidFill>
                <a:latin typeface="Century Gothic" panose="020B0502020202020204" pitchFamily="34" charset="0"/>
                <a:cs typeface="Arial" panose="020B0604020202020204" pitchFamily="34" charset="0"/>
              </a:rPr>
              <a:t>RED</a:t>
            </a:r>
            <a:endParaRPr lang="it-IT" altLang="nl-NL" sz="1400" b="1" i="1">
              <a:solidFill>
                <a:srgbClr val="FF0000"/>
              </a:solidFill>
              <a:latin typeface="Century Gothic" panose="020B0502020202020204" pitchFamily="34" charset="0"/>
              <a:cs typeface="Arial" panose="020B0604020202020204" pitchFamily="34" charset="0"/>
            </a:endParaRPr>
          </a:p>
        </p:txBody>
      </p:sp>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920750" y="76200"/>
            <a:ext cx="6827838" cy="857250"/>
          </a:xfrm>
        </p:spPr>
        <p:txBody>
          <a:bodyPr/>
          <a:lstStyle/>
          <a:p>
            <a:r>
              <a:rPr lang="en-GB" altLang="en-US" smtClean="0">
                <a:solidFill>
                  <a:schemeClr val="tx1"/>
                </a:solidFill>
              </a:rPr>
              <a:t>SA WG2 progress -Summary</a:t>
            </a:r>
            <a:endParaRPr lang="en-US" altLang="en-US" smtClean="0">
              <a:solidFill>
                <a:schemeClr val="tx1"/>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4023646507"/>
              </p:ext>
            </p:extLst>
          </p:nvPr>
        </p:nvGraphicFramePr>
        <p:xfrm>
          <a:off x="241300" y="849313"/>
          <a:ext cx="8362951" cy="3970339"/>
        </p:xfrm>
        <a:graphic>
          <a:graphicData uri="http://schemas.openxmlformats.org/drawingml/2006/table">
            <a:tbl>
              <a:tblPr firstRow="1" firstCol="1" bandRow="1">
                <a:tableStyleId>{F5AB1C69-6EDB-4FF4-983F-18BD219EF322}</a:tableStyleId>
              </a:tblPr>
              <a:tblGrid>
                <a:gridCol w="499130">
                  <a:extLst>
                    <a:ext uri="{9D8B030D-6E8A-4147-A177-3AD203B41FA5}">
                      <a16:colId xmlns:a16="http://schemas.microsoft.com/office/drawing/2014/main" val="20000"/>
                    </a:ext>
                  </a:extLst>
                </a:gridCol>
                <a:gridCol w="3187992">
                  <a:extLst>
                    <a:ext uri="{9D8B030D-6E8A-4147-A177-3AD203B41FA5}">
                      <a16:colId xmlns:a16="http://schemas.microsoft.com/office/drawing/2014/main" val="20001"/>
                    </a:ext>
                  </a:extLst>
                </a:gridCol>
                <a:gridCol w="908426">
                  <a:extLst>
                    <a:ext uri="{9D8B030D-6E8A-4147-A177-3AD203B41FA5}">
                      <a16:colId xmlns:a16="http://schemas.microsoft.com/office/drawing/2014/main" val="20002"/>
                    </a:ext>
                  </a:extLst>
                </a:gridCol>
                <a:gridCol w="669285">
                  <a:extLst>
                    <a:ext uri="{9D8B030D-6E8A-4147-A177-3AD203B41FA5}">
                      <a16:colId xmlns:a16="http://schemas.microsoft.com/office/drawing/2014/main" val="20003"/>
                    </a:ext>
                  </a:extLst>
                </a:gridCol>
                <a:gridCol w="457526">
                  <a:extLst>
                    <a:ext uri="{9D8B030D-6E8A-4147-A177-3AD203B41FA5}">
                      <a16:colId xmlns:a16="http://schemas.microsoft.com/office/drawing/2014/main" val="20004"/>
                    </a:ext>
                  </a:extLst>
                </a:gridCol>
                <a:gridCol w="533264">
                  <a:extLst>
                    <a:ext uri="{9D8B030D-6E8A-4147-A177-3AD203B41FA5}">
                      <a16:colId xmlns:a16="http://schemas.microsoft.com/office/drawing/2014/main" val="20005"/>
                    </a:ext>
                  </a:extLst>
                </a:gridCol>
                <a:gridCol w="533264">
                  <a:extLst>
                    <a:ext uri="{9D8B030D-6E8A-4147-A177-3AD203B41FA5}">
                      <a16:colId xmlns:a16="http://schemas.microsoft.com/office/drawing/2014/main" val="20006"/>
                    </a:ext>
                  </a:extLst>
                </a:gridCol>
                <a:gridCol w="1574064">
                  <a:extLst>
                    <a:ext uri="{9D8B030D-6E8A-4147-A177-3AD203B41FA5}">
                      <a16:colId xmlns:a16="http://schemas.microsoft.com/office/drawing/2014/main" val="20007"/>
                    </a:ext>
                  </a:extLst>
                </a:gridCol>
              </a:tblGrid>
              <a:tr h="260959">
                <a:tc>
                  <a:txBody>
                    <a:bodyPr/>
                    <a:lstStyle/>
                    <a:p>
                      <a:pPr algn="ctr">
                        <a:lnSpc>
                          <a:spcPct val="107000"/>
                        </a:lnSpc>
                        <a:spcAft>
                          <a:spcPts val="800"/>
                        </a:spcAft>
                      </a:pPr>
                      <a:r>
                        <a:rPr lang="en-GB" sz="900" dirty="0"/>
                        <a:t>UID</a:t>
                      </a:r>
                    </a:p>
                  </a:txBody>
                  <a:tcPr marL="36001" marR="36001" marT="0" marB="0" anchor="ctr"/>
                </a:tc>
                <a:tc>
                  <a:txBody>
                    <a:bodyPr/>
                    <a:lstStyle/>
                    <a:p>
                      <a:pPr algn="ctr">
                        <a:lnSpc>
                          <a:spcPct val="107000"/>
                        </a:lnSpc>
                        <a:spcAft>
                          <a:spcPts val="800"/>
                        </a:spcAft>
                      </a:pPr>
                      <a:r>
                        <a:rPr lang="en-GB" sz="900" dirty="0"/>
                        <a:t>Name</a:t>
                      </a:r>
                    </a:p>
                  </a:txBody>
                  <a:tcPr marL="36001" marR="36001" marT="0" marB="0" anchor="ctr"/>
                </a:tc>
                <a:tc>
                  <a:txBody>
                    <a:bodyPr/>
                    <a:lstStyle/>
                    <a:p>
                      <a:pPr algn="ctr">
                        <a:lnSpc>
                          <a:spcPct val="107000"/>
                        </a:lnSpc>
                        <a:spcAft>
                          <a:spcPts val="800"/>
                        </a:spcAft>
                      </a:pPr>
                      <a:r>
                        <a:rPr lang="en-GB" sz="900" dirty="0"/>
                        <a:t>Acronym</a:t>
                      </a:r>
                    </a:p>
                  </a:txBody>
                  <a:tcPr marL="36001" marR="36001"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1" marR="36001" marT="0" marB="0" anchor="ctr"/>
                </a:tc>
                <a:tc>
                  <a:txBody>
                    <a:bodyPr/>
                    <a:lstStyle/>
                    <a:p>
                      <a:pPr algn="ctr">
                        <a:lnSpc>
                          <a:spcPct val="107000"/>
                        </a:lnSpc>
                        <a:spcAft>
                          <a:spcPts val="800"/>
                        </a:spcAft>
                      </a:pPr>
                      <a:r>
                        <a:rPr lang="en-GB" sz="900" dirty="0"/>
                        <a:t>Old %</a:t>
                      </a:r>
                    </a:p>
                  </a:txBody>
                  <a:tcPr marL="36001" marR="36001"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1" marR="36001"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9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26860">
                <a:tc>
                  <a:txBody>
                    <a:bodyPr/>
                    <a:lstStyle/>
                    <a:p>
                      <a:pPr algn="l" fontAlgn="t"/>
                      <a:r>
                        <a:rPr lang="en-GB" sz="800" b="0" i="0" u="none" strike="noStrike" dirty="0">
                          <a:solidFill>
                            <a:srgbClr val="000000"/>
                          </a:solidFill>
                          <a:effectLst/>
                          <a:latin typeface="Arial" panose="020B0604020202020204" pitchFamily="34" charset="0"/>
                        </a:rPr>
                        <a:t>1040034</a:t>
                      </a:r>
                    </a:p>
                  </a:txBody>
                  <a:tcPr marL="9525" marR="9525" marT="9526" marB="0"/>
                </a:tc>
                <a:tc>
                  <a:txBody>
                    <a:bodyPr/>
                    <a:lstStyle/>
                    <a:p>
                      <a:pPr algn="l" fontAlgn="t"/>
                      <a:r>
                        <a:rPr lang="en-GB" sz="800" b="0" i="0" u="none" strike="noStrike" dirty="0">
                          <a:solidFill>
                            <a:schemeClr val="tx1"/>
                          </a:solidFill>
                          <a:effectLst/>
                          <a:latin typeface="Arial" panose="020B0604020202020204" pitchFamily="34" charset="0"/>
                        </a:rPr>
                        <a:t>Multi-Access (ATSSS_Ph4)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MASSS</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50%</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2"/>
                        </a:rPr>
                        <a:t>SP-240994</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r>
                        <a:rPr lang="en-GB" sz="800" dirty="0" smtClean="0">
                          <a:solidFill>
                            <a:srgbClr val="FF0000"/>
                          </a:solidFill>
                        </a:rPr>
                        <a:t>%</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10001"/>
                  </a:ext>
                </a:extLst>
              </a:tr>
              <a:tr h="226860">
                <a:tc>
                  <a:txBody>
                    <a:bodyPr/>
                    <a:lstStyle/>
                    <a:p>
                      <a:pPr algn="l" fontAlgn="t"/>
                      <a:r>
                        <a:rPr lang="en-GB" sz="800" b="0" i="0" u="none" strike="noStrike" dirty="0">
                          <a:solidFill>
                            <a:srgbClr val="000000"/>
                          </a:solidFill>
                          <a:effectLst/>
                          <a:latin typeface="Arial" panose="020B0604020202020204" pitchFamily="34" charset="0"/>
                        </a:rPr>
                        <a:t>1020070</a:t>
                      </a:r>
                    </a:p>
                  </a:txBody>
                  <a:tcPr marL="9525" marR="9525" marT="9526" marB="0"/>
                </a:tc>
                <a:tc>
                  <a:txBody>
                    <a:bodyPr/>
                    <a:lstStyle/>
                    <a:p>
                      <a:pPr algn="l" fontAlgn="t"/>
                      <a:r>
                        <a:rPr lang="en-GB" sz="800" b="0" i="1" u="none" strike="noStrike" dirty="0">
                          <a:solidFill>
                            <a:schemeClr val="tx1"/>
                          </a:solidFill>
                          <a:effectLst/>
                          <a:latin typeface="Arial" panose="020B0604020202020204" pitchFamily="34" charset="0"/>
                        </a:rPr>
                        <a:t>Study on Multi-Access (</a:t>
                      </a:r>
                      <a:r>
                        <a:rPr lang="en-GB" sz="800" b="0" i="1" u="none" strike="noStrike" dirty="0" err="1">
                          <a:solidFill>
                            <a:schemeClr val="tx1"/>
                          </a:solidFill>
                          <a:effectLst/>
                          <a:latin typeface="Arial" panose="020B0604020202020204" pitchFamily="34" charset="0"/>
                        </a:rPr>
                        <a:t>DualSteer</a:t>
                      </a:r>
                      <a:r>
                        <a:rPr lang="en-GB" sz="800" b="0" i="1" u="none" strike="noStrike" dirty="0">
                          <a:solidFill>
                            <a:schemeClr val="tx1"/>
                          </a:solidFill>
                          <a:effectLst/>
                          <a:latin typeface="Arial" panose="020B0604020202020204" pitchFamily="34" charset="0"/>
                        </a:rPr>
                        <a:t> and ATSSS_Ph4)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FS_MASSS</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09/09/2024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3"/>
                        </a:rPr>
                        <a:t>SP-240467</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1032427755"/>
                  </a:ext>
                </a:extLst>
              </a:tr>
              <a:tr h="253400">
                <a:tc>
                  <a:txBody>
                    <a:bodyPr/>
                    <a:lstStyle/>
                    <a:p>
                      <a:pPr algn="l" fontAlgn="t"/>
                      <a:r>
                        <a:rPr lang="en-GB" sz="800" b="0" i="0" u="none" strike="noStrike" dirty="0">
                          <a:solidFill>
                            <a:srgbClr val="000000"/>
                          </a:solidFill>
                          <a:effectLst/>
                          <a:latin typeface="Arial" panose="020B0604020202020204" pitchFamily="34" charset="0"/>
                        </a:rPr>
                        <a:t>1040026</a:t>
                      </a:r>
                    </a:p>
                  </a:txBody>
                  <a:tcPr marL="9525" marR="9525" marT="9526" marB="0"/>
                </a:tc>
                <a:tc>
                  <a:txBody>
                    <a:bodyPr/>
                    <a:lstStyle/>
                    <a:p>
                      <a:pPr algn="l" fontAlgn="t"/>
                      <a:r>
                        <a:rPr lang="en-GB" sz="800" b="0" i="0" u="none" strike="noStrike" dirty="0">
                          <a:solidFill>
                            <a:schemeClr val="tx1"/>
                          </a:solidFill>
                          <a:effectLst/>
                          <a:latin typeface="Arial" panose="020B0604020202020204" pitchFamily="34" charset="0"/>
                        </a:rPr>
                        <a:t>System architecture for Next Generation Real time Communication services Phase 2 </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NG_RTC_Ph2</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10%</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4"/>
                        </a:rPr>
                        <a:t>SP-240985</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70</a:t>
                      </a:r>
                      <a:r>
                        <a:rPr lang="en-GB" sz="800" dirty="0" smtClean="0">
                          <a:solidFill>
                            <a:srgbClr val="FF0000"/>
                          </a:solidFill>
                        </a:rPr>
                        <a:t>%</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1401622191"/>
                  </a:ext>
                </a:extLst>
              </a:tr>
              <a:tr h="253400">
                <a:tc>
                  <a:txBody>
                    <a:bodyPr/>
                    <a:lstStyle/>
                    <a:p>
                      <a:pPr algn="l" fontAlgn="t"/>
                      <a:r>
                        <a:rPr lang="en-GB" sz="800" b="0" i="0" u="none" strike="noStrike">
                          <a:solidFill>
                            <a:srgbClr val="000000"/>
                          </a:solidFill>
                          <a:effectLst/>
                          <a:latin typeface="Arial" panose="020B0604020202020204" pitchFamily="34" charset="0"/>
                        </a:rPr>
                        <a:t>1010030</a:t>
                      </a:r>
                    </a:p>
                  </a:txBody>
                  <a:tcPr marL="9525" marR="9525" marT="9526" marB="0"/>
                </a:tc>
                <a:tc>
                  <a:txBody>
                    <a:bodyPr/>
                    <a:lstStyle/>
                    <a:p>
                      <a:pPr algn="l" fontAlgn="t"/>
                      <a:r>
                        <a:rPr lang="en-GB" sz="800" b="0" i="1" u="none" strike="noStrike" dirty="0">
                          <a:solidFill>
                            <a:srgbClr val="000000"/>
                          </a:solidFill>
                          <a:effectLst/>
                          <a:latin typeface="Arial" panose="020B0604020202020204" pitchFamily="34" charset="0"/>
                        </a:rPr>
                        <a:t>Study on system architecture for next generation real time communication services phase 2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FS_NG_RTC_Ph2</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09/09/2024</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95%</a:t>
                      </a: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5"/>
                        </a:rPr>
                        <a:t>SP-231196</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3549727257"/>
                  </a:ext>
                </a:extLst>
              </a:tr>
              <a:tr h="226860">
                <a:tc>
                  <a:txBody>
                    <a:bodyPr/>
                    <a:lstStyle/>
                    <a:p>
                      <a:pPr algn="l" fontAlgn="t"/>
                      <a:r>
                        <a:rPr lang="en-GB" sz="800" b="0" i="0" u="none" strike="noStrike" dirty="0">
                          <a:solidFill>
                            <a:srgbClr val="000000"/>
                          </a:solidFill>
                          <a:effectLst/>
                          <a:latin typeface="Arial" panose="020B0604020202020204" pitchFamily="34" charset="0"/>
                        </a:rPr>
                        <a:t>1020069</a:t>
                      </a:r>
                    </a:p>
                  </a:txBody>
                  <a:tcPr marL="9525" marR="9525" marT="9526" marB="0"/>
                </a:tc>
                <a:tc>
                  <a:txBody>
                    <a:bodyPr/>
                    <a:lstStyle/>
                    <a:p>
                      <a:pPr algn="l" fontAlgn="t"/>
                      <a:r>
                        <a:rPr lang="en-GB" sz="800" b="0" i="1" u="none" strike="noStrike" dirty="0">
                          <a:solidFill>
                            <a:srgbClr val="000000"/>
                          </a:solidFill>
                          <a:effectLst/>
                          <a:latin typeface="Arial" panose="020B0604020202020204" pitchFamily="34" charset="0"/>
                        </a:rPr>
                        <a:t>   Study on (Stage 2 of) Phase 3 for UAS, UAV and UAM </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FS_UAS_Ph3</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09/09/2024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6"/>
                        </a:rPr>
                        <a:t>SP-231801</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2780383475"/>
                  </a:ext>
                </a:extLst>
              </a:tr>
              <a:tr h="226860">
                <a:tc>
                  <a:txBody>
                    <a:bodyPr/>
                    <a:lstStyle/>
                    <a:p>
                      <a:pPr algn="l" fontAlgn="t"/>
                      <a:r>
                        <a:rPr lang="en-GB" sz="800" b="0" i="0" u="none" strike="noStrike">
                          <a:solidFill>
                            <a:srgbClr val="000000"/>
                          </a:solidFill>
                          <a:effectLst/>
                          <a:latin typeface="Arial" panose="020B0604020202020204" pitchFamily="34" charset="0"/>
                        </a:rPr>
                        <a:t>1040037</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   (Stage 2 of) UAS, UAV and UAM Phase 3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UAS_Ph3</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65%</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7"/>
                        </a:rPr>
                        <a:t>SP-240997</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99%</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2024457355"/>
                  </a:ext>
                </a:extLst>
              </a:tr>
              <a:tr h="226860">
                <a:tc>
                  <a:txBody>
                    <a:bodyPr/>
                    <a:lstStyle/>
                    <a:p>
                      <a:pPr algn="l" fontAlgn="t"/>
                      <a:r>
                        <a:rPr lang="en-GB" sz="800" b="0" i="0" u="none" strike="noStrike" dirty="0">
                          <a:solidFill>
                            <a:srgbClr val="000000"/>
                          </a:solidFill>
                          <a:effectLst/>
                          <a:latin typeface="Arial" panose="020B0604020202020204" pitchFamily="34" charset="0"/>
                        </a:rPr>
                        <a:t>1020002</a:t>
                      </a:r>
                    </a:p>
                  </a:txBody>
                  <a:tcPr marL="9525" marR="9525" marT="9526" marB="0"/>
                </a:tc>
                <a:tc>
                  <a:txBody>
                    <a:bodyPr/>
                    <a:lstStyle/>
                    <a:p>
                      <a:pPr algn="l" fontAlgn="t"/>
                      <a:r>
                        <a:rPr lang="en-GB" sz="800" b="0" i="1" u="none" strike="noStrike" dirty="0">
                          <a:solidFill>
                            <a:srgbClr val="000000"/>
                          </a:solidFill>
                          <a:effectLst/>
                          <a:latin typeface="Arial" panose="020B0604020202020204" pitchFamily="34" charset="0"/>
                        </a:rPr>
                        <a:t>Study on System aspects of 5G NR </a:t>
                      </a:r>
                      <a:r>
                        <a:rPr lang="en-GB" sz="800" b="0" i="1" u="none" strike="noStrike" dirty="0" err="1">
                          <a:solidFill>
                            <a:srgbClr val="000000"/>
                          </a:solidFill>
                          <a:effectLst/>
                          <a:latin typeface="Arial" panose="020B0604020202020204" pitchFamily="34" charset="0"/>
                        </a:rPr>
                        <a:t>Femto</a:t>
                      </a:r>
                      <a:r>
                        <a:rPr lang="en-GB" sz="800" b="0" i="1" u="none" strike="noStrike" dirty="0">
                          <a:solidFill>
                            <a:srgbClr val="000000"/>
                          </a:solidFill>
                          <a:effectLst/>
                          <a:latin typeface="Arial" panose="020B0604020202020204" pitchFamily="34" charset="0"/>
                        </a:rPr>
                        <a:t>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FS_5G_Femto</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09/09/2024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8"/>
                        </a:rPr>
                        <a:t>SP-231797</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135426815"/>
                  </a:ext>
                </a:extLst>
              </a:tr>
              <a:tr h="226860">
                <a:tc>
                  <a:txBody>
                    <a:bodyPr/>
                    <a:lstStyle/>
                    <a:p>
                      <a:pPr algn="l" fontAlgn="t"/>
                      <a:r>
                        <a:rPr lang="en-GB" sz="800" b="0" i="0" u="none" strike="noStrike">
                          <a:solidFill>
                            <a:srgbClr val="000000"/>
                          </a:solidFill>
                          <a:effectLst/>
                          <a:latin typeface="Arial" panose="020B0604020202020204" pitchFamily="34" charset="0"/>
                        </a:rPr>
                        <a:t>1040028</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System aspects of 5G NR </a:t>
                      </a:r>
                      <a:r>
                        <a:rPr lang="en-GB" sz="800" b="0" i="0" u="none" strike="noStrike" dirty="0" err="1">
                          <a:solidFill>
                            <a:srgbClr val="000000"/>
                          </a:solidFill>
                          <a:effectLst/>
                          <a:latin typeface="Arial" panose="020B0604020202020204" pitchFamily="34" charset="0"/>
                        </a:rPr>
                        <a:t>Femto</a:t>
                      </a:r>
                      <a:r>
                        <a:rPr lang="en-GB" sz="800" b="0" i="0" u="none" strike="noStrike" dirty="0">
                          <a:solidFill>
                            <a:srgbClr val="000000"/>
                          </a:solidFill>
                          <a:effectLst/>
                          <a:latin typeface="Arial" panose="020B0604020202020204" pitchFamily="34" charset="0"/>
                        </a:rPr>
                        <a:t>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5G_Femto</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30%</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9"/>
                        </a:rPr>
                        <a:t>SP-240629</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2904063804"/>
                  </a:ext>
                </a:extLst>
              </a:tr>
              <a:tr h="253400">
                <a:tc>
                  <a:txBody>
                    <a:bodyPr/>
                    <a:lstStyle/>
                    <a:p>
                      <a:pPr algn="l" fontAlgn="t"/>
                      <a:r>
                        <a:rPr lang="en-GB" sz="800" b="0" i="0" u="none" strike="noStrike" dirty="0">
                          <a:solidFill>
                            <a:srgbClr val="000000"/>
                          </a:solidFill>
                          <a:effectLst/>
                          <a:latin typeface="Arial" panose="020B0604020202020204" pitchFamily="34" charset="0"/>
                        </a:rPr>
                        <a:t>1020066</a:t>
                      </a:r>
                    </a:p>
                  </a:txBody>
                  <a:tcPr marL="9525" marR="9525" marT="9526" marB="0"/>
                </a:tc>
                <a:tc>
                  <a:txBody>
                    <a:bodyPr/>
                    <a:lstStyle/>
                    <a:p>
                      <a:pPr algn="l" fontAlgn="t"/>
                      <a:r>
                        <a:rPr lang="en-GB" sz="800" b="0" i="1" u="none" strike="noStrike" dirty="0">
                          <a:solidFill>
                            <a:srgbClr val="000000"/>
                          </a:solidFill>
                          <a:effectLst/>
                          <a:latin typeface="Arial" panose="020B0604020202020204" pitchFamily="34" charset="0"/>
                        </a:rPr>
                        <a:t>Study on Proximity-based Services in 5GS Phase 3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FS_5G_ProSe_Ph3</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09/09/2024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10"/>
                        </a:rPr>
                        <a:t>SP-231798</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2129348248"/>
                  </a:ext>
                </a:extLst>
              </a:tr>
              <a:tr h="226860">
                <a:tc>
                  <a:txBody>
                    <a:bodyPr/>
                    <a:lstStyle/>
                    <a:p>
                      <a:pPr algn="l" fontAlgn="t"/>
                      <a:r>
                        <a:rPr lang="en-GB" sz="800" b="0" i="0" u="none" strike="noStrike">
                          <a:solidFill>
                            <a:srgbClr val="000000"/>
                          </a:solidFill>
                          <a:effectLst/>
                          <a:latin typeface="Arial" panose="020B0604020202020204" pitchFamily="34" charset="0"/>
                        </a:rPr>
                        <a:t>1040030</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Proximity-based Services in 5GS Phase 3 </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5G_ProSe_Ph3</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70%</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11"/>
                        </a:rPr>
                        <a:t>SP-240988</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316699764"/>
                  </a:ext>
                </a:extLst>
              </a:tr>
              <a:tr h="226860">
                <a:tc>
                  <a:txBody>
                    <a:bodyPr/>
                    <a:lstStyle/>
                    <a:p>
                      <a:pPr algn="l" fontAlgn="t"/>
                      <a:r>
                        <a:rPr lang="en-GB" sz="800" b="0" i="0" u="none" strike="noStrike" dirty="0">
                          <a:solidFill>
                            <a:srgbClr val="000000"/>
                          </a:solidFill>
                          <a:effectLst/>
                          <a:latin typeface="Arial" panose="020B0604020202020204" pitchFamily="34" charset="0"/>
                        </a:rPr>
                        <a:t>1020067</a:t>
                      </a:r>
                    </a:p>
                  </a:txBody>
                  <a:tcPr marL="9525" marR="9525" marT="9526" marB="0"/>
                </a:tc>
                <a:tc>
                  <a:txBody>
                    <a:bodyPr/>
                    <a:lstStyle/>
                    <a:p>
                      <a:pPr algn="l" fontAlgn="t"/>
                      <a:r>
                        <a:rPr lang="en-GB" sz="800" b="0" i="1" u="none" strike="noStrike" dirty="0">
                          <a:solidFill>
                            <a:srgbClr val="000000"/>
                          </a:solidFill>
                          <a:effectLst/>
                          <a:latin typeface="Arial" panose="020B0604020202020204" pitchFamily="34" charset="0"/>
                        </a:rPr>
                        <a:t>Study on Vehicle Mounted Relays Phase 2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FS_VMR_Ph2</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09/09/2024</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95%</a:t>
                      </a: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12"/>
                        </a:rPr>
                        <a:t>SP-240493</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1986132080"/>
                  </a:ext>
                </a:extLst>
              </a:tr>
              <a:tr h="226860">
                <a:tc>
                  <a:txBody>
                    <a:bodyPr/>
                    <a:lstStyle/>
                    <a:p>
                      <a:pPr algn="l" fontAlgn="t"/>
                      <a:r>
                        <a:rPr lang="en-GB" sz="800" b="0" i="0" u="none" strike="noStrike">
                          <a:solidFill>
                            <a:srgbClr val="000000"/>
                          </a:solidFill>
                          <a:effectLst/>
                          <a:latin typeface="Arial" panose="020B0604020202020204" pitchFamily="34" charset="0"/>
                        </a:rPr>
                        <a:t>1040031</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Vehicle Mounted Relays Phase 2 </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VMR_Ph2</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40%</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13"/>
                        </a:rPr>
                        <a:t>SP-240989</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879574793"/>
                  </a:ext>
                </a:extLst>
              </a:tr>
              <a:tr h="226860">
                <a:tc>
                  <a:txBody>
                    <a:bodyPr/>
                    <a:lstStyle/>
                    <a:p>
                      <a:pPr algn="l" fontAlgn="t"/>
                      <a:r>
                        <a:rPr lang="en-GB" sz="800" b="0" i="0" u="none" strike="noStrike" dirty="0">
                          <a:solidFill>
                            <a:srgbClr val="000000"/>
                          </a:solidFill>
                          <a:effectLst/>
                          <a:latin typeface="Arial" panose="020B0604020202020204" pitchFamily="34" charset="0"/>
                        </a:rPr>
                        <a:t>1020063</a:t>
                      </a:r>
                    </a:p>
                  </a:txBody>
                  <a:tcPr marL="9525" marR="9525" marT="9526" marB="0"/>
                </a:tc>
                <a:tc>
                  <a:txBody>
                    <a:bodyPr/>
                    <a:lstStyle/>
                    <a:p>
                      <a:pPr algn="l" fontAlgn="t"/>
                      <a:r>
                        <a:rPr lang="en-GB" sz="800" b="0" i="1" u="none" strike="noStrike" dirty="0">
                          <a:solidFill>
                            <a:srgbClr val="000000"/>
                          </a:solidFill>
                          <a:effectLst/>
                          <a:latin typeface="Arial" panose="020B0604020202020204" pitchFamily="34" charset="0"/>
                        </a:rPr>
                        <a:t>Study on User Identities and Authentication Architecture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FS_UIA_ARC</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09/09/2024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93%</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14"/>
                        </a:rPr>
                        <a:t>SP-231804</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775046213"/>
                  </a:ext>
                </a:extLst>
              </a:tr>
              <a:tr h="226860">
                <a:tc>
                  <a:txBody>
                    <a:bodyPr/>
                    <a:lstStyle/>
                    <a:p>
                      <a:pPr algn="l" fontAlgn="t"/>
                      <a:r>
                        <a:rPr lang="en-GB" sz="800" b="0" i="0" u="none" strike="noStrike">
                          <a:solidFill>
                            <a:srgbClr val="000000"/>
                          </a:solidFill>
                          <a:effectLst/>
                          <a:latin typeface="Arial" panose="020B0604020202020204" pitchFamily="34" charset="0"/>
                        </a:rPr>
                        <a:t>1040085</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Identifying non-3GPP Devices Connecting behind a UE or 5G-RG</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UIA_ARC</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15%</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15"/>
                        </a:rPr>
                        <a:t>SP-240971</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90%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2698822806"/>
                  </a:ext>
                </a:extLst>
              </a:tr>
              <a:tr h="226860">
                <a:tc>
                  <a:txBody>
                    <a:bodyPr/>
                    <a:lstStyle/>
                    <a:p>
                      <a:pPr algn="l" fontAlgn="t"/>
                      <a:r>
                        <a:rPr lang="en-GB" sz="800" b="0" i="0" u="none" strike="noStrike" dirty="0">
                          <a:solidFill>
                            <a:srgbClr val="000000"/>
                          </a:solidFill>
                          <a:effectLst/>
                          <a:latin typeface="Arial" panose="020B0604020202020204" pitchFamily="34" charset="0"/>
                        </a:rPr>
                        <a:t>1040029</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   (stage 2 of) MPS for IMS Messaging and SMS services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MPS4msg</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80%</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16"/>
                        </a:rPr>
                        <a:t>SP-240987</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4119109232"/>
                  </a:ext>
                </a:extLst>
              </a:tr>
              <a:tr h="226860">
                <a:tc>
                  <a:txBody>
                    <a:bodyPr/>
                    <a:lstStyle/>
                    <a:p>
                      <a:pPr algn="l" fontAlgn="t"/>
                      <a:r>
                        <a:rPr lang="en-GB" sz="800" b="0" i="0" u="none" strike="noStrike">
                          <a:solidFill>
                            <a:srgbClr val="000000"/>
                          </a:solidFill>
                          <a:effectLst/>
                          <a:latin typeface="Arial" panose="020B0604020202020204" pitchFamily="34" charset="0"/>
                        </a:rPr>
                        <a:t>1010031</a:t>
                      </a:r>
                    </a:p>
                  </a:txBody>
                  <a:tcPr marL="9525" marR="9525" marT="9526" marB="0"/>
                </a:tc>
                <a:tc>
                  <a:txBody>
                    <a:bodyPr/>
                    <a:lstStyle/>
                    <a:p>
                      <a:pPr algn="l" fontAlgn="t"/>
                      <a:r>
                        <a:rPr lang="en-GB" sz="800" b="0" i="1" u="none" strike="noStrike" dirty="0">
                          <a:solidFill>
                            <a:srgbClr val="000000"/>
                          </a:solidFill>
                          <a:effectLst/>
                          <a:latin typeface="Arial" panose="020B0604020202020204" pitchFamily="34" charset="0"/>
                        </a:rPr>
                        <a:t>   Study on MPS for IMS Messaging and SMS services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FS_MPS4msg</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06/06/2024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17"/>
                        </a:rPr>
                        <a:t>SP-231197</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266598242"/>
                  </a:ext>
                </a:extLst>
              </a:tr>
            </a:tbl>
          </a:graphicData>
        </a:graphic>
      </p:graphicFrame>
      <p:sp>
        <p:nvSpPr>
          <p:cNvPr id="37031" name="Text Box 50"/>
          <p:cNvSpPr txBox="1">
            <a:spLocks noChangeArrowheads="1"/>
          </p:cNvSpPr>
          <p:nvPr/>
        </p:nvSpPr>
        <p:spPr bwMode="auto">
          <a:xfrm>
            <a:off x="61913" y="92075"/>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Blip>
                <a:blip r:embed="rId18"/>
              </a:buBlip>
              <a:tabLst>
                <a:tab pos="723900" algn="l"/>
                <a:tab pos="1447800" algn="l"/>
                <a:tab pos="2171700" algn="l"/>
                <a:tab pos="2895600" algn="l"/>
                <a:tab pos="3619500" algn="l"/>
                <a:tab pos="4343400" algn="l"/>
                <a:tab pos="5067300" algn="l"/>
                <a:tab pos="5791200" algn="l"/>
                <a:tab pos="6515100" algn="l"/>
                <a:tab pos="7239000" algn="l"/>
              </a:tabLst>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9pPr>
          </a:lstStyle>
          <a:p>
            <a:pPr eaLnBrk="1" hangingPunct="1">
              <a:lnSpc>
                <a:spcPct val="74000"/>
              </a:lnSpc>
              <a:spcBef>
                <a:spcPct val="50000"/>
              </a:spcBef>
              <a:buFontTx/>
              <a:buNone/>
            </a:pPr>
            <a:r>
              <a:rPr lang="en-US" altLang="nl-NL" sz="1200" b="1">
                <a:solidFill>
                  <a:srgbClr val="FF0000"/>
                </a:solidFill>
                <a:latin typeface="Arial" panose="020B0604020202020204" pitchFamily="34" charset="0"/>
                <a:cs typeface="Arial" panose="020B0604020202020204" pitchFamily="34" charset="0"/>
              </a:rPr>
              <a:t>Updates in </a:t>
            </a:r>
            <a:r>
              <a:rPr lang="en-US" altLang="nl-NL" sz="1400" b="1" i="1">
                <a:solidFill>
                  <a:srgbClr val="FF0000"/>
                </a:solidFill>
                <a:latin typeface="Century Gothic" panose="020B0502020202020204" pitchFamily="34" charset="0"/>
                <a:cs typeface="Arial" panose="020B0604020202020204" pitchFamily="34" charset="0"/>
              </a:rPr>
              <a:t>RED</a:t>
            </a:r>
            <a:endParaRPr lang="it-IT" altLang="nl-NL" sz="1400" b="1" i="1">
              <a:solidFill>
                <a:srgbClr val="FF0000"/>
              </a:solidFill>
              <a:latin typeface="Century Gothic" panose="020B0502020202020204" pitchFamily="34" charset="0"/>
              <a:cs typeface="Arial" panose="020B0604020202020204" pitchFamily="34" charset="0"/>
            </a:endParaRPr>
          </a:p>
        </p:txBody>
      </p:sp>
    </p:spTree>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920750" y="76200"/>
            <a:ext cx="6827838" cy="857250"/>
          </a:xfrm>
        </p:spPr>
        <p:txBody>
          <a:bodyPr/>
          <a:lstStyle/>
          <a:p>
            <a:r>
              <a:rPr lang="en-GB" altLang="en-US" smtClean="0">
                <a:solidFill>
                  <a:schemeClr val="tx1"/>
                </a:solidFill>
              </a:rPr>
              <a:t>SA WG2 progress – (TEI19)</a:t>
            </a:r>
            <a:endParaRPr lang="en-US" altLang="en-US" smtClean="0">
              <a:solidFill>
                <a:schemeClr val="tx1"/>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2119487716"/>
              </p:ext>
            </p:extLst>
          </p:nvPr>
        </p:nvGraphicFramePr>
        <p:xfrm>
          <a:off x="225425" y="1030288"/>
          <a:ext cx="8362951" cy="3603627"/>
        </p:xfrm>
        <a:graphic>
          <a:graphicData uri="http://schemas.openxmlformats.org/drawingml/2006/table">
            <a:tbl>
              <a:tblPr firstRow="1" firstCol="1" bandRow="1">
                <a:tableStyleId>{F5AB1C69-6EDB-4FF4-983F-18BD219EF322}</a:tableStyleId>
              </a:tblPr>
              <a:tblGrid>
                <a:gridCol w="499130">
                  <a:extLst>
                    <a:ext uri="{9D8B030D-6E8A-4147-A177-3AD203B41FA5}">
                      <a16:colId xmlns:a16="http://schemas.microsoft.com/office/drawing/2014/main" val="20000"/>
                    </a:ext>
                  </a:extLst>
                </a:gridCol>
                <a:gridCol w="3187992">
                  <a:extLst>
                    <a:ext uri="{9D8B030D-6E8A-4147-A177-3AD203B41FA5}">
                      <a16:colId xmlns:a16="http://schemas.microsoft.com/office/drawing/2014/main" val="20001"/>
                    </a:ext>
                  </a:extLst>
                </a:gridCol>
                <a:gridCol w="908426">
                  <a:extLst>
                    <a:ext uri="{9D8B030D-6E8A-4147-A177-3AD203B41FA5}">
                      <a16:colId xmlns:a16="http://schemas.microsoft.com/office/drawing/2014/main" val="20002"/>
                    </a:ext>
                  </a:extLst>
                </a:gridCol>
                <a:gridCol w="669285">
                  <a:extLst>
                    <a:ext uri="{9D8B030D-6E8A-4147-A177-3AD203B41FA5}">
                      <a16:colId xmlns:a16="http://schemas.microsoft.com/office/drawing/2014/main" val="20003"/>
                    </a:ext>
                  </a:extLst>
                </a:gridCol>
                <a:gridCol w="457526">
                  <a:extLst>
                    <a:ext uri="{9D8B030D-6E8A-4147-A177-3AD203B41FA5}">
                      <a16:colId xmlns:a16="http://schemas.microsoft.com/office/drawing/2014/main" val="20004"/>
                    </a:ext>
                  </a:extLst>
                </a:gridCol>
                <a:gridCol w="533264">
                  <a:extLst>
                    <a:ext uri="{9D8B030D-6E8A-4147-A177-3AD203B41FA5}">
                      <a16:colId xmlns:a16="http://schemas.microsoft.com/office/drawing/2014/main" val="20005"/>
                    </a:ext>
                  </a:extLst>
                </a:gridCol>
                <a:gridCol w="533264">
                  <a:extLst>
                    <a:ext uri="{9D8B030D-6E8A-4147-A177-3AD203B41FA5}">
                      <a16:colId xmlns:a16="http://schemas.microsoft.com/office/drawing/2014/main" val="20006"/>
                    </a:ext>
                  </a:extLst>
                </a:gridCol>
                <a:gridCol w="1574064">
                  <a:extLst>
                    <a:ext uri="{9D8B030D-6E8A-4147-A177-3AD203B41FA5}">
                      <a16:colId xmlns:a16="http://schemas.microsoft.com/office/drawing/2014/main" val="20007"/>
                    </a:ext>
                  </a:extLst>
                </a:gridCol>
              </a:tblGrid>
              <a:tr h="260951">
                <a:tc>
                  <a:txBody>
                    <a:bodyPr/>
                    <a:lstStyle/>
                    <a:p>
                      <a:pPr algn="ctr">
                        <a:lnSpc>
                          <a:spcPct val="107000"/>
                        </a:lnSpc>
                        <a:spcAft>
                          <a:spcPts val="800"/>
                        </a:spcAft>
                      </a:pPr>
                      <a:r>
                        <a:rPr lang="en-GB" sz="900" dirty="0"/>
                        <a:t>UID</a:t>
                      </a:r>
                    </a:p>
                  </a:txBody>
                  <a:tcPr marL="36001" marR="36001" marT="0" marB="0" anchor="ctr"/>
                </a:tc>
                <a:tc>
                  <a:txBody>
                    <a:bodyPr/>
                    <a:lstStyle/>
                    <a:p>
                      <a:pPr algn="ctr">
                        <a:lnSpc>
                          <a:spcPct val="107000"/>
                        </a:lnSpc>
                        <a:spcAft>
                          <a:spcPts val="800"/>
                        </a:spcAft>
                      </a:pPr>
                      <a:r>
                        <a:rPr lang="en-GB" sz="900" dirty="0"/>
                        <a:t>Name</a:t>
                      </a:r>
                    </a:p>
                  </a:txBody>
                  <a:tcPr marL="36001" marR="36001" marT="0" marB="0" anchor="ctr"/>
                </a:tc>
                <a:tc>
                  <a:txBody>
                    <a:bodyPr/>
                    <a:lstStyle/>
                    <a:p>
                      <a:pPr algn="ctr">
                        <a:lnSpc>
                          <a:spcPct val="107000"/>
                        </a:lnSpc>
                        <a:spcAft>
                          <a:spcPts val="800"/>
                        </a:spcAft>
                      </a:pPr>
                      <a:r>
                        <a:rPr lang="en-GB" sz="900" dirty="0"/>
                        <a:t>Acronym</a:t>
                      </a:r>
                    </a:p>
                  </a:txBody>
                  <a:tcPr marL="36001" marR="36001"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1" marR="36001" marT="0" marB="0" anchor="ctr"/>
                </a:tc>
                <a:tc>
                  <a:txBody>
                    <a:bodyPr/>
                    <a:lstStyle/>
                    <a:p>
                      <a:pPr algn="ctr">
                        <a:lnSpc>
                          <a:spcPct val="107000"/>
                        </a:lnSpc>
                        <a:spcAft>
                          <a:spcPts val="800"/>
                        </a:spcAft>
                      </a:pPr>
                      <a:r>
                        <a:rPr lang="en-GB" sz="900" dirty="0"/>
                        <a:t>Old %</a:t>
                      </a:r>
                    </a:p>
                  </a:txBody>
                  <a:tcPr marL="36001" marR="36001"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1" marR="36001"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9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26853">
                <a:tc>
                  <a:txBody>
                    <a:bodyPr/>
                    <a:lstStyle/>
                    <a:p>
                      <a:pPr algn="l" fontAlgn="t"/>
                      <a:r>
                        <a:rPr lang="en-GB" sz="800" b="0" i="0" u="none" strike="noStrike" dirty="0">
                          <a:solidFill>
                            <a:srgbClr val="000000"/>
                          </a:solidFill>
                          <a:effectLst/>
                          <a:latin typeface="Arial" panose="020B0604020202020204" pitchFamily="34" charset="0"/>
                        </a:rPr>
                        <a:t>1030010</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On-demand broadcast of GNSS assistance data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TEI19_OBGAD</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2"/>
                        </a:rPr>
                        <a:t>SP-240487</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10001"/>
                  </a:ext>
                </a:extLst>
              </a:tr>
              <a:tr h="226853">
                <a:tc>
                  <a:txBody>
                    <a:bodyPr/>
                    <a:lstStyle/>
                    <a:p>
                      <a:pPr algn="l" fontAlgn="t"/>
                      <a:r>
                        <a:rPr lang="en-GB" sz="800" b="0" i="0" u="none" strike="noStrike" dirty="0">
                          <a:solidFill>
                            <a:srgbClr val="000000"/>
                          </a:solidFill>
                          <a:effectLst/>
                          <a:latin typeface="Arial" panose="020B0604020202020204" pitchFamily="34" charset="0"/>
                        </a:rPr>
                        <a:t>1040078</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Stage </a:t>
                      </a:r>
                      <a:r>
                        <a:rPr lang="en-GB" sz="800" b="0" i="0" u="none" strike="noStrike" dirty="0">
                          <a:solidFill>
                            <a:srgbClr val="000000"/>
                          </a:solidFill>
                          <a:effectLst/>
                          <a:latin typeface="Arial" panose="020B0604020202020204" pitchFamily="34" charset="0"/>
                        </a:rPr>
                        <a:t>2 of Minimize the Number of Policy Associations</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TEI19_MINPA</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03/03/2025</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100%</a:t>
                      </a: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3"/>
                        </a:rPr>
                        <a:t>SP-240118</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1401622191"/>
                  </a:ext>
                </a:extLst>
              </a:tr>
              <a:tr h="226853">
                <a:tc>
                  <a:txBody>
                    <a:bodyPr/>
                    <a:lstStyle/>
                    <a:p>
                      <a:pPr algn="l" fontAlgn="t"/>
                      <a:r>
                        <a:rPr lang="en-GB" sz="800" b="0" i="0" u="none" strike="noStrike">
                          <a:solidFill>
                            <a:srgbClr val="000000"/>
                          </a:solidFill>
                          <a:effectLst/>
                          <a:latin typeface="Arial" panose="020B0604020202020204" pitchFamily="34" charset="0"/>
                        </a:rPr>
                        <a:t>1030014</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Spending Limits for UE Policies in Roaming scenario</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TEI19_SLUPiR</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06/06/2024</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100%</a:t>
                      </a: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4"/>
                        </a:rPr>
                        <a:t>SP-240486</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endParaRPr lang="en-GB" sz="800" dirty="0" smtClean="0">
                        <a:solidFill>
                          <a:srgbClr val="FF0000"/>
                        </a:solidFill>
                      </a:endParaRPr>
                    </a:p>
                  </a:txBody>
                  <a:tcPr marL="36001" marR="36001" marT="0" marB="0" anchor="ctr"/>
                </a:tc>
                <a:extLst>
                  <a:ext uri="{0D108BD9-81ED-4DB2-BD59-A6C34878D82A}">
                    <a16:rowId xmlns:a16="http://schemas.microsoft.com/office/drawing/2014/main" val="3549727257"/>
                  </a:ext>
                </a:extLst>
              </a:tr>
              <a:tr h="253393">
                <a:tc>
                  <a:txBody>
                    <a:bodyPr/>
                    <a:lstStyle/>
                    <a:p>
                      <a:pPr algn="l" fontAlgn="t"/>
                      <a:r>
                        <a:rPr lang="en-GB" sz="800" b="0" i="0" u="none" strike="noStrike" dirty="0">
                          <a:solidFill>
                            <a:srgbClr val="000000"/>
                          </a:solidFill>
                          <a:effectLst/>
                          <a:latin typeface="Arial" panose="020B0604020202020204" pitchFamily="34" charset="0"/>
                        </a:rPr>
                        <a:t>1040079</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Stage </a:t>
                      </a:r>
                      <a:r>
                        <a:rPr lang="en-GB" sz="800" b="0" i="0" u="none" strike="noStrike" dirty="0">
                          <a:solidFill>
                            <a:srgbClr val="000000"/>
                          </a:solidFill>
                          <a:effectLst/>
                          <a:latin typeface="Arial" panose="020B0604020202020204" pitchFamily="34" charset="0"/>
                        </a:rPr>
                        <a:t>2 of Enhancing Parameter Provisioning with static UE IP address and UP security policy</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TEI19_IP_SP_EXP</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5"/>
                        </a:rPr>
                        <a:t>SP-240121</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2024457355"/>
                  </a:ext>
                </a:extLst>
              </a:tr>
              <a:tr h="226853">
                <a:tc>
                  <a:txBody>
                    <a:bodyPr/>
                    <a:lstStyle/>
                    <a:p>
                      <a:pPr algn="l" fontAlgn="t"/>
                      <a:r>
                        <a:rPr lang="en-GB" sz="800" b="0" i="0" u="none" strike="noStrike">
                          <a:solidFill>
                            <a:srgbClr val="000000"/>
                          </a:solidFill>
                          <a:effectLst/>
                          <a:latin typeface="Arial" panose="020B0604020202020204" pitchFamily="34" charset="0"/>
                        </a:rPr>
                        <a:t>1030017</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Multiple Location Procedure for Emergency LCS Routing </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TEI19_MLR4RTR</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a:t>
                      </a: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6"/>
                        </a:rPr>
                        <a:t>SP-240123</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r>
                        <a:rPr lang="en-GB" sz="800" dirty="0" smtClean="0">
                          <a:solidFill>
                            <a:srgbClr val="FF0000"/>
                          </a:solidFill>
                        </a:rPr>
                        <a:t>1 CR to TS 23.273</a:t>
                      </a:r>
                      <a:endParaRPr lang="en-GB" sz="800" dirty="0">
                        <a:solidFill>
                          <a:srgbClr val="FF0000"/>
                        </a:solidFill>
                      </a:endParaRPr>
                    </a:p>
                  </a:txBody>
                  <a:tcPr marL="36001" marR="36001" marT="0" marB="0" anchor="ctr"/>
                </a:tc>
                <a:extLst>
                  <a:ext uri="{0D108BD9-81ED-4DB2-BD59-A6C34878D82A}">
                    <a16:rowId xmlns:a16="http://schemas.microsoft.com/office/drawing/2014/main" val="135426815"/>
                  </a:ext>
                </a:extLst>
              </a:tr>
              <a:tr h="226853">
                <a:tc>
                  <a:txBody>
                    <a:bodyPr/>
                    <a:lstStyle/>
                    <a:p>
                      <a:pPr algn="l" fontAlgn="t"/>
                      <a:r>
                        <a:rPr lang="en-GB" sz="800" b="0" i="0" u="none" strike="noStrike">
                          <a:solidFill>
                            <a:srgbClr val="000000"/>
                          </a:solidFill>
                          <a:effectLst/>
                          <a:latin typeface="Arial" panose="020B0604020202020204" pitchFamily="34" charset="0"/>
                        </a:rPr>
                        <a:t>1030018</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Roaming traffic offloading via session breakout in HPLMN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TEI19_HSBO</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a:t>
                      </a: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7"/>
                        </a:rPr>
                        <a:t>SP-240491</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r>
                        <a:rPr lang="en-GB" sz="800" dirty="0" smtClean="0">
                          <a:solidFill>
                            <a:srgbClr val="FF0000"/>
                          </a:solidFill>
                        </a:rPr>
                        <a:t>1 CR to TS 23.501</a:t>
                      </a:r>
                      <a:endParaRPr lang="en-GB" sz="800" dirty="0">
                        <a:solidFill>
                          <a:srgbClr val="FF0000"/>
                        </a:solidFill>
                      </a:endParaRPr>
                    </a:p>
                  </a:txBody>
                  <a:tcPr marL="36001" marR="36001" marT="0" marB="0" anchor="ctr"/>
                </a:tc>
                <a:extLst>
                  <a:ext uri="{0D108BD9-81ED-4DB2-BD59-A6C34878D82A}">
                    <a16:rowId xmlns:a16="http://schemas.microsoft.com/office/drawing/2014/main" val="2904063804"/>
                  </a:ext>
                </a:extLst>
              </a:tr>
              <a:tr h="253393">
                <a:tc>
                  <a:txBody>
                    <a:bodyPr/>
                    <a:lstStyle/>
                    <a:p>
                      <a:pPr algn="l" fontAlgn="t"/>
                      <a:r>
                        <a:rPr lang="en-GB" sz="800" b="0" i="0" u="none" strike="noStrike">
                          <a:solidFill>
                            <a:srgbClr val="000000"/>
                          </a:solidFill>
                          <a:effectLst/>
                          <a:latin typeface="Arial" panose="020B0604020202020204" pitchFamily="34" charset="0"/>
                        </a:rPr>
                        <a:t>1030019</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Deferred 5GC-MT-LR Procedure for Periodic Location Events based </a:t>
                      </a:r>
                      <a:r>
                        <a:rPr lang="en-GB" sz="800" b="0" i="0" u="none" strike="noStrike" dirty="0" err="1">
                          <a:solidFill>
                            <a:srgbClr val="000000"/>
                          </a:solidFill>
                          <a:effectLst/>
                          <a:latin typeface="Arial" panose="020B0604020202020204" pitchFamily="34" charset="0"/>
                        </a:rPr>
                        <a:t>NRPPa</a:t>
                      </a:r>
                      <a:r>
                        <a:rPr lang="en-GB" sz="800" b="0" i="0" u="none" strike="noStrike" dirty="0">
                          <a:solidFill>
                            <a:srgbClr val="000000"/>
                          </a:solidFill>
                          <a:effectLst/>
                          <a:latin typeface="Arial" panose="020B0604020202020204" pitchFamily="34" charset="0"/>
                        </a:rPr>
                        <a:t> Periodic Measurement Reports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TEI19_DLPMR</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a:t>
                      </a: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8"/>
                        </a:rPr>
                        <a:t>SP-240125</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r>
                        <a:rPr lang="en-GB" sz="800" dirty="0" smtClean="0">
                          <a:solidFill>
                            <a:srgbClr val="FF0000"/>
                          </a:solidFill>
                        </a:rPr>
                        <a:t>1 CR to TS 23.273</a:t>
                      </a:r>
                      <a:endParaRPr lang="en-GB" sz="800" dirty="0">
                        <a:solidFill>
                          <a:srgbClr val="FF0000"/>
                        </a:solidFill>
                      </a:endParaRPr>
                    </a:p>
                  </a:txBody>
                  <a:tcPr marL="36001" marR="36001" marT="0" marB="0" anchor="ctr"/>
                </a:tc>
                <a:extLst>
                  <a:ext uri="{0D108BD9-81ED-4DB2-BD59-A6C34878D82A}">
                    <a16:rowId xmlns:a16="http://schemas.microsoft.com/office/drawing/2014/main" val="2129348248"/>
                  </a:ext>
                </a:extLst>
              </a:tr>
              <a:tr h="260887">
                <a:tc>
                  <a:txBody>
                    <a:bodyPr/>
                    <a:lstStyle/>
                    <a:p>
                      <a:pPr algn="l" fontAlgn="t"/>
                      <a:r>
                        <a:rPr lang="en-GB" sz="800" b="0" i="0" u="none" strike="noStrike" dirty="0">
                          <a:solidFill>
                            <a:srgbClr val="000000"/>
                          </a:solidFill>
                          <a:effectLst/>
                          <a:latin typeface="Arial" panose="020B0604020202020204" pitchFamily="34" charset="0"/>
                        </a:rPr>
                        <a:t>1030011</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   (Stage 2 of) Indirect Network Sharing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TEI19_NetShare</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06/06/2024</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100%</a:t>
                      </a: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9"/>
                        </a:rPr>
                        <a:t>SP-240488</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r>
                        <a:rPr lang="en-GB" sz="800" dirty="0" smtClean="0">
                          <a:solidFill>
                            <a:srgbClr val="FF0000"/>
                          </a:solidFill>
                        </a:rPr>
                        <a:t>1 maintenance CR to TS 23.501</a:t>
                      </a:r>
                      <a:endParaRPr lang="en-GB" sz="800" dirty="0">
                        <a:solidFill>
                          <a:srgbClr val="FF0000"/>
                        </a:solidFill>
                      </a:endParaRPr>
                    </a:p>
                  </a:txBody>
                  <a:tcPr marL="36001" marR="36001" marT="0" marB="0" anchor="ctr"/>
                </a:tc>
                <a:extLst>
                  <a:ext uri="{0D108BD9-81ED-4DB2-BD59-A6C34878D82A}">
                    <a16:rowId xmlns:a16="http://schemas.microsoft.com/office/drawing/2014/main" val="316699764"/>
                  </a:ext>
                </a:extLst>
              </a:tr>
              <a:tr h="226853">
                <a:tc>
                  <a:txBody>
                    <a:bodyPr/>
                    <a:lstStyle/>
                    <a:p>
                      <a:pPr algn="l" fontAlgn="t"/>
                      <a:r>
                        <a:rPr lang="en-GB" sz="800" b="0" i="0" u="none" strike="noStrike">
                          <a:solidFill>
                            <a:srgbClr val="000000"/>
                          </a:solidFill>
                          <a:effectLst/>
                          <a:latin typeface="Arial" panose="020B0604020202020204" pitchFamily="34" charset="0"/>
                        </a:rPr>
                        <a:t>1030013</a:t>
                      </a:r>
                    </a:p>
                  </a:txBody>
                  <a:tcPr marL="9525" marR="9525" marT="9526" marB="0"/>
                </a:tc>
                <a:tc>
                  <a:txBody>
                    <a:bodyPr/>
                    <a:lstStyle/>
                    <a:p>
                      <a:pPr algn="l" fontAlgn="t"/>
                      <a:r>
                        <a:rPr lang="en-GB" sz="800" b="0" i="0" u="none" strike="noStrike" dirty="0">
                          <a:solidFill>
                            <a:schemeClr val="tx1"/>
                          </a:solidFill>
                          <a:effectLst/>
                          <a:latin typeface="Arial" panose="020B0604020202020204" pitchFamily="34" charset="0"/>
                        </a:rPr>
                        <a:t>   Architecture support of roaming value-added services </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TEI19_RVAS</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06/06/2024</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100%</a:t>
                      </a: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10"/>
                        </a:rPr>
                        <a:t>SP-240119</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1986132080"/>
                  </a:ext>
                </a:extLst>
              </a:tr>
              <a:tr h="226853">
                <a:tc>
                  <a:txBody>
                    <a:bodyPr/>
                    <a:lstStyle/>
                    <a:p>
                      <a:pPr algn="l" fontAlgn="t"/>
                      <a:r>
                        <a:rPr lang="en-GB" sz="800" b="0" i="0" u="none" strike="noStrike" dirty="0">
                          <a:solidFill>
                            <a:srgbClr val="000000"/>
                          </a:solidFill>
                          <a:effectLst/>
                          <a:latin typeface="Arial" panose="020B0604020202020204" pitchFamily="34" charset="0"/>
                        </a:rPr>
                        <a:t>1030016</a:t>
                      </a:r>
                    </a:p>
                  </a:txBody>
                  <a:tcPr marL="9525" marR="9525" marT="9526" marB="0"/>
                </a:tc>
                <a:tc>
                  <a:txBody>
                    <a:bodyPr/>
                    <a:lstStyle/>
                    <a:p>
                      <a:pPr algn="l" fontAlgn="t"/>
                      <a:r>
                        <a:rPr lang="en-GB" sz="800" b="0" i="0" u="none" strike="noStrike" dirty="0" err="1">
                          <a:solidFill>
                            <a:schemeClr val="tx1"/>
                          </a:solidFill>
                          <a:effectLst/>
                          <a:latin typeface="Arial" panose="020B0604020202020204" pitchFamily="34" charset="0"/>
                        </a:rPr>
                        <a:t>ProSe</a:t>
                      </a:r>
                      <a:r>
                        <a:rPr lang="en-GB" sz="800" b="0" i="0" u="none" strike="noStrike" dirty="0">
                          <a:solidFill>
                            <a:schemeClr val="tx1"/>
                          </a:solidFill>
                          <a:effectLst/>
                          <a:latin typeface="Arial" panose="020B0604020202020204" pitchFamily="34" charset="0"/>
                        </a:rPr>
                        <a:t> support in NPN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TEI19_ProSe_NPN</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06/06/2024</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100%</a:t>
                      </a: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11"/>
                        </a:rPr>
                        <a:t>SP-240122</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775046213"/>
                  </a:ext>
                </a:extLst>
              </a:tr>
              <a:tr h="226853">
                <a:tc>
                  <a:txBody>
                    <a:bodyPr/>
                    <a:lstStyle/>
                    <a:p>
                      <a:pPr algn="l" fontAlgn="t"/>
                      <a:r>
                        <a:rPr lang="en-GB" sz="800" b="0" i="0" u="none" strike="noStrike" dirty="0">
                          <a:solidFill>
                            <a:srgbClr val="000000"/>
                          </a:solidFill>
                          <a:effectLst/>
                          <a:latin typeface="Arial" panose="020B0604020202020204" pitchFamily="34" charset="0"/>
                        </a:rPr>
                        <a:t>1030020</a:t>
                      </a:r>
                    </a:p>
                  </a:txBody>
                  <a:tcPr marL="9525" marR="9525" marT="9526" marB="0"/>
                </a:tc>
                <a:tc>
                  <a:txBody>
                    <a:bodyPr/>
                    <a:lstStyle/>
                    <a:p>
                      <a:pPr algn="l" fontAlgn="t"/>
                      <a:r>
                        <a:rPr lang="en-GB" sz="800" b="0" i="0" u="none" strike="noStrike" dirty="0" err="1">
                          <a:solidFill>
                            <a:srgbClr val="000000"/>
                          </a:solidFill>
                          <a:effectLst/>
                          <a:latin typeface="Arial" panose="020B0604020202020204" pitchFamily="34" charset="0"/>
                        </a:rPr>
                        <a:t>QoS</a:t>
                      </a:r>
                      <a:r>
                        <a:rPr lang="en-GB" sz="800" b="0" i="0" u="none" strike="noStrike" dirty="0">
                          <a:solidFill>
                            <a:srgbClr val="000000"/>
                          </a:solidFill>
                          <a:effectLst/>
                          <a:latin typeface="Arial" panose="020B0604020202020204" pitchFamily="34" charset="0"/>
                        </a:rPr>
                        <a:t> monitoring enhancement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TEI19_QME</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06/06/2024</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100%</a:t>
                      </a: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12"/>
                        </a:rPr>
                        <a:t>SP-240961</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r>
                        <a:rPr lang="en-GB" sz="800" dirty="0" smtClean="0">
                          <a:solidFill>
                            <a:srgbClr val="FF0000"/>
                          </a:solidFill>
                        </a:rPr>
                        <a:t>1 maintenance CR </a:t>
                      </a:r>
                      <a:endParaRPr lang="en-GB" sz="800" dirty="0">
                        <a:solidFill>
                          <a:srgbClr val="FF0000"/>
                        </a:solidFill>
                      </a:endParaRPr>
                    </a:p>
                  </a:txBody>
                  <a:tcPr marL="36001" marR="36001" marT="0" marB="0" anchor="ctr"/>
                </a:tc>
                <a:extLst>
                  <a:ext uri="{0D108BD9-81ED-4DB2-BD59-A6C34878D82A}">
                    <a16:rowId xmlns:a16="http://schemas.microsoft.com/office/drawing/2014/main" val="2698822806"/>
                  </a:ext>
                </a:extLst>
              </a:tr>
              <a:tr h="253393">
                <a:tc>
                  <a:txBody>
                    <a:bodyPr/>
                    <a:lstStyle/>
                    <a:p>
                      <a:pPr algn="l" fontAlgn="t"/>
                      <a:r>
                        <a:rPr lang="en-GB" sz="800" b="0" i="0" u="none" strike="noStrike">
                          <a:solidFill>
                            <a:srgbClr val="000000"/>
                          </a:solidFill>
                          <a:effectLst/>
                          <a:latin typeface="Arial" panose="020B0604020202020204" pitchFamily="34" charset="0"/>
                        </a:rPr>
                        <a:t>1030021</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Subscription control for reference time distribution in EPS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TEI19_TIME_SUB_EPS</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13"/>
                        </a:rPr>
                        <a:t>SP-240127</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4119109232"/>
                  </a:ext>
                </a:extLst>
              </a:tr>
              <a:tr h="253393">
                <a:tc>
                  <a:txBody>
                    <a:bodyPr/>
                    <a:lstStyle/>
                    <a:p>
                      <a:pPr algn="l" fontAlgn="t"/>
                      <a:r>
                        <a:rPr lang="en-GB" sz="800" b="0" i="0" u="none" strike="noStrike" dirty="0">
                          <a:solidFill>
                            <a:srgbClr val="000000"/>
                          </a:solidFill>
                          <a:effectLst/>
                          <a:latin typeface="Arial" panose="020B0604020202020204" pitchFamily="34" charset="0"/>
                        </a:rPr>
                        <a:t>1040080</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Stage </a:t>
                      </a:r>
                      <a:r>
                        <a:rPr lang="en-GB" sz="800" b="0" i="0" u="none" strike="noStrike" dirty="0">
                          <a:solidFill>
                            <a:srgbClr val="000000"/>
                          </a:solidFill>
                          <a:effectLst/>
                          <a:latin typeface="Arial" panose="020B0604020202020204" pitchFamily="34" charset="0"/>
                        </a:rPr>
                        <a:t>2 of Providing per-subscriber VLAN instructions from UDM and DN-AAA</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TEI19_VLANSUB</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a:t>
                      </a: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14"/>
                        </a:rPr>
                        <a:t>SP-240128</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b="0" dirty="0" smtClean="0">
                          <a:solidFill>
                            <a:srgbClr val="FF0000"/>
                          </a:solidFill>
                        </a:rPr>
                        <a:t>100%</a:t>
                      </a:r>
                      <a:endParaRPr lang="en-GB" sz="800" b="0" dirty="0">
                        <a:solidFill>
                          <a:srgbClr val="FF0000"/>
                        </a:solidFill>
                      </a:endParaRP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800" dirty="0" smtClean="0">
                          <a:solidFill>
                            <a:srgbClr val="FF0000"/>
                          </a:solidFill>
                        </a:rPr>
                        <a:t>1 CR to TS 23.501,</a:t>
                      </a:r>
                      <a:r>
                        <a:rPr lang="en-GB" sz="800" baseline="0" dirty="0" smtClean="0">
                          <a:solidFill>
                            <a:srgbClr val="FF0000"/>
                          </a:solidFill>
                        </a:rPr>
                        <a:t> 1 CR to TS 23.502</a:t>
                      </a:r>
                      <a:endParaRPr lang="en-GB" sz="800" dirty="0" smtClean="0">
                        <a:solidFill>
                          <a:srgbClr val="FF0000"/>
                        </a:solidFill>
                      </a:endParaRPr>
                    </a:p>
                  </a:txBody>
                  <a:tcPr marL="36001" marR="36001" marT="0" marB="0" anchor="ctr"/>
                </a:tc>
                <a:extLst>
                  <a:ext uri="{0D108BD9-81ED-4DB2-BD59-A6C34878D82A}">
                    <a16:rowId xmlns:a16="http://schemas.microsoft.com/office/drawing/2014/main" val="3173166473"/>
                  </a:ext>
                </a:extLst>
              </a:tr>
              <a:tr h="253393">
                <a:tc>
                  <a:txBody>
                    <a:bodyPr/>
                    <a:lstStyle/>
                    <a:p>
                      <a:pPr algn="l" fontAlgn="t"/>
                      <a:r>
                        <a:rPr lang="en-GB" sz="800" b="0" i="0" u="none" strike="noStrike">
                          <a:solidFill>
                            <a:srgbClr val="000000"/>
                          </a:solidFill>
                          <a:effectLst/>
                          <a:latin typeface="Arial" panose="020B0604020202020204" pitchFamily="34" charset="0"/>
                        </a:rPr>
                        <a:t>1030023</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NF discovery and selection by target PLMN </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TEI19_NFsel_by_tPLMN</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06/06/2024</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100%</a:t>
                      </a: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15"/>
                        </a:rPr>
                        <a:t>SP-240490</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320654660"/>
                  </a:ext>
                </a:extLst>
              </a:tr>
            </a:tbl>
          </a:graphicData>
        </a:graphic>
      </p:graphicFrame>
      <p:sp>
        <p:nvSpPr>
          <p:cNvPr id="38037" name="Text Box 50"/>
          <p:cNvSpPr txBox="1">
            <a:spLocks noChangeArrowheads="1"/>
          </p:cNvSpPr>
          <p:nvPr/>
        </p:nvSpPr>
        <p:spPr bwMode="auto">
          <a:xfrm>
            <a:off x="61913" y="92075"/>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Blip>
                <a:blip r:embed="rId16"/>
              </a:buBlip>
              <a:tabLst>
                <a:tab pos="723900" algn="l"/>
                <a:tab pos="1447800" algn="l"/>
                <a:tab pos="2171700" algn="l"/>
                <a:tab pos="2895600" algn="l"/>
                <a:tab pos="3619500" algn="l"/>
                <a:tab pos="4343400" algn="l"/>
                <a:tab pos="5067300" algn="l"/>
                <a:tab pos="5791200" algn="l"/>
                <a:tab pos="6515100" algn="l"/>
                <a:tab pos="7239000" algn="l"/>
              </a:tabLst>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9pPr>
          </a:lstStyle>
          <a:p>
            <a:pPr eaLnBrk="1" hangingPunct="1">
              <a:lnSpc>
                <a:spcPct val="74000"/>
              </a:lnSpc>
              <a:spcBef>
                <a:spcPct val="50000"/>
              </a:spcBef>
              <a:buFontTx/>
              <a:buNone/>
            </a:pPr>
            <a:r>
              <a:rPr lang="en-US" altLang="nl-NL" sz="1200" b="1">
                <a:solidFill>
                  <a:srgbClr val="FF0000"/>
                </a:solidFill>
                <a:latin typeface="Arial" panose="020B0604020202020204" pitchFamily="34" charset="0"/>
                <a:cs typeface="Arial" panose="020B0604020202020204" pitchFamily="34" charset="0"/>
              </a:rPr>
              <a:t>Updates in </a:t>
            </a:r>
            <a:r>
              <a:rPr lang="en-US" altLang="nl-NL" sz="1400" b="1" i="1">
                <a:solidFill>
                  <a:srgbClr val="FF0000"/>
                </a:solidFill>
                <a:latin typeface="Century Gothic" panose="020B0502020202020204" pitchFamily="34" charset="0"/>
                <a:cs typeface="Arial" panose="020B0604020202020204" pitchFamily="34" charset="0"/>
              </a:rPr>
              <a:t>RED</a:t>
            </a:r>
            <a:endParaRPr lang="it-IT" altLang="nl-NL" sz="1400" b="1" i="1">
              <a:solidFill>
                <a:srgbClr val="FF0000"/>
              </a:solidFill>
              <a:latin typeface="Century Gothic" panose="020B0502020202020204" pitchFamily="34" charset="0"/>
              <a:cs typeface="Arial" panose="020B0604020202020204" pitchFamily="34" charset="0"/>
            </a:endParaRPr>
          </a:p>
        </p:txBody>
      </p:sp>
    </p:spTree>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488951" y="2153896"/>
            <a:ext cx="7975540" cy="2477275"/>
          </a:xfrm>
          <a:prstGeom prst="rect">
            <a:avLst/>
          </a:prstGeom>
          <a:noFill/>
          <a:ln>
            <a:noFill/>
          </a:ln>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450"/>
              </a:spcAft>
            </a:pPr>
            <a:r>
              <a:rPr lang="de-DE" altLang="de-DE" sz="1200" b="1" kern="0" dirty="0">
                <a:solidFill>
                  <a:prstClr val="black"/>
                </a:solidFill>
              </a:rPr>
              <a:t>Progress since SA#105 </a:t>
            </a:r>
          </a:p>
          <a:p>
            <a:pPr lvl="1">
              <a:spcBef>
                <a:spcPts val="0"/>
              </a:spcBef>
              <a:spcAft>
                <a:spcPts val="450"/>
              </a:spcAft>
            </a:pPr>
            <a:r>
              <a:rPr lang="en-US" altLang="de-DE" sz="900" kern="0" dirty="0">
                <a:solidFill>
                  <a:prstClr val="black"/>
                </a:solidFill>
              </a:rPr>
              <a:t>8 CRs and 2 </a:t>
            </a:r>
            <a:r>
              <a:rPr lang="en-US" altLang="zh-CN" sz="900" kern="0" dirty="0">
                <a:solidFill>
                  <a:prstClr val="black"/>
                </a:solidFill>
              </a:rPr>
              <a:t>LS out are approved in </a:t>
            </a:r>
            <a:r>
              <a:rPr lang="en-US" altLang="de-DE" sz="900" kern="0" dirty="0">
                <a:solidFill>
                  <a:prstClr val="black"/>
                </a:solidFill>
              </a:rPr>
              <a:t>SA2#165.</a:t>
            </a:r>
          </a:p>
          <a:p>
            <a:pPr lvl="1">
              <a:spcBef>
                <a:spcPts val="0"/>
              </a:spcBef>
              <a:spcAft>
                <a:spcPts val="450"/>
              </a:spcAft>
            </a:pPr>
            <a:r>
              <a:rPr lang="en-US" altLang="de-DE" sz="900" kern="0" dirty="0">
                <a:solidFill>
                  <a:prstClr val="black"/>
                </a:solidFill>
              </a:rPr>
              <a:t>4 CRs (including 2 revisions approved in SA2#165) and 2 LS out are </a:t>
            </a:r>
            <a:r>
              <a:rPr lang="en-US" altLang="zh-CN" sz="900" kern="0" dirty="0">
                <a:solidFill>
                  <a:prstClr val="black"/>
                </a:solidFill>
              </a:rPr>
              <a:t>approved in </a:t>
            </a:r>
            <a:r>
              <a:rPr lang="en-US" altLang="de-DE" sz="900" kern="0" dirty="0">
                <a:solidFill>
                  <a:prstClr val="black"/>
                </a:solidFill>
              </a:rPr>
              <a:t>SA2#166.</a:t>
            </a:r>
          </a:p>
          <a:p>
            <a:pPr lvl="1">
              <a:spcBef>
                <a:spcPts val="0"/>
              </a:spcBef>
              <a:spcAft>
                <a:spcPts val="450"/>
              </a:spcAft>
            </a:pPr>
            <a:r>
              <a:rPr lang="en-US" altLang="de-DE" sz="900" kern="0" dirty="0">
                <a:solidFill>
                  <a:prstClr val="black"/>
                </a:solidFill>
              </a:rPr>
              <a:t>KI#1 (Regenerative-based satellite access): 1 CR on support of regenerative based satellite access in 5GS, 2 LS Out to reply LS from RAN3.</a:t>
            </a:r>
          </a:p>
          <a:p>
            <a:pPr lvl="1">
              <a:spcBef>
                <a:spcPts val="0"/>
              </a:spcBef>
              <a:spcAft>
                <a:spcPts val="450"/>
              </a:spcAft>
            </a:pPr>
            <a:r>
              <a:rPr lang="en-US" altLang="de-DE" sz="900" kern="0" dirty="0">
                <a:solidFill>
                  <a:prstClr val="black"/>
                </a:solidFill>
              </a:rPr>
              <a:t>KI#2 (</a:t>
            </a:r>
            <a:r>
              <a:rPr lang="en-US" altLang="zh-CN" sz="900" kern="0" dirty="0">
                <a:solidFill>
                  <a:prstClr val="black"/>
                </a:solidFill>
              </a:rPr>
              <a:t>S&amp;F</a:t>
            </a:r>
            <a:r>
              <a:rPr lang="en-US" altLang="de-DE" sz="900" kern="0" dirty="0">
                <a:solidFill>
                  <a:prstClr val="black"/>
                </a:solidFill>
              </a:rPr>
              <a:t>): 1 CR for common functional description, 1 CR for procedure, 1 CR for split MME option, 1 CR for full EPC option, 1 CR for event exposure, and 1 LS Out to reply LS In from SA3.</a:t>
            </a:r>
          </a:p>
          <a:p>
            <a:pPr lvl="1">
              <a:spcBef>
                <a:spcPts val="0"/>
              </a:spcBef>
              <a:spcAft>
                <a:spcPts val="450"/>
              </a:spcAft>
            </a:pPr>
            <a:r>
              <a:rPr lang="en-US" altLang="de-DE" sz="900" kern="0" dirty="0">
                <a:solidFill>
                  <a:prstClr val="black"/>
                </a:solidFill>
              </a:rPr>
              <a:t>KI#3 (UE-satellite-UE): 4 CRs to support UE-satellite-UE communication activation with IMS-AGW onboard satellite, and 1 LS Out to reply LS from SA3-LI.</a:t>
            </a:r>
          </a:p>
          <a:p>
            <a:pPr marL="342900" lvl="1" indent="-342900">
              <a:spcBef>
                <a:spcPts val="0"/>
              </a:spcBef>
              <a:spcAft>
                <a:spcPts val="450"/>
              </a:spcAft>
              <a:buBlip>
                <a:blip r:embed="rId2"/>
              </a:buBlip>
            </a:pPr>
            <a:r>
              <a:rPr lang="en-US" altLang="zh-CN" sz="1200" b="1" dirty="0">
                <a:solidFill>
                  <a:prstClr val="black"/>
                </a:solidFill>
              </a:rPr>
              <a:t>RAN impacts and dependencies</a:t>
            </a:r>
            <a:endParaRPr lang="de-DE" altLang="zh-CN" sz="1200" b="1" dirty="0">
              <a:solidFill>
                <a:prstClr val="black"/>
              </a:solidFill>
            </a:endParaRPr>
          </a:p>
          <a:p>
            <a:pPr lvl="1">
              <a:spcBef>
                <a:spcPts val="0"/>
              </a:spcBef>
              <a:spcAft>
                <a:spcPts val="450"/>
              </a:spcAft>
            </a:pPr>
            <a:r>
              <a:rPr lang="en-US" altLang="zh-CN" sz="900" kern="0" dirty="0">
                <a:solidFill>
                  <a:prstClr val="black"/>
                </a:solidFill>
              </a:rPr>
              <a:t>Yes, KI#1 depends on RAN3 conclusion, and KI#2 has RAN impact (on SIB information and transitioning between S&amp;F mode and normal mode)</a:t>
            </a:r>
            <a:endParaRPr lang="en-US" altLang="de-DE" sz="900" kern="0" dirty="0">
              <a:solidFill>
                <a:prstClr val="black"/>
              </a:solidFill>
            </a:endParaRPr>
          </a:p>
          <a:p>
            <a:pPr lvl="1">
              <a:spcBef>
                <a:spcPts val="0"/>
              </a:spcBef>
              <a:spcAft>
                <a:spcPts val="0"/>
              </a:spcAft>
            </a:pPr>
            <a:endParaRPr lang="en-US" altLang="de-DE" sz="900" kern="0" dirty="0">
              <a:solidFill>
                <a:prstClr val="black"/>
              </a:solidFill>
            </a:endParaRPr>
          </a:p>
        </p:txBody>
      </p:sp>
      <p:graphicFrame>
        <p:nvGraphicFramePr>
          <p:cNvPr id="7" name="Table 4">
            <a:extLst>
              <a:ext uri="{FF2B5EF4-FFF2-40B4-BE49-F238E27FC236}">
                <a16:creationId xmlns:a16="http://schemas.microsoft.com/office/drawing/2014/main" id="{2F1BCB6E-4104-46ED-82E3-9D289A29287E}"/>
              </a:ext>
            </a:extLst>
          </p:cNvPr>
          <p:cNvGraphicFramePr>
            <a:graphicFrameLocks noGrp="1"/>
          </p:cNvGraphicFramePr>
          <p:nvPr>
            <p:extLst>
              <p:ext uri="{D42A27DB-BD31-4B8C-83A1-F6EECF244321}">
                <p14:modId xmlns:p14="http://schemas.microsoft.com/office/powerpoint/2010/main" val="1155024358"/>
              </p:ext>
            </p:extLst>
          </p:nvPr>
        </p:nvGraphicFramePr>
        <p:xfrm>
          <a:off x="488950" y="1113987"/>
          <a:ext cx="7975541" cy="845003"/>
        </p:xfrm>
        <a:graphic>
          <a:graphicData uri="http://schemas.openxmlformats.org/drawingml/2006/table">
            <a:tbl>
              <a:tblPr firstRow="1" firstCol="1" bandRow="1">
                <a:tableStyleId>{F5AB1C69-6EDB-4FF4-983F-18BD219EF322}</a:tableStyleId>
              </a:tblPr>
              <a:tblGrid>
                <a:gridCol w="536082">
                  <a:extLst>
                    <a:ext uri="{9D8B030D-6E8A-4147-A177-3AD203B41FA5}">
                      <a16:colId xmlns:a16="http://schemas.microsoft.com/office/drawing/2014/main" val="20000"/>
                    </a:ext>
                  </a:extLst>
                </a:gridCol>
                <a:gridCol w="2708576">
                  <a:extLst>
                    <a:ext uri="{9D8B030D-6E8A-4147-A177-3AD203B41FA5}">
                      <a16:colId xmlns:a16="http://schemas.microsoft.com/office/drawing/2014/main" val="20001"/>
                    </a:ext>
                  </a:extLst>
                </a:gridCol>
                <a:gridCol w="972132">
                  <a:extLst>
                    <a:ext uri="{9D8B030D-6E8A-4147-A177-3AD203B41FA5}">
                      <a16:colId xmlns:a16="http://schemas.microsoft.com/office/drawing/2014/main" val="20002"/>
                    </a:ext>
                  </a:extLst>
                </a:gridCol>
                <a:gridCol w="863165">
                  <a:extLst>
                    <a:ext uri="{9D8B030D-6E8A-4147-A177-3AD203B41FA5}">
                      <a16:colId xmlns:a16="http://schemas.microsoft.com/office/drawing/2014/main" val="20003"/>
                    </a:ext>
                  </a:extLst>
                </a:gridCol>
                <a:gridCol w="450389">
                  <a:extLst>
                    <a:ext uri="{9D8B030D-6E8A-4147-A177-3AD203B41FA5}">
                      <a16:colId xmlns:a16="http://schemas.microsoft.com/office/drawing/2014/main" val="20004"/>
                    </a:ext>
                  </a:extLst>
                </a:gridCol>
                <a:gridCol w="579300">
                  <a:extLst>
                    <a:ext uri="{9D8B030D-6E8A-4147-A177-3AD203B41FA5}">
                      <a16:colId xmlns:a16="http://schemas.microsoft.com/office/drawing/2014/main" val="20005"/>
                    </a:ext>
                  </a:extLst>
                </a:gridCol>
                <a:gridCol w="474517">
                  <a:extLst>
                    <a:ext uri="{9D8B030D-6E8A-4147-A177-3AD203B41FA5}">
                      <a16:colId xmlns:a16="http://schemas.microsoft.com/office/drawing/2014/main" val="20006"/>
                    </a:ext>
                  </a:extLst>
                </a:gridCol>
                <a:gridCol w="1391380">
                  <a:extLst>
                    <a:ext uri="{9D8B030D-6E8A-4147-A177-3AD203B41FA5}">
                      <a16:colId xmlns:a16="http://schemas.microsoft.com/office/drawing/2014/main" val="20007"/>
                    </a:ext>
                  </a:extLst>
                </a:gridCol>
              </a:tblGrid>
              <a:tr h="282145">
                <a:tc>
                  <a:txBody>
                    <a:bodyPr/>
                    <a:lstStyle/>
                    <a:p>
                      <a:pPr algn="ctr">
                        <a:lnSpc>
                          <a:spcPct val="107000"/>
                        </a:lnSpc>
                        <a:spcAft>
                          <a:spcPts val="800"/>
                        </a:spcAft>
                      </a:pPr>
                      <a:r>
                        <a:rPr lang="en-GB" sz="900" dirty="0"/>
                        <a:t>UID</a:t>
                      </a:r>
                    </a:p>
                  </a:txBody>
                  <a:tcPr marL="27002" marR="27002" marT="0" marB="0" anchor="ctr"/>
                </a:tc>
                <a:tc>
                  <a:txBody>
                    <a:bodyPr/>
                    <a:lstStyle/>
                    <a:p>
                      <a:pPr algn="ctr">
                        <a:lnSpc>
                          <a:spcPct val="107000"/>
                        </a:lnSpc>
                        <a:spcAft>
                          <a:spcPts val="800"/>
                        </a:spcAft>
                      </a:pPr>
                      <a:r>
                        <a:rPr lang="en-GB" sz="900" dirty="0"/>
                        <a:t>Name</a:t>
                      </a:r>
                    </a:p>
                  </a:txBody>
                  <a:tcPr marL="27002" marR="27002" marT="0" marB="0" anchor="ctr"/>
                </a:tc>
                <a:tc>
                  <a:txBody>
                    <a:bodyPr/>
                    <a:lstStyle/>
                    <a:p>
                      <a:pPr algn="ctr">
                        <a:lnSpc>
                          <a:spcPct val="107000"/>
                        </a:lnSpc>
                        <a:spcAft>
                          <a:spcPts val="800"/>
                        </a:spcAft>
                      </a:pPr>
                      <a:r>
                        <a:rPr lang="en-GB" sz="900" dirty="0"/>
                        <a:t>Acronym</a:t>
                      </a:r>
                    </a:p>
                  </a:txBody>
                  <a:tcPr marL="27002" marR="27002" marT="0" marB="0" anchor="ctr"/>
                </a:tc>
                <a:tc>
                  <a:txBody>
                    <a:bodyPr/>
                    <a:lstStyle/>
                    <a:p>
                      <a:pPr algn="ctr">
                        <a:lnSpc>
                          <a:spcPct val="100000"/>
                        </a:lnSpc>
                        <a:spcAft>
                          <a:spcPts val="800"/>
                        </a:spcAft>
                      </a:pPr>
                      <a:r>
                        <a:rPr lang="en-GB" sz="900" dirty="0"/>
                        <a:t>Target (dd/mm/</a:t>
                      </a:r>
                      <a:r>
                        <a:rPr lang="en-GB" sz="900" dirty="0" err="1"/>
                        <a:t>yyyy</a:t>
                      </a:r>
                      <a:r>
                        <a:rPr lang="en-GB" sz="900" dirty="0"/>
                        <a:t>)</a:t>
                      </a:r>
                    </a:p>
                  </a:txBody>
                  <a:tcPr marL="27002" marR="27002" marT="0" marB="0" anchor="ctr"/>
                </a:tc>
                <a:tc>
                  <a:txBody>
                    <a:bodyPr/>
                    <a:lstStyle/>
                    <a:p>
                      <a:pPr algn="ctr">
                        <a:lnSpc>
                          <a:spcPct val="107000"/>
                        </a:lnSpc>
                        <a:spcAft>
                          <a:spcPts val="800"/>
                        </a:spcAft>
                      </a:pPr>
                      <a:r>
                        <a:rPr lang="en-GB" sz="900" dirty="0"/>
                        <a:t>Old %</a:t>
                      </a:r>
                    </a:p>
                  </a:txBody>
                  <a:tcPr marL="27002" marR="27002"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27002" marR="27002"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27002" marR="27002" marT="0" marB="0" anchor="ctr"/>
                </a:tc>
                <a:tc>
                  <a:txBody>
                    <a:bodyPr/>
                    <a:lstStyle/>
                    <a:p>
                      <a:pPr algn="ctr">
                        <a:lnSpc>
                          <a:spcPct val="107000"/>
                        </a:lnSpc>
                        <a:spcAft>
                          <a:spcPts val="800"/>
                        </a:spcAft>
                      </a:pPr>
                      <a:r>
                        <a:rPr lang="en-GB" sz="900" dirty="0">
                          <a:solidFill>
                            <a:srgbClr val="FF0000"/>
                          </a:solidFill>
                        </a:rPr>
                        <a:t>Change or comment</a:t>
                      </a:r>
                    </a:p>
                  </a:txBody>
                  <a:tcPr marL="27002" marR="27002" marT="0" marB="0" anchor="ctr"/>
                </a:tc>
                <a:extLst>
                  <a:ext uri="{0D108BD9-81ED-4DB2-BD59-A6C34878D82A}">
                    <a16:rowId xmlns:a16="http://schemas.microsoft.com/office/drawing/2014/main" val="10000"/>
                  </a:ext>
                </a:extLst>
              </a:tr>
              <a:tr h="267789">
                <a:tc>
                  <a:txBody>
                    <a:bodyPr/>
                    <a:lstStyle/>
                    <a:p>
                      <a:pPr algn="ctr"/>
                      <a:r>
                        <a:rPr kumimoji="0" lang="en-US" sz="900" b="1" i="0" u="none" strike="noStrike" kern="1200" cap="none" spc="0" normalizeH="0" baseline="0" dirty="0">
                          <a:ln>
                            <a:noFill/>
                          </a:ln>
                          <a:solidFill>
                            <a:prstClr val="white"/>
                          </a:solidFill>
                          <a:effectLst/>
                          <a:uLnTx/>
                          <a:uFillTx/>
                          <a:latin typeface="+mn-lt"/>
                          <a:ea typeface="+mn-ea"/>
                          <a:cs typeface="+mn-cs"/>
                        </a:rPr>
                        <a:t>1040027</a:t>
                      </a:r>
                    </a:p>
                  </a:txBody>
                  <a:tcPr marL="7144" marR="7144" marT="7109" marB="0" anchor="ctr"/>
                </a:tc>
                <a:tc>
                  <a:txBody>
                    <a:bodyPr/>
                    <a:lstStyle/>
                    <a:p>
                      <a:pPr algn="ctr" fontAlgn="t"/>
                      <a:r>
                        <a:rPr lang="en-US" altLang="zh-CN" sz="900" b="0" dirty="0"/>
                        <a:t>Integration of satellite components in the 5G architecture Phase 3 </a:t>
                      </a:r>
                    </a:p>
                  </a:txBody>
                  <a:tcPr marL="7144" marR="7144" marT="7109" marB="0" anchor="ctr"/>
                </a:tc>
                <a:tc>
                  <a:txBody>
                    <a:bodyPr/>
                    <a:lstStyle/>
                    <a:p>
                      <a:pPr algn="ctr" fontAlgn="t"/>
                      <a:r>
                        <a:rPr lang="en-GB" sz="900" dirty="0"/>
                        <a:t>5GSAT_Ph3_ARCH</a:t>
                      </a:r>
                    </a:p>
                  </a:txBody>
                  <a:tcPr marL="7144" marR="7144" marT="7109" marB="0" anchor="ctr"/>
                </a:tc>
                <a:tc>
                  <a:txBody>
                    <a:bodyPr/>
                    <a:lstStyle/>
                    <a:p>
                      <a:pPr algn="ctr" fontAlgn="t"/>
                      <a:r>
                        <a:rPr lang="en-GB" sz="900" dirty="0"/>
                        <a:t>12/12/2024</a:t>
                      </a:r>
                    </a:p>
                  </a:txBody>
                  <a:tcPr marL="7144" marR="7144" marT="7109" marB="0" anchor="ctr"/>
                </a:tc>
                <a:tc>
                  <a:txBody>
                    <a:bodyPr/>
                    <a:lstStyle/>
                    <a:p>
                      <a:pPr algn="ctr" fontAlgn="t"/>
                      <a:r>
                        <a:rPr lang="en-GB" sz="900" dirty="0"/>
                        <a:t>1</a:t>
                      </a:r>
                      <a:r>
                        <a:rPr lang="en-GB" sz="900" dirty="0" smtClean="0"/>
                        <a:t>5</a:t>
                      </a:r>
                      <a:endParaRPr lang="en-GB" sz="900" dirty="0"/>
                    </a:p>
                  </a:txBody>
                  <a:tcPr marL="7144" marR="7144" marT="7109" marB="0" anchor="ctr"/>
                </a:tc>
                <a:tc>
                  <a:txBody>
                    <a:bodyPr/>
                    <a:lstStyle/>
                    <a:p>
                      <a:pPr algn="ctr" fontAlgn="t"/>
                      <a:r>
                        <a:rPr lang="en-US" sz="900" kern="1200" dirty="0">
                          <a:solidFill>
                            <a:schemeClr val="dk1"/>
                          </a:solidFill>
                          <a:latin typeface="+mn-lt"/>
                          <a:ea typeface="+mn-ea"/>
                          <a:cs typeface="+mn-cs"/>
                        </a:rPr>
                        <a:t>SP-240986</a:t>
                      </a:r>
                    </a:p>
                  </a:txBody>
                  <a:tcPr marL="7144" marR="7144" marT="7109" marB="0" anchor="ctr"/>
                </a:tc>
                <a:tc>
                  <a:txBody>
                    <a:bodyPr/>
                    <a:lstStyle/>
                    <a:p>
                      <a:pPr algn="ctr">
                        <a:lnSpc>
                          <a:spcPct val="107000"/>
                        </a:lnSpc>
                        <a:spcAft>
                          <a:spcPts val="800"/>
                        </a:spcAft>
                      </a:pPr>
                      <a:r>
                        <a:rPr lang="en-GB" sz="900" dirty="0" smtClean="0">
                          <a:solidFill>
                            <a:srgbClr val="FF0000"/>
                          </a:solidFill>
                        </a:rPr>
                        <a:t>65</a:t>
                      </a:r>
                      <a:endParaRPr lang="en-GB" sz="900" dirty="0">
                        <a:solidFill>
                          <a:srgbClr val="FF0000"/>
                        </a:solidFill>
                      </a:endParaRPr>
                    </a:p>
                  </a:txBody>
                  <a:tcPr marL="27002" marR="27002" marT="0" marB="0" anchor="ctr"/>
                </a:tc>
                <a:tc>
                  <a:txBody>
                    <a:bodyPr/>
                    <a:lstStyle/>
                    <a:p>
                      <a:pPr marL="0" marR="0" indent="0" algn="ctr" defTabSz="914400" rtl="0" eaLnBrk="1" fontAlgn="auto" latinLnBrk="0" hangingPunct="1">
                        <a:lnSpc>
                          <a:spcPct val="107000"/>
                        </a:lnSpc>
                        <a:spcBef>
                          <a:spcPts val="0"/>
                        </a:spcBef>
                        <a:spcAft>
                          <a:spcPts val="800"/>
                        </a:spcAft>
                        <a:buClrTx/>
                        <a:buSzTx/>
                        <a:buFontTx/>
                        <a:buNone/>
                        <a:tabLst/>
                        <a:defRPr/>
                      </a:pPr>
                      <a:r>
                        <a:rPr lang="en-GB" altLang="zh-CN" sz="900" dirty="0">
                          <a:solidFill>
                            <a:srgbClr val="FF0000"/>
                          </a:solidFill>
                        </a:rPr>
                        <a:t>In progress</a:t>
                      </a:r>
                    </a:p>
                  </a:txBody>
                  <a:tcPr marL="27002" marR="27002" marT="0" marB="0" anchor="ctr"/>
                </a:tc>
                <a:extLst>
                  <a:ext uri="{0D108BD9-81ED-4DB2-BD59-A6C34878D82A}">
                    <a16:rowId xmlns:a16="http://schemas.microsoft.com/office/drawing/2014/main" val="10001"/>
                  </a:ext>
                </a:extLst>
              </a:tr>
              <a:tr h="267789">
                <a:tc>
                  <a:txBody>
                    <a:bodyPr/>
                    <a:lstStyle/>
                    <a:p>
                      <a:pPr algn="ctr"/>
                      <a:r>
                        <a:rPr kumimoji="0" lang="en-US" sz="900" b="1" i="0" u="none" strike="noStrike" kern="1200" cap="none" spc="0" normalizeH="0" baseline="0" dirty="0">
                          <a:ln>
                            <a:noFill/>
                          </a:ln>
                          <a:solidFill>
                            <a:prstClr val="white"/>
                          </a:solidFill>
                          <a:effectLst/>
                          <a:uLnTx/>
                          <a:uFillTx/>
                          <a:latin typeface="+mn-lt"/>
                          <a:ea typeface="+mn-ea"/>
                          <a:cs typeface="+mn-cs"/>
                        </a:rPr>
                        <a:t>1010033</a:t>
                      </a:r>
                    </a:p>
                  </a:txBody>
                  <a:tcPr marL="7144" marR="7144" marT="7109" marB="0" anchor="ctr"/>
                </a:tc>
                <a:tc>
                  <a:txBody>
                    <a:bodyPr/>
                    <a:lstStyle/>
                    <a:p>
                      <a:pPr algn="ctr" fontAlgn="t"/>
                      <a:r>
                        <a:rPr lang="en-US" sz="900" b="0" dirty="0"/>
                        <a:t>Study on Integration of satellite components in the 5G architecture Phase 3 </a:t>
                      </a:r>
                    </a:p>
                  </a:txBody>
                  <a:tcPr marL="7144" marR="7144" marT="7109" marB="0" anchor="ctr"/>
                </a:tc>
                <a:tc>
                  <a:txBody>
                    <a:bodyPr/>
                    <a:lstStyle/>
                    <a:p>
                      <a:pPr algn="ctr" fontAlgn="t"/>
                      <a:r>
                        <a:rPr lang="en-GB" sz="900" dirty="0"/>
                        <a:t>FS_5GSAT_Ph3_ARCH</a:t>
                      </a:r>
                    </a:p>
                  </a:txBody>
                  <a:tcPr marL="7144" marR="7144" marT="7109" marB="0" anchor="ctr"/>
                </a:tc>
                <a:tc>
                  <a:txBody>
                    <a:bodyPr/>
                    <a:lstStyle/>
                    <a:p>
                      <a:pPr algn="ctr" fontAlgn="t"/>
                      <a:r>
                        <a:rPr lang="en-GB" sz="900" dirty="0"/>
                        <a:t>21/06/2024</a:t>
                      </a:r>
                    </a:p>
                  </a:txBody>
                  <a:tcPr marL="7144" marR="7144" marT="7109" marB="0" anchor="ctr"/>
                </a:tc>
                <a:tc>
                  <a:txBody>
                    <a:bodyPr/>
                    <a:lstStyle/>
                    <a:p>
                      <a:pPr algn="ctr" fontAlgn="t"/>
                      <a:r>
                        <a:rPr lang="en-GB" sz="900" dirty="0"/>
                        <a:t>100</a:t>
                      </a:r>
                    </a:p>
                  </a:txBody>
                  <a:tcPr marL="7144" marR="7144" marT="7109" marB="0" anchor="ctr"/>
                </a:tc>
                <a:tc>
                  <a:txBody>
                    <a:bodyPr/>
                    <a:lstStyle/>
                    <a:p>
                      <a:pPr algn="ctr" fontAlgn="t"/>
                      <a:r>
                        <a:rPr lang="en-GB" sz="900" kern="1200" dirty="0">
                          <a:solidFill>
                            <a:schemeClr val="dk1"/>
                          </a:solidFill>
                          <a:latin typeface="+mn-lt"/>
                          <a:ea typeface="+mn-ea"/>
                          <a:cs typeface="+mn-cs"/>
                        </a:rPr>
                        <a:t>SP-231199</a:t>
                      </a:r>
                    </a:p>
                  </a:txBody>
                  <a:tcPr marL="7144" marR="7144" marT="7109" marB="0" anchor="ctr"/>
                </a:tc>
                <a:tc>
                  <a:txBody>
                    <a:bodyPr/>
                    <a:lstStyle/>
                    <a:p>
                      <a:pPr algn="ctr">
                        <a:lnSpc>
                          <a:spcPct val="107000"/>
                        </a:lnSpc>
                        <a:spcAft>
                          <a:spcPts val="800"/>
                        </a:spcAft>
                      </a:pPr>
                      <a:r>
                        <a:rPr lang="en-GB" sz="900" dirty="0">
                          <a:solidFill>
                            <a:srgbClr val="FF0000"/>
                          </a:solidFill>
                        </a:rPr>
                        <a:t>100</a:t>
                      </a:r>
                    </a:p>
                  </a:txBody>
                  <a:tcPr marL="27002" marR="27002" marT="0" marB="0" anchor="ctr"/>
                </a:tc>
                <a:tc>
                  <a:txBody>
                    <a:bodyPr/>
                    <a:lstStyle/>
                    <a:p>
                      <a:pPr algn="ctr">
                        <a:lnSpc>
                          <a:spcPct val="107000"/>
                        </a:lnSpc>
                        <a:spcAft>
                          <a:spcPts val="800"/>
                        </a:spcAft>
                      </a:pPr>
                      <a:r>
                        <a:rPr lang="en-US" altLang="zh-CN" sz="900" dirty="0" smtClean="0">
                          <a:solidFill>
                            <a:srgbClr val="FF0000"/>
                          </a:solidFill>
                        </a:rPr>
                        <a:t>Complete</a:t>
                      </a:r>
                      <a:endParaRPr lang="en-GB" sz="900" dirty="0">
                        <a:solidFill>
                          <a:srgbClr val="FF0000"/>
                        </a:solidFill>
                      </a:endParaRPr>
                    </a:p>
                  </a:txBody>
                  <a:tcPr marL="27002" marR="27002" marT="0" marB="0" anchor="ctr"/>
                </a:tc>
                <a:extLst>
                  <a:ext uri="{0D108BD9-81ED-4DB2-BD59-A6C34878D82A}">
                    <a16:rowId xmlns:a16="http://schemas.microsoft.com/office/drawing/2014/main" val="10002"/>
                  </a:ext>
                </a:extLst>
              </a:tr>
            </a:tbl>
          </a:graphicData>
        </a:graphic>
      </p:graphicFrame>
      <p:sp>
        <p:nvSpPr>
          <p:cNvPr id="6" name="Title 1"/>
          <p:cNvSpPr>
            <a:spLocks noGrp="1"/>
          </p:cNvSpPr>
          <p:nvPr>
            <p:ph type="title"/>
          </p:nvPr>
        </p:nvSpPr>
        <p:spPr>
          <a:xfrm>
            <a:off x="488950" y="171450"/>
            <a:ext cx="6827838" cy="857250"/>
          </a:xfrm>
        </p:spPr>
        <p:txBody>
          <a:bodyPr/>
          <a:lstStyle/>
          <a:p>
            <a:r>
              <a:rPr lang="en-US" altLang="de-DE" sz="2800" dirty="0" smtClean="0">
                <a:solidFill>
                  <a:schemeClr val="tx1"/>
                </a:solidFill>
              </a:rPr>
              <a:t>FS_5GSAT_Ph3_ARCH/5GSAT_Ph3_ARCH</a:t>
            </a:r>
            <a:endParaRPr lang="en-GB" altLang="en-US" sz="2800" dirty="0" smtClean="0"/>
          </a:p>
        </p:txBody>
      </p:sp>
    </p:spTree>
    <p:extLst>
      <p:ext uri="{BB962C8B-B14F-4D97-AF65-F5344CB8AC3E}">
        <p14:creationId xmlns:p14="http://schemas.microsoft.com/office/powerpoint/2010/main" val="40100634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a:t>
            </a:r>
            <a:r>
              <a:rPr lang="en-GB" sz="1500" b="1" dirty="0"/>
              <a:t>1) General aspects (events since </a:t>
            </a:r>
            <a:r>
              <a:rPr lang="en-GB" sz="1500" b="1" dirty="0" smtClean="0"/>
              <a:t>SA#105, </a:t>
            </a:r>
            <a:r>
              <a:rPr lang="en-GB" sz="1500" b="1" dirty="0"/>
              <a:t>statistics, next meetings)</a:t>
            </a:r>
          </a:p>
          <a:p>
            <a:pPr eaLnBrk="1" hangingPunct="1">
              <a:defRPr/>
            </a:pPr>
            <a:r>
              <a:rPr lang="en-GB" sz="1500" dirty="0"/>
              <a:t> 2) SA Work Report</a:t>
            </a:r>
          </a:p>
          <a:p>
            <a:pPr lvl="1" eaLnBrk="1" hangingPunct="1">
              <a:defRPr/>
            </a:pPr>
            <a:r>
              <a:rPr lang="en-GB" sz="1350" dirty="0"/>
              <a:t>2.1) Rel-14 and before Maintenance</a:t>
            </a:r>
          </a:p>
          <a:p>
            <a:pPr lvl="1" eaLnBrk="1" hangingPunct="1">
              <a:defRPr/>
            </a:pPr>
            <a:r>
              <a:rPr lang="en-GB" sz="1350" dirty="0"/>
              <a:t>2.2) Rel-15 Work and Maintenance </a:t>
            </a:r>
          </a:p>
          <a:p>
            <a:pPr lvl="1" eaLnBrk="1" hangingPunct="1">
              <a:defRPr/>
            </a:pPr>
            <a:r>
              <a:rPr lang="en-GB" sz="1350" dirty="0"/>
              <a:t>2.3) Rel-16 Work and Maintenance</a:t>
            </a:r>
          </a:p>
          <a:p>
            <a:pPr lvl="1" eaLnBrk="1" hangingPunct="1">
              <a:defRPr/>
            </a:pPr>
            <a:r>
              <a:rPr lang="en-GB" sz="1350" dirty="0"/>
              <a:t>2.4) Rel-17 Work and Maintenance</a:t>
            </a:r>
          </a:p>
          <a:p>
            <a:pPr lvl="1" eaLnBrk="1" hangingPunct="1">
              <a:defRPr/>
            </a:pPr>
            <a:r>
              <a:rPr lang="en-GB" sz="1350" dirty="0"/>
              <a:t>2.5) Rel-18 Work and Maintenance</a:t>
            </a:r>
          </a:p>
          <a:p>
            <a:pPr lvl="1" eaLnBrk="1" hangingPunct="1">
              <a:defRPr/>
            </a:pPr>
            <a:r>
              <a:rPr lang="en-GB" sz="1350" dirty="0" smtClean="0"/>
              <a:t>2.6) </a:t>
            </a:r>
            <a:r>
              <a:rPr lang="en-GB" sz="1350" dirty="0"/>
              <a:t>Rel-19 Work and Maintenance</a:t>
            </a:r>
          </a:p>
          <a:p>
            <a:pPr lvl="1" eaLnBrk="1" hangingPunct="1">
              <a:defRPr/>
            </a:pPr>
            <a:r>
              <a:rPr lang="en-GB" sz="1350" dirty="0"/>
              <a:t>2.7)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488950" y="1103479"/>
            <a:ext cx="6461649" cy="3340145"/>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450"/>
              </a:spcAft>
            </a:pPr>
            <a:r>
              <a:rPr lang="de-DE" altLang="zh-CN" sz="1400" b="1" kern="0" dirty="0">
                <a:solidFill>
                  <a:prstClr val="black"/>
                </a:solidFill>
              </a:rPr>
              <a:t>Contentious issues</a:t>
            </a:r>
          </a:p>
          <a:p>
            <a:pPr lvl="1">
              <a:spcBef>
                <a:spcPts val="0"/>
              </a:spcBef>
              <a:spcAft>
                <a:spcPts val="450"/>
              </a:spcAft>
            </a:pPr>
            <a:r>
              <a:rPr lang="en-US" altLang="zh-CN" sz="1000" kern="0" dirty="0">
                <a:solidFill>
                  <a:prstClr val="black"/>
                </a:solidFill>
              </a:rPr>
              <a:t>KI#2: how to support “S&amp;F Monitoring List”  and “List of satellite ID(s)”.</a:t>
            </a:r>
          </a:p>
          <a:p>
            <a:pPr lvl="1">
              <a:spcBef>
                <a:spcPts val="0"/>
              </a:spcBef>
              <a:spcAft>
                <a:spcPts val="450"/>
              </a:spcAft>
            </a:pPr>
            <a:r>
              <a:rPr lang="de-DE" altLang="zh-CN" sz="1000" kern="0" dirty="0">
                <a:solidFill>
                  <a:prstClr val="black"/>
                </a:solidFill>
              </a:rPr>
              <a:t>KI#3: </a:t>
            </a:r>
            <a:r>
              <a:rPr lang="en-US" altLang="zh-CN" sz="1000" kern="0" dirty="0">
                <a:solidFill>
                  <a:prstClr val="black"/>
                </a:solidFill>
              </a:rPr>
              <a:t>how to support procedures for change of the on-board IMS-AGW.</a:t>
            </a:r>
          </a:p>
          <a:p>
            <a:pPr marL="342900" lvl="1" indent="0">
              <a:spcBef>
                <a:spcPts val="0"/>
              </a:spcBef>
              <a:spcAft>
                <a:spcPts val="450"/>
              </a:spcAft>
              <a:buNone/>
            </a:pPr>
            <a:endParaRPr lang="de-DE" altLang="zh-CN" sz="1000" kern="0" dirty="0">
              <a:solidFill>
                <a:prstClr val="black"/>
              </a:solidFill>
            </a:endParaRPr>
          </a:p>
          <a:p>
            <a:pPr>
              <a:spcBef>
                <a:spcPts val="0"/>
              </a:spcBef>
              <a:spcAft>
                <a:spcPts val="450"/>
              </a:spcAft>
            </a:pPr>
            <a:r>
              <a:rPr lang="de-DE" sz="1400" b="1" kern="0" dirty="0"/>
              <a:t>Next steps</a:t>
            </a:r>
          </a:p>
          <a:p>
            <a:pPr lvl="1">
              <a:spcBef>
                <a:spcPts val="0"/>
              </a:spcBef>
              <a:spcAft>
                <a:spcPts val="450"/>
              </a:spcAft>
            </a:pPr>
            <a:r>
              <a:rPr lang="en-US" altLang="zh-CN" sz="1000" kern="0" dirty="0"/>
              <a:t>If the exception is granted from SA plenary, continue the normative work as indicated in the exception sheet, including:</a:t>
            </a:r>
          </a:p>
          <a:p>
            <a:pPr lvl="2">
              <a:spcBef>
                <a:spcPts val="0"/>
              </a:spcBef>
              <a:spcAft>
                <a:spcPts val="450"/>
              </a:spcAft>
              <a:buFont typeface="Wingdings" panose="05000000000000000000" pitchFamily="2" charset="2"/>
              <a:buChar char="ü"/>
            </a:pPr>
            <a:r>
              <a:rPr lang="en-US" altLang="zh-CN" sz="1000" kern="0" dirty="0"/>
              <a:t>KI#1: Alignment to RAN conclusion on support of regenerative-based satellite access</a:t>
            </a:r>
          </a:p>
          <a:p>
            <a:pPr lvl="2">
              <a:spcBef>
                <a:spcPts val="0"/>
              </a:spcBef>
              <a:spcAft>
                <a:spcPts val="450"/>
              </a:spcAft>
              <a:buFont typeface="Wingdings" panose="05000000000000000000" pitchFamily="2" charset="2"/>
              <a:buChar char="ü"/>
            </a:pPr>
            <a:r>
              <a:rPr lang="en-US" altLang="zh-CN" sz="1000" kern="0" dirty="0"/>
              <a:t>KI#2: Addressing unsolved issues:</a:t>
            </a:r>
          </a:p>
          <a:p>
            <a:pPr lvl="4">
              <a:spcBef>
                <a:spcPts val="0"/>
              </a:spcBef>
              <a:spcAft>
                <a:spcPts val="450"/>
              </a:spcAft>
              <a:buFont typeface="Arial" panose="020B0604020202020204" pitchFamily="34" charset="0"/>
              <a:buChar char="•"/>
            </a:pPr>
            <a:r>
              <a:rPr lang="en-US" altLang="zh-CN" sz="1000" kern="0" dirty="0"/>
              <a:t>Support of the “List of satellite ID(s)” and “S&amp;F Monitoring List” features </a:t>
            </a:r>
          </a:p>
          <a:p>
            <a:pPr lvl="4">
              <a:spcBef>
                <a:spcPts val="0"/>
              </a:spcBef>
              <a:spcAft>
                <a:spcPts val="450"/>
              </a:spcAft>
              <a:buFont typeface="Arial" panose="020B0604020202020204" pitchFamily="34" charset="0"/>
              <a:buChar char="•"/>
            </a:pPr>
            <a:r>
              <a:rPr lang="en-US" altLang="zh-CN" sz="1000" kern="0" dirty="0"/>
              <a:t>UE behavior while transitioning between S&amp;F mode and non-S&amp;F mode</a:t>
            </a:r>
          </a:p>
          <a:p>
            <a:pPr lvl="4">
              <a:spcBef>
                <a:spcPts val="0"/>
              </a:spcBef>
              <a:spcAft>
                <a:spcPts val="450"/>
              </a:spcAft>
              <a:buFont typeface="Arial" panose="020B0604020202020204" pitchFamily="34" charset="0"/>
              <a:buChar char="•"/>
            </a:pPr>
            <a:r>
              <a:rPr lang="en-US" altLang="zh-CN" sz="1000" kern="0" dirty="0"/>
              <a:t>Whether and how to support Attach with PDN connection and UE-initiated PDN connectivity request procedure in the example deployment model of split MME.</a:t>
            </a:r>
          </a:p>
          <a:p>
            <a:pPr lvl="2">
              <a:spcBef>
                <a:spcPts val="0"/>
              </a:spcBef>
              <a:spcAft>
                <a:spcPts val="450"/>
              </a:spcAft>
              <a:buFont typeface="Wingdings" panose="05000000000000000000" pitchFamily="2" charset="2"/>
              <a:buChar char="ü"/>
            </a:pPr>
            <a:r>
              <a:rPr lang="en-US" altLang="zh-CN" sz="1000" kern="0" dirty="0"/>
              <a:t>KI#3: Support of UE-satellite-UE communication with IMS-AGW onboard satellite:</a:t>
            </a:r>
          </a:p>
          <a:p>
            <a:pPr lvl="4">
              <a:spcBef>
                <a:spcPts val="0"/>
              </a:spcBef>
              <a:spcAft>
                <a:spcPts val="450"/>
              </a:spcAft>
              <a:buFont typeface="Arial" panose="020B0604020202020204" pitchFamily="34" charset="0"/>
              <a:buChar char="•"/>
            </a:pPr>
            <a:r>
              <a:rPr lang="en-US" altLang="zh-CN" sz="1000" kern="0" dirty="0"/>
              <a:t>Mobility support if the serving satellite changes;</a:t>
            </a:r>
          </a:p>
          <a:p>
            <a:pPr lvl="4">
              <a:spcBef>
                <a:spcPts val="0"/>
              </a:spcBef>
              <a:spcAft>
                <a:spcPts val="450"/>
              </a:spcAft>
              <a:buFont typeface="Arial" panose="020B0604020202020204" pitchFamily="34" charset="0"/>
              <a:buChar char="•"/>
            </a:pPr>
            <a:r>
              <a:rPr lang="en-US" altLang="zh-CN" sz="1000" kern="0" dirty="0"/>
              <a:t>Allocation of AGW on satellite after early media stop during the call setup</a:t>
            </a:r>
          </a:p>
        </p:txBody>
      </p:sp>
      <p:sp>
        <p:nvSpPr>
          <p:cNvPr id="4" name="Title 1"/>
          <p:cNvSpPr>
            <a:spLocks noGrp="1"/>
          </p:cNvSpPr>
          <p:nvPr>
            <p:ph type="title"/>
          </p:nvPr>
        </p:nvSpPr>
        <p:spPr>
          <a:xfrm>
            <a:off x="488950" y="171450"/>
            <a:ext cx="6827838" cy="857250"/>
          </a:xfrm>
        </p:spPr>
        <p:txBody>
          <a:bodyPr/>
          <a:lstStyle/>
          <a:p>
            <a:r>
              <a:rPr lang="en-US" altLang="de-DE" sz="2800" dirty="0" smtClean="0">
                <a:solidFill>
                  <a:schemeClr val="tx1"/>
                </a:solidFill>
              </a:rPr>
              <a:t>FS_5GSAT_Ph3_ARCH/5GSAT_Ph3_ARCH</a:t>
            </a:r>
            <a:endParaRPr lang="en-GB" altLang="en-US" sz="2800" dirty="0" smtClean="0"/>
          </a:p>
        </p:txBody>
      </p:sp>
    </p:spTree>
    <p:extLst>
      <p:ext uri="{BB962C8B-B14F-4D97-AF65-F5344CB8AC3E}">
        <p14:creationId xmlns:p14="http://schemas.microsoft.com/office/powerpoint/2010/main" val="9572962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6" name="Content Placeholder 7"/>
          <p:cNvSpPr>
            <a:spLocks noGrp="1"/>
          </p:cNvSpPr>
          <p:nvPr>
            <p:ph sz="half" idx="2"/>
          </p:nvPr>
        </p:nvSpPr>
        <p:spPr>
          <a:xfrm>
            <a:off x="488948" y="2030136"/>
            <a:ext cx="7377570" cy="2726422"/>
          </a:xfrm>
        </p:spPr>
        <p:txBody>
          <a:bodyPr/>
          <a:lstStyle/>
          <a:p>
            <a:pPr>
              <a:spcBef>
                <a:spcPts val="0"/>
              </a:spcBef>
              <a:spcAft>
                <a:spcPts val="0"/>
              </a:spcAft>
            </a:pPr>
            <a:r>
              <a:rPr lang="de-DE" altLang="de-DE" sz="1350" dirty="0"/>
              <a:t>General</a:t>
            </a:r>
          </a:p>
          <a:p>
            <a:pPr lvl="1">
              <a:spcBef>
                <a:spcPts val="0"/>
              </a:spcBef>
              <a:spcAft>
                <a:spcPts val="0"/>
              </a:spcAft>
            </a:pPr>
            <a:r>
              <a:rPr lang="en-US" altLang="zh-CN" sz="900" dirty="0"/>
              <a:t>In SA2 #165/166 meetings 84 contributions were submitted and 45 contributions were handled with 26 CRs agreed</a:t>
            </a:r>
          </a:p>
          <a:p>
            <a:pPr lvl="1">
              <a:spcBef>
                <a:spcPts val="0"/>
              </a:spcBef>
              <a:spcAft>
                <a:spcPts val="0"/>
              </a:spcAft>
            </a:pPr>
            <a:r>
              <a:rPr lang="en-US" altLang="zh-CN" sz="900" dirty="0">
                <a:ea typeface="宋体" panose="02010600030101010101" pitchFamily="2" charset="-122"/>
                <a:cs typeface="Times New Roman" panose="02020603050405020304"/>
              </a:rPr>
              <a:t>Achievements:</a:t>
            </a:r>
          </a:p>
          <a:p>
            <a:pPr lvl="2">
              <a:spcBef>
                <a:spcPts val="0"/>
              </a:spcBef>
              <a:spcAft>
                <a:spcPts val="0"/>
              </a:spcAft>
            </a:pPr>
            <a:r>
              <a:rPr lang="en-US" altLang="en-GB" sz="750" dirty="0">
                <a:ea typeface="宋体" panose="02010600030101010101" pitchFamily="2" charset="-122"/>
                <a:cs typeface="Times New Roman" panose="02020603050405020304"/>
              </a:rPr>
              <a:t>Controvarsial issues of KI#1, KI#2, KI#4 and KI#6 were solved with SoH and offline discussions</a:t>
            </a:r>
          </a:p>
          <a:p>
            <a:pPr lvl="2">
              <a:spcBef>
                <a:spcPts val="0"/>
              </a:spcBef>
              <a:spcAft>
                <a:spcPts val="0"/>
              </a:spcAft>
            </a:pPr>
            <a:r>
              <a:rPr lang="en-US" altLang="en-GB" sz="750" dirty="0">
                <a:ea typeface="宋体" panose="02010600030101010101" pitchFamily="2" charset="-122"/>
                <a:cs typeface="Times New Roman" panose="02020603050405020304"/>
              </a:rPr>
              <a:t>Archiectures and basic procedures of all KIs were discussed and agreed</a:t>
            </a:r>
          </a:p>
          <a:p>
            <a:pPr lvl="2">
              <a:spcBef>
                <a:spcPts val="0"/>
              </a:spcBef>
              <a:spcAft>
                <a:spcPts val="0"/>
              </a:spcAft>
            </a:pPr>
            <a:r>
              <a:rPr lang="en-US" altLang="en-GB" sz="750" dirty="0">
                <a:ea typeface="宋体" panose="02010600030101010101" pitchFamily="2" charset="-122"/>
                <a:cs typeface="Times New Roman" panose="02020603050405020304"/>
                <a:sym typeface="+mn-ea"/>
              </a:rPr>
              <a:t>TR 23.700-77 was sent for approval after EN in KI#6 was removed</a:t>
            </a:r>
            <a:endParaRPr lang="en-US" altLang="en-GB" sz="750" dirty="0">
              <a:ea typeface="宋体" panose="02010600030101010101" pitchFamily="2" charset="-122"/>
              <a:cs typeface="Times New Roman" panose="02020603050405020304"/>
            </a:endParaRPr>
          </a:p>
          <a:p>
            <a:pPr lvl="1">
              <a:spcBef>
                <a:spcPts val="0"/>
              </a:spcBef>
              <a:spcAft>
                <a:spcPts val="0"/>
              </a:spcAft>
              <a:buClrTx/>
            </a:pPr>
            <a:r>
              <a:rPr lang="en-US" altLang="en-GB" sz="1050" dirty="0">
                <a:ea typeface="宋体" panose="02010600030101010101" pitchFamily="2" charset="-122"/>
                <a:cs typeface="Times New Roman" panose="02020603050405020304"/>
                <a:sym typeface="+mn-ea"/>
              </a:rPr>
              <a:t>An exception sheet to extend the completion time to March 2025 was sent to SA#106, with no controversial issue</a:t>
            </a:r>
            <a:endParaRPr lang="en-US" altLang="en-GB" sz="1050" dirty="0">
              <a:ea typeface="宋体" panose="02010600030101010101" pitchFamily="2" charset="-122"/>
              <a:cs typeface="Times New Roman" panose="02020603050405020304"/>
            </a:endParaRPr>
          </a:p>
          <a:p>
            <a:pPr lvl="2">
              <a:spcBef>
                <a:spcPts val="0"/>
              </a:spcBef>
              <a:spcAft>
                <a:spcPts val="0"/>
              </a:spcAft>
            </a:pPr>
            <a:r>
              <a:rPr lang="en-US" altLang="en-GB" sz="900" dirty="0">
                <a:ea typeface="宋体" panose="02010600030101010101" pitchFamily="2" charset="-122"/>
                <a:cs typeface="Times New Roman" panose="02020603050405020304"/>
                <a:sym typeface="+mn-ea"/>
              </a:rPr>
              <a:t>WT8</a:t>
            </a:r>
            <a:endParaRPr lang="en-US" altLang="en-GB" sz="900" dirty="0">
              <a:ea typeface="宋体" panose="02010600030101010101" pitchFamily="2" charset="-122"/>
              <a:cs typeface="Times New Roman" panose="02020603050405020304"/>
            </a:endParaRPr>
          </a:p>
          <a:p>
            <a:pPr marL="890588" lvl="3" indent="-113824">
              <a:spcBef>
                <a:spcPts val="0"/>
              </a:spcBef>
              <a:spcAft>
                <a:spcPts val="0"/>
              </a:spcAft>
            </a:pPr>
            <a:r>
              <a:rPr lang="en-US" altLang="en-GB" sz="900" dirty="0">
                <a:ea typeface="宋体" panose="02010600030101010101" pitchFamily="2" charset="-122"/>
                <a:cs typeface="Times New Roman" panose="02020603050405020304"/>
                <a:sym typeface="+mn-ea"/>
              </a:rPr>
              <a:t>Usage of URL of DC AS for downloading the avatar ID list</a:t>
            </a:r>
            <a:endParaRPr lang="en-US" altLang="en-GB" sz="900" dirty="0">
              <a:ea typeface="宋体" panose="02010600030101010101" pitchFamily="2" charset="-122"/>
              <a:cs typeface="Times New Roman" panose="02020603050405020304"/>
            </a:endParaRPr>
          </a:p>
          <a:p>
            <a:pPr marL="890588" lvl="3" indent="-113824">
              <a:spcBef>
                <a:spcPts val="0"/>
              </a:spcBef>
              <a:spcAft>
                <a:spcPts val="0"/>
              </a:spcAft>
            </a:pPr>
            <a:r>
              <a:rPr lang="en-US" altLang="en-GB" sz="900" dirty="0">
                <a:ea typeface="宋体" panose="02010600030101010101" pitchFamily="2" charset="-122"/>
                <a:cs typeface="Times New Roman" panose="02020603050405020304"/>
                <a:sym typeface="+mn-ea"/>
              </a:rPr>
              <a:t>How the MF interacts with BAR for direclty downloading avatar representation</a:t>
            </a:r>
            <a:endParaRPr lang="en-US" altLang="en-GB" sz="900" dirty="0">
              <a:ea typeface="宋体" panose="02010600030101010101" pitchFamily="2" charset="-122"/>
              <a:cs typeface="Times New Roman" panose="02020603050405020304"/>
            </a:endParaRPr>
          </a:p>
          <a:p>
            <a:pPr marL="890588" lvl="3" indent="-113824">
              <a:spcBef>
                <a:spcPts val="0"/>
              </a:spcBef>
              <a:spcAft>
                <a:spcPts val="0"/>
              </a:spcAft>
            </a:pPr>
            <a:r>
              <a:rPr lang="en-US" altLang="en-GB" sz="900" dirty="0">
                <a:ea typeface="宋体" panose="02010600030101010101" pitchFamily="2" charset="-122"/>
                <a:cs typeface="Times New Roman" panose="02020603050405020304"/>
                <a:sym typeface="+mn-ea"/>
              </a:rPr>
              <a:t>Whether and how to download Avatar representation via bootstrap DC</a:t>
            </a:r>
            <a:endParaRPr lang="en-US" altLang="en-GB" sz="900" dirty="0">
              <a:ea typeface="宋体" panose="02010600030101010101" pitchFamily="2" charset="-122"/>
              <a:cs typeface="Times New Roman" panose="02020603050405020304"/>
            </a:endParaRPr>
          </a:p>
          <a:p>
            <a:pPr lvl="2">
              <a:spcBef>
                <a:spcPts val="0"/>
              </a:spcBef>
              <a:spcAft>
                <a:spcPts val="0"/>
              </a:spcAft>
            </a:pPr>
            <a:r>
              <a:rPr lang="en-US" altLang="en-GB" sz="900" dirty="0">
                <a:ea typeface="宋体" panose="02010600030101010101" pitchFamily="2" charset="-122"/>
                <a:cs typeface="Times New Roman" panose="02020603050405020304"/>
                <a:sym typeface="+mn-ea"/>
              </a:rPr>
              <a:t>WT7: </a:t>
            </a:r>
            <a:endParaRPr lang="en-US" altLang="en-GB" sz="900" dirty="0">
              <a:ea typeface="宋体" panose="02010600030101010101" pitchFamily="2" charset="-122"/>
              <a:cs typeface="Times New Roman" panose="02020603050405020304"/>
            </a:endParaRPr>
          </a:p>
          <a:p>
            <a:pPr marL="890588" lvl="3" indent="-113824">
              <a:spcBef>
                <a:spcPts val="0"/>
              </a:spcBef>
              <a:spcAft>
                <a:spcPts val="0"/>
              </a:spcAft>
            </a:pPr>
            <a:r>
              <a:rPr lang="en-US" altLang="en-GB" sz="900" dirty="0">
                <a:ea typeface="宋体" panose="02010600030101010101" pitchFamily="2" charset="-122"/>
                <a:cs typeface="Times New Roman" panose="02020603050405020304"/>
                <a:sym typeface="+mn-ea"/>
              </a:rPr>
              <a:t>Whether and how the originating network handles the scenario of standalone IMS DC session when the terminating network rejects the session due to not supporting DC multiplexing</a:t>
            </a:r>
            <a:endParaRPr lang="en-US" altLang="en-GB" sz="900" dirty="0">
              <a:ea typeface="宋体" panose="02010600030101010101" pitchFamily="2" charset="-122"/>
              <a:cs typeface="Times New Roman" panose="02020603050405020304"/>
            </a:endParaRPr>
          </a:p>
          <a:p>
            <a:pPr marL="890588" lvl="3" indent="-113824">
              <a:spcBef>
                <a:spcPts val="0"/>
              </a:spcBef>
              <a:spcAft>
                <a:spcPts val="0"/>
              </a:spcAft>
            </a:pPr>
            <a:r>
              <a:rPr lang="en-US" altLang="en-GB" sz="900" dirty="0">
                <a:ea typeface="宋体" panose="02010600030101010101" pitchFamily="2" charset="-122"/>
                <a:cs typeface="Times New Roman" panose="02020603050405020304"/>
                <a:sym typeface="+mn-ea"/>
              </a:rPr>
              <a:t>Updates on services of IMS AS and MF</a:t>
            </a:r>
            <a:endParaRPr lang="en-US" altLang="en-GB" sz="900" dirty="0">
              <a:ea typeface="宋体" panose="02010600030101010101" pitchFamily="2" charset="-122"/>
              <a:cs typeface="Times New Roman" panose="02020603050405020304"/>
            </a:endParaRPr>
          </a:p>
          <a:p>
            <a:pPr lvl="2">
              <a:spcBef>
                <a:spcPts val="0"/>
              </a:spcBef>
              <a:spcAft>
                <a:spcPts val="0"/>
              </a:spcAft>
            </a:pPr>
            <a:r>
              <a:rPr lang="en-US" altLang="en-GB" sz="900" dirty="0">
                <a:ea typeface="宋体" panose="02010600030101010101" pitchFamily="2" charset="-122"/>
                <a:cs typeface="Times New Roman" panose="02020603050405020304"/>
                <a:sym typeface="+mn-ea"/>
              </a:rPr>
              <a:t>WT5</a:t>
            </a:r>
            <a:endParaRPr lang="en-US" altLang="en-GB" sz="900" dirty="0">
              <a:ea typeface="宋体" panose="02010600030101010101" pitchFamily="2" charset="-122"/>
              <a:cs typeface="Times New Roman" panose="02020603050405020304"/>
            </a:endParaRPr>
          </a:p>
          <a:p>
            <a:pPr marL="890588" lvl="3" indent="-113824">
              <a:spcBef>
                <a:spcPts val="0"/>
              </a:spcBef>
              <a:spcAft>
                <a:spcPts val="0"/>
              </a:spcAft>
            </a:pPr>
            <a:r>
              <a:rPr lang="en-US" altLang="en-GB" sz="900" dirty="0">
                <a:ea typeface="宋体" panose="02010600030101010101" pitchFamily="2" charset="-122"/>
                <a:cs typeface="Times New Roman" panose="02020603050405020304"/>
                <a:sym typeface="+mn-ea"/>
              </a:rPr>
              <a:t>How IMS AS reports PS data off status to DCSF</a:t>
            </a:r>
          </a:p>
          <a:p>
            <a:pPr lvl="2">
              <a:spcBef>
                <a:spcPts val="0"/>
              </a:spcBef>
              <a:spcAft>
                <a:spcPts val="0"/>
              </a:spcAft>
            </a:pPr>
            <a:r>
              <a:rPr lang="en-US" altLang="en-GB" sz="900" dirty="0">
                <a:ea typeface="宋体" panose="02010600030101010101" pitchFamily="2" charset="-122"/>
                <a:cs typeface="Times New Roman" panose="02020603050405020304"/>
                <a:sym typeface="+mn-ea"/>
              </a:rPr>
              <a:t>WT2</a:t>
            </a:r>
          </a:p>
          <a:p>
            <a:pPr marL="890588" lvl="3" indent="-113824">
              <a:spcBef>
                <a:spcPts val="0"/>
              </a:spcBef>
              <a:spcAft>
                <a:spcPts val="0"/>
              </a:spcAft>
            </a:pPr>
            <a:r>
              <a:rPr lang="en-US" altLang="en-GB" sz="900" dirty="0">
                <a:ea typeface="宋体" panose="02010600030101010101" pitchFamily="2" charset="-122"/>
                <a:cs typeface="Times New Roman" panose="02020603050405020304"/>
                <a:sym typeface="+mn-ea"/>
              </a:rPr>
              <a:t>Detailed call flows for the IMS AS behavior when updating and deleting an IMS session</a:t>
            </a:r>
          </a:p>
        </p:txBody>
      </p:sp>
      <p:graphicFrame>
        <p:nvGraphicFramePr>
          <p:cNvPr id="2" name="表格 1"/>
          <p:cNvGraphicFramePr/>
          <p:nvPr>
            <p:custDataLst>
              <p:tags r:id="rId1"/>
            </p:custDataLst>
            <p:extLst>
              <p:ext uri="{D42A27DB-BD31-4B8C-83A1-F6EECF244321}">
                <p14:modId xmlns:p14="http://schemas.microsoft.com/office/powerpoint/2010/main" val="2079026896"/>
              </p:ext>
            </p:extLst>
          </p:nvPr>
        </p:nvGraphicFramePr>
        <p:xfrm>
          <a:off x="488948" y="970956"/>
          <a:ext cx="7916820" cy="1059180"/>
        </p:xfrm>
        <a:graphic>
          <a:graphicData uri="http://schemas.openxmlformats.org/drawingml/2006/table">
            <a:tbl>
              <a:tblPr firstRow="1" bandRow="1">
                <a:tableStyleId>{5C22544A-7EE6-4342-B048-85BDC9FD1C3A}</a:tableStyleId>
              </a:tblPr>
              <a:tblGrid>
                <a:gridCol w="604773">
                  <a:extLst>
                    <a:ext uri="{9D8B030D-6E8A-4147-A177-3AD203B41FA5}">
                      <a16:colId xmlns:a16="http://schemas.microsoft.com/office/drawing/2014/main" val="20000"/>
                    </a:ext>
                  </a:extLst>
                </a:gridCol>
                <a:gridCol w="2134963">
                  <a:extLst>
                    <a:ext uri="{9D8B030D-6E8A-4147-A177-3AD203B41FA5}">
                      <a16:colId xmlns:a16="http://schemas.microsoft.com/office/drawing/2014/main" val="20001"/>
                    </a:ext>
                  </a:extLst>
                </a:gridCol>
                <a:gridCol w="657263">
                  <a:extLst>
                    <a:ext uri="{9D8B030D-6E8A-4147-A177-3AD203B41FA5}">
                      <a16:colId xmlns:a16="http://schemas.microsoft.com/office/drawing/2014/main" val="20002"/>
                    </a:ext>
                  </a:extLst>
                </a:gridCol>
                <a:gridCol w="888331">
                  <a:extLst>
                    <a:ext uri="{9D8B030D-6E8A-4147-A177-3AD203B41FA5}">
                      <a16:colId xmlns:a16="http://schemas.microsoft.com/office/drawing/2014/main" val="20003"/>
                    </a:ext>
                  </a:extLst>
                </a:gridCol>
                <a:gridCol w="443310">
                  <a:extLst>
                    <a:ext uri="{9D8B030D-6E8A-4147-A177-3AD203B41FA5}">
                      <a16:colId xmlns:a16="http://schemas.microsoft.com/office/drawing/2014/main" val="20004"/>
                    </a:ext>
                  </a:extLst>
                </a:gridCol>
                <a:gridCol w="719452">
                  <a:extLst>
                    <a:ext uri="{9D8B030D-6E8A-4147-A177-3AD203B41FA5}">
                      <a16:colId xmlns:a16="http://schemas.microsoft.com/office/drawing/2014/main" val="20005"/>
                    </a:ext>
                  </a:extLst>
                </a:gridCol>
                <a:gridCol w="551712">
                  <a:extLst>
                    <a:ext uri="{9D8B030D-6E8A-4147-A177-3AD203B41FA5}">
                      <a16:colId xmlns:a16="http://schemas.microsoft.com/office/drawing/2014/main" val="20006"/>
                    </a:ext>
                  </a:extLst>
                </a:gridCol>
                <a:gridCol w="1917016">
                  <a:extLst>
                    <a:ext uri="{9D8B030D-6E8A-4147-A177-3AD203B41FA5}">
                      <a16:colId xmlns:a16="http://schemas.microsoft.com/office/drawing/2014/main" val="20007"/>
                    </a:ext>
                  </a:extLst>
                </a:gridCol>
              </a:tblGrid>
              <a:tr h="297180">
                <a:tc>
                  <a:txBody>
                    <a:bodyPr/>
                    <a:lstStyle/>
                    <a:p>
                      <a:pPr algn="ctr">
                        <a:buNone/>
                      </a:pPr>
                      <a:r>
                        <a:rPr lang="en-US" altLang="zh-CN" sz="800"/>
                        <a:t>UID</a:t>
                      </a:r>
                    </a:p>
                  </a:txBody>
                  <a:tcPr marL="68580" marR="68580" marT="34290" marB="34290">
                    <a:solidFill>
                      <a:schemeClr val="accent3"/>
                    </a:solidFill>
                  </a:tcPr>
                </a:tc>
                <a:tc>
                  <a:txBody>
                    <a:bodyPr/>
                    <a:lstStyle/>
                    <a:p>
                      <a:pPr algn="ctr">
                        <a:buNone/>
                      </a:pPr>
                      <a:r>
                        <a:rPr lang="en-US" altLang="zh-CN" sz="800"/>
                        <a:t>Name</a:t>
                      </a:r>
                    </a:p>
                  </a:txBody>
                  <a:tcPr marL="68580" marR="68580" marT="34290" marB="34290">
                    <a:solidFill>
                      <a:schemeClr val="accent3"/>
                    </a:solidFill>
                  </a:tcPr>
                </a:tc>
                <a:tc>
                  <a:txBody>
                    <a:bodyPr/>
                    <a:lstStyle/>
                    <a:p>
                      <a:pPr algn="ctr">
                        <a:buNone/>
                      </a:pPr>
                      <a:r>
                        <a:rPr lang="en-US" altLang="zh-CN" sz="800"/>
                        <a:t>Acronym</a:t>
                      </a:r>
                    </a:p>
                  </a:txBody>
                  <a:tcPr marL="68580" marR="68580" marT="34290" marB="34290">
                    <a:solidFill>
                      <a:schemeClr val="accent3"/>
                    </a:solidFill>
                  </a:tcPr>
                </a:tc>
                <a:tc>
                  <a:txBody>
                    <a:bodyPr/>
                    <a:lstStyle/>
                    <a:p>
                      <a:pPr algn="ctr">
                        <a:buNone/>
                      </a:pPr>
                      <a:r>
                        <a:rPr lang="en-US" altLang="zh-CN" sz="800"/>
                        <a:t>Target</a:t>
                      </a:r>
                    </a:p>
                    <a:p>
                      <a:pPr algn="ctr">
                        <a:buNone/>
                      </a:pPr>
                      <a:r>
                        <a:rPr lang="en-US" altLang="zh-CN" sz="800"/>
                        <a:t>(dd/mm/yyyy)</a:t>
                      </a:r>
                    </a:p>
                  </a:txBody>
                  <a:tcPr marL="68580" marR="68580" marT="34290" marB="34290">
                    <a:solidFill>
                      <a:schemeClr val="accent3"/>
                    </a:solidFill>
                  </a:tcPr>
                </a:tc>
                <a:tc>
                  <a:txBody>
                    <a:bodyPr/>
                    <a:lstStyle/>
                    <a:p>
                      <a:pPr algn="ctr">
                        <a:buNone/>
                      </a:pPr>
                      <a:r>
                        <a:rPr lang="en-US" altLang="zh-CN" sz="800"/>
                        <a:t>Old %</a:t>
                      </a:r>
                    </a:p>
                  </a:txBody>
                  <a:tcPr marL="68580" marR="68580" marT="34290" marB="34290">
                    <a:solidFill>
                      <a:schemeClr val="accent3"/>
                    </a:solidFill>
                  </a:tcPr>
                </a:tc>
                <a:tc>
                  <a:txBody>
                    <a:bodyPr/>
                    <a:lstStyle/>
                    <a:p>
                      <a:pPr algn="ctr">
                        <a:buNone/>
                      </a:pPr>
                      <a:r>
                        <a:rPr lang="en-US" altLang="zh-CN" sz="800"/>
                        <a:t>WID</a:t>
                      </a:r>
                    </a:p>
                  </a:txBody>
                  <a:tcPr marL="68580" marR="68580" marT="34290" marB="34290">
                    <a:solidFill>
                      <a:schemeClr val="accent3"/>
                    </a:solidFill>
                  </a:tcPr>
                </a:tc>
                <a:tc>
                  <a:txBody>
                    <a:bodyPr/>
                    <a:lstStyle/>
                    <a:p>
                      <a:pPr algn="ctr">
                        <a:buNone/>
                      </a:pPr>
                      <a:r>
                        <a:rPr lang="en-US" altLang="zh-CN" sz="800">
                          <a:solidFill>
                            <a:srgbClr val="FF0000"/>
                          </a:solidFill>
                        </a:rPr>
                        <a:t>New %</a:t>
                      </a:r>
                    </a:p>
                  </a:txBody>
                  <a:tcPr marL="68580" marR="68580" marT="34290" marB="34290">
                    <a:solidFill>
                      <a:schemeClr val="accent3"/>
                    </a:solidFill>
                  </a:tcPr>
                </a:tc>
                <a:tc>
                  <a:txBody>
                    <a:bodyPr/>
                    <a:lstStyle/>
                    <a:p>
                      <a:pPr algn="ctr">
                        <a:buNone/>
                      </a:pPr>
                      <a:r>
                        <a:rPr lang="en-US" altLang="zh-CN" sz="800">
                          <a:solidFill>
                            <a:srgbClr val="FF0000"/>
                          </a:solidFill>
                        </a:rPr>
                        <a:t>Change or comment</a:t>
                      </a:r>
                    </a:p>
                  </a:txBody>
                  <a:tcPr marL="68580" marR="68580" marT="34290" marB="34290">
                    <a:solidFill>
                      <a:schemeClr val="accent3"/>
                    </a:solidFill>
                  </a:tcPr>
                </a:tc>
                <a:extLst>
                  <a:ext uri="{0D108BD9-81ED-4DB2-BD59-A6C34878D82A}">
                    <a16:rowId xmlns:a16="http://schemas.microsoft.com/office/drawing/2014/main" val="10000"/>
                  </a:ext>
                </a:extLst>
              </a:tr>
              <a:tr h="411480">
                <a:tc>
                  <a:txBody>
                    <a:bodyPr/>
                    <a:lstStyle/>
                    <a:p>
                      <a:pPr>
                        <a:buNone/>
                      </a:pPr>
                      <a:r>
                        <a:rPr lang="en-US" sz="800" b="0" dirty="0" smtClean="0">
                          <a:ln>
                            <a:noFill/>
                          </a:ln>
                          <a:solidFill>
                            <a:schemeClr val="tx1"/>
                          </a:solidFill>
                          <a:effectLst/>
                          <a:uLnTx/>
                          <a:uFillTx/>
                          <a:sym typeface="+mn-ea"/>
                        </a:rPr>
                        <a:t>1010030</a:t>
                      </a:r>
                      <a:endParaRPr lang="en-US" altLang="en-US" sz="800" b="0" dirty="0" smtClean="0">
                        <a:ln>
                          <a:noFill/>
                        </a:ln>
                        <a:solidFill>
                          <a:schemeClr val="tx1"/>
                        </a:solidFill>
                        <a:effectLst/>
                        <a:uLnTx/>
                        <a:uFillTx/>
                        <a:sym typeface="+mn-ea"/>
                      </a:endParaRPr>
                    </a:p>
                  </a:txBody>
                  <a:tcPr marL="68580" marR="68580" marT="34290" marB="34290">
                    <a:solidFill>
                      <a:schemeClr val="accent3"/>
                    </a:solidFill>
                  </a:tcPr>
                </a:tc>
                <a:tc>
                  <a:txBody>
                    <a:bodyPr/>
                    <a:lstStyle/>
                    <a:p>
                      <a:pPr>
                        <a:buNone/>
                      </a:pPr>
                      <a:r>
                        <a:rPr lang="en-US" sz="800" b="0" dirty="0" smtClean="0">
                          <a:solidFill>
                            <a:schemeClr val="tx1"/>
                          </a:solidFill>
                          <a:effectLst/>
                          <a:latin typeface="Calibri" panose="020F0502020204030204" pitchFamily="34" charset="0"/>
                          <a:sym typeface="+mn-ea"/>
                        </a:rPr>
                        <a:t>Study on system architecture for next generation real time communication services phase 2</a:t>
                      </a:r>
                      <a:endParaRPr lang="en-US" altLang="en-US" sz="800" b="0" dirty="0" smtClean="0">
                        <a:solidFill>
                          <a:schemeClr val="tx1"/>
                        </a:solidFill>
                        <a:effectLst/>
                        <a:latin typeface="Calibri" panose="020F0502020204030204" pitchFamily="34" charset="0"/>
                        <a:sym typeface="+mn-ea"/>
                      </a:endParaRPr>
                    </a:p>
                  </a:txBody>
                  <a:tcPr marL="68580" marR="68580" marT="34290" marB="34290">
                    <a:solidFill>
                      <a:schemeClr val="accent3">
                        <a:lumMod val="40000"/>
                        <a:lumOff val="60000"/>
                      </a:schemeClr>
                    </a:solidFill>
                  </a:tcPr>
                </a:tc>
                <a:tc>
                  <a:txBody>
                    <a:bodyPr/>
                    <a:lstStyle/>
                    <a:p>
                      <a:pPr>
                        <a:buNone/>
                      </a:pPr>
                      <a:r>
                        <a:rPr lang="en-US" altLang="zh-CN" sz="800" b="0">
                          <a:solidFill>
                            <a:schemeClr val="tx1"/>
                          </a:solidFill>
                        </a:rPr>
                        <a:t>FS_NG_RTC_Ph2</a:t>
                      </a:r>
                    </a:p>
                  </a:txBody>
                  <a:tcPr marL="68580" marR="68580" marT="34290" marB="34290">
                    <a:solidFill>
                      <a:schemeClr val="accent3">
                        <a:lumMod val="40000"/>
                        <a:lumOff val="60000"/>
                      </a:schemeClr>
                    </a:solidFill>
                  </a:tcPr>
                </a:tc>
                <a:tc>
                  <a:txBody>
                    <a:bodyPr/>
                    <a:lstStyle/>
                    <a:p>
                      <a:pPr>
                        <a:buNone/>
                      </a:pPr>
                      <a:r>
                        <a:rPr lang="en-US" altLang="zh-CN" sz="800" b="0">
                          <a:solidFill>
                            <a:schemeClr val="tx1"/>
                          </a:solidFill>
                        </a:rPr>
                        <a:t>12/12/2024</a:t>
                      </a:r>
                    </a:p>
                  </a:txBody>
                  <a:tcPr marL="68580" marR="68580" marT="34290" marB="34290">
                    <a:solidFill>
                      <a:schemeClr val="accent3">
                        <a:lumMod val="40000"/>
                        <a:lumOff val="60000"/>
                      </a:schemeClr>
                    </a:solidFill>
                  </a:tcPr>
                </a:tc>
                <a:tc>
                  <a:txBody>
                    <a:bodyPr/>
                    <a:lstStyle/>
                    <a:p>
                      <a:pPr>
                        <a:buNone/>
                      </a:pPr>
                      <a:r>
                        <a:rPr lang="en-US" altLang="zh-CN" sz="800" b="0">
                          <a:solidFill>
                            <a:schemeClr val="tx1"/>
                          </a:solidFill>
                        </a:rPr>
                        <a:t>95%</a:t>
                      </a:r>
                    </a:p>
                  </a:txBody>
                  <a:tcPr marL="68580" marR="68580" marT="34290" marB="34290">
                    <a:solidFill>
                      <a:schemeClr val="accent3">
                        <a:lumMod val="40000"/>
                        <a:lumOff val="60000"/>
                      </a:schemeClr>
                    </a:solidFill>
                  </a:tcPr>
                </a:tc>
                <a:tc>
                  <a:txBody>
                    <a:bodyPr/>
                    <a:lstStyle/>
                    <a:p>
                      <a:pPr indent="0">
                        <a:buNone/>
                      </a:pPr>
                      <a:r>
                        <a:rPr lang="en-US" sz="800" b="0" u="sng">
                          <a:solidFill>
                            <a:srgbClr val="0000FF"/>
                          </a:solidFill>
                          <a:latin typeface="等线" panose="02010600030101010101" charset="-122"/>
                          <a:hlinkClick r:id="rId4"/>
                        </a:rPr>
                        <a:t>SP-231196</a:t>
                      </a:r>
                      <a:endParaRPr lang="en-US" altLang="en-US" sz="800" b="0" u="sng">
                        <a:solidFill>
                          <a:srgbClr val="0563C1"/>
                        </a:solidFill>
                        <a:latin typeface="等线" panose="02010600030101010101" charset="-122"/>
                      </a:endParaRPr>
                    </a:p>
                  </a:txBody>
                  <a:tcPr marL="9525" marR="9525" marT="9525" marB="34290">
                    <a:solidFill>
                      <a:schemeClr val="accent3">
                        <a:lumMod val="40000"/>
                        <a:lumOff val="60000"/>
                      </a:schemeClr>
                    </a:solidFill>
                  </a:tcPr>
                </a:tc>
                <a:tc>
                  <a:txBody>
                    <a:bodyPr/>
                    <a:lstStyle/>
                    <a:p>
                      <a:pPr>
                        <a:buNone/>
                      </a:pPr>
                      <a:r>
                        <a:rPr lang="en-US" altLang="zh-CN" sz="800" b="0">
                          <a:solidFill>
                            <a:srgbClr val="FF0000"/>
                          </a:solidFill>
                        </a:rPr>
                        <a:t>100%</a:t>
                      </a:r>
                    </a:p>
                  </a:txBody>
                  <a:tcPr marL="68580" marR="68580" marT="34290" marB="34290">
                    <a:solidFill>
                      <a:schemeClr val="accent3">
                        <a:lumMod val="40000"/>
                        <a:lumOff val="60000"/>
                      </a:schemeClr>
                    </a:solidFill>
                  </a:tcPr>
                </a:tc>
                <a:tc>
                  <a:txBody>
                    <a:bodyPr/>
                    <a:lstStyle/>
                    <a:p>
                      <a:pPr>
                        <a:buNone/>
                      </a:pPr>
                      <a:r>
                        <a:rPr lang="en-US" altLang="zh-CN" sz="800" b="0">
                          <a:solidFill>
                            <a:srgbClr val="FF0000"/>
                          </a:solidFill>
                        </a:rPr>
                        <a:t>Completion target chenges to December 2024 to remove the remaining EN in KI#6</a:t>
                      </a:r>
                    </a:p>
                  </a:txBody>
                  <a:tcPr marL="68580" marR="68580" marT="34290" marB="34290">
                    <a:solidFill>
                      <a:schemeClr val="accent3">
                        <a:lumMod val="40000"/>
                        <a:lumOff val="60000"/>
                      </a:schemeClr>
                    </a:solidFill>
                  </a:tcPr>
                </a:tc>
                <a:extLst>
                  <a:ext uri="{0D108BD9-81ED-4DB2-BD59-A6C34878D82A}">
                    <a16:rowId xmlns:a16="http://schemas.microsoft.com/office/drawing/2014/main" val="10001"/>
                  </a:ext>
                </a:extLst>
              </a:tr>
              <a:tr h="297180">
                <a:tc>
                  <a:txBody>
                    <a:bodyPr/>
                    <a:lstStyle/>
                    <a:p>
                      <a:pPr>
                        <a:buNone/>
                      </a:pPr>
                      <a:r>
                        <a:rPr lang="en-US" sz="800" b="0" dirty="0" smtClean="0">
                          <a:ln>
                            <a:noFill/>
                          </a:ln>
                          <a:solidFill>
                            <a:schemeClr val="tx1"/>
                          </a:solidFill>
                          <a:effectLst/>
                          <a:uLnTx/>
                          <a:uFillTx/>
                          <a:sym typeface="+mn-ea"/>
                        </a:rPr>
                        <a:t>1040026</a:t>
                      </a:r>
                      <a:endParaRPr lang="en-US" altLang="en-US" sz="800" b="0" dirty="0" smtClean="0">
                        <a:ln>
                          <a:noFill/>
                        </a:ln>
                        <a:solidFill>
                          <a:schemeClr val="tx1"/>
                        </a:solidFill>
                        <a:effectLst/>
                        <a:uLnTx/>
                        <a:uFillTx/>
                        <a:sym typeface="+mn-ea"/>
                      </a:endParaRPr>
                    </a:p>
                  </a:txBody>
                  <a:tcPr marL="68580" marR="68580" marT="34290" marB="34290">
                    <a:solidFill>
                      <a:schemeClr val="accent3"/>
                    </a:solidFill>
                  </a:tcPr>
                </a:tc>
                <a:tc>
                  <a:txBody>
                    <a:bodyPr/>
                    <a:lstStyle/>
                    <a:p>
                      <a:pPr algn="l">
                        <a:buClrTx/>
                        <a:buSzTx/>
                        <a:buFontTx/>
                        <a:buNone/>
                      </a:pPr>
                      <a:r>
                        <a:rPr lang="en-US" sz="800" dirty="0" smtClean="0">
                          <a:solidFill>
                            <a:schemeClr val="tx1"/>
                          </a:solidFill>
                          <a:effectLst/>
                          <a:latin typeface="Calibri" panose="020F0502020204030204" pitchFamily="34" charset="0"/>
                          <a:sym typeface="+mn-ea"/>
                        </a:rPr>
                        <a:t>System architecture for next generation real time communication services phase 2</a:t>
                      </a:r>
                      <a:endParaRPr lang="en-US" sz="800" b="0" dirty="0" smtClean="0">
                        <a:solidFill>
                          <a:schemeClr val="tx1"/>
                        </a:solidFill>
                        <a:effectLst/>
                        <a:latin typeface="Calibri" panose="020F0502020204030204" pitchFamily="34" charset="0"/>
                      </a:endParaRPr>
                    </a:p>
                  </a:txBody>
                  <a:tcPr marL="68580" marR="68580" marT="34290" marB="34290">
                    <a:solidFill>
                      <a:schemeClr val="accent3">
                        <a:lumMod val="40000"/>
                        <a:lumOff val="60000"/>
                      </a:schemeClr>
                    </a:solidFill>
                  </a:tcPr>
                </a:tc>
                <a:tc>
                  <a:txBody>
                    <a:bodyPr/>
                    <a:lstStyle/>
                    <a:p>
                      <a:pPr algn="l">
                        <a:buClrTx/>
                        <a:buSzTx/>
                        <a:buFontTx/>
                        <a:buNone/>
                      </a:pPr>
                      <a:r>
                        <a:rPr lang="en-US" altLang="zh-CN" sz="800">
                          <a:solidFill>
                            <a:schemeClr val="tx1"/>
                          </a:solidFill>
                          <a:sym typeface="+mn-ea"/>
                        </a:rPr>
                        <a:t>NG_RTC_Ph2</a:t>
                      </a:r>
                      <a:endParaRPr lang="en-US" sz="800" b="0" dirty="0" smtClean="0">
                        <a:solidFill>
                          <a:schemeClr val="tx1"/>
                        </a:solidFill>
                        <a:effectLst/>
                        <a:latin typeface="Calibri" panose="020F0502020204030204" pitchFamily="34" charset="0"/>
                      </a:endParaRPr>
                    </a:p>
                  </a:txBody>
                  <a:tcPr marL="68580" marR="68580" marT="34290" marB="34290">
                    <a:solidFill>
                      <a:schemeClr val="accent3">
                        <a:lumMod val="40000"/>
                        <a:lumOff val="60000"/>
                      </a:schemeClr>
                    </a:solidFill>
                  </a:tcPr>
                </a:tc>
                <a:tc>
                  <a:txBody>
                    <a:bodyPr/>
                    <a:lstStyle/>
                    <a:p>
                      <a:pPr>
                        <a:buNone/>
                      </a:pPr>
                      <a:r>
                        <a:rPr lang="en-US" altLang="zh-CN" sz="800">
                          <a:solidFill>
                            <a:schemeClr val="tx1"/>
                          </a:solidFill>
                          <a:sym typeface="+mn-ea"/>
                        </a:rPr>
                        <a:t>12/12/2024</a:t>
                      </a:r>
                      <a:endParaRPr lang="zh-CN" altLang="en-US" sz="800" b="0">
                        <a:solidFill>
                          <a:schemeClr val="tx1"/>
                        </a:solidFill>
                      </a:endParaRPr>
                    </a:p>
                  </a:txBody>
                  <a:tcPr marL="68580" marR="68580" marT="34290" marB="34290">
                    <a:solidFill>
                      <a:schemeClr val="accent3">
                        <a:lumMod val="40000"/>
                        <a:lumOff val="60000"/>
                      </a:schemeClr>
                    </a:solidFill>
                  </a:tcPr>
                </a:tc>
                <a:tc>
                  <a:txBody>
                    <a:bodyPr/>
                    <a:lstStyle/>
                    <a:p>
                      <a:pPr>
                        <a:buNone/>
                      </a:pPr>
                      <a:r>
                        <a:rPr lang="en-US" altLang="zh-CN" sz="800" b="0">
                          <a:solidFill>
                            <a:schemeClr val="tx1"/>
                          </a:solidFill>
                        </a:rPr>
                        <a:t>10%</a:t>
                      </a:r>
                    </a:p>
                  </a:txBody>
                  <a:tcPr marL="68580" marR="68580" marT="34290" marB="34290">
                    <a:solidFill>
                      <a:schemeClr val="accent3">
                        <a:lumMod val="40000"/>
                        <a:lumOff val="60000"/>
                      </a:schemeClr>
                    </a:solidFill>
                  </a:tcPr>
                </a:tc>
                <a:tc>
                  <a:txBody>
                    <a:bodyPr/>
                    <a:lstStyle/>
                    <a:p>
                      <a:pPr indent="0">
                        <a:buNone/>
                      </a:pPr>
                      <a:r>
                        <a:rPr lang="en-US" sz="800" b="0" u="sng">
                          <a:solidFill>
                            <a:srgbClr val="0000FF"/>
                          </a:solidFill>
                          <a:latin typeface="等线" panose="02010600030101010101" charset="-122"/>
                          <a:hlinkClick r:id="rId5"/>
                        </a:rPr>
                        <a:t>SP-240985</a:t>
                      </a:r>
                      <a:endParaRPr lang="en-US" altLang="en-US" sz="800" b="0" u="sng">
                        <a:solidFill>
                          <a:srgbClr val="0563C1"/>
                        </a:solidFill>
                        <a:latin typeface="等线" panose="02010600030101010101" charset="-122"/>
                      </a:endParaRPr>
                    </a:p>
                  </a:txBody>
                  <a:tcPr marL="9525" marR="9525" marT="9525" marB="34290">
                    <a:solidFill>
                      <a:schemeClr val="accent3">
                        <a:lumMod val="40000"/>
                        <a:lumOff val="60000"/>
                      </a:schemeClr>
                    </a:solidFill>
                  </a:tcPr>
                </a:tc>
                <a:tc>
                  <a:txBody>
                    <a:bodyPr/>
                    <a:lstStyle/>
                    <a:p>
                      <a:pPr>
                        <a:buNone/>
                      </a:pPr>
                      <a:r>
                        <a:rPr lang="en-US" altLang="zh-CN" sz="800" b="0">
                          <a:solidFill>
                            <a:srgbClr val="FF0000"/>
                          </a:solidFill>
                        </a:rPr>
                        <a:t>70%</a:t>
                      </a:r>
                    </a:p>
                  </a:txBody>
                  <a:tcPr marL="68580" marR="68580" marT="34290" marB="34290">
                    <a:solidFill>
                      <a:schemeClr val="accent3">
                        <a:lumMod val="40000"/>
                        <a:lumOff val="60000"/>
                      </a:schemeClr>
                    </a:solidFill>
                  </a:tcPr>
                </a:tc>
                <a:tc>
                  <a:txBody>
                    <a:bodyPr/>
                    <a:lstStyle/>
                    <a:p>
                      <a:pPr>
                        <a:buNone/>
                      </a:pPr>
                      <a:r>
                        <a:rPr lang="en-US" altLang="zh-CN" sz="800" b="0" dirty="0">
                          <a:solidFill>
                            <a:srgbClr val="FF0000"/>
                          </a:solidFill>
                        </a:rPr>
                        <a:t>An exception is to sent to SA#106 to request an </a:t>
                      </a:r>
                      <a:r>
                        <a:rPr lang="en-US" altLang="zh-CN" sz="800" b="0" dirty="0" smtClean="0">
                          <a:solidFill>
                            <a:srgbClr val="FF0000"/>
                          </a:solidFill>
                        </a:rPr>
                        <a:t>extension </a:t>
                      </a:r>
                      <a:r>
                        <a:rPr lang="en-US" altLang="zh-CN" sz="800" b="0" dirty="0">
                          <a:solidFill>
                            <a:srgbClr val="FF0000"/>
                          </a:solidFill>
                        </a:rPr>
                        <a:t>of completion</a:t>
                      </a:r>
                    </a:p>
                  </a:txBody>
                  <a:tcPr marL="68580" marR="68580" marT="34290" marB="34290">
                    <a:solidFill>
                      <a:schemeClr val="accent3">
                        <a:lumMod val="40000"/>
                        <a:lumOff val="60000"/>
                      </a:schemeClr>
                    </a:solidFill>
                  </a:tcPr>
                </a:tc>
                <a:extLst>
                  <a:ext uri="{0D108BD9-81ED-4DB2-BD59-A6C34878D82A}">
                    <a16:rowId xmlns:a16="http://schemas.microsoft.com/office/drawing/2014/main" val="10002"/>
                  </a:ext>
                </a:extLst>
              </a:tr>
            </a:tbl>
          </a:graphicData>
        </a:graphic>
      </p:graphicFrame>
      <p:sp>
        <p:nvSpPr>
          <p:cNvPr id="6" name="Title 1"/>
          <p:cNvSpPr>
            <a:spLocks noGrp="1"/>
          </p:cNvSpPr>
          <p:nvPr>
            <p:ph type="title"/>
          </p:nvPr>
        </p:nvSpPr>
        <p:spPr>
          <a:xfrm>
            <a:off x="488950" y="171450"/>
            <a:ext cx="6827838" cy="857250"/>
          </a:xfrm>
        </p:spPr>
        <p:txBody>
          <a:bodyPr/>
          <a:lstStyle/>
          <a:p>
            <a:r>
              <a:rPr lang="en-US" altLang="en-GB" sz="2800" dirty="0" smtClean="0">
                <a:solidFill>
                  <a:schemeClr val="tx1"/>
                </a:solidFill>
              </a:rPr>
              <a:t>FS_</a:t>
            </a:r>
            <a:r>
              <a:rPr lang="en-GB" altLang="en-US" sz="2800" dirty="0" smtClean="0">
                <a:solidFill>
                  <a:schemeClr val="tx1"/>
                </a:solidFill>
              </a:rPr>
              <a:t>NG_RTC</a:t>
            </a:r>
            <a:r>
              <a:rPr lang="en-US" altLang="en-GB" sz="2800" dirty="0" smtClean="0">
                <a:solidFill>
                  <a:schemeClr val="tx1"/>
                </a:solidFill>
              </a:rPr>
              <a:t>_Ph2/NG_RTC_Ph2</a:t>
            </a:r>
            <a:endParaRPr lang="en-GB" altLang="en-US" sz="2800" dirty="0" smtClean="0">
              <a:solidFill>
                <a:schemeClr val="tx1"/>
              </a:solidFill>
            </a:endParaRPr>
          </a:p>
        </p:txBody>
      </p:sp>
    </p:spTree>
    <p:extLst>
      <p:ext uri="{BB962C8B-B14F-4D97-AF65-F5344CB8AC3E}">
        <p14:creationId xmlns:p14="http://schemas.microsoft.com/office/powerpoint/2010/main" val="3258259500"/>
      </p:ext>
    </p:extLst>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6" name="Content Placeholder 7"/>
          <p:cNvSpPr>
            <a:spLocks noGrp="1"/>
          </p:cNvSpPr>
          <p:nvPr>
            <p:ph sz="half" idx="2"/>
          </p:nvPr>
        </p:nvSpPr>
        <p:spPr>
          <a:xfrm>
            <a:off x="488950" y="1481763"/>
            <a:ext cx="7396141" cy="3186658"/>
          </a:xfrm>
        </p:spPr>
        <p:txBody>
          <a:bodyPr/>
          <a:lstStyle/>
          <a:p>
            <a:pPr marL="342900" lvl="1" indent="-342900">
              <a:spcBef>
                <a:spcPts val="0"/>
              </a:spcBef>
              <a:spcAft>
                <a:spcPts val="0"/>
              </a:spcAft>
              <a:buBlip>
                <a:blip r:embed="rId3"/>
              </a:buBlip>
            </a:pPr>
            <a:r>
              <a:rPr lang="en-US" sz="1500" dirty="0">
                <a:ea typeface="+mn-ea"/>
                <a:cs typeface="+mn-cs"/>
              </a:rPr>
              <a:t>Controversial issues</a:t>
            </a:r>
            <a:endParaRPr lang="en-US" altLang="en-GB" sz="750" dirty="0">
              <a:ea typeface="宋体" panose="02010600030101010101" pitchFamily="2" charset="-122"/>
              <a:cs typeface="Times New Roman" panose="02020603050405020304"/>
            </a:endParaRPr>
          </a:p>
          <a:p>
            <a:pPr marL="551498" lvl="2" indent="-208121">
              <a:spcBef>
                <a:spcPts val="0"/>
              </a:spcBef>
              <a:spcAft>
                <a:spcPts val="0"/>
              </a:spcAft>
              <a:buClr>
                <a:srgbClr val="C00000"/>
              </a:buClr>
            </a:pPr>
            <a:r>
              <a:rPr lang="en-US" altLang="zh-CN" sz="1200" dirty="0">
                <a:cs typeface="+mn-ea"/>
                <a:sym typeface="+mn-ea"/>
              </a:rPr>
              <a:t>Remaining issues as listed in exception sheet</a:t>
            </a:r>
            <a:endParaRPr lang="en-US" altLang="zh-CN" sz="1200" dirty="0">
              <a:cs typeface="+mn-ea"/>
            </a:endParaRPr>
          </a:p>
          <a:p>
            <a:pPr marL="342900" lvl="1" indent="-342900">
              <a:spcBef>
                <a:spcPts val="0"/>
              </a:spcBef>
              <a:spcAft>
                <a:spcPts val="0"/>
              </a:spcAft>
              <a:buBlip>
                <a:blip r:embed="rId3"/>
              </a:buBlip>
            </a:pPr>
            <a:r>
              <a:rPr lang="en-US" sz="1500" dirty="0">
                <a:ea typeface="+mn-ea"/>
                <a:cs typeface="+mn-cs"/>
              </a:rPr>
              <a:t>RAN impacts and dependencies:</a:t>
            </a:r>
            <a:endParaRPr lang="de-DE" sz="1500" dirty="0">
              <a:ea typeface="+mn-ea"/>
              <a:cs typeface="+mn-cs"/>
            </a:endParaRPr>
          </a:p>
          <a:p>
            <a:pPr lvl="1">
              <a:spcBef>
                <a:spcPts val="0"/>
              </a:spcBef>
              <a:spcAft>
                <a:spcPts val="0"/>
              </a:spcAft>
            </a:pPr>
            <a:r>
              <a:rPr lang="en-US" altLang="zh-CN" sz="1200" dirty="0"/>
              <a:t>None</a:t>
            </a:r>
            <a:endParaRPr lang="en-US" altLang="de-DE" sz="1200" dirty="0"/>
          </a:p>
          <a:p>
            <a:pPr>
              <a:spcBef>
                <a:spcPts val="0"/>
              </a:spcBef>
              <a:spcAft>
                <a:spcPts val="0"/>
              </a:spcAft>
            </a:pPr>
            <a:r>
              <a:rPr lang="de-DE" sz="1500" dirty="0"/>
              <a:t>Next steps:</a:t>
            </a:r>
          </a:p>
          <a:p>
            <a:pPr lvl="1">
              <a:spcBef>
                <a:spcPts val="0"/>
              </a:spcBef>
              <a:spcAft>
                <a:spcPts val="0"/>
              </a:spcAft>
            </a:pPr>
            <a:r>
              <a:rPr lang="en-US" altLang="zh-CN" sz="1200" dirty="0">
                <a:sym typeface="+mn-ea"/>
              </a:rPr>
              <a:t>If the exception is granted from SA plenary, continue normative work and complete all remaining issues for all KIs</a:t>
            </a:r>
          </a:p>
        </p:txBody>
      </p:sp>
      <p:sp>
        <p:nvSpPr>
          <p:cNvPr id="6" name="Title 1"/>
          <p:cNvSpPr>
            <a:spLocks noGrp="1"/>
          </p:cNvSpPr>
          <p:nvPr>
            <p:ph type="title"/>
          </p:nvPr>
        </p:nvSpPr>
        <p:spPr>
          <a:xfrm>
            <a:off x="488950" y="171450"/>
            <a:ext cx="6827838" cy="857250"/>
          </a:xfrm>
        </p:spPr>
        <p:txBody>
          <a:bodyPr/>
          <a:lstStyle/>
          <a:p>
            <a:r>
              <a:rPr lang="en-US" altLang="en-GB" sz="2800" dirty="0" smtClean="0">
                <a:solidFill>
                  <a:schemeClr val="tx1"/>
                </a:solidFill>
              </a:rPr>
              <a:t>FS_</a:t>
            </a:r>
            <a:r>
              <a:rPr lang="en-GB" altLang="en-US" sz="2800" dirty="0" smtClean="0">
                <a:solidFill>
                  <a:schemeClr val="tx1"/>
                </a:solidFill>
              </a:rPr>
              <a:t>NG_RTC</a:t>
            </a:r>
            <a:r>
              <a:rPr lang="en-US" altLang="en-GB" sz="2800" dirty="0" smtClean="0">
                <a:solidFill>
                  <a:schemeClr val="tx1"/>
                </a:solidFill>
              </a:rPr>
              <a:t>_Ph2/NG_RTC_Ph2</a:t>
            </a:r>
            <a:endParaRPr lang="en-GB" altLang="en-US" sz="2800" dirty="0" smtClean="0">
              <a:solidFill>
                <a:schemeClr val="tx1"/>
              </a:solidFill>
            </a:endParaRPr>
          </a:p>
        </p:txBody>
      </p:sp>
    </p:spTree>
    <p:extLst>
      <p:ext uri="{BB962C8B-B14F-4D97-AF65-F5344CB8AC3E}">
        <p14:creationId xmlns:p14="http://schemas.microsoft.com/office/powerpoint/2010/main" val="529592072"/>
      </p:ext>
    </p:extLst>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GB" altLang="en-US" sz="2800" smtClean="0">
                <a:solidFill>
                  <a:schemeClr val="tx1"/>
                </a:solidFill>
              </a:rPr>
              <a:t>FS_XRM_Ph2/XRM_Ph2</a:t>
            </a:r>
            <a:endParaRPr lang="en-GB" altLang="en-US" sz="2800" b="1" smtClean="0">
              <a:solidFill>
                <a:schemeClr val="tx1"/>
              </a:solidFill>
            </a:endParaRPr>
          </a:p>
        </p:txBody>
      </p:sp>
      <p:sp>
        <p:nvSpPr>
          <p:cNvPr id="4" name="Content Placeholder 7"/>
          <p:cNvSpPr txBox="1">
            <a:spLocks/>
          </p:cNvSpPr>
          <p:nvPr/>
        </p:nvSpPr>
        <p:spPr>
          <a:xfrm>
            <a:off x="303213" y="1958975"/>
            <a:ext cx="8250237" cy="27447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0"/>
              </a:spcAft>
              <a:buBlip>
                <a:blip r:embed="rId3"/>
              </a:buBlip>
            </a:pPr>
            <a:r>
              <a:rPr lang="en-US" altLang="ko-KR" sz="1200" b="1" dirty="0">
                <a:solidFill>
                  <a:prstClr val="black"/>
                </a:solidFill>
              </a:rPr>
              <a:t>Progress since </a:t>
            </a:r>
            <a:r>
              <a:rPr lang="en-US" altLang="zh-CN" sz="1200" b="1" dirty="0">
                <a:solidFill>
                  <a:prstClr val="black"/>
                </a:solidFill>
              </a:rPr>
              <a:t>SA#105:</a:t>
            </a:r>
            <a:endParaRPr lang="de-DE" altLang="ko-KR" sz="1200" dirty="0">
              <a:solidFill>
                <a:prstClr val="black"/>
              </a:solidFill>
            </a:endParaRPr>
          </a:p>
          <a:p>
            <a:pPr lvl="1">
              <a:spcBef>
                <a:spcPts val="0"/>
              </a:spcBef>
              <a:spcAft>
                <a:spcPts val="0"/>
              </a:spcAft>
            </a:pPr>
            <a:r>
              <a:rPr lang="en-US" altLang="de-DE" sz="1050" dirty="0"/>
              <a:t>Normative work at SA2#165 and SA2#166</a:t>
            </a:r>
          </a:p>
          <a:p>
            <a:pPr lvl="1">
              <a:spcBef>
                <a:spcPts val="0"/>
              </a:spcBef>
              <a:spcAft>
                <a:spcPts val="0"/>
              </a:spcAft>
            </a:pPr>
            <a:r>
              <a:rPr lang="en-US" altLang="de-DE" sz="1050" dirty="0"/>
              <a:t>SA2#165: 17 CRs are </a:t>
            </a:r>
            <a:r>
              <a:rPr lang="en-US" altLang="de-DE" sz="1050" kern="0" dirty="0"/>
              <a:t>approved (</a:t>
            </a:r>
            <a:r>
              <a:rPr lang="en-US" altLang="de-DE" sz="1050" dirty="0"/>
              <a:t>KI#3: 1 </a:t>
            </a:r>
            <a:r>
              <a:rPr lang="en-US" altLang="zh-CN" sz="1050" dirty="0"/>
              <a:t>CR, </a:t>
            </a:r>
            <a:r>
              <a:rPr lang="en-US" altLang="de-DE" sz="1050" dirty="0"/>
              <a:t>KI#5: 3 CRs, </a:t>
            </a:r>
            <a:r>
              <a:rPr lang="en-US" altLang="zh-CN" sz="1050" dirty="0">
                <a:cs typeface="+mn-ea"/>
              </a:rPr>
              <a:t>KI#6: 4 CRs, KI#7: 4 CRs, </a:t>
            </a:r>
            <a:r>
              <a:rPr lang="en-US" altLang="de-DE" sz="1050" dirty="0"/>
              <a:t>KI#2: 4 CRs, KI#4: 1 CR</a:t>
            </a:r>
            <a:r>
              <a:rPr lang="en-US" altLang="de-DE" sz="1050" kern="0" dirty="0"/>
              <a:t>) and 4 LS OUT</a:t>
            </a:r>
          </a:p>
          <a:p>
            <a:pPr lvl="1">
              <a:spcBef>
                <a:spcPts val="0"/>
              </a:spcBef>
              <a:spcAft>
                <a:spcPts val="0"/>
              </a:spcAft>
            </a:pPr>
            <a:r>
              <a:rPr lang="en-US" altLang="de-DE" sz="1050" dirty="0"/>
              <a:t>SA2#166: 10 CRs (revisions of approved/submitted CRs in SA2#165) (KI#1: 1 CR, KI#2: 4 CRs, KI#4: 1 CR, KI#5: 3 CRs, KI#6: 1 CR) and 1 LS OUT</a:t>
            </a:r>
            <a:endParaRPr lang="en-US" altLang="de-DE" sz="1050" kern="0" dirty="0"/>
          </a:p>
          <a:p>
            <a:pPr lvl="1">
              <a:spcBef>
                <a:spcPts val="0"/>
              </a:spcBef>
              <a:spcAft>
                <a:spcPts val="0"/>
              </a:spcAft>
            </a:pPr>
            <a:r>
              <a:rPr lang="en-US" altLang="zh-CN" sz="1050" dirty="0">
                <a:cs typeface="+mn-ea"/>
              </a:rPr>
              <a:t>KI#6, KI#7 completed</a:t>
            </a:r>
            <a:endParaRPr lang="en-US" altLang="de-DE" sz="1050" dirty="0"/>
          </a:p>
          <a:p>
            <a:pPr marL="457200" lvl="1" indent="-457200">
              <a:spcBef>
                <a:spcPts val="0"/>
              </a:spcBef>
              <a:spcAft>
                <a:spcPts val="0"/>
              </a:spcAft>
              <a:buBlip>
                <a:blip r:embed="rId3"/>
              </a:buBlip>
            </a:pPr>
            <a:r>
              <a:rPr lang="en-US" altLang="ko-KR" sz="1200" b="1" dirty="0">
                <a:solidFill>
                  <a:prstClr val="black"/>
                </a:solidFill>
              </a:rPr>
              <a:t>Impacts and dependencies on other WGs:</a:t>
            </a:r>
            <a:endParaRPr lang="en-US" altLang="zh-CN" sz="1200" b="1" dirty="0">
              <a:solidFill>
                <a:prstClr val="black"/>
              </a:solidFill>
              <a:sym typeface="+mn-ea"/>
            </a:endParaRPr>
          </a:p>
          <a:p>
            <a:pPr lvl="1">
              <a:spcBef>
                <a:spcPts val="0"/>
              </a:spcBef>
              <a:spcAft>
                <a:spcPts val="0"/>
              </a:spcAft>
            </a:pPr>
            <a:r>
              <a:rPr lang="en-US" altLang="zh-CN" sz="1050" dirty="0">
                <a:sym typeface="+mn-ea"/>
              </a:rPr>
              <a:t>Inter TSG: RAN2/3 (KI#1, KI#9)</a:t>
            </a:r>
            <a:endParaRPr lang="en-US" altLang="de-DE" sz="1050" dirty="0">
              <a:sym typeface="+mn-ea"/>
            </a:endParaRPr>
          </a:p>
          <a:p>
            <a:pPr marL="457200" lvl="1" indent="-457200">
              <a:spcBef>
                <a:spcPts val="0"/>
              </a:spcBef>
              <a:spcAft>
                <a:spcPts val="0"/>
              </a:spcAft>
              <a:buBlip>
                <a:blip r:embed="rId3"/>
              </a:buBlip>
            </a:pPr>
            <a:r>
              <a:rPr lang="de-DE" altLang="ko-KR" sz="1200" b="1" dirty="0">
                <a:solidFill>
                  <a:prstClr val="black"/>
                </a:solidFill>
              </a:rPr>
              <a:t>Controversial issues:</a:t>
            </a:r>
          </a:p>
          <a:p>
            <a:pPr lvl="1">
              <a:spcBef>
                <a:spcPts val="0"/>
              </a:spcBef>
              <a:spcAft>
                <a:spcPts val="0"/>
              </a:spcAft>
            </a:pPr>
            <a:r>
              <a:rPr lang="de-DE" altLang="ko-KR" sz="1050" dirty="0"/>
              <a:t>Support differentiated QoS for encrypted multiplexed </a:t>
            </a:r>
            <a:r>
              <a:rPr lang="de-DE" altLang="ko-KR" sz="1050" dirty="0" smtClean="0"/>
              <a:t>traffic</a:t>
            </a:r>
            <a:endParaRPr lang="de-DE" altLang="ko-KR" sz="1050" dirty="0"/>
          </a:p>
        </p:txBody>
      </p:sp>
      <p:graphicFrame>
        <p:nvGraphicFramePr>
          <p:cNvPr id="5" name="Table 4"/>
          <p:cNvGraphicFramePr>
            <a:graphicFrameLocks noGrp="1"/>
          </p:cNvGraphicFramePr>
          <p:nvPr>
            <p:extLst>
              <p:ext uri="{D42A27DB-BD31-4B8C-83A1-F6EECF244321}">
                <p14:modId xmlns:p14="http://schemas.microsoft.com/office/powerpoint/2010/main" val="3846940241"/>
              </p:ext>
            </p:extLst>
          </p:nvPr>
        </p:nvGraphicFramePr>
        <p:xfrm>
          <a:off x="303213" y="1109663"/>
          <a:ext cx="8180387" cy="71279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800" b="0" i="0" u="none" strike="noStrike" dirty="0">
                          <a:solidFill>
                            <a:srgbClr val="000000"/>
                          </a:solidFill>
                          <a:effectLst/>
                          <a:latin typeface="Arial" panose="020B0604020202020204" pitchFamily="34" charset="0"/>
                        </a:rPr>
                        <a:t>1010032</a:t>
                      </a:r>
                    </a:p>
                  </a:txBody>
                  <a:tcPr marL="9525" marR="9525" marT="9515" marB="0"/>
                </a:tc>
                <a:tc>
                  <a:txBody>
                    <a:bodyPr/>
                    <a:lstStyle/>
                    <a:p>
                      <a:pPr algn="l" fontAlgn="t"/>
                      <a:r>
                        <a:rPr lang="en-GB" sz="800" b="0" i="1" u="none" strike="noStrike" dirty="0">
                          <a:solidFill>
                            <a:srgbClr val="000000"/>
                          </a:solidFill>
                          <a:effectLst/>
                          <a:latin typeface="Arial" panose="020B0604020202020204" pitchFamily="34" charset="0"/>
                        </a:rPr>
                        <a:t>Study on Extended Reality and Media service (XRM) Phase 2 </a:t>
                      </a:r>
                    </a:p>
                  </a:txBody>
                  <a:tcPr marL="9525" marR="9525" marT="9515" marB="0"/>
                </a:tc>
                <a:tc>
                  <a:txBody>
                    <a:bodyPr/>
                    <a:lstStyle/>
                    <a:p>
                      <a:pPr algn="l" fontAlgn="t"/>
                      <a:r>
                        <a:rPr lang="en-GB" sz="800" b="0" i="0" u="none" strike="noStrike">
                          <a:solidFill>
                            <a:srgbClr val="000000"/>
                          </a:solidFill>
                          <a:effectLst/>
                          <a:latin typeface="Arial" panose="020B0604020202020204" pitchFamily="34" charset="0"/>
                        </a:rPr>
                        <a:t>FS_XRM_Ph2</a:t>
                      </a:r>
                    </a:p>
                  </a:txBody>
                  <a:tcPr marL="9525" marR="9525" marT="9515" marB="0"/>
                </a:tc>
                <a:tc>
                  <a:txBody>
                    <a:bodyPr/>
                    <a:lstStyle/>
                    <a:p>
                      <a:pPr algn="l" fontAlgn="t"/>
                      <a:r>
                        <a:rPr lang="en-GB" sz="800" b="0" i="0" u="none" strike="noStrike">
                          <a:solidFill>
                            <a:srgbClr val="000000"/>
                          </a:solidFill>
                          <a:effectLst/>
                          <a:latin typeface="Arial" panose="020B0604020202020204" pitchFamily="34" charset="0"/>
                        </a:rPr>
                        <a:t>09/09/2024</a:t>
                      </a:r>
                    </a:p>
                  </a:txBody>
                  <a:tcPr marL="9525" marR="9525" marT="9515"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15" marB="0"/>
                </a:tc>
                <a:tc>
                  <a:txBody>
                    <a:bodyPr/>
                    <a:lstStyle/>
                    <a:p>
                      <a:pPr algn="l" fontAlgn="t"/>
                      <a:r>
                        <a:rPr lang="en-GB" sz="800" b="0" i="0" u="sng" strike="noStrike">
                          <a:solidFill>
                            <a:srgbClr val="0563C1"/>
                          </a:solidFill>
                          <a:effectLst/>
                          <a:latin typeface="Calibri" panose="020F0502020204030204" pitchFamily="34" charset="0"/>
                          <a:hlinkClick r:id="rId4"/>
                        </a:rPr>
                        <a:t>SP-231671</a:t>
                      </a:r>
                      <a:endParaRPr lang="en-GB" sz="800" b="0" i="0" u="sng" strike="noStrike">
                        <a:solidFill>
                          <a:srgbClr val="0563C1"/>
                        </a:solidFill>
                        <a:effectLst/>
                        <a:latin typeface="Calibri" panose="020F0502020204030204" pitchFamily="34" charset="0"/>
                      </a:endParaRPr>
                    </a:p>
                  </a:txBody>
                  <a:tcPr marL="9525" marR="9525" marT="9515"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3" marR="36003" marT="0" marB="0" anchor="ctr"/>
                </a:tc>
                <a:tc>
                  <a:txBody>
                    <a:bodyPr/>
                    <a:lstStyle/>
                    <a:p>
                      <a:pPr algn="ctr">
                        <a:lnSpc>
                          <a:spcPct val="107000"/>
                        </a:lnSpc>
                        <a:spcAft>
                          <a:spcPts val="800"/>
                        </a:spcAft>
                      </a:pPr>
                      <a:endParaRPr lang="en-GB" sz="900" dirty="0">
                        <a:solidFill>
                          <a:srgbClr val="FF0000"/>
                        </a:solidFill>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800" b="0" i="0" u="none" strike="noStrike">
                          <a:solidFill>
                            <a:srgbClr val="000000"/>
                          </a:solidFill>
                          <a:effectLst/>
                          <a:latin typeface="Arial" panose="020B0604020202020204" pitchFamily="34" charset="0"/>
                        </a:rPr>
                        <a:t>1040032</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Extended Reality and Media service (XRM) Phase 2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XRM_Ph2</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5</a:t>
                      </a:r>
                      <a:r>
                        <a:rPr lang="en-GB" sz="800" b="0" i="0" u="none" strike="noStrike" dirty="0" smtClean="0">
                          <a:solidFill>
                            <a:srgbClr val="000000"/>
                          </a:solidFill>
                          <a:effectLst/>
                          <a:latin typeface="Arial" panose="020B0604020202020204" pitchFamily="34" charset="0"/>
                        </a:rPr>
                        <a:t>%</a:t>
                      </a:r>
                      <a:endParaRPr lang="en-GB" sz="800" b="0" i="0" u="none" strike="noStrike" dirty="0">
                        <a:solidFill>
                          <a:srgbClr val="000000"/>
                        </a:solidFill>
                        <a:effectLst/>
                        <a:latin typeface="Arial" panose="020B0604020202020204" pitchFamily="34" charset="0"/>
                      </a:endParaRP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5"/>
                        </a:rPr>
                        <a:t>SP-240990</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lnSpc>
                          <a:spcPct val="107000"/>
                        </a:lnSpc>
                        <a:spcAft>
                          <a:spcPts val="800"/>
                        </a:spcAft>
                      </a:pPr>
                      <a:r>
                        <a:rPr lang="en-GB" sz="800" dirty="0" smtClean="0">
                          <a:solidFill>
                            <a:srgbClr val="FF0000"/>
                          </a:solidFill>
                        </a:rPr>
                        <a:t>65</a:t>
                      </a:r>
                      <a:r>
                        <a:rPr lang="en-GB" sz="800" dirty="0" smtClean="0">
                          <a:solidFill>
                            <a:srgbClr val="FF0000"/>
                          </a:solidFill>
                        </a:rPr>
                        <a:t>%</a:t>
                      </a:r>
                      <a:endParaRPr lang="en-GB" sz="800" dirty="0">
                        <a:solidFill>
                          <a:srgbClr val="FF0000"/>
                        </a:solidFill>
                      </a:endParaRPr>
                    </a:p>
                  </a:txBody>
                  <a:tcPr marL="36003" marR="36003" marT="0" marB="0" anchor="ctr"/>
                </a:tc>
                <a:tc>
                  <a:txBody>
                    <a:bodyPr/>
                    <a:lstStyle/>
                    <a:p>
                      <a:pPr algn="ctr">
                        <a:lnSpc>
                          <a:spcPct val="107000"/>
                        </a:lnSpc>
                        <a:spcAft>
                          <a:spcPts val="800"/>
                        </a:spcAft>
                      </a:pPr>
                      <a:endParaRPr lang="en-GB" sz="900" dirty="0">
                        <a:solidFill>
                          <a:srgbClr val="FF0000"/>
                        </a:solidFill>
                      </a:endParaRPr>
                    </a:p>
                  </a:txBody>
                  <a:tcPr marL="36003" marR="36003" marT="0" marB="0" anchor="ctr"/>
                </a:tc>
                <a:extLst>
                  <a:ext uri="{0D108BD9-81ED-4DB2-BD59-A6C34878D82A}">
                    <a16:rowId xmlns:a16="http://schemas.microsoft.com/office/drawing/2014/main" val="1212749137"/>
                  </a:ext>
                </a:extLst>
              </a:tr>
            </a:tbl>
          </a:graphicData>
        </a:graphic>
      </p:graphicFrame>
    </p:spTree>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GB" altLang="en-US" sz="2800" smtClean="0">
                <a:solidFill>
                  <a:schemeClr val="tx1"/>
                </a:solidFill>
              </a:rPr>
              <a:t>FS_XRM_Ph2/XRM_Ph2</a:t>
            </a:r>
            <a:endParaRPr lang="en-GB" altLang="en-US" sz="2800" b="1" smtClean="0">
              <a:solidFill>
                <a:schemeClr val="tx1"/>
              </a:solidFill>
            </a:endParaRPr>
          </a:p>
        </p:txBody>
      </p:sp>
      <p:sp>
        <p:nvSpPr>
          <p:cNvPr id="4" name="Content Placeholder 7"/>
          <p:cNvSpPr txBox="1">
            <a:spLocks/>
          </p:cNvSpPr>
          <p:nvPr/>
        </p:nvSpPr>
        <p:spPr>
          <a:xfrm>
            <a:off x="303213" y="1958975"/>
            <a:ext cx="8250237" cy="27447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0"/>
              </a:spcAft>
              <a:buBlip>
                <a:blip r:embed="rId3"/>
              </a:buBlip>
            </a:pPr>
            <a:r>
              <a:rPr lang="de-DE" altLang="ko-KR" sz="1200" b="1" dirty="0" smtClean="0">
                <a:solidFill>
                  <a:prstClr val="black"/>
                </a:solidFill>
              </a:rPr>
              <a:t>Issues </a:t>
            </a:r>
            <a:r>
              <a:rPr lang="de-DE" altLang="ko-KR" sz="1200" b="1" dirty="0">
                <a:solidFill>
                  <a:prstClr val="black"/>
                </a:solidFill>
              </a:rPr>
              <a:t>that require more work</a:t>
            </a:r>
          </a:p>
          <a:p>
            <a:pPr lvl="1">
              <a:spcBef>
                <a:spcPts val="0"/>
              </a:spcBef>
              <a:spcAft>
                <a:spcPts val="0"/>
              </a:spcAft>
              <a:buFont typeface="Arial" panose="020B0604020202020204" pitchFamily="34" charset="0"/>
              <a:buAutoNum type="arabicPeriod"/>
            </a:pPr>
            <a:r>
              <a:rPr lang="en-GB" sz="1050" dirty="0"/>
              <a:t>PDU Set Information marking in case of no DL PDU Set </a:t>
            </a:r>
            <a:r>
              <a:rPr lang="en-GB" sz="1050" dirty="0" err="1"/>
              <a:t>QoS</a:t>
            </a:r>
            <a:endParaRPr lang="en-GB" sz="1050" dirty="0"/>
          </a:p>
          <a:p>
            <a:pPr lvl="1">
              <a:spcBef>
                <a:spcPts val="0"/>
              </a:spcBef>
              <a:spcAft>
                <a:spcPts val="0"/>
              </a:spcAft>
              <a:buFont typeface="Arial" panose="020B0604020202020204" pitchFamily="34" charset="0"/>
              <a:buAutoNum type="arabicPeriod"/>
            </a:pPr>
            <a:r>
              <a:rPr lang="en-GB" sz="1050" dirty="0"/>
              <a:t>AL-FEC awareness at NG-RAN</a:t>
            </a:r>
          </a:p>
          <a:p>
            <a:pPr lvl="1">
              <a:spcBef>
                <a:spcPts val="0"/>
              </a:spcBef>
              <a:spcAft>
                <a:spcPts val="0"/>
              </a:spcAft>
              <a:buFont typeface="Arial" panose="020B0604020202020204" pitchFamily="34" charset="0"/>
              <a:buAutoNum type="arabicPeriod"/>
            </a:pPr>
            <a:r>
              <a:rPr lang="en-GB" sz="1050" dirty="0"/>
              <a:t>AQP with PDU Set </a:t>
            </a:r>
            <a:r>
              <a:rPr lang="en-GB" sz="1050" dirty="0" err="1"/>
              <a:t>QoS</a:t>
            </a:r>
            <a:endParaRPr lang="en-GB" sz="1050" dirty="0"/>
          </a:p>
          <a:p>
            <a:pPr lvl="1">
              <a:spcBef>
                <a:spcPts val="0"/>
              </a:spcBef>
              <a:spcAft>
                <a:spcPts val="0"/>
              </a:spcAft>
              <a:buAutoNum type="arabicPeriod"/>
            </a:pPr>
            <a:r>
              <a:rPr lang="en-GB" sz="1050" dirty="0"/>
              <a:t>PDU Set </a:t>
            </a:r>
            <a:r>
              <a:rPr lang="en-GB" sz="1050" dirty="0" err="1"/>
              <a:t>QoS</a:t>
            </a:r>
            <a:r>
              <a:rPr lang="en-GB" sz="1050" dirty="0"/>
              <a:t> information for DSCP marking</a:t>
            </a:r>
          </a:p>
          <a:p>
            <a:pPr lvl="1">
              <a:spcBef>
                <a:spcPts val="0"/>
              </a:spcBef>
              <a:spcAft>
                <a:spcPts val="0"/>
              </a:spcAft>
              <a:buAutoNum type="arabicPeriod"/>
            </a:pPr>
            <a:r>
              <a:rPr lang="en-GB" sz="1050" dirty="0"/>
              <a:t>Exposure of available data rate</a:t>
            </a:r>
          </a:p>
          <a:p>
            <a:pPr lvl="1">
              <a:spcBef>
                <a:spcPts val="0"/>
              </a:spcBef>
              <a:spcAft>
                <a:spcPts val="0"/>
              </a:spcAft>
              <a:buAutoNum type="arabicPeriod"/>
            </a:pPr>
            <a:r>
              <a:rPr lang="en-GB" sz="1050" dirty="0"/>
              <a:t>Exposure of rate limitation</a:t>
            </a:r>
          </a:p>
          <a:p>
            <a:pPr lvl="1">
              <a:spcBef>
                <a:spcPts val="0"/>
              </a:spcBef>
              <a:spcAft>
                <a:spcPts val="0"/>
              </a:spcAft>
              <a:buAutoNum type="arabicPeriod"/>
            </a:pPr>
            <a:r>
              <a:rPr lang="en-GB" sz="1050" dirty="0"/>
              <a:t>Expedited Data Transfer</a:t>
            </a:r>
          </a:p>
          <a:p>
            <a:pPr lvl="1">
              <a:spcBef>
                <a:spcPts val="0"/>
              </a:spcBef>
              <a:spcAft>
                <a:spcPts val="0"/>
              </a:spcAft>
              <a:buAutoNum type="arabicPeriod"/>
            </a:pPr>
            <a:r>
              <a:rPr lang="en-GB" sz="1050" dirty="0"/>
              <a:t>TS 23.502, TS 23.503 CRs</a:t>
            </a:r>
            <a:endParaRPr lang="de-DE" altLang="ko-KR" sz="1050" dirty="0"/>
          </a:p>
          <a:p>
            <a:pPr marL="457200" lvl="1" indent="-457200">
              <a:spcBef>
                <a:spcPts val="0"/>
              </a:spcBef>
              <a:spcAft>
                <a:spcPts val="0"/>
              </a:spcAft>
              <a:buBlip>
                <a:blip r:embed="rId3"/>
              </a:buBlip>
            </a:pPr>
            <a:r>
              <a:rPr lang="de-DE" altLang="ko-KR" sz="1200" b="1" dirty="0">
                <a:solidFill>
                  <a:prstClr val="black"/>
                </a:solidFill>
              </a:rPr>
              <a:t>Next steps:</a:t>
            </a:r>
          </a:p>
          <a:p>
            <a:pPr lvl="1">
              <a:spcBef>
                <a:spcPts val="0"/>
              </a:spcBef>
              <a:spcAft>
                <a:spcPts val="0"/>
              </a:spcAft>
              <a:defRPr/>
            </a:pPr>
            <a:r>
              <a:rPr lang="en-US" altLang="de-DE" sz="1050" dirty="0"/>
              <a:t>If an exception sheet is approved at SA#106, work on the items approved in the exception sheet</a:t>
            </a:r>
          </a:p>
          <a:p>
            <a:pPr lvl="1">
              <a:spcBef>
                <a:spcPts val="0"/>
              </a:spcBef>
              <a:spcAft>
                <a:spcPts val="0"/>
              </a:spcAft>
              <a:defRPr/>
            </a:pPr>
            <a:r>
              <a:rPr lang="en-US" altLang="de-DE" sz="1050" dirty="0"/>
              <a:t>If an exception sheet is not approved at SA#106, then the percentage completion shall be changed to 100% and continue with maintenance </a:t>
            </a:r>
            <a:endParaRPr lang="en-US" altLang="de-DE" sz="1050" dirty="0"/>
          </a:p>
        </p:txBody>
      </p:sp>
    </p:spTree>
    <p:extLst>
      <p:ext uri="{BB962C8B-B14F-4D97-AF65-F5344CB8AC3E}">
        <p14:creationId xmlns:p14="http://schemas.microsoft.com/office/powerpoint/2010/main" val="3240478284"/>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7"/>
          <p:cNvSpPr>
            <a:spLocks noGrp="1"/>
          </p:cNvSpPr>
          <p:nvPr>
            <p:ph sz="half" idx="4294967295"/>
          </p:nvPr>
        </p:nvSpPr>
        <p:spPr>
          <a:xfrm>
            <a:off x="488950" y="1954635"/>
            <a:ext cx="7958764" cy="2925358"/>
          </a:xfrm>
          <a:prstGeom prst="rect">
            <a:avLst/>
          </a:prstGeom>
        </p:spPr>
        <p:txBody>
          <a:bodyPr vert="horz" wrap="square" lIns="91430" tIns="34290" rIns="0" bIns="45715" numCol="1" anchor="t" anchorCtr="0" compatLnSpc="1">
            <a:prstTxWarp prst="textNoShape">
              <a:avLst/>
            </a:prstTxWarp>
            <a:noAutofit/>
          </a:bodyPr>
          <a:lstStyle/>
          <a:p>
            <a:pPr marL="342900" lvl="1" indent="-342900" defTabSz="685800">
              <a:spcBef>
                <a:spcPts val="0"/>
              </a:spcBef>
              <a:spcAft>
                <a:spcPts val="225"/>
              </a:spcAft>
              <a:buBlip>
                <a:blip r:embed="rId2"/>
              </a:buBlip>
              <a:defRPr/>
            </a:pPr>
            <a:r>
              <a:rPr lang="en-US" altLang="ko-KR" sz="1350" b="1" dirty="0">
                <a:solidFill>
                  <a:prstClr val="black"/>
                </a:solidFill>
                <a:latin typeface="Calibri"/>
              </a:rPr>
              <a:t>Progress since SA#105</a:t>
            </a:r>
          </a:p>
          <a:p>
            <a:pPr lvl="1">
              <a:spcBef>
                <a:spcPts val="0"/>
              </a:spcBef>
              <a:spcAft>
                <a:spcPts val="225"/>
              </a:spcAft>
              <a:defRPr/>
            </a:pPr>
            <a:r>
              <a:rPr lang="en-US" altLang="ko-KR" sz="1200" dirty="0"/>
              <a:t>The normative work started and is progressing</a:t>
            </a:r>
            <a:endParaRPr lang="de-DE" altLang="ko-KR" sz="1200" dirty="0"/>
          </a:p>
          <a:p>
            <a:pPr lvl="1">
              <a:spcBef>
                <a:spcPts val="0"/>
              </a:spcBef>
              <a:spcAft>
                <a:spcPts val="225"/>
              </a:spcAft>
              <a:defRPr/>
            </a:pPr>
            <a:r>
              <a:rPr lang="en-US" altLang="ko-KR" sz="1200" dirty="0"/>
              <a:t>147 </a:t>
            </a:r>
            <a:r>
              <a:rPr lang="en-US" altLang="ko-KR" sz="1200" dirty="0" err="1"/>
              <a:t>Tdocs</a:t>
            </a:r>
            <a:r>
              <a:rPr lang="en-US" altLang="ko-KR" sz="1200" dirty="0"/>
              <a:t> were submitted  for SA2#165 and #166 (56 CRs are handled, 13 CRs are agreed)</a:t>
            </a:r>
          </a:p>
          <a:p>
            <a:pPr marL="557213" lvl="1" indent="-214313" defTabSz="685800">
              <a:spcBef>
                <a:spcPts val="0"/>
              </a:spcBef>
              <a:spcAft>
                <a:spcPts val="225"/>
              </a:spcAft>
              <a:defRPr/>
            </a:pPr>
            <a:r>
              <a:rPr lang="en-US" altLang="de-DE" sz="1200" dirty="0"/>
              <a:t>KI#1: 8 CRs agreed, a new NF (EIF) for energy info collection and its services are defined</a:t>
            </a:r>
          </a:p>
          <a:p>
            <a:pPr lvl="1">
              <a:spcBef>
                <a:spcPts val="0"/>
              </a:spcBef>
              <a:spcAft>
                <a:spcPts val="225"/>
              </a:spcAft>
              <a:defRPr/>
            </a:pPr>
            <a:r>
              <a:rPr lang="en-US" altLang="de-DE" sz="1200" dirty="0"/>
              <a:t>KI#2: 4 CRs agreed for </a:t>
            </a:r>
            <a:r>
              <a:rPr lang="en-US" altLang="de-DE" sz="1200" spc="-15" dirty="0"/>
              <a:t>Energy Saving indicator in UE Subscription Data, and BDT policy negotiation</a:t>
            </a:r>
          </a:p>
          <a:p>
            <a:pPr marL="557213" lvl="1" indent="-214313" defTabSz="685800">
              <a:spcBef>
                <a:spcPts val="0"/>
              </a:spcBef>
              <a:spcAft>
                <a:spcPts val="225"/>
              </a:spcAft>
              <a:defRPr/>
            </a:pPr>
            <a:r>
              <a:rPr lang="en-US" altLang="de-DE" sz="1200" dirty="0"/>
              <a:t>KI#3: 1 CR agreed for UP path adjustment</a:t>
            </a:r>
          </a:p>
          <a:p>
            <a:pPr marL="342900" lvl="1" indent="-342900">
              <a:spcBef>
                <a:spcPts val="0"/>
              </a:spcBef>
              <a:spcAft>
                <a:spcPts val="225"/>
              </a:spcAft>
              <a:buBlip>
                <a:blip r:embed="rId2"/>
              </a:buBlip>
            </a:pPr>
            <a:r>
              <a:rPr lang="en-US" altLang="ko-KR" sz="1350" b="1" dirty="0">
                <a:solidFill>
                  <a:prstClr val="black"/>
                </a:solidFill>
              </a:rPr>
              <a:t>Impacts and dependencies on other WGs</a:t>
            </a:r>
            <a:endParaRPr lang="de-DE" altLang="ko-KR" sz="1350" dirty="0">
              <a:solidFill>
                <a:prstClr val="black"/>
              </a:solidFill>
            </a:endParaRPr>
          </a:p>
          <a:p>
            <a:pPr lvl="1">
              <a:spcBef>
                <a:spcPts val="0"/>
              </a:spcBef>
              <a:spcAft>
                <a:spcPts val="225"/>
              </a:spcAft>
              <a:defRPr/>
            </a:pPr>
            <a:r>
              <a:rPr lang="en-US" altLang="zh-CN" sz="1200" dirty="0">
                <a:sym typeface="+mn-ea"/>
              </a:rPr>
              <a:t>An LS to RAN WG2 and RAN WG3 is sent to request feedback on the Energy Saving Indicator that may be provided from AMF to NG-RAN to assist energy saving at RAN</a:t>
            </a:r>
            <a:endParaRPr lang="de-DE" altLang="ko-KR" sz="900" dirty="0">
              <a:solidFill>
                <a:prstClr val="black"/>
              </a:solidFill>
            </a:endParaRPr>
          </a:p>
          <a:p>
            <a:pPr marL="342900" lvl="1" indent="-342900">
              <a:spcBef>
                <a:spcPts val="0"/>
              </a:spcBef>
              <a:spcAft>
                <a:spcPts val="225"/>
              </a:spcAft>
              <a:buBlip>
                <a:blip r:embed="rId2"/>
              </a:buBlip>
            </a:pPr>
            <a:r>
              <a:rPr lang="de-DE" altLang="ko-KR" sz="1350" b="1" dirty="0">
                <a:solidFill>
                  <a:prstClr val="black"/>
                </a:solidFill>
              </a:rPr>
              <a:t>Contentious issues</a:t>
            </a:r>
          </a:p>
          <a:p>
            <a:pPr lvl="1">
              <a:spcBef>
                <a:spcPts val="0"/>
              </a:spcBef>
              <a:spcAft>
                <a:spcPts val="225"/>
              </a:spcAft>
              <a:defRPr/>
            </a:pPr>
            <a:r>
              <a:rPr lang="en-US" altLang="de-DE" sz="1200" dirty="0"/>
              <a:t>None</a:t>
            </a:r>
            <a:endParaRPr lang="de-DE" altLang="ko-KR" sz="900" dirty="0">
              <a:solidFill>
                <a:prstClr val="black"/>
              </a:solidFill>
              <a:sym typeface="+mn-ea"/>
            </a:endParaRPr>
          </a:p>
          <a:p>
            <a:pPr marL="342900" lvl="1" indent="-342900">
              <a:spcBef>
                <a:spcPts val="0"/>
              </a:spcBef>
              <a:spcAft>
                <a:spcPts val="225"/>
              </a:spcAft>
              <a:buBlip>
                <a:blip r:embed="rId2"/>
              </a:buBlip>
            </a:pPr>
            <a:r>
              <a:rPr lang="de-DE" altLang="ko-KR" sz="1350" b="1" dirty="0">
                <a:solidFill>
                  <a:prstClr val="black"/>
                </a:solidFill>
                <a:sym typeface="+mn-ea"/>
              </a:rPr>
              <a:t>Next steps:</a:t>
            </a:r>
          </a:p>
          <a:p>
            <a:pPr lvl="1">
              <a:spcBef>
                <a:spcPts val="0"/>
              </a:spcBef>
              <a:spcAft>
                <a:spcPts val="225"/>
              </a:spcAft>
            </a:pPr>
            <a:r>
              <a:rPr lang="en-US" altLang="ko-KR" sz="1200" spc="-15" dirty="0">
                <a:sym typeface="+mn-ea"/>
              </a:rPr>
              <a:t>Continue CR discussion</a:t>
            </a:r>
            <a:r>
              <a:rPr lang="en-US" altLang="ko-KR" sz="1200" spc="-15" dirty="0"/>
              <a:t/>
            </a:r>
            <a:br>
              <a:rPr lang="en-US" altLang="ko-KR" sz="1200" spc="-15" dirty="0"/>
            </a:br>
            <a:endParaRPr lang="en-US" altLang="ko-KR" sz="1200" spc="-15" dirty="0"/>
          </a:p>
        </p:txBody>
      </p:sp>
      <p:graphicFrame>
        <p:nvGraphicFramePr>
          <p:cNvPr id="5" name="Table 4">
            <a:extLst>
              <a:ext uri="{FF2B5EF4-FFF2-40B4-BE49-F238E27FC236}">
                <a16:creationId xmlns:a16="http://schemas.microsoft.com/office/drawing/2014/main" id="{2F1BCB6E-4104-46ED-82E3-9D289A29287E}"/>
              </a:ext>
            </a:extLst>
          </p:cNvPr>
          <p:cNvGraphicFramePr>
            <a:graphicFrameLocks noGrp="1"/>
          </p:cNvGraphicFramePr>
          <p:nvPr>
            <p:extLst>
              <p:ext uri="{D42A27DB-BD31-4B8C-83A1-F6EECF244321}">
                <p14:modId xmlns:p14="http://schemas.microsoft.com/office/powerpoint/2010/main" val="2813303443"/>
              </p:ext>
            </p:extLst>
          </p:nvPr>
        </p:nvGraphicFramePr>
        <p:xfrm>
          <a:off x="488950" y="1095867"/>
          <a:ext cx="8269156" cy="817723"/>
        </p:xfrm>
        <a:graphic>
          <a:graphicData uri="http://schemas.openxmlformats.org/drawingml/2006/table">
            <a:tbl>
              <a:tblPr firstRow="1" firstCol="1" bandRow="1">
                <a:tableStyleId>{F5AB1C69-6EDB-4FF4-983F-18BD219EF322}</a:tableStyleId>
              </a:tblPr>
              <a:tblGrid>
                <a:gridCol w="555817">
                  <a:extLst>
                    <a:ext uri="{9D8B030D-6E8A-4147-A177-3AD203B41FA5}">
                      <a16:colId xmlns:a16="http://schemas.microsoft.com/office/drawing/2014/main" val="20000"/>
                    </a:ext>
                  </a:extLst>
                </a:gridCol>
                <a:gridCol w="3127029">
                  <a:extLst>
                    <a:ext uri="{9D8B030D-6E8A-4147-A177-3AD203B41FA5}">
                      <a16:colId xmlns:a16="http://schemas.microsoft.com/office/drawing/2014/main" val="20001"/>
                    </a:ext>
                  </a:extLst>
                </a:gridCol>
                <a:gridCol w="650421">
                  <a:extLst>
                    <a:ext uri="{9D8B030D-6E8A-4147-A177-3AD203B41FA5}">
                      <a16:colId xmlns:a16="http://schemas.microsoft.com/office/drawing/2014/main" val="20002"/>
                    </a:ext>
                  </a:extLst>
                </a:gridCol>
                <a:gridCol w="933703">
                  <a:extLst>
                    <a:ext uri="{9D8B030D-6E8A-4147-A177-3AD203B41FA5}">
                      <a16:colId xmlns:a16="http://schemas.microsoft.com/office/drawing/2014/main" val="20003"/>
                    </a:ext>
                  </a:extLst>
                </a:gridCol>
                <a:gridCol w="466970">
                  <a:extLst>
                    <a:ext uri="{9D8B030D-6E8A-4147-A177-3AD203B41FA5}">
                      <a16:colId xmlns:a16="http://schemas.microsoft.com/office/drawing/2014/main" val="20004"/>
                    </a:ext>
                  </a:extLst>
                </a:gridCol>
                <a:gridCol w="600626">
                  <a:extLst>
                    <a:ext uri="{9D8B030D-6E8A-4147-A177-3AD203B41FA5}">
                      <a16:colId xmlns:a16="http://schemas.microsoft.com/office/drawing/2014/main" val="20005"/>
                    </a:ext>
                  </a:extLst>
                </a:gridCol>
                <a:gridCol w="491987">
                  <a:extLst>
                    <a:ext uri="{9D8B030D-6E8A-4147-A177-3AD203B41FA5}">
                      <a16:colId xmlns:a16="http://schemas.microsoft.com/office/drawing/2014/main" val="20006"/>
                    </a:ext>
                  </a:extLst>
                </a:gridCol>
                <a:gridCol w="1442603">
                  <a:extLst>
                    <a:ext uri="{9D8B030D-6E8A-4147-A177-3AD203B41FA5}">
                      <a16:colId xmlns:a16="http://schemas.microsoft.com/office/drawing/2014/main" val="20007"/>
                    </a:ext>
                  </a:extLst>
                </a:gridCol>
              </a:tblGrid>
              <a:tr h="282145">
                <a:tc>
                  <a:txBody>
                    <a:bodyPr/>
                    <a:lstStyle/>
                    <a:p>
                      <a:pPr algn="ctr">
                        <a:lnSpc>
                          <a:spcPct val="107000"/>
                        </a:lnSpc>
                        <a:spcAft>
                          <a:spcPts val="800"/>
                        </a:spcAft>
                      </a:pPr>
                      <a:r>
                        <a:rPr lang="en-GB" sz="800" dirty="0"/>
                        <a:t>UID</a:t>
                      </a:r>
                    </a:p>
                  </a:txBody>
                  <a:tcPr marL="27002" marR="27002" marT="0" marB="0" anchor="ctr"/>
                </a:tc>
                <a:tc>
                  <a:txBody>
                    <a:bodyPr/>
                    <a:lstStyle/>
                    <a:p>
                      <a:pPr algn="ctr">
                        <a:lnSpc>
                          <a:spcPct val="107000"/>
                        </a:lnSpc>
                        <a:spcAft>
                          <a:spcPts val="800"/>
                        </a:spcAft>
                      </a:pPr>
                      <a:r>
                        <a:rPr lang="en-GB" sz="800" dirty="0"/>
                        <a:t>Name</a:t>
                      </a:r>
                    </a:p>
                  </a:txBody>
                  <a:tcPr marL="27002" marR="27002" marT="0" marB="0" anchor="ctr"/>
                </a:tc>
                <a:tc>
                  <a:txBody>
                    <a:bodyPr/>
                    <a:lstStyle/>
                    <a:p>
                      <a:pPr algn="ctr">
                        <a:lnSpc>
                          <a:spcPct val="107000"/>
                        </a:lnSpc>
                        <a:spcAft>
                          <a:spcPts val="800"/>
                        </a:spcAft>
                      </a:pPr>
                      <a:r>
                        <a:rPr lang="en-GB" sz="800" dirty="0"/>
                        <a:t>Acronym</a:t>
                      </a:r>
                    </a:p>
                  </a:txBody>
                  <a:tcPr marL="27002" marR="27002" marT="0" marB="0" anchor="ctr"/>
                </a:tc>
                <a:tc>
                  <a:txBody>
                    <a:bodyPr/>
                    <a:lstStyle/>
                    <a:p>
                      <a:pPr algn="ctr">
                        <a:lnSpc>
                          <a:spcPct val="100000"/>
                        </a:lnSpc>
                        <a:spcAft>
                          <a:spcPts val="800"/>
                        </a:spcAft>
                      </a:pPr>
                      <a:r>
                        <a:rPr lang="en-GB" sz="800" dirty="0"/>
                        <a:t>Target (dd/mm/</a:t>
                      </a:r>
                      <a:r>
                        <a:rPr lang="en-GB" sz="800" dirty="0" err="1"/>
                        <a:t>yyyy</a:t>
                      </a:r>
                      <a:r>
                        <a:rPr lang="en-GB" sz="800" dirty="0"/>
                        <a:t>)</a:t>
                      </a:r>
                    </a:p>
                  </a:txBody>
                  <a:tcPr marL="27002" marR="27002" marT="0" marB="0" anchor="ctr"/>
                </a:tc>
                <a:tc>
                  <a:txBody>
                    <a:bodyPr/>
                    <a:lstStyle/>
                    <a:p>
                      <a:pPr algn="ctr">
                        <a:lnSpc>
                          <a:spcPct val="107000"/>
                        </a:lnSpc>
                        <a:spcAft>
                          <a:spcPts val="800"/>
                        </a:spcAft>
                      </a:pPr>
                      <a:r>
                        <a:rPr lang="en-GB" sz="800" dirty="0"/>
                        <a:t>Old %</a:t>
                      </a:r>
                    </a:p>
                  </a:txBody>
                  <a:tcPr marL="27002" marR="27002" marT="0" marB="0" anchor="ctr"/>
                </a:tc>
                <a:tc>
                  <a:txBody>
                    <a:bodyPr/>
                    <a:lstStyle/>
                    <a:p>
                      <a:pPr algn="ctr">
                        <a:lnSpc>
                          <a:spcPct val="107000"/>
                        </a:lnSpc>
                        <a:spcAft>
                          <a:spcPts val="800"/>
                        </a:spcAft>
                      </a:pPr>
                      <a:r>
                        <a:rPr lang="en-GB" sz="800" b="1" kern="1200" dirty="0">
                          <a:solidFill>
                            <a:schemeClr val="lt1"/>
                          </a:solidFill>
                          <a:latin typeface="+mn-lt"/>
                          <a:ea typeface="+mn-ea"/>
                          <a:cs typeface="+mn-cs"/>
                        </a:rPr>
                        <a:t>WID</a:t>
                      </a:r>
                      <a:endParaRPr lang="en-GB" sz="800" dirty="0">
                        <a:solidFill>
                          <a:srgbClr val="FF0000"/>
                        </a:solidFill>
                      </a:endParaRPr>
                    </a:p>
                  </a:txBody>
                  <a:tcPr marL="27002" marR="27002" marT="0" marB="0" anchor="ctr"/>
                </a:tc>
                <a:tc>
                  <a:txBody>
                    <a:bodyPr/>
                    <a:lstStyle/>
                    <a:p>
                      <a:pPr algn="ctr">
                        <a:lnSpc>
                          <a:spcPct val="107000"/>
                        </a:lnSpc>
                        <a:spcAft>
                          <a:spcPts val="800"/>
                        </a:spcAft>
                      </a:pPr>
                      <a:r>
                        <a:rPr lang="en-GB" sz="800" dirty="0">
                          <a:solidFill>
                            <a:srgbClr val="FF0000"/>
                          </a:solidFill>
                        </a:rPr>
                        <a:t>New %</a:t>
                      </a:r>
                      <a:endParaRPr lang="en-GB" sz="800" b="1" kern="1200" dirty="0">
                        <a:solidFill>
                          <a:schemeClr val="lt1"/>
                        </a:solidFill>
                        <a:latin typeface="+mn-lt"/>
                        <a:ea typeface="+mn-ea"/>
                        <a:cs typeface="+mn-cs"/>
                      </a:endParaRPr>
                    </a:p>
                  </a:txBody>
                  <a:tcPr marL="27002" marR="27002" marT="0" marB="0" anchor="ctr"/>
                </a:tc>
                <a:tc>
                  <a:txBody>
                    <a:bodyPr/>
                    <a:lstStyle/>
                    <a:p>
                      <a:pPr algn="ctr">
                        <a:lnSpc>
                          <a:spcPct val="107000"/>
                        </a:lnSpc>
                        <a:spcAft>
                          <a:spcPts val="800"/>
                        </a:spcAft>
                      </a:pPr>
                      <a:r>
                        <a:rPr lang="en-GB" sz="800" dirty="0">
                          <a:solidFill>
                            <a:srgbClr val="FF0000"/>
                          </a:solidFill>
                        </a:rPr>
                        <a:t>Change or comment</a:t>
                      </a:r>
                    </a:p>
                  </a:txBody>
                  <a:tcPr marL="27002" marR="27002" marT="0" marB="0" anchor="ctr"/>
                </a:tc>
                <a:extLst>
                  <a:ext uri="{0D108BD9-81ED-4DB2-BD59-A6C34878D82A}">
                    <a16:rowId xmlns:a16="http://schemas.microsoft.com/office/drawing/2014/main" val="10000"/>
                  </a:ext>
                </a:extLst>
              </a:tr>
              <a:tr h="267789">
                <a:tc>
                  <a:txBody>
                    <a:bodyPr/>
                    <a:lstStyle/>
                    <a:p>
                      <a:pPr algn="ctr"/>
                      <a:r>
                        <a:rPr kumimoji="0" lang="en-US" sz="900" b="1" i="0" u="none" strike="noStrike" kern="1200" cap="none" spc="0" normalizeH="0" baseline="0" dirty="0">
                          <a:ln>
                            <a:noFill/>
                          </a:ln>
                          <a:solidFill>
                            <a:prstClr val="white"/>
                          </a:solidFill>
                          <a:effectLst/>
                          <a:uLnTx/>
                          <a:uFillTx/>
                          <a:latin typeface="+mn-lt"/>
                          <a:ea typeface="+mn-ea"/>
                          <a:cs typeface="+mn-cs"/>
                        </a:rPr>
                        <a:t>1050112</a:t>
                      </a:r>
                    </a:p>
                  </a:txBody>
                  <a:tcPr marL="7144" marR="7144" marT="7109" marB="0" anchor="ctr"/>
                </a:tc>
                <a:tc>
                  <a:txBody>
                    <a:bodyPr/>
                    <a:lstStyle/>
                    <a:p>
                      <a:pPr algn="l" fontAlgn="t"/>
                      <a:r>
                        <a:rPr lang="en-US" sz="900" b="0" dirty="0" smtClean="0"/>
                        <a:t>5GS </a:t>
                      </a:r>
                      <a:r>
                        <a:rPr lang="en-US" sz="900" b="0" dirty="0"/>
                        <a:t>Enhancement for Energy Efficiency and Energy Saving</a:t>
                      </a:r>
                    </a:p>
                  </a:txBody>
                  <a:tcPr marL="7144" marR="7144" marT="7109" marB="0" anchor="ctr"/>
                </a:tc>
                <a:tc>
                  <a:txBody>
                    <a:bodyPr/>
                    <a:lstStyle/>
                    <a:p>
                      <a:pPr algn="ctr" fontAlgn="t"/>
                      <a:r>
                        <a:rPr lang="en-GB" sz="900" dirty="0" err="1"/>
                        <a:t>EnergySys</a:t>
                      </a:r>
                      <a:endParaRPr lang="en-GB" sz="900" dirty="0"/>
                    </a:p>
                  </a:txBody>
                  <a:tcPr marL="7144" marR="7144" marT="7109" marB="0" anchor="ctr"/>
                </a:tc>
                <a:tc>
                  <a:txBody>
                    <a:bodyPr/>
                    <a:lstStyle/>
                    <a:p>
                      <a:pPr algn="ctr" fontAlgn="t"/>
                      <a:r>
                        <a:rPr lang="en-GB" sz="900" dirty="0"/>
                        <a:t>12/12/2024</a:t>
                      </a:r>
                    </a:p>
                  </a:txBody>
                  <a:tcPr marL="7144" marR="7144" marT="7109" marB="0" anchor="ctr"/>
                </a:tc>
                <a:tc>
                  <a:txBody>
                    <a:bodyPr/>
                    <a:lstStyle/>
                    <a:p>
                      <a:pPr algn="ctr" fontAlgn="t"/>
                      <a:r>
                        <a:rPr lang="en-GB" sz="900" dirty="0"/>
                        <a:t>0%</a:t>
                      </a:r>
                    </a:p>
                  </a:txBody>
                  <a:tcPr marL="7144" marR="7144" marT="7109" marB="0" anchor="ctr"/>
                </a:tc>
                <a:tc>
                  <a:txBody>
                    <a:bodyPr/>
                    <a:lstStyle/>
                    <a:p>
                      <a:pPr algn="ctr" fontAlgn="t"/>
                      <a:r>
                        <a:rPr lang="en-US" sz="900" kern="1200" dirty="0">
                          <a:solidFill>
                            <a:schemeClr val="dk1"/>
                          </a:solidFill>
                          <a:latin typeface="+mn-lt"/>
                          <a:ea typeface="+mn-ea"/>
                          <a:cs typeface="+mn-cs"/>
                          <a:hlinkClick r:id="rId3"/>
                        </a:rPr>
                        <a:t>SP-241388</a:t>
                      </a:r>
                      <a:endParaRPr lang="en-GB" sz="900" kern="1200" dirty="0">
                        <a:solidFill>
                          <a:schemeClr val="dk1"/>
                        </a:solidFill>
                        <a:latin typeface="+mn-lt"/>
                        <a:ea typeface="+mn-ea"/>
                        <a:cs typeface="+mn-cs"/>
                      </a:endParaRPr>
                    </a:p>
                  </a:txBody>
                  <a:tcPr marL="7144" marR="7144" marT="7109" marB="0" anchor="ctr"/>
                </a:tc>
                <a:tc>
                  <a:txBody>
                    <a:bodyPr/>
                    <a:lstStyle/>
                    <a:p>
                      <a:pPr algn="ctr">
                        <a:lnSpc>
                          <a:spcPct val="107000"/>
                        </a:lnSpc>
                        <a:spcAft>
                          <a:spcPts val="800"/>
                        </a:spcAft>
                      </a:pPr>
                      <a:r>
                        <a:rPr lang="en-GB" sz="900" dirty="0">
                          <a:solidFill>
                            <a:srgbClr val="FF0000"/>
                          </a:solidFill>
                        </a:rPr>
                        <a:t>70%</a:t>
                      </a:r>
                    </a:p>
                  </a:txBody>
                  <a:tcPr marL="27002" marR="27002" marT="0" marB="0" anchor="ctr"/>
                </a:tc>
                <a:tc>
                  <a:txBody>
                    <a:bodyPr/>
                    <a:lstStyle/>
                    <a:p>
                      <a:pPr algn="ctr">
                        <a:lnSpc>
                          <a:spcPct val="107000"/>
                        </a:lnSpc>
                        <a:spcAft>
                          <a:spcPts val="800"/>
                        </a:spcAft>
                      </a:pPr>
                      <a:r>
                        <a:rPr lang="en-GB" sz="900" dirty="0">
                          <a:solidFill>
                            <a:srgbClr val="FF0000"/>
                          </a:solidFill>
                        </a:rPr>
                        <a:t>Normative work in progress</a:t>
                      </a:r>
                    </a:p>
                  </a:txBody>
                  <a:tcPr marL="27002" marR="27002" marT="0" marB="0" anchor="ctr"/>
                </a:tc>
                <a:extLst>
                  <a:ext uri="{0D108BD9-81ED-4DB2-BD59-A6C34878D82A}">
                    <a16:rowId xmlns:a16="http://schemas.microsoft.com/office/drawing/2014/main" val="10001"/>
                  </a:ext>
                </a:extLst>
              </a:tr>
              <a:tr h="267789">
                <a:tc>
                  <a:txBody>
                    <a:bodyPr/>
                    <a:lstStyle/>
                    <a:p>
                      <a:pPr algn="ctr" fontAlgn="t"/>
                      <a:r>
                        <a:rPr lang="en-GB" sz="900" dirty="0"/>
                        <a:t>1010029</a:t>
                      </a:r>
                    </a:p>
                  </a:txBody>
                  <a:tcPr marL="9525" marR="9525" marT="9478" marB="0"/>
                </a:tc>
                <a:tc>
                  <a:txBody>
                    <a:bodyPr/>
                    <a:lstStyle/>
                    <a:p>
                      <a:pPr algn="l" fontAlgn="t"/>
                      <a:r>
                        <a:rPr lang="en-US" sz="900" b="0" dirty="0"/>
                        <a:t>Study on Energy Efficiency and Energy Saving </a:t>
                      </a:r>
                    </a:p>
                  </a:txBody>
                  <a:tcPr marL="9525" marR="9525" marT="9478" marB="0"/>
                </a:tc>
                <a:tc>
                  <a:txBody>
                    <a:bodyPr/>
                    <a:lstStyle/>
                    <a:p>
                      <a:pPr algn="ctr" fontAlgn="t"/>
                      <a:r>
                        <a:rPr lang="en-GB" sz="900" dirty="0" err="1"/>
                        <a:t>FS_EnergySys</a:t>
                      </a:r>
                      <a:endParaRPr lang="en-GB" sz="900" dirty="0"/>
                    </a:p>
                  </a:txBody>
                  <a:tcPr marL="9525" marR="9525" marT="9478" marB="0"/>
                </a:tc>
                <a:tc>
                  <a:txBody>
                    <a:bodyPr/>
                    <a:lstStyle/>
                    <a:p>
                      <a:pPr algn="ctr" fontAlgn="t"/>
                      <a:r>
                        <a:rPr lang="en-GB" sz="900" dirty="0"/>
                        <a:t>18/06/2024</a:t>
                      </a:r>
                    </a:p>
                  </a:txBody>
                  <a:tcPr marL="9525" marR="9525" marT="9478" marB="0"/>
                </a:tc>
                <a:tc>
                  <a:txBody>
                    <a:bodyPr/>
                    <a:lstStyle/>
                    <a:p>
                      <a:pPr algn="ctr" fontAlgn="t"/>
                      <a:r>
                        <a:rPr lang="en-GB" sz="900" dirty="0"/>
                        <a:t>99%</a:t>
                      </a:r>
                    </a:p>
                  </a:txBody>
                  <a:tcPr marL="9525" marR="9525" marT="9478" marB="0"/>
                </a:tc>
                <a:tc>
                  <a:txBody>
                    <a:bodyPr/>
                    <a:lstStyle/>
                    <a:p>
                      <a:pPr algn="ctr" fontAlgn="t"/>
                      <a:r>
                        <a:rPr lang="en-US" altLang="ko-KR" sz="900" b="0" i="0" u="none" strike="noStrike" dirty="0">
                          <a:effectLst/>
                          <a:latin typeface="+mj-lt"/>
                          <a:hlinkClick r:id="rId4"/>
                        </a:rPr>
                        <a:t>SP-231192</a:t>
                      </a:r>
                      <a:endParaRPr lang="en-GB" sz="900" dirty="0">
                        <a:latin typeface="+mj-lt"/>
                      </a:endParaRPr>
                    </a:p>
                  </a:txBody>
                  <a:tcPr marL="9525" marR="9525" marT="9478" marB="0"/>
                </a:tc>
                <a:tc>
                  <a:txBody>
                    <a:bodyPr/>
                    <a:lstStyle/>
                    <a:p>
                      <a:pPr algn="ctr">
                        <a:lnSpc>
                          <a:spcPct val="107000"/>
                        </a:lnSpc>
                        <a:spcAft>
                          <a:spcPts val="800"/>
                        </a:spcAft>
                      </a:pPr>
                      <a:r>
                        <a:rPr lang="en-GB" sz="900" dirty="0">
                          <a:solidFill>
                            <a:srgbClr val="FF0000"/>
                          </a:solidFill>
                        </a:rPr>
                        <a:t>100%</a:t>
                      </a:r>
                    </a:p>
                  </a:txBody>
                  <a:tcPr marL="36003" marR="36003" marT="0" marB="0" anchor="ctr"/>
                </a:tc>
                <a:tc>
                  <a:txBody>
                    <a:bodyPr/>
                    <a:lstStyle/>
                    <a:p>
                      <a:pPr algn="ctr">
                        <a:lnSpc>
                          <a:spcPct val="107000"/>
                        </a:lnSpc>
                        <a:spcAft>
                          <a:spcPts val="800"/>
                        </a:spcAft>
                      </a:pPr>
                      <a:r>
                        <a:rPr lang="en-GB" sz="900" dirty="0">
                          <a:solidFill>
                            <a:srgbClr val="FF0000"/>
                          </a:solidFill>
                        </a:rPr>
                        <a:t>Study has</a:t>
                      </a:r>
                      <a:r>
                        <a:rPr lang="en-GB" sz="900" baseline="0" dirty="0">
                          <a:solidFill>
                            <a:srgbClr val="FF0000"/>
                          </a:solidFill>
                        </a:rPr>
                        <a:t> been completed</a:t>
                      </a:r>
                      <a:endParaRPr lang="en-GB" sz="900" dirty="0">
                        <a:solidFill>
                          <a:srgbClr val="FF0000"/>
                        </a:solidFill>
                      </a:endParaRPr>
                    </a:p>
                  </a:txBody>
                  <a:tcPr marL="36003" marR="36003" marT="0" marB="0" anchor="ctr"/>
                </a:tc>
                <a:extLst>
                  <a:ext uri="{0D108BD9-81ED-4DB2-BD59-A6C34878D82A}">
                    <a16:rowId xmlns:a16="http://schemas.microsoft.com/office/drawing/2014/main" val="263104496"/>
                  </a:ext>
                </a:extLst>
              </a:tr>
            </a:tbl>
          </a:graphicData>
        </a:graphic>
      </p:graphicFrame>
      <p:sp>
        <p:nvSpPr>
          <p:cNvPr id="7" name="Title 1"/>
          <p:cNvSpPr>
            <a:spLocks noGrp="1"/>
          </p:cNvSpPr>
          <p:nvPr>
            <p:ph type="title"/>
          </p:nvPr>
        </p:nvSpPr>
        <p:spPr>
          <a:xfrm>
            <a:off x="488950" y="171450"/>
            <a:ext cx="6827838" cy="857250"/>
          </a:xfrm>
        </p:spPr>
        <p:txBody>
          <a:bodyPr/>
          <a:lstStyle/>
          <a:p>
            <a:r>
              <a:rPr lang="en-GB" altLang="en-US" sz="2800" dirty="0" err="1" smtClean="0">
                <a:solidFill>
                  <a:schemeClr val="tx1"/>
                </a:solidFill>
              </a:rPr>
              <a:t>FS_EnergySys</a:t>
            </a:r>
            <a:endParaRPr lang="en-GB" altLang="en-US" sz="2800" b="1" dirty="0" smtClean="0">
              <a:solidFill>
                <a:schemeClr val="tx1"/>
              </a:solidFill>
            </a:endParaRPr>
          </a:p>
        </p:txBody>
      </p:sp>
    </p:spTree>
    <p:extLst>
      <p:ext uri="{BB962C8B-B14F-4D97-AF65-F5344CB8AC3E}">
        <p14:creationId xmlns:p14="http://schemas.microsoft.com/office/powerpoint/2010/main" val="3212437380"/>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r>
              <a:rPr lang="en-GB" altLang="en-US" sz="2800" smtClean="0">
                <a:solidFill>
                  <a:schemeClr val="tx1"/>
                </a:solidFill>
              </a:rPr>
              <a:t>FS_MPS4msg/MPS4msg</a:t>
            </a:r>
            <a:endParaRPr lang="en-GB" altLang="en-US" sz="2800" b="1" smtClean="0">
              <a:solidFill>
                <a:schemeClr val="tx1"/>
              </a:solidFill>
            </a:endParaRPr>
          </a:p>
        </p:txBody>
      </p:sp>
      <p:sp>
        <p:nvSpPr>
          <p:cNvPr id="4" name="Content Placeholder 7"/>
          <p:cNvSpPr txBox="1">
            <a:spLocks/>
          </p:cNvSpPr>
          <p:nvPr/>
        </p:nvSpPr>
        <p:spPr>
          <a:xfrm>
            <a:off x="303213" y="1958975"/>
            <a:ext cx="8250237" cy="27447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200" kern="0" dirty="0"/>
              <a:t>Progress since </a:t>
            </a:r>
            <a:r>
              <a:rPr lang="de-DE" altLang="de-DE" sz="1200" kern="0" dirty="0" smtClean="0"/>
              <a:t>SA#105:</a:t>
            </a:r>
            <a:endParaRPr lang="de-DE" altLang="de-DE" sz="1400" kern="0" dirty="0" smtClean="0"/>
          </a:p>
          <a:p>
            <a:pPr lvl="1">
              <a:spcBef>
                <a:spcPts val="0"/>
              </a:spcBef>
              <a:spcAft>
                <a:spcPts val="75"/>
              </a:spcAft>
            </a:pPr>
            <a:r>
              <a:rPr lang="en-US" altLang="de-DE" sz="1000" kern="0" dirty="0">
                <a:solidFill>
                  <a:prstClr val="black"/>
                </a:solidFill>
              </a:rPr>
              <a:t>Continued normative phase.</a:t>
            </a:r>
          </a:p>
          <a:p>
            <a:pPr lvl="1">
              <a:spcBef>
                <a:spcPts val="300"/>
              </a:spcBef>
              <a:spcAft>
                <a:spcPts val="300"/>
              </a:spcAft>
            </a:pPr>
            <a:r>
              <a:rPr lang="en-US" altLang="de-DE" sz="1000" dirty="0"/>
              <a:t>10 CRs submitted: 9 agreed, 1 merged.</a:t>
            </a:r>
          </a:p>
          <a:p>
            <a:pPr lvl="1">
              <a:spcBef>
                <a:spcPts val="300"/>
              </a:spcBef>
              <a:spcAft>
                <a:spcPts val="300"/>
              </a:spcAft>
            </a:pPr>
            <a:r>
              <a:rPr lang="en-US" altLang="de-DE" sz="1000" dirty="0"/>
              <a:t>Normative work is 100% complete </a:t>
            </a:r>
            <a:endParaRPr lang="en-US" altLang="zh-CN" sz="1000" dirty="0">
              <a:cs typeface="Times New Roman" panose="02020603050405020304"/>
            </a:endParaRPr>
          </a:p>
          <a:p>
            <a:pPr>
              <a:spcBef>
                <a:spcPts val="300"/>
              </a:spcBef>
              <a:spcAft>
                <a:spcPts val="300"/>
              </a:spcAft>
              <a:defRPr/>
            </a:pPr>
            <a:r>
              <a:rPr lang="en-US" sz="1200" kern="0" dirty="0" smtClean="0"/>
              <a:t>Impacts and dependencies on other WGs:</a:t>
            </a:r>
          </a:p>
          <a:p>
            <a:pPr lvl="1">
              <a:spcBef>
                <a:spcPts val="0"/>
              </a:spcBef>
              <a:spcAft>
                <a:spcPts val="300"/>
              </a:spcAft>
              <a:defRPr/>
            </a:pPr>
            <a:r>
              <a:rPr lang="en-US" altLang="zh-CN" sz="1000" dirty="0" smtClean="0">
                <a:solidFill>
                  <a:prstClr val="black"/>
                </a:solidFill>
                <a:sym typeface="+mn-ea"/>
              </a:rPr>
              <a:t>None</a:t>
            </a:r>
            <a:endParaRPr lang="en-US" altLang="zh-CN" sz="1000" dirty="0">
              <a:solidFill>
                <a:prstClr val="black"/>
              </a:solidFill>
              <a:sym typeface="+mn-ea"/>
            </a:endParaRPr>
          </a:p>
          <a:p>
            <a:pPr>
              <a:spcBef>
                <a:spcPts val="0"/>
              </a:spcBef>
              <a:spcAft>
                <a:spcPts val="450"/>
              </a:spcAft>
              <a:defRPr/>
            </a:pPr>
            <a:r>
              <a:rPr lang="de-DE" sz="1200" kern="0" dirty="0" smtClean="0"/>
              <a:t>Controversial issues:</a:t>
            </a:r>
          </a:p>
          <a:p>
            <a:pPr lvl="1">
              <a:spcBef>
                <a:spcPts val="0"/>
              </a:spcBef>
              <a:spcAft>
                <a:spcPts val="450"/>
              </a:spcAft>
              <a:defRPr/>
            </a:pPr>
            <a:r>
              <a:rPr lang="en-US" altLang="de-DE" sz="1050" dirty="0" smtClean="0">
                <a:solidFill>
                  <a:prstClr val="black"/>
                </a:solidFill>
              </a:rPr>
              <a:t>None</a:t>
            </a:r>
            <a:endParaRPr lang="de-DE" sz="1050" kern="0" dirty="0" smtClean="0"/>
          </a:p>
          <a:p>
            <a:pPr>
              <a:spcBef>
                <a:spcPts val="0"/>
              </a:spcBef>
              <a:spcAft>
                <a:spcPts val="0"/>
              </a:spcAft>
              <a:defRPr/>
            </a:pPr>
            <a:r>
              <a:rPr lang="de-DE" sz="1200" kern="0" dirty="0" smtClean="0"/>
              <a:t>Next </a:t>
            </a:r>
            <a:r>
              <a:rPr lang="de-DE" sz="1200" kern="0" dirty="0"/>
              <a:t>steps</a:t>
            </a:r>
            <a:r>
              <a:rPr lang="de-DE" sz="1200" kern="0" dirty="0" smtClean="0"/>
              <a:t>:</a:t>
            </a:r>
          </a:p>
          <a:p>
            <a:pPr lvl="1">
              <a:spcBef>
                <a:spcPts val="0"/>
              </a:spcBef>
              <a:spcAft>
                <a:spcPts val="300"/>
              </a:spcAft>
              <a:defRPr/>
            </a:pPr>
            <a:r>
              <a:rPr lang="en-US" sz="1050" dirty="0" smtClean="0"/>
              <a:t>Maintenance</a:t>
            </a:r>
            <a:endParaRPr lang="en-US" altLang="de-DE" sz="1050" dirty="0">
              <a:sym typeface="+mn-ea"/>
            </a:endParaRPr>
          </a:p>
        </p:txBody>
      </p:sp>
      <p:graphicFrame>
        <p:nvGraphicFramePr>
          <p:cNvPr id="5" name="Table 4"/>
          <p:cNvGraphicFramePr>
            <a:graphicFrameLocks noGrp="1"/>
          </p:cNvGraphicFramePr>
          <p:nvPr>
            <p:extLst>
              <p:ext uri="{D42A27DB-BD31-4B8C-83A1-F6EECF244321}">
                <p14:modId xmlns:p14="http://schemas.microsoft.com/office/powerpoint/2010/main" val="3772453548"/>
              </p:ext>
            </p:extLst>
          </p:nvPr>
        </p:nvGraphicFramePr>
        <p:xfrm>
          <a:off x="303213" y="1109663"/>
          <a:ext cx="8180387" cy="71279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800" b="0" i="0" u="none" strike="noStrike" dirty="0">
                          <a:solidFill>
                            <a:srgbClr val="000000"/>
                          </a:solidFill>
                          <a:effectLst/>
                          <a:latin typeface="Arial" panose="020B0604020202020204" pitchFamily="34" charset="0"/>
                        </a:rPr>
                        <a:t>1040029</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   </a:t>
                      </a:r>
                      <a:r>
                        <a:rPr lang="en-GB" sz="800" b="0" i="0" u="none" strike="noStrike" dirty="0" smtClean="0">
                          <a:solidFill>
                            <a:srgbClr val="000000"/>
                          </a:solidFill>
                          <a:effectLst/>
                          <a:latin typeface="Arial" panose="020B0604020202020204" pitchFamily="34" charset="0"/>
                        </a:rPr>
                        <a:t>MPS </a:t>
                      </a:r>
                      <a:r>
                        <a:rPr lang="en-GB" sz="800" b="0" i="0" u="none" strike="noStrike" dirty="0">
                          <a:solidFill>
                            <a:srgbClr val="000000"/>
                          </a:solidFill>
                          <a:effectLst/>
                          <a:latin typeface="Arial" panose="020B0604020202020204" pitchFamily="34" charset="0"/>
                        </a:rPr>
                        <a:t>for IMS Messaging and SMS services </a:t>
                      </a:r>
                    </a:p>
                  </a:txBody>
                  <a:tcPr marL="9525" marR="9525" marT="9515" marB="0"/>
                </a:tc>
                <a:tc>
                  <a:txBody>
                    <a:bodyPr/>
                    <a:lstStyle/>
                    <a:p>
                      <a:pPr algn="l" fontAlgn="t"/>
                      <a:r>
                        <a:rPr lang="en-GB" sz="800" b="0" i="0" u="none" strike="noStrike">
                          <a:solidFill>
                            <a:srgbClr val="000000"/>
                          </a:solidFill>
                          <a:effectLst/>
                          <a:latin typeface="Arial" panose="020B0604020202020204" pitchFamily="34" charset="0"/>
                        </a:rPr>
                        <a:t>MPS4msg</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15" marB="0"/>
                </a:tc>
                <a:tc>
                  <a:txBody>
                    <a:bodyPr/>
                    <a:lstStyle/>
                    <a:p>
                      <a:pPr algn="l" fontAlgn="t"/>
                      <a:r>
                        <a:rPr lang="en-GB" sz="800" b="0" i="0" u="none" strike="noStrike" dirty="0" smtClean="0">
                          <a:solidFill>
                            <a:srgbClr val="000000"/>
                          </a:solidFill>
                          <a:effectLst/>
                          <a:latin typeface="Arial" panose="020B0604020202020204" pitchFamily="34" charset="0"/>
                        </a:rPr>
                        <a:t>80%</a:t>
                      </a:r>
                      <a:endParaRPr lang="en-GB" sz="800" b="0" i="0" u="none" strike="noStrike" dirty="0">
                        <a:solidFill>
                          <a:srgbClr val="000000"/>
                        </a:solidFill>
                        <a:effectLst/>
                        <a:latin typeface="Arial" panose="020B0604020202020204" pitchFamily="34" charset="0"/>
                      </a:endParaRP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3"/>
                        </a:rPr>
                        <a:t>SP-240987</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lnSpc>
                          <a:spcPct val="107000"/>
                        </a:lnSpc>
                        <a:spcAft>
                          <a:spcPts val="800"/>
                        </a:spcAft>
                      </a:pPr>
                      <a:r>
                        <a:rPr lang="en-GB" sz="800" b="0" dirty="0" smtClean="0">
                          <a:solidFill>
                            <a:srgbClr val="FF0000"/>
                          </a:solidFill>
                        </a:rPr>
                        <a:t>100%</a:t>
                      </a:r>
                      <a:endParaRPr lang="en-GB" sz="800" b="0" dirty="0">
                        <a:solidFill>
                          <a:srgbClr val="FF0000"/>
                        </a:solidFill>
                      </a:endParaRPr>
                    </a:p>
                  </a:txBody>
                  <a:tcPr marL="36003" marR="36003" marT="0" marB="0" anchor="ctr"/>
                </a:tc>
                <a:tc>
                  <a:txBody>
                    <a:bodyPr/>
                    <a:lstStyle/>
                    <a:p>
                      <a:pPr algn="l">
                        <a:lnSpc>
                          <a:spcPct val="107000"/>
                        </a:lnSpc>
                        <a:spcAft>
                          <a:spcPts val="800"/>
                        </a:spcAft>
                      </a:pPr>
                      <a:r>
                        <a:rPr lang="en-GB" sz="900" b="0" dirty="0" smtClean="0">
                          <a:solidFill>
                            <a:srgbClr val="FF0000"/>
                          </a:solidFill>
                        </a:rPr>
                        <a:t>Normative work is complete</a:t>
                      </a:r>
                      <a:endParaRPr lang="en-GB" sz="900" b="0" dirty="0">
                        <a:solidFill>
                          <a:srgbClr val="FF0000"/>
                        </a:solidFill>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800" b="0" i="0" u="none" strike="noStrike">
                          <a:solidFill>
                            <a:srgbClr val="000000"/>
                          </a:solidFill>
                          <a:effectLst/>
                          <a:latin typeface="Arial" panose="020B0604020202020204" pitchFamily="34" charset="0"/>
                        </a:rPr>
                        <a:t>1010031</a:t>
                      </a:r>
                    </a:p>
                  </a:txBody>
                  <a:tcPr marL="9525" marR="9525" marT="9515" marB="0"/>
                </a:tc>
                <a:tc>
                  <a:txBody>
                    <a:bodyPr/>
                    <a:lstStyle/>
                    <a:p>
                      <a:pPr algn="l" fontAlgn="t"/>
                      <a:r>
                        <a:rPr lang="en-GB" sz="800" b="0" i="1" u="none" strike="noStrike" dirty="0">
                          <a:solidFill>
                            <a:srgbClr val="000000"/>
                          </a:solidFill>
                          <a:effectLst/>
                          <a:latin typeface="Arial" panose="020B0604020202020204" pitchFamily="34" charset="0"/>
                        </a:rPr>
                        <a:t>   </a:t>
                      </a:r>
                      <a:r>
                        <a:rPr lang="en-GB" sz="800" b="0" i="0" u="none" strike="noStrike" dirty="0">
                          <a:solidFill>
                            <a:srgbClr val="000000"/>
                          </a:solidFill>
                          <a:effectLst/>
                          <a:latin typeface="Arial" panose="020B0604020202020204" pitchFamily="34" charset="0"/>
                        </a:rPr>
                        <a:t>Study on MPS for IMS Messaging and SMS services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FS_MPS4msg</a:t>
                      </a:r>
                    </a:p>
                  </a:txBody>
                  <a:tcPr marL="9525" marR="9525" marT="9515" marB="0"/>
                </a:tc>
                <a:tc>
                  <a:txBody>
                    <a:bodyPr/>
                    <a:lstStyle/>
                    <a:p>
                      <a:pPr algn="l" fontAlgn="t"/>
                      <a:r>
                        <a:rPr lang="en-GB" sz="800" b="0" i="0" u="none" strike="noStrike">
                          <a:solidFill>
                            <a:srgbClr val="000000"/>
                          </a:solidFill>
                          <a:effectLst/>
                          <a:latin typeface="Arial" panose="020B0604020202020204" pitchFamily="34" charset="0"/>
                        </a:rPr>
                        <a:t>06/06/2024</a:t>
                      </a:r>
                    </a:p>
                  </a:txBody>
                  <a:tcPr marL="9525" marR="9525" marT="9515"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4"/>
                        </a:rPr>
                        <a:t>SP-231197</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3" marR="36003" marT="0" marB="0" anchor="ctr"/>
                </a:tc>
                <a:tc>
                  <a:txBody>
                    <a:bodyPr/>
                    <a:lstStyle/>
                    <a:p>
                      <a:pPr algn="ctr">
                        <a:lnSpc>
                          <a:spcPct val="107000"/>
                        </a:lnSpc>
                        <a:spcAft>
                          <a:spcPts val="800"/>
                        </a:spcAft>
                      </a:pPr>
                      <a:endParaRPr lang="en-GB" sz="900" dirty="0">
                        <a:solidFill>
                          <a:srgbClr val="FF0000"/>
                        </a:solidFill>
                      </a:endParaRPr>
                    </a:p>
                  </a:txBody>
                  <a:tcPr marL="36003" marR="36003" marT="0" marB="0" anchor="ctr"/>
                </a:tc>
                <a:extLst>
                  <a:ext uri="{0D108BD9-81ED-4DB2-BD59-A6C34878D82A}">
                    <a16:rowId xmlns:a16="http://schemas.microsoft.com/office/drawing/2014/main" val="2590421922"/>
                  </a:ext>
                </a:extLst>
              </a:tr>
            </a:tbl>
          </a:graphicData>
        </a:graphic>
      </p:graphicFrame>
    </p:spTree>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7"/>
          <p:cNvSpPr txBox="1">
            <a:spLocks/>
          </p:cNvSpPr>
          <p:nvPr/>
        </p:nvSpPr>
        <p:spPr>
          <a:xfrm>
            <a:off x="488950" y="2323023"/>
            <a:ext cx="7069139" cy="259046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500" kern="0" dirty="0"/>
              <a:t>Progress since SA#105:</a:t>
            </a:r>
          </a:p>
          <a:p>
            <a:pPr lvl="1">
              <a:spcBef>
                <a:spcPts val="0"/>
              </a:spcBef>
              <a:spcAft>
                <a:spcPts val="0"/>
              </a:spcAft>
              <a:defRPr/>
            </a:pPr>
            <a:r>
              <a:rPr lang="en-US" altLang="de-DE" sz="900" kern="0" dirty="0"/>
              <a:t>15 CRs to TS 23.501, TS 23.502 and TS 23.273 were agreed. </a:t>
            </a:r>
          </a:p>
          <a:p>
            <a:pPr lvl="1">
              <a:spcBef>
                <a:spcPts val="0"/>
              </a:spcBef>
              <a:spcAft>
                <a:spcPts val="0"/>
              </a:spcAft>
              <a:defRPr/>
            </a:pPr>
            <a:r>
              <a:rPr lang="en-US" altLang="de-DE" sz="900" kern="0" dirty="0"/>
              <a:t>Aspects agreed: NAT for BH PDU sessions; Additional ULI support; Emergency service support; QoS Handling Authorization of MWAB; UE access to MWAB; network slicing for UEs served by a MWAB; Backhaul PDU Session handling for MWAB; Impact of MWAB mobility; UE mobility served by MWAB. </a:t>
            </a:r>
          </a:p>
          <a:p>
            <a:pPr>
              <a:spcBef>
                <a:spcPts val="225"/>
              </a:spcBef>
              <a:spcAft>
                <a:spcPts val="225"/>
              </a:spcAft>
              <a:defRPr/>
            </a:pPr>
            <a:r>
              <a:rPr lang="en-US" sz="1500" kern="0" dirty="0"/>
              <a:t>Impacts and dependencies on other WGs:</a:t>
            </a:r>
          </a:p>
          <a:p>
            <a:pPr lvl="1">
              <a:spcBef>
                <a:spcPts val="0"/>
              </a:spcBef>
              <a:spcAft>
                <a:spcPts val="225"/>
              </a:spcAft>
              <a:defRPr/>
            </a:pPr>
            <a:r>
              <a:rPr lang="en-US" sz="900" dirty="0"/>
              <a:t>Pending response to LS (</a:t>
            </a:r>
            <a:r>
              <a:rPr lang="en-US" altLang="de-DE" sz="900" kern="0" dirty="0"/>
              <a:t>S2-2407345</a:t>
            </a:r>
            <a:r>
              <a:rPr lang="en-US" sz="900" dirty="0"/>
              <a:t>) sent to RAN3 and cc RAN2, with specific questions on access control and Additional ULI format.</a:t>
            </a:r>
          </a:p>
          <a:p>
            <a:pPr lvl="1">
              <a:spcBef>
                <a:spcPts val="0"/>
              </a:spcBef>
              <a:spcAft>
                <a:spcPts val="225"/>
              </a:spcAft>
              <a:defRPr/>
            </a:pPr>
            <a:r>
              <a:rPr lang="en-US" sz="900" dirty="0"/>
              <a:t>OAM support is expected to be handled by SA5, and security to be handled by SA3</a:t>
            </a:r>
            <a:endParaRPr lang="en-US" altLang="zh-CN" sz="900" dirty="0">
              <a:solidFill>
                <a:prstClr val="black"/>
              </a:solidFill>
              <a:sym typeface="+mn-ea"/>
            </a:endParaRPr>
          </a:p>
          <a:p>
            <a:pPr>
              <a:spcBef>
                <a:spcPts val="0"/>
              </a:spcBef>
              <a:spcAft>
                <a:spcPts val="0"/>
              </a:spcAft>
              <a:defRPr/>
            </a:pPr>
            <a:r>
              <a:rPr lang="de-DE" sz="1500" kern="0" dirty="0"/>
              <a:t>Next steps:</a:t>
            </a:r>
          </a:p>
          <a:p>
            <a:pPr lvl="1">
              <a:spcBef>
                <a:spcPts val="0"/>
              </a:spcBef>
              <a:spcAft>
                <a:spcPts val="225"/>
              </a:spcAft>
              <a:defRPr/>
            </a:pPr>
            <a:r>
              <a:rPr lang="en-US" sz="900" kern="0" dirty="0"/>
              <a:t>Alignment considering responses from RAN WGs on </a:t>
            </a:r>
            <a:r>
              <a:rPr lang="en-US" sz="900" dirty="0"/>
              <a:t>LS (</a:t>
            </a:r>
            <a:r>
              <a:rPr lang="en-US" altLang="de-DE" sz="900" kern="0" dirty="0"/>
              <a:t>S2-2407345</a:t>
            </a:r>
            <a:r>
              <a:rPr lang="en-US" sz="900" dirty="0"/>
              <a:t>), e.g.</a:t>
            </a:r>
            <a:r>
              <a:rPr lang="en-US" sz="900" kern="0" dirty="0"/>
              <a:t> "Additional ULI" handling, etc.</a:t>
            </a:r>
          </a:p>
          <a:p>
            <a:pPr lvl="1">
              <a:spcBef>
                <a:spcPts val="0"/>
              </a:spcBef>
              <a:spcAft>
                <a:spcPts val="225"/>
              </a:spcAft>
              <a:defRPr/>
            </a:pPr>
            <a:r>
              <a:rPr lang="en-US" sz="900" kern="0" dirty="0"/>
              <a:t>Other Alignment based on work progressed in other working groups</a:t>
            </a:r>
          </a:p>
          <a:p>
            <a:pPr lvl="1">
              <a:spcBef>
                <a:spcPts val="0"/>
              </a:spcBef>
              <a:spcAft>
                <a:spcPts val="225"/>
              </a:spcAft>
              <a:defRPr/>
            </a:pPr>
            <a:r>
              <a:rPr lang="en-US" sz="900" kern="0" dirty="0"/>
              <a:t>Maintenance work</a:t>
            </a:r>
          </a:p>
        </p:txBody>
      </p:sp>
      <p:graphicFrame>
        <p:nvGraphicFramePr>
          <p:cNvPr id="5" name="Table 4"/>
          <p:cNvGraphicFramePr>
            <a:graphicFrameLocks noGrp="1"/>
          </p:cNvGraphicFramePr>
          <p:nvPr>
            <p:extLst>
              <p:ext uri="{D42A27DB-BD31-4B8C-83A1-F6EECF244321}">
                <p14:modId xmlns:p14="http://schemas.microsoft.com/office/powerpoint/2010/main" val="131403400"/>
              </p:ext>
            </p:extLst>
          </p:nvPr>
        </p:nvGraphicFramePr>
        <p:xfrm>
          <a:off x="488950" y="1277359"/>
          <a:ext cx="8009097" cy="903194"/>
        </p:xfrm>
        <a:graphic>
          <a:graphicData uri="http://schemas.openxmlformats.org/drawingml/2006/table">
            <a:tbl>
              <a:tblPr firstRow="1" firstCol="1" bandRow="1">
                <a:tableStyleId>{F5AB1C69-6EDB-4FF4-983F-18BD219EF322}</a:tableStyleId>
              </a:tblPr>
              <a:tblGrid>
                <a:gridCol w="478011">
                  <a:extLst>
                    <a:ext uri="{9D8B030D-6E8A-4147-A177-3AD203B41FA5}">
                      <a16:colId xmlns:a16="http://schemas.microsoft.com/office/drawing/2014/main" val="20000"/>
                    </a:ext>
                  </a:extLst>
                </a:gridCol>
                <a:gridCol w="3053101">
                  <a:extLst>
                    <a:ext uri="{9D8B030D-6E8A-4147-A177-3AD203B41FA5}">
                      <a16:colId xmlns:a16="http://schemas.microsoft.com/office/drawing/2014/main" val="20001"/>
                    </a:ext>
                  </a:extLst>
                </a:gridCol>
                <a:gridCol w="869990">
                  <a:extLst>
                    <a:ext uri="{9D8B030D-6E8A-4147-A177-3AD203B41FA5}">
                      <a16:colId xmlns:a16="http://schemas.microsoft.com/office/drawing/2014/main" val="20002"/>
                    </a:ext>
                  </a:extLst>
                </a:gridCol>
                <a:gridCol w="640967">
                  <a:extLst>
                    <a:ext uri="{9D8B030D-6E8A-4147-A177-3AD203B41FA5}">
                      <a16:colId xmlns:a16="http://schemas.microsoft.com/office/drawing/2014/main" val="20003"/>
                    </a:ext>
                  </a:extLst>
                </a:gridCol>
                <a:gridCol w="438167">
                  <a:extLst>
                    <a:ext uri="{9D8B030D-6E8A-4147-A177-3AD203B41FA5}">
                      <a16:colId xmlns:a16="http://schemas.microsoft.com/office/drawing/2014/main" val="20004"/>
                    </a:ext>
                  </a:extLst>
                </a:gridCol>
                <a:gridCol w="510699">
                  <a:extLst>
                    <a:ext uri="{9D8B030D-6E8A-4147-A177-3AD203B41FA5}">
                      <a16:colId xmlns:a16="http://schemas.microsoft.com/office/drawing/2014/main" val="20005"/>
                    </a:ext>
                  </a:extLst>
                </a:gridCol>
                <a:gridCol w="510699">
                  <a:extLst>
                    <a:ext uri="{9D8B030D-6E8A-4147-A177-3AD203B41FA5}">
                      <a16:colId xmlns:a16="http://schemas.microsoft.com/office/drawing/2014/main" val="20006"/>
                    </a:ext>
                  </a:extLst>
                </a:gridCol>
                <a:gridCol w="1507463">
                  <a:extLst>
                    <a:ext uri="{9D8B030D-6E8A-4147-A177-3AD203B41FA5}">
                      <a16:colId xmlns:a16="http://schemas.microsoft.com/office/drawing/2014/main" val="20007"/>
                    </a:ext>
                  </a:extLst>
                </a:gridCol>
              </a:tblGrid>
              <a:tr h="195692">
                <a:tc>
                  <a:txBody>
                    <a:bodyPr/>
                    <a:lstStyle/>
                    <a:p>
                      <a:pPr algn="ctr">
                        <a:lnSpc>
                          <a:spcPct val="107000"/>
                        </a:lnSpc>
                        <a:spcAft>
                          <a:spcPts val="800"/>
                        </a:spcAft>
                      </a:pPr>
                      <a:r>
                        <a:rPr lang="en-GB" sz="900" dirty="0"/>
                        <a:t>UID</a:t>
                      </a:r>
                    </a:p>
                  </a:txBody>
                  <a:tcPr marL="27002" marR="27002" marT="0" marB="0" anchor="ctr"/>
                </a:tc>
                <a:tc>
                  <a:txBody>
                    <a:bodyPr/>
                    <a:lstStyle/>
                    <a:p>
                      <a:pPr algn="ctr">
                        <a:lnSpc>
                          <a:spcPct val="107000"/>
                        </a:lnSpc>
                        <a:spcAft>
                          <a:spcPts val="800"/>
                        </a:spcAft>
                      </a:pPr>
                      <a:r>
                        <a:rPr lang="en-GB" sz="900" dirty="0"/>
                        <a:t>Name</a:t>
                      </a:r>
                    </a:p>
                  </a:txBody>
                  <a:tcPr marL="27002" marR="27002" marT="0" marB="0" anchor="ctr"/>
                </a:tc>
                <a:tc>
                  <a:txBody>
                    <a:bodyPr/>
                    <a:lstStyle/>
                    <a:p>
                      <a:pPr algn="ctr">
                        <a:lnSpc>
                          <a:spcPct val="107000"/>
                        </a:lnSpc>
                        <a:spcAft>
                          <a:spcPts val="800"/>
                        </a:spcAft>
                      </a:pPr>
                      <a:r>
                        <a:rPr lang="en-GB" sz="900" dirty="0"/>
                        <a:t>Acronym</a:t>
                      </a:r>
                    </a:p>
                  </a:txBody>
                  <a:tcPr marL="27002" marR="27002"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27002" marR="27002" marT="0" marB="0" anchor="ctr"/>
                </a:tc>
                <a:tc>
                  <a:txBody>
                    <a:bodyPr/>
                    <a:lstStyle/>
                    <a:p>
                      <a:pPr algn="ctr">
                        <a:lnSpc>
                          <a:spcPct val="107000"/>
                        </a:lnSpc>
                        <a:spcAft>
                          <a:spcPts val="800"/>
                        </a:spcAft>
                      </a:pPr>
                      <a:r>
                        <a:rPr lang="en-GB" sz="900" dirty="0"/>
                        <a:t>Old %</a:t>
                      </a:r>
                    </a:p>
                  </a:txBody>
                  <a:tcPr marL="27002" marR="27002"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27002" marR="27002"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27002" marR="27002" marT="0" marB="0" anchor="ctr"/>
                </a:tc>
                <a:tc>
                  <a:txBody>
                    <a:bodyPr/>
                    <a:lstStyle/>
                    <a:p>
                      <a:pPr algn="ctr">
                        <a:lnSpc>
                          <a:spcPct val="107000"/>
                        </a:lnSpc>
                        <a:spcAft>
                          <a:spcPts val="800"/>
                        </a:spcAft>
                      </a:pPr>
                      <a:r>
                        <a:rPr lang="en-GB" sz="900" dirty="0">
                          <a:solidFill>
                            <a:srgbClr val="FF0000"/>
                          </a:solidFill>
                        </a:rPr>
                        <a:t>Change or comment</a:t>
                      </a:r>
                    </a:p>
                  </a:txBody>
                  <a:tcPr marL="27002" marR="27002" marT="0" marB="0" anchor="ctr"/>
                </a:tc>
                <a:extLst>
                  <a:ext uri="{0D108BD9-81ED-4DB2-BD59-A6C34878D82A}">
                    <a16:rowId xmlns:a16="http://schemas.microsoft.com/office/drawing/2014/main" val="10000"/>
                  </a:ext>
                </a:extLst>
              </a:tr>
              <a:tr h="169451">
                <a:tc>
                  <a:txBody>
                    <a:bodyPr/>
                    <a:lstStyle/>
                    <a:p>
                      <a:pPr algn="l" fontAlgn="t"/>
                      <a:r>
                        <a:rPr lang="en-GB" sz="900" b="0" i="0" u="none" strike="noStrike" dirty="0">
                          <a:solidFill>
                            <a:srgbClr val="000000"/>
                          </a:solidFill>
                          <a:effectLst/>
                          <a:latin typeface="Arial" panose="020B0604020202020204" pitchFamily="34" charset="0"/>
                        </a:rPr>
                        <a:t>1020067</a:t>
                      </a:r>
                    </a:p>
                  </a:txBody>
                  <a:tcPr marL="7144" marR="7144" marT="7136" marB="0"/>
                </a:tc>
                <a:tc>
                  <a:txBody>
                    <a:bodyPr/>
                    <a:lstStyle/>
                    <a:p>
                      <a:pPr algn="l" fontAlgn="t"/>
                      <a:r>
                        <a:rPr lang="en-GB" sz="900" b="0" i="1" u="none" strike="noStrike" dirty="0">
                          <a:solidFill>
                            <a:srgbClr val="000000"/>
                          </a:solidFill>
                          <a:effectLst/>
                          <a:latin typeface="Arial" panose="020B0604020202020204" pitchFamily="34" charset="0"/>
                        </a:rPr>
                        <a:t>Study on Vehicle Mounted Relays Phase 2 </a:t>
                      </a:r>
                    </a:p>
                  </a:txBody>
                  <a:tcPr marL="7144" marR="7144" marT="7136" marB="0"/>
                </a:tc>
                <a:tc>
                  <a:txBody>
                    <a:bodyPr/>
                    <a:lstStyle/>
                    <a:p>
                      <a:pPr algn="l" fontAlgn="t"/>
                      <a:r>
                        <a:rPr lang="en-GB" sz="900" b="0" i="0" u="none" strike="noStrike" dirty="0">
                          <a:solidFill>
                            <a:srgbClr val="000000"/>
                          </a:solidFill>
                          <a:effectLst/>
                          <a:latin typeface="Arial" panose="020B0604020202020204" pitchFamily="34" charset="0"/>
                        </a:rPr>
                        <a:t>FS_VMR_Ph2</a:t>
                      </a:r>
                    </a:p>
                  </a:txBody>
                  <a:tcPr marL="7144" marR="7144" marT="7136" marB="0"/>
                </a:tc>
                <a:tc>
                  <a:txBody>
                    <a:bodyPr/>
                    <a:lstStyle/>
                    <a:p>
                      <a:pPr algn="l" fontAlgn="t"/>
                      <a:r>
                        <a:rPr lang="en-GB" sz="900" b="0" i="0" u="none" strike="noStrike" dirty="0">
                          <a:solidFill>
                            <a:srgbClr val="000000"/>
                          </a:solidFill>
                          <a:effectLst/>
                          <a:latin typeface="Arial" panose="020B0604020202020204" pitchFamily="34" charset="0"/>
                        </a:rPr>
                        <a:t>09/09/2024</a:t>
                      </a:r>
                    </a:p>
                  </a:txBody>
                  <a:tcPr marL="7144" marR="7144" marT="7136" marB="0"/>
                </a:tc>
                <a:tc>
                  <a:txBody>
                    <a:bodyPr/>
                    <a:lstStyle/>
                    <a:p>
                      <a:pPr algn="l" fontAlgn="t"/>
                      <a:r>
                        <a:rPr lang="en-GB" sz="900" b="0" i="0" u="none" strike="noStrike" dirty="0" smtClean="0">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7144" marR="7144" marT="7136" marB="0"/>
                </a:tc>
                <a:tc>
                  <a:txBody>
                    <a:bodyPr/>
                    <a:lstStyle/>
                    <a:p>
                      <a:pPr algn="l" fontAlgn="t"/>
                      <a:r>
                        <a:rPr lang="en-GB" sz="900" b="0" i="0" u="sng" strike="noStrike" dirty="0">
                          <a:solidFill>
                            <a:srgbClr val="0563C1"/>
                          </a:solidFill>
                          <a:effectLst/>
                          <a:latin typeface="Calibri" panose="020F0502020204030204" pitchFamily="34" charset="0"/>
                          <a:hlinkClick r:id="rId3"/>
                        </a:rPr>
                        <a:t>SP-240493</a:t>
                      </a:r>
                      <a:endParaRPr lang="en-GB" sz="900" b="0" i="0" u="sng" strike="noStrike" dirty="0">
                        <a:solidFill>
                          <a:srgbClr val="0563C1"/>
                        </a:solidFill>
                        <a:effectLst/>
                        <a:latin typeface="Calibri" panose="020F0502020204030204" pitchFamily="34" charset="0"/>
                      </a:endParaRPr>
                    </a:p>
                  </a:txBody>
                  <a:tcPr marL="7144" marR="7144" marT="7136" marB="0"/>
                </a:tc>
                <a:tc>
                  <a:txBody>
                    <a:bodyPr/>
                    <a:lstStyle/>
                    <a:p>
                      <a:pPr algn="ctr">
                        <a:lnSpc>
                          <a:spcPct val="107000"/>
                        </a:lnSpc>
                        <a:spcAft>
                          <a:spcPts val="800"/>
                        </a:spcAft>
                      </a:pPr>
                      <a:r>
                        <a:rPr lang="en-GB" sz="900" dirty="0">
                          <a:solidFill>
                            <a:srgbClr val="FF0000"/>
                          </a:solidFill>
                        </a:rPr>
                        <a:t>100%</a:t>
                      </a:r>
                    </a:p>
                  </a:txBody>
                  <a:tcPr marL="27002" marR="27002" marT="0" marB="0" anchor="ctr"/>
                </a:tc>
                <a:tc>
                  <a:txBody>
                    <a:bodyPr/>
                    <a:lstStyle/>
                    <a:p>
                      <a:pPr algn="ctr">
                        <a:lnSpc>
                          <a:spcPct val="107000"/>
                        </a:lnSpc>
                        <a:spcAft>
                          <a:spcPts val="800"/>
                        </a:spcAft>
                      </a:pPr>
                      <a:r>
                        <a:rPr lang="en-GB" sz="900" dirty="0">
                          <a:solidFill>
                            <a:srgbClr val="FF0000"/>
                          </a:solidFill>
                          <a:latin typeface="Arial "/>
                        </a:rPr>
                        <a:t>Agreed in SA#105 to mark 100%</a:t>
                      </a:r>
                    </a:p>
                  </a:txBody>
                  <a:tcPr marL="27002" marR="27002" marT="0" marB="0" anchor="ctr"/>
                </a:tc>
                <a:extLst>
                  <a:ext uri="{0D108BD9-81ED-4DB2-BD59-A6C34878D82A}">
                    <a16:rowId xmlns:a16="http://schemas.microsoft.com/office/drawing/2014/main" val="10001"/>
                  </a:ext>
                </a:extLst>
              </a:tr>
              <a:tr h="169451">
                <a:tc>
                  <a:txBody>
                    <a:bodyPr/>
                    <a:lstStyle/>
                    <a:p>
                      <a:pPr algn="l" fontAlgn="t"/>
                      <a:r>
                        <a:rPr lang="en-GB" sz="900" b="0" i="0" u="none" strike="noStrike">
                          <a:solidFill>
                            <a:srgbClr val="000000"/>
                          </a:solidFill>
                          <a:effectLst/>
                          <a:latin typeface="Arial" panose="020B0604020202020204" pitchFamily="34" charset="0"/>
                        </a:rPr>
                        <a:t>1040031</a:t>
                      </a:r>
                    </a:p>
                  </a:txBody>
                  <a:tcPr marL="7144" marR="7144" marT="7136" marB="0"/>
                </a:tc>
                <a:tc>
                  <a:txBody>
                    <a:bodyPr/>
                    <a:lstStyle/>
                    <a:p>
                      <a:pPr algn="l" fontAlgn="t"/>
                      <a:r>
                        <a:rPr lang="en-GB" sz="900" b="0" i="0" u="none" strike="noStrike" dirty="0">
                          <a:solidFill>
                            <a:srgbClr val="000000"/>
                          </a:solidFill>
                          <a:effectLst/>
                          <a:latin typeface="Arial" panose="020B0604020202020204" pitchFamily="34" charset="0"/>
                        </a:rPr>
                        <a:t>Vehicle Mounted Relays Phase 2 </a:t>
                      </a:r>
                    </a:p>
                  </a:txBody>
                  <a:tcPr marL="7144" marR="7144" marT="7136" marB="0"/>
                </a:tc>
                <a:tc>
                  <a:txBody>
                    <a:bodyPr/>
                    <a:lstStyle/>
                    <a:p>
                      <a:pPr algn="l" fontAlgn="t"/>
                      <a:r>
                        <a:rPr lang="en-GB" sz="900" b="0" i="0" u="none" strike="noStrike">
                          <a:solidFill>
                            <a:srgbClr val="000000"/>
                          </a:solidFill>
                          <a:effectLst/>
                          <a:latin typeface="Arial" panose="020B0604020202020204" pitchFamily="34" charset="0"/>
                        </a:rPr>
                        <a:t>VMR_Ph2</a:t>
                      </a:r>
                    </a:p>
                  </a:txBody>
                  <a:tcPr marL="7144" marR="7144" marT="7136" marB="0"/>
                </a:tc>
                <a:tc>
                  <a:txBody>
                    <a:bodyPr/>
                    <a:lstStyle/>
                    <a:p>
                      <a:pPr algn="l" fontAlgn="t"/>
                      <a:r>
                        <a:rPr lang="en-GB" sz="900" b="0" i="0" u="none" strike="noStrike">
                          <a:solidFill>
                            <a:srgbClr val="000000"/>
                          </a:solidFill>
                          <a:effectLst/>
                          <a:latin typeface="Arial" panose="020B0604020202020204" pitchFamily="34" charset="0"/>
                        </a:rPr>
                        <a:t>12/12/2024</a:t>
                      </a:r>
                    </a:p>
                  </a:txBody>
                  <a:tcPr marL="7144" marR="7144" marT="7136" marB="0"/>
                </a:tc>
                <a:tc>
                  <a:txBody>
                    <a:bodyPr/>
                    <a:lstStyle/>
                    <a:p>
                      <a:pPr algn="l" fontAlgn="t"/>
                      <a:r>
                        <a:rPr lang="en-GB" sz="900" b="0" i="0" u="none" strike="noStrike" dirty="0">
                          <a:solidFill>
                            <a:srgbClr val="000000"/>
                          </a:solidFill>
                          <a:effectLst/>
                          <a:latin typeface="Arial" panose="020B0604020202020204" pitchFamily="34" charset="0"/>
                        </a:rPr>
                        <a:t>40%</a:t>
                      </a:r>
                    </a:p>
                  </a:txBody>
                  <a:tcPr marL="7144" marR="7144" marT="7136" marB="0"/>
                </a:tc>
                <a:tc>
                  <a:txBody>
                    <a:bodyPr/>
                    <a:lstStyle/>
                    <a:p>
                      <a:pPr algn="l" fontAlgn="t"/>
                      <a:r>
                        <a:rPr lang="en-GB" sz="900" b="0" i="0" u="sng" strike="noStrike" dirty="0">
                          <a:solidFill>
                            <a:srgbClr val="0563C1"/>
                          </a:solidFill>
                          <a:effectLst/>
                          <a:latin typeface="Calibri" panose="020F0502020204030204" pitchFamily="34" charset="0"/>
                          <a:hlinkClick r:id="rId4"/>
                        </a:rPr>
                        <a:t>SP-240989</a:t>
                      </a:r>
                      <a:endParaRPr lang="en-GB" sz="900" b="0" i="0" u="sng" strike="noStrike" dirty="0">
                        <a:solidFill>
                          <a:srgbClr val="0563C1"/>
                        </a:solidFill>
                        <a:effectLst/>
                        <a:latin typeface="Calibri" panose="020F0502020204030204" pitchFamily="34" charset="0"/>
                      </a:endParaRPr>
                    </a:p>
                  </a:txBody>
                  <a:tcPr marL="7144" marR="7144" marT="7136" marB="0"/>
                </a:tc>
                <a:tc>
                  <a:txBody>
                    <a:bodyPr/>
                    <a:lstStyle/>
                    <a:p>
                      <a:pPr algn="ctr">
                        <a:lnSpc>
                          <a:spcPct val="107000"/>
                        </a:lnSpc>
                        <a:spcAft>
                          <a:spcPts val="800"/>
                        </a:spcAft>
                      </a:pPr>
                      <a:r>
                        <a:rPr lang="en-GB" sz="900" dirty="0">
                          <a:solidFill>
                            <a:srgbClr val="FF0000"/>
                          </a:solidFill>
                        </a:rPr>
                        <a:t>100%</a:t>
                      </a:r>
                    </a:p>
                  </a:txBody>
                  <a:tcPr marL="27002" marR="27002" marT="0" marB="0" anchor="ctr"/>
                </a:tc>
                <a:tc>
                  <a:txBody>
                    <a:bodyPr/>
                    <a:lstStyle/>
                    <a:p>
                      <a:pPr algn="ctr">
                        <a:lnSpc>
                          <a:spcPct val="107000"/>
                        </a:lnSpc>
                        <a:spcAft>
                          <a:spcPts val="800"/>
                        </a:spcAft>
                      </a:pPr>
                      <a:endParaRPr lang="en-GB" sz="900" dirty="0">
                        <a:solidFill>
                          <a:srgbClr val="FF0000"/>
                        </a:solidFill>
                      </a:endParaRPr>
                    </a:p>
                  </a:txBody>
                  <a:tcPr marL="27002" marR="27002" marT="0" marB="0" anchor="ctr"/>
                </a:tc>
                <a:extLst>
                  <a:ext uri="{0D108BD9-81ED-4DB2-BD59-A6C34878D82A}">
                    <a16:rowId xmlns:a16="http://schemas.microsoft.com/office/drawing/2014/main" val="2590421922"/>
                  </a:ext>
                </a:extLst>
              </a:tr>
            </a:tbl>
          </a:graphicData>
        </a:graphic>
      </p:graphicFrame>
      <p:sp>
        <p:nvSpPr>
          <p:cNvPr id="6" name="Title 1"/>
          <p:cNvSpPr>
            <a:spLocks noGrp="1"/>
          </p:cNvSpPr>
          <p:nvPr>
            <p:ph type="title"/>
          </p:nvPr>
        </p:nvSpPr>
        <p:spPr>
          <a:xfrm>
            <a:off x="488950" y="171450"/>
            <a:ext cx="6827838" cy="857250"/>
          </a:xfrm>
        </p:spPr>
        <p:txBody>
          <a:bodyPr/>
          <a:lstStyle/>
          <a:p>
            <a:r>
              <a:rPr lang="en-GB" altLang="en-US" sz="2800" dirty="0" smtClean="0">
                <a:solidFill>
                  <a:srgbClr val="000000"/>
                </a:solidFill>
                <a:latin typeface="Arial" panose="020B0604020202020204" pitchFamily="34" charset="0"/>
              </a:rPr>
              <a:t>FS_VMR_Ph2/VMR_Ph2</a:t>
            </a:r>
            <a:endParaRPr lang="en-GB" altLang="en-US" sz="2800" b="1" dirty="0" smtClean="0">
              <a:solidFill>
                <a:schemeClr val="tx1"/>
              </a:solidFill>
            </a:endParaRPr>
          </a:p>
        </p:txBody>
      </p:sp>
    </p:spTree>
    <p:extLst>
      <p:ext uri="{BB962C8B-B14F-4D97-AF65-F5344CB8AC3E}">
        <p14:creationId xmlns:p14="http://schemas.microsoft.com/office/powerpoint/2010/main" val="2454667198"/>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r>
              <a:rPr lang="en-US" altLang="zh-CN" sz="2800" smtClean="0">
                <a:solidFill>
                  <a:schemeClr val="tx1"/>
                </a:solidFill>
              </a:rPr>
              <a:t>FS_5G_ProSe_Ph3/5G_ProSe_Ph3</a:t>
            </a:r>
            <a:endParaRPr lang="en-GB" altLang="en-US" sz="2800"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300"/>
              </a:spcAft>
              <a:buBlip>
                <a:blip r:embed="rId3"/>
              </a:buBlip>
            </a:pPr>
            <a:r>
              <a:rPr lang="en-US" altLang="ko-KR" sz="1400" b="1" dirty="0">
                <a:solidFill>
                  <a:prstClr val="black"/>
                </a:solidFill>
              </a:rPr>
              <a:t>Progress since SA#105</a:t>
            </a:r>
            <a:endParaRPr lang="de-DE" altLang="ko-KR" sz="1400" dirty="0">
              <a:solidFill>
                <a:prstClr val="black"/>
              </a:solidFill>
            </a:endParaRPr>
          </a:p>
          <a:p>
            <a:pPr lvl="1">
              <a:spcBef>
                <a:spcPts val="0"/>
              </a:spcBef>
              <a:spcAft>
                <a:spcPts val="0"/>
              </a:spcAft>
            </a:pPr>
            <a:r>
              <a:rPr lang="en-US" altLang="de-DE" sz="1200" dirty="0"/>
              <a:t>Agreed 12</a:t>
            </a:r>
            <a:r>
              <a:rPr lang="en-US" altLang="de-DE" sz="1200" kern="0" dirty="0"/>
              <a:t> CRs to TS 23.304.</a:t>
            </a:r>
          </a:p>
          <a:p>
            <a:pPr lvl="1">
              <a:spcBef>
                <a:spcPts val="0"/>
              </a:spcBef>
              <a:spcAft>
                <a:spcPts val="0"/>
              </a:spcAft>
            </a:pPr>
            <a:r>
              <a:rPr lang="en-US" altLang="ko-KR" sz="1200" dirty="0"/>
              <a:t>All work tasks in the WID were captured in TS </a:t>
            </a:r>
            <a:r>
              <a:rPr lang="en-US" altLang="ko-KR" sz="1200" dirty="0" smtClean="0"/>
              <a:t>23.304</a:t>
            </a:r>
            <a:endParaRPr lang="en-US" altLang="ko-KR" sz="1200" dirty="0"/>
          </a:p>
          <a:p>
            <a:pPr lvl="1">
              <a:spcBef>
                <a:spcPts val="0"/>
              </a:spcBef>
              <a:spcAft>
                <a:spcPts val="0"/>
              </a:spcAft>
            </a:pPr>
            <a:r>
              <a:rPr lang="en-US" altLang="de-DE" sz="1200" dirty="0" smtClean="0"/>
              <a:t>Support </a:t>
            </a:r>
            <a:r>
              <a:rPr lang="en-US" altLang="de-DE" sz="1200" dirty="0"/>
              <a:t>for Multi-hop </a:t>
            </a:r>
            <a:r>
              <a:rPr lang="en-US" altLang="de-DE" sz="1200" dirty="0" err="1"/>
              <a:t>ProSe</a:t>
            </a:r>
            <a:r>
              <a:rPr lang="en-US" altLang="de-DE" sz="1200" dirty="0"/>
              <a:t> discovery and selection, communication, </a:t>
            </a:r>
            <a:r>
              <a:rPr lang="en-US" altLang="de-DE" sz="1200" dirty="0" err="1"/>
              <a:t>QoS</a:t>
            </a:r>
            <a:r>
              <a:rPr lang="en-US" altLang="de-DE" sz="1200" dirty="0"/>
              <a:t> and relay re-selection for Layer 3 UE-to-UE and UE-to-Network relay. </a:t>
            </a:r>
          </a:p>
          <a:p>
            <a:pPr lvl="1">
              <a:spcBef>
                <a:spcPts val="0"/>
              </a:spcBef>
              <a:spcAft>
                <a:spcPts val="0"/>
              </a:spcAft>
            </a:pPr>
            <a:r>
              <a:rPr lang="en-US" altLang="de-DE" sz="1200" kern="0" dirty="0"/>
              <a:t>One reply LS sent to CT1 to clarify the relationship between single</a:t>
            </a:r>
            <a:r>
              <a:rPr lang="en-US" altLang="de-DE" sz="1200" dirty="0"/>
              <a:t>-</a:t>
            </a:r>
            <a:r>
              <a:rPr lang="en-US" altLang="de-DE" sz="1200" kern="0" dirty="0"/>
              <a:t>hop and multi-hop capabilities and policies, and IP address allocation in U2N relay.</a:t>
            </a:r>
            <a:endParaRPr lang="en-US" altLang="de-DE" sz="1200" dirty="0"/>
          </a:p>
          <a:p>
            <a:pPr marL="457200" lvl="1" indent="-457200">
              <a:spcBef>
                <a:spcPts val="0"/>
              </a:spcBef>
              <a:spcAft>
                <a:spcPts val="300"/>
              </a:spcAft>
              <a:buBlip>
                <a:blip r:embed="rId3"/>
              </a:buBlip>
            </a:pPr>
            <a:r>
              <a:rPr lang="en-US" altLang="ko-KR" sz="1400" b="1" dirty="0">
                <a:solidFill>
                  <a:prstClr val="black"/>
                </a:solidFill>
              </a:rPr>
              <a:t>Impacts and dependencies on other WGs</a:t>
            </a:r>
            <a:endParaRPr lang="en-US" altLang="de-DE" sz="1400" dirty="0">
              <a:solidFill>
                <a:prstClr val="black"/>
              </a:solidFill>
              <a:sym typeface="+mn-ea"/>
            </a:endParaRPr>
          </a:p>
          <a:p>
            <a:pPr lvl="1">
              <a:spcBef>
                <a:spcPts val="0"/>
              </a:spcBef>
              <a:spcAft>
                <a:spcPts val="300"/>
              </a:spcAft>
            </a:pPr>
            <a:r>
              <a:rPr lang="en-US" altLang="de-DE" sz="1200" dirty="0">
                <a:solidFill>
                  <a:prstClr val="black"/>
                </a:solidFill>
                <a:sym typeface="+mn-ea"/>
              </a:rPr>
              <a:t>Layer 2 UE-to-Network Relay has dependencies in related work item in RAN.</a:t>
            </a:r>
          </a:p>
          <a:p>
            <a:pPr marL="457200" lvl="0" indent="-457200">
              <a:spcBef>
                <a:spcPts val="0"/>
              </a:spcBef>
              <a:spcAft>
                <a:spcPts val="200"/>
              </a:spcAft>
              <a:buBlip>
                <a:blip r:embed="rId3"/>
              </a:buBlip>
              <a:defRPr/>
            </a:pPr>
            <a:r>
              <a:rPr lang="de-DE" altLang="ko-KR" sz="1400" b="1" kern="0" dirty="0">
                <a:solidFill>
                  <a:prstClr val="black"/>
                </a:solidFill>
                <a:ea typeface="맑은 고딕" panose="020B0503020000020004" pitchFamily="34" charset="-127"/>
              </a:rPr>
              <a:t>Outstanding issues</a:t>
            </a:r>
          </a:p>
          <a:p>
            <a:pPr lvl="1">
              <a:spcBef>
                <a:spcPts val="0"/>
              </a:spcBef>
              <a:spcAft>
                <a:spcPts val="300"/>
              </a:spcAft>
            </a:pPr>
            <a:r>
              <a:rPr lang="en-US" altLang="de-DE" sz="1200" dirty="0">
                <a:solidFill>
                  <a:prstClr val="black"/>
                </a:solidFill>
                <a:sym typeface="+mn-ea"/>
              </a:rPr>
              <a:t>None.</a:t>
            </a:r>
            <a:endParaRPr lang="en-US" altLang="de-DE" sz="1400" dirty="0">
              <a:solidFill>
                <a:prstClr val="black"/>
              </a:solidFill>
              <a:sym typeface="+mn-ea"/>
            </a:endParaRPr>
          </a:p>
          <a:p>
            <a:pPr>
              <a:spcBef>
                <a:spcPts val="0"/>
              </a:spcBef>
              <a:spcAft>
                <a:spcPts val="0"/>
              </a:spcAft>
            </a:pPr>
            <a:r>
              <a:rPr lang="de-DE" altLang="ko-KR" sz="1400" b="1" kern="0" dirty="0"/>
              <a:t>Next steps</a:t>
            </a:r>
            <a:endParaRPr lang="de-DE" altLang="ko-KR" sz="1200" b="1" kern="0" dirty="0"/>
          </a:p>
          <a:p>
            <a:pPr lvl="1">
              <a:defRPr/>
            </a:pPr>
            <a:r>
              <a:rPr lang="en-US" sz="1200" dirty="0"/>
              <a:t>Start maintenance work.</a:t>
            </a:r>
          </a:p>
          <a:p>
            <a:pPr lvl="1">
              <a:defRPr/>
            </a:pPr>
            <a:r>
              <a:rPr lang="en-US" sz="1200" dirty="0"/>
              <a:t>Alignment with RAN for </a:t>
            </a:r>
            <a:r>
              <a:rPr lang="en-US" altLang="de-DE" sz="1200" dirty="0">
                <a:solidFill>
                  <a:prstClr val="black"/>
                </a:solidFill>
                <a:sym typeface="+mn-ea"/>
              </a:rPr>
              <a:t>Layer 2 UE-to-Network </a:t>
            </a:r>
            <a:r>
              <a:rPr lang="en-US" altLang="de-DE" sz="1200" dirty="0" smtClean="0">
                <a:solidFill>
                  <a:prstClr val="black"/>
                </a:solidFill>
                <a:sym typeface="+mn-ea"/>
              </a:rPr>
              <a:t>Relay</a:t>
            </a:r>
            <a:endParaRPr lang="en-US" sz="1200" dirty="0"/>
          </a:p>
        </p:txBody>
      </p:sp>
      <p:graphicFrame>
        <p:nvGraphicFramePr>
          <p:cNvPr id="5" name="Table 4"/>
          <p:cNvGraphicFramePr>
            <a:graphicFrameLocks noGrp="1"/>
          </p:cNvGraphicFramePr>
          <p:nvPr>
            <p:extLst>
              <p:ext uri="{D42A27DB-BD31-4B8C-83A1-F6EECF244321}">
                <p14:modId xmlns:p14="http://schemas.microsoft.com/office/powerpoint/2010/main" val="2706809327"/>
              </p:ext>
            </p:extLst>
          </p:nvPr>
        </p:nvGraphicFramePr>
        <p:xfrm>
          <a:off x="303213" y="1109663"/>
          <a:ext cx="8180387" cy="741362"/>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1400">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53582">
                <a:tc>
                  <a:txBody>
                    <a:bodyPr/>
                    <a:lstStyle/>
                    <a:p>
                      <a:pPr algn="l" fontAlgn="t"/>
                      <a:r>
                        <a:rPr lang="en-GB" sz="800" b="0" i="0" u="none" strike="noStrike" dirty="0">
                          <a:solidFill>
                            <a:srgbClr val="000000"/>
                          </a:solidFill>
                          <a:effectLst/>
                          <a:latin typeface="Arial" panose="020B0604020202020204" pitchFamily="34" charset="0"/>
                        </a:rPr>
                        <a:t>1020066</a:t>
                      </a:r>
                    </a:p>
                  </a:txBody>
                  <a:tcPr marL="9525" marR="9525" marT="9533" marB="0"/>
                </a:tc>
                <a:tc>
                  <a:txBody>
                    <a:bodyPr/>
                    <a:lstStyle/>
                    <a:p>
                      <a:pPr algn="l" fontAlgn="t"/>
                      <a:r>
                        <a:rPr lang="en-GB" sz="800" b="0" i="1" u="none" strike="noStrike" dirty="0">
                          <a:solidFill>
                            <a:srgbClr val="000000"/>
                          </a:solidFill>
                          <a:effectLst/>
                          <a:latin typeface="Arial" panose="020B0604020202020204" pitchFamily="34" charset="0"/>
                        </a:rPr>
                        <a:t>Study on Proximity-based Services in 5GS Phase 3 </a:t>
                      </a:r>
                    </a:p>
                  </a:txBody>
                  <a:tcPr marL="9525" marR="9525" marT="9533" marB="0"/>
                </a:tc>
                <a:tc>
                  <a:txBody>
                    <a:bodyPr/>
                    <a:lstStyle/>
                    <a:p>
                      <a:pPr algn="l" fontAlgn="t"/>
                      <a:r>
                        <a:rPr lang="en-GB" sz="800" b="0" i="0" u="none" strike="noStrike">
                          <a:solidFill>
                            <a:srgbClr val="000000"/>
                          </a:solidFill>
                          <a:effectLst/>
                          <a:latin typeface="Arial" panose="020B0604020202020204" pitchFamily="34" charset="0"/>
                        </a:rPr>
                        <a:t>FS_5G_ProSe_Ph3</a:t>
                      </a:r>
                    </a:p>
                  </a:txBody>
                  <a:tcPr marL="9525" marR="9525" marT="9533" marB="0"/>
                </a:tc>
                <a:tc>
                  <a:txBody>
                    <a:bodyPr/>
                    <a:lstStyle/>
                    <a:p>
                      <a:pPr algn="l" fontAlgn="t"/>
                      <a:r>
                        <a:rPr lang="en-GB" sz="800" b="0" i="0" u="none" strike="noStrike">
                          <a:solidFill>
                            <a:srgbClr val="000000"/>
                          </a:solidFill>
                          <a:effectLst/>
                          <a:latin typeface="Arial" panose="020B0604020202020204" pitchFamily="34" charset="0"/>
                        </a:rPr>
                        <a:t>09/09/2024</a:t>
                      </a:r>
                    </a:p>
                  </a:txBody>
                  <a:tcPr marL="9525" marR="9525" marT="9533"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33" marB="0"/>
                </a:tc>
                <a:tc>
                  <a:txBody>
                    <a:bodyPr/>
                    <a:lstStyle/>
                    <a:p>
                      <a:pPr algn="l" fontAlgn="t"/>
                      <a:r>
                        <a:rPr lang="en-GB" sz="800" b="0" i="0" u="sng" strike="noStrike">
                          <a:solidFill>
                            <a:srgbClr val="0563C1"/>
                          </a:solidFill>
                          <a:effectLst/>
                          <a:latin typeface="Calibri" panose="020F0502020204030204" pitchFamily="34" charset="0"/>
                          <a:hlinkClick r:id="rId4"/>
                        </a:rPr>
                        <a:t>SP-231798</a:t>
                      </a:r>
                      <a:endParaRPr lang="en-GB" sz="800" b="0" i="0" u="sng" strike="noStrike">
                        <a:solidFill>
                          <a:srgbClr val="0563C1"/>
                        </a:solidFill>
                        <a:effectLst/>
                        <a:latin typeface="Calibri" panose="020F0502020204030204" pitchFamily="34" charset="0"/>
                      </a:endParaRPr>
                    </a:p>
                  </a:txBody>
                  <a:tcPr marL="9525" marR="9525" marT="9533"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3" marR="36003" marT="0" marB="0" anchor="ctr"/>
                </a:tc>
                <a:tc>
                  <a:txBody>
                    <a:bodyPr/>
                    <a:lstStyle/>
                    <a:p>
                      <a:pPr algn="ctr">
                        <a:lnSpc>
                          <a:spcPct val="107000"/>
                        </a:lnSpc>
                        <a:spcAft>
                          <a:spcPts val="800"/>
                        </a:spcAft>
                      </a:pPr>
                      <a:endParaRPr lang="en-GB" sz="900" dirty="0">
                        <a:solidFill>
                          <a:srgbClr val="FF0000"/>
                        </a:solidFill>
                      </a:endParaRPr>
                    </a:p>
                  </a:txBody>
                  <a:tcPr marL="36003" marR="36003" marT="0" marB="0" anchor="ctr"/>
                </a:tc>
                <a:extLst>
                  <a:ext uri="{0D108BD9-81ED-4DB2-BD59-A6C34878D82A}">
                    <a16:rowId xmlns:a16="http://schemas.microsoft.com/office/drawing/2014/main" val="10001"/>
                  </a:ext>
                </a:extLst>
              </a:tr>
              <a:tr h="226380">
                <a:tc>
                  <a:txBody>
                    <a:bodyPr/>
                    <a:lstStyle/>
                    <a:p>
                      <a:pPr algn="l" fontAlgn="t"/>
                      <a:r>
                        <a:rPr lang="en-GB" sz="800" b="0" i="0" u="none" strike="noStrike">
                          <a:solidFill>
                            <a:srgbClr val="000000"/>
                          </a:solidFill>
                          <a:effectLst/>
                          <a:latin typeface="Arial" panose="020B0604020202020204" pitchFamily="34" charset="0"/>
                        </a:rPr>
                        <a:t>1040030</a:t>
                      </a:r>
                    </a:p>
                  </a:txBody>
                  <a:tcPr marL="9525" marR="9525" marT="9533" marB="0"/>
                </a:tc>
                <a:tc>
                  <a:txBody>
                    <a:bodyPr/>
                    <a:lstStyle/>
                    <a:p>
                      <a:pPr algn="l" fontAlgn="t"/>
                      <a:r>
                        <a:rPr lang="en-GB" sz="800" b="0" i="0" u="none" strike="noStrike" dirty="0">
                          <a:solidFill>
                            <a:srgbClr val="000000"/>
                          </a:solidFill>
                          <a:effectLst/>
                          <a:latin typeface="Arial" panose="020B0604020202020204" pitchFamily="34" charset="0"/>
                        </a:rPr>
                        <a:t>Proximity-based Services in 5GS Phase 3 </a:t>
                      </a:r>
                    </a:p>
                  </a:txBody>
                  <a:tcPr marL="9525" marR="9525" marT="9533" marB="0"/>
                </a:tc>
                <a:tc>
                  <a:txBody>
                    <a:bodyPr/>
                    <a:lstStyle/>
                    <a:p>
                      <a:pPr algn="l" fontAlgn="t"/>
                      <a:r>
                        <a:rPr lang="en-GB" sz="800" b="0" i="0" u="none" strike="noStrike">
                          <a:solidFill>
                            <a:srgbClr val="000000"/>
                          </a:solidFill>
                          <a:effectLst/>
                          <a:latin typeface="Arial" panose="020B0604020202020204" pitchFamily="34" charset="0"/>
                        </a:rPr>
                        <a:t>5G_ProSe_Ph3</a:t>
                      </a:r>
                    </a:p>
                  </a:txBody>
                  <a:tcPr marL="9525" marR="9525" marT="9533" marB="0"/>
                </a:tc>
                <a:tc>
                  <a:txBody>
                    <a:bodyPr/>
                    <a:lstStyle/>
                    <a:p>
                      <a:pPr algn="l" fontAlgn="t"/>
                      <a:r>
                        <a:rPr lang="en-GB" sz="800" b="0" i="0" u="none" strike="noStrike">
                          <a:solidFill>
                            <a:srgbClr val="000000"/>
                          </a:solidFill>
                          <a:effectLst/>
                          <a:latin typeface="Arial" panose="020B0604020202020204" pitchFamily="34" charset="0"/>
                        </a:rPr>
                        <a:t>12/12/2024</a:t>
                      </a:r>
                    </a:p>
                  </a:txBody>
                  <a:tcPr marL="9525" marR="9525" marT="9533" marB="0"/>
                </a:tc>
                <a:tc>
                  <a:txBody>
                    <a:bodyPr/>
                    <a:lstStyle/>
                    <a:p>
                      <a:pPr algn="l" fontAlgn="t"/>
                      <a:r>
                        <a:rPr lang="en-GB" sz="800" b="0" i="0" u="none" strike="noStrike" dirty="0" smtClean="0">
                          <a:solidFill>
                            <a:srgbClr val="000000"/>
                          </a:solidFill>
                          <a:effectLst/>
                          <a:latin typeface="Arial" panose="020B0604020202020204" pitchFamily="34" charset="0"/>
                        </a:rPr>
                        <a:t>70%</a:t>
                      </a:r>
                      <a:endParaRPr lang="en-GB" sz="800" b="0" i="0" u="none" strike="noStrike" dirty="0">
                        <a:solidFill>
                          <a:srgbClr val="000000"/>
                        </a:solidFill>
                        <a:effectLst/>
                        <a:latin typeface="Arial" panose="020B0604020202020204" pitchFamily="34" charset="0"/>
                      </a:endParaRPr>
                    </a:p>
                  </a:txBody>
                  <a:tcPr marL="9525" marR="9525" marT="9533" marB="0"/>
                </a:tc>
                <a:tc>
                  <a:txBody>
                    <a:bodyPr/>
                    <a:lstStyle/>
                    <a:p>
                      <a:pPr algn="l" fontAlgn="t"/>
                      <a:r>
                        <a:rPr lang="en-GB" sz="800" b="0" i="0" u="sng" strike="noStrike" dirty="0">
                          <a:solidFill>
                            <a:srgbClr val="0563C1"/>
                          </a:solidFill>
                          <a:effectLst/>
                          <a:latin typeface="Calibri" panose="020F0502020204030204" pitchFamily="34" charset="0"/>
                          <a:hlinkClick r:id="rId5"/>
                        </a:rPr>
                        <a:t>SP-240988</a:t>
                      </a:r>
                      <a:endParaRPr lang="en-GB" sz="800" b="0" i="0" u="sng" strike="noStrike" dirty="0">
                        <a:solidFill>
                          <a:srgbClr val="0563C1"/>
                        </a:solidFill>
                        <a:effectLst/>
                        <a:latin typeface="Calibri" panose="020F0502020204030204" pitchFamily="34" charset="0"/>
                      </a:endParaRPr>
                    </a:p>
                  </a:txBody>
                  <a:tcPr marL="9525" marR="9525" marT="9533"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3" marR="36003" marT="0" marB="0" anchor="ctr"/>
                </a:tc>
                <a:tc>
                  <a:txBody>
                    <a:bodyPr/>
                    <a:lstStyle/>
                    <a:p>
                      <a:pPr algn="ctr">
                        <a:lnSpc>
                          <a:spcPct val="107000"/>
                        </a:lnSpc>
                        <a:spcAft>
                          <a:spcPts val="800"/>
                        </a:spcAft>
                      </a:pPr>
                      <a:r>
                        <a:rPr lang="en-GB" sz="900" dirty="0" smtClean="0">
                          <a:solidFill>
                            <a:srgbClr val="FF0000"/>
                          </a:solidFill>
                        </a:rPr>
                        <a:t>Completed</a:t>
                      </a:r>
                      <a:endParaRPr lang="en-GB" sz="900" dirty="0">
                        <a:solidFill>
                          <a:srgbClr val="FF0000"/>
                        </a:solidFill>
                      </a:endParaRPr>
                    </a:p>
                  </a:txBody>
                  <a:tcPr marL="36003" marR="36003" marT="0" marB="0" anchor="ctr"/>
                </a:tc>
                <a:extLst>
                  <a:ext uri="{0D108BD9-81ED-4DB2-BD59-A6C34878D82A}">
                    <a16:rowId xmlns:a16="http://schemas.microsoft.com/office/drawing/2014/main" val="2590421922"/>
                  </a:ext>
                </a:extLst>
              </a:tr>
            </a:tbl>
          </a:graphicData>
        </a:graphic>
      </p:graphicFrame>
    </p:spTree>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r>
              <a:rPr lang="en-US" altLang="de-DE" sz="2800" smtClean="0">
                <a:solidFill>
                  <a:schemeClr val="tx1"/>
                </a:solidFill>
              </a:rPr>
              <a:t>FS_UIA_ARC/UIA_ARC</a:t>
            </a:r>
            <a:endParaRPr lang="en-GB" altLang="en-US" sz="2800" smtClean="0">
              <a:solidFill>
                <a:schemeClr val="tx1"/>
              </a:solidFill>
            </a:endParaRPr>
          </a:p>
        </p:txBody>
      </p:sp>
      <p:sp>
        <p:nvSpPr>
          <p:cNvPr id="4" name="Content Placeholder 7"/>
          <p:cNvSpPr txBox="1">
            <a:spLocks/>
          </p:cNvSpPr>
          <p:nvPr/>
        </p:nvSpPr>
        <p:spPr>
          <a:xfrm>
            <a:off x="303213" y="1943967"/>
            <a:ext cx="8250237" cy="292489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ct val="0"/>
              </a:spcBef>
            </a:pPr>
            <a:r>
              <a:rPr lang="de-DE" altLang="de-DE" sz="1050" dirty="0"/>
              <a:t>FS_UIA_ARC Progress since SA #105</a:t>
            </a:r>
            <a:endParaRPr lang="de-DE" altLang="de-DE" sz="700" dirty="0"/>
          </a:p>
          <a:p>
            <a:pPr marL="538163" lvl="1">
              <a:spcBef>
                <a:spcPct val="0"/>
              </a:spcBef>
            </a:pPr>
            <a:r>
              <a:rPr lang="de-DE" altLang="de-DE" sz="700" dirty="0"/>
              <a:t> </a:t>
            </a:r>
            <a:r>
              <a:rPr lang="en-US" altLang="de-DE" sz="900" dirty="0"/>
              <a:t>Based on the guidance that SA Plenary endorsed in </a:t>
            </a:r>
            <a:r>
              <a:rPr lang="en-US" altLang="de-DE" sz="900" dirty="0">
                <a:hlinkClick r:id="rId3"/>
              </a:rPr>
              <a:t>SP-241401</a:t>
            </a:r>
            <a:r>
              <a:rPr lang="en-US" altLang="de-DE" sz="900" dirty="0"/>
              <a:t>, 1 p-CR was approved which concludes that no normative work will take place in Rel-19 for Key Issues 1, 2, and </a:t>
            </a:r>
            <a:r>
              <a:rPr lang="en-US" altLang="de-DE" sz="900" dirty="0" smtClean="0"/>
              <a:t>3</a:t>
            </a:r>
            <a:r>
              <a:rPr lang="en-US" altLang="de-DE" sz="900" dirty="0"/>
              <a:t> </a:t>
            </a:r>
            <a:r>
              <a:rPr lang="en-US" altLang="de-DE" sz="900" dirty="0" smtClean="0"/>
              <a:t>and </a:t>
            </a:r>
            <a:r>
              <a:rPr lang="en-US" altLang="zh-CN" sz="900" dirty="0" smtClean="0"/>
              <a:t> </a:t>
            </a:r>
            <a:r>
              <a:rPr lang="en-US" altLang="zh-CN" sz="900" dirty="0"/>
              <a:t>TR 23.700-32 was sent to SA for approval.</a:t>
            </a:r>
          </a:p>
          <a:p>
            <a:pPr>
              <a:spcBef>
                <a:spcPct val="0"/>
              </a:spcBef>
            </a:pPr>
            <a:r>
              <a:rPr lang="de-DE" altLang="de-DE" sz="1050" dirty="0"/>
              <a:t>UIA_ARC Progress since SA #105</a:t>
            </a:r>
            <a:endParaRPr lang="de-DE" altLang="de-DE" sz="700" dirty="0"/>
          </a:p>
          <a:p>
            <a:pPr marL="538163" lvl="1">
              <a:spcBef>
                <a:spcPct val="0"/>
              </a:spcBef>
            </a:pPr>
            <a:r>
              <a:rPr lang="de-DE" altLang="de-DE" sz="900" dirty="0"/>
              <a:t> 48 documents were submitted to SA2 #165. 11 were handled, 8 were Approved, and 3 were postponed</a:t>
            </a:r>
            <a:r>
              <a:rPr lang="de-DE" altLang="de-DE" sz="900" dirty="0" smtClean="0"/>
              <a:t>. </a:t>
            </a:r>
            <a:r>
              <a:rPr lang="de-DE" altLang="de-DE" sz="900" dirty="0"/>
              <a:t>53 documents were submitted to SA2 #166. 15 were handled, 4 were Approved, 1 was postponed, 10 were </a:t>
            </a:r>
            <a:r>
              <a:rPr lang="de-DE" altLang="de-DE" sz="900" dirty="0" smtClean="0"/>
              <a:t>noted. In </a:t>
            </a:r>
            <a:r>
              <a:rPr lang="de-DE" altLang="de-DE" sz="900" dirty="0"/>
              <a:t>sumary 9 CRs were approved: 1 TS 23.316 CR, 3 TS 23.501 CRs, 3 TS 23.502 CRs, and 2 TS 23.503 CRs.</a:t>
            </a:r>
          </a:p>
          <a:p>
            <a:pPr>
              <a:spcBef>
                <a:spcPct val="0"/>
              </a:spcBef>
            </a:pPr>
            <a:r>
              <a:rPr lang="en-GB" altLang="en-US" sz="1050" dirty="0"/>
              <a:t>Impacts and dependencies on other WGs: none identified</a:t>
            </a:r>
            <a:endParaRPr lang="de-DE" altLang="de-DE" sz="700" dirty="0"/>
          </a:p>
          <a:p>
            <a:pPr marL="538163" lvl="1">
              <a:spcBef>
                <a:spcPct val="0"/>
              </a:spcBef>
            </a:pPr>
            <a:r>
              <a:rPr lang="de-DE" altLang="de-DE" sz="900" dirty="0"/>
              <a:t> None identified</a:t>
            </a:r>
            <a:endParaRPr lang="en-US" altLang="en-US" sz="900" dirty="0"/>
          </a:p>
          <a:p>
            <a:pPr>
              <a:spcBef>
                <a:spcPct val="0"/>
              </a:spcBef>
            </a:pPr>
            <a:r>
              <a:rPr lang="de-DE" altLang="en-US" sz="1100" dirty="0"/>
              <a:t>Contentious Issues</a:t>
            </a:r>
          </a:p>
          <a:p>
            <a:pPr marL="766763" lvl="1" indent="-228600">
              <a:spcBef>
                <a:spcPct val="0"/>
              </a:spcBef>
            </a:pPr>
            <a:r>
              <a:rPr lang="en-US" sz="900" dirty="0"/>
              <a:t>DHCPv6 Solution – A solution using DHCPv6 to associate the Non-3GPP Device Identifier with a User Plane Address.</a:t>
            </a:r>
          </a:p>
          <a:p>
            <a:pPr marL="766763" lvl="1" indent="-228600">
              <a:spcBef>
                <a:spcPct val="0"/>
              </a:spcBef>
            </a:pPr>
            <a:r>
              <a:rPr lang="en-US" sz="900" dirty="0"/>
              <a:t>Optional Restriction - The optional restriction within the 5GS on max number of simultaneously active Device Identifiers per UE/5G-RG.</a:t>
            </a:r>
          </a:p>
          <a:p>
            <a:pPr marL="766763" lvl="1" indent="-228600">
              <a:spcBef>
                <a:spcPct val="0"/>
              </a:spcBef>
            </a:pPr>
            <a:r>
              <a:rPr lang="en-US" sz="900" dirty="0"/>
              <a:t>Differentiation Between PDU Sessions – How to indicate, in a NAS-SM message, that the PDU Session is associated with a device identifier when the PDU Session is used by just one device.</a:t>
            </a:r>
          </a:p>
          <a:p>
            <a:pPr marL="766763" lvl="1" indent="-228600">
              <a:spcBef>
                <a:spcPct val="0"/>
              </a:spcBef>
            </a:pPr>
            <a:r>
              <a:rPr lang="en-US" sz="900" dirty="0"/>
              <a:t>Triggering the Request - no approved text that discusses the case whether and how the UE/5G-RG and/or AF triggers the UE/5G-RG to request for change of </a:t>
            </a:r>
            <a:r>
              <a:rPr lang="en-US" sz="900" dirty="0" err="1"/>
              <a:t>QoS</a:t>
            </a:r>
            <a:r>
              <a:rPr lang="en-US" sz="900" dirty="0"/>
              <a:t> Flows. The default assumption would be that this is implementation based.</a:t>
            </a:r>
          </a:p>
          <a:p>
            <a:pPr marL="766763" lvl="1" indent="-228600">
              <a:spcBef>
                <a:spcPct val="0"/>
              </a:spcBef>
            </a:pPr>
            <a:r>
              <a:rPr lang="en-US" sz="900" b="1" dirty="0"/>
              <a:t>An exception sheet was discussed at SA2 #166 for </a:t>
            </a:r>
            <a:r>
              <a:rPr lang="en-US" sz="900" b="1" dirty="0" smtClean="0"/>
              <a:t>the Contentious </a:t>
            </a:r>
            <a:r>
              <a:rPr lang="en-US" sz="900" b="1" dirty="0"/>
              <a:t>issues listed above, but no consensus on the content of the exception sheet was reached in SA2. Whether an exception is approved does not impact the content of the approved CRs</a:t>
            </a:r>
            <a:r>
              <a:rPr lang="en-US" sz="900" b="1" dirty="0" smtClean="0"/>
              <a:t>.</a:t>
            </a:r>
            <a:endParaRPr lang="en-US" sz="900" b="1" dirty="0"/>
          </a:p>
          <a:p>
            <a:pPr>
              <a:spcBef>
                <a:spcPct val="0"/>
              </a:spcBef>
            </a:pPr>
            <a:r>
              <a:rPr lang="de-DE" altLang="en-US" sz="1100" dirty="0"/>
              <a:t>Next Steps</a:t>
            </a:r>
          </a:p>
          <a:p>
            <a:pPr marL="538163" lvl="1">
              <a:spcBef>
                <a:spcPct val="0"/>
              </a:spcBef>
            </a:pPr>
            <a:r>
              <a:rPr lang="en-US" sz="900" dirty="0"/>
              <a:t> The work is complete unless an exception sheet is approved by SA Plenary (i.e. based on a company contribution). </a:t>
            </a:r>
            <a:endParaRPr lang="en-US" altLang="en-US" sz="800" dirty="0"/>
          </a:p>
        </p:txBody>
      </p:sp>
      <p:graphicFrame>
        <p:nvGraphicFramePr>
          <p:cNvPr id="5" name="Table 4"/>
          <p:cNvGraphicFramePr>
            <a:graphicFrameLocks noGrp="1"/>
          </p:cNvGraphicFramePr>
          <p:nvPr>
            <p:extLst>
              <p:ext uri="{D42A27DB-BD31-4B8C-83A1-F6EECF244321}">
                <p14:modId xmlns:p14="http://schemas.microsoft.com/office/powerpoint/2010/main" val="2043018976"/>
              </p:ext>
            </p:extLst>
          </p:nvPr>
        </p:nvGraphicFramePr>
        <p:xfrm>
          <a:off x="303213" y="1017384"/>
          <a:ext cx="8454893" cy="936044"/>
        </p:xfrm>
        <a:graphic>
          <a:graphicData uri="http://schemas.openxmlformats.org/drawingml/2006/table">
            <a:tbl>
              <a:tblPr firstRow="1" firstCol="1" bandRow="1">
                <a:tableStyleId>{F5AB1C69-6EDB-4FF4-983F-18BD219EF322}</a:tableStyleId>
              </a:tblPr>
              <a:tblGrid>
                <a:gridCol w="504617">
                  <a:extLst>
                    <a:ext uri="{9D8B030D-6E8A-4147-A177-3AD203B41FA5}">
                      <a16:colId xmlns:a16="http://schemas.microsoft.com/office/drawing/2014/main" val="20000"/>
                    </a:ext>
                  </a:extLst>
                </a:gridCol>
                <a:gridCol w="3223041">
                  <a:extLst>
                    <a:ext uri="{9D8B030D-6E8A-4147-A177-3AD203B41FA5}">
                      <a16:colId xmlns:a16="http://schemas.microsoft.com/office/drawing/2014/main" val="20001"/>
                    </a:ext>
                  </a:extLst>
                </a:gridCol>
                <a:gridCol w="918414">
                  <a:extLst>
                    <a:ext uri="{9D8B030D-6E8A-4147-A177-3AD203B41FA5}">
                      <a16:colId xmlns:a16="http://schemas.microsoft.com/office/drawing/2014/main" val="20002"/>
                    </a:ext>
                  </a:extLst>
                </a:gridCol>
                <a:gridCol w="676644">
                  <a:extLst>
                    <a:ext uri="{9D8B030D-6E8A-4147-A177-3AD203B41FA5}">
                      <a16:colId xmlns:a16="http://schemas.microsoft.com/office/drawing/2014/main" val="20003"/>
                    </a:ext>
                  </a:extLst>
                </a:gridCol>
                <a:gridCol w="462556">
                  <a:extLst>
                    <a:ext uri="{9D8B030D-6E8A-4147-A177-3AD203B41FA5}">
                      <a16:colId xmlns:a16="http://schemas.microsoft.com/office/drawing/2014/main" val="20004"/>
                    </a:ext>
                  </a:extLst>
                </a:gridCol>
                <a:gridCol w="539126">
                  <a:extLst>
                    <a:ext uri="{9D8B030D-6E8A-4147-A177-3AD203B41FA5}">
                      <a16:colId xmlns:a16="http://schemas.microsoft.com/office/drawing/2014/main" val="20005"/>
                    </a:ext>
                  </a:extLst>
                </a:gridCol>
                <a:gridCol w="539126">
                  <a:extLst>
                    <a:ext uri="{9D8B030D-6E8A-4147-A177-3AD203B41FA5}">
                      <a16:colId xmlns:a16="http://schemas.microsoft.com/office/drawing/2014/main" val="20006"/>
                    </a:ext>
                  </a:extLst>
                </a:gridCol>
                <a:gridCol w="1591369">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
                        </a:rPr>
                        <a:t>1020063</a:t>
                      </a:r>
                    </a:p>
                  </a:txBody>
                  <a:tcPr marL="9525" marR="9525" marT="9515" marB="0"/>
                </a:tc>
                <a:tc>
                  <a:txBody>
                    <a:bodyPr/>
                    <a:lstStyle/>
                    <a:p>
                      <a:pPr algn="l" fontAlgn="t"/>
                      <a:r>
                        <a:rPr lang="en-GB" sz="900" b="0" i="0" u="none" strike="noStrike" dirty="0">
                          <a:solidFill>
                            <a:srgbClr val="000000"/>
                          </a:solidFill>
                          <a:effectLst/>
                          <a:latin typeface="Arial "/>
                        </a:rPr>
                        <a:t>Study on User Identities and Authentication Architecture </a:t>
                      </a:r>
                    </a:p>
                  </a:txBody>
                  <a:tcPr marL="9525" marR="9525" marT="9515" marB="0"/>
                </a:tc>
                <a:tc>
                  <a:txBody>
                    <a:bodyPr/>
                    <a:lstStyle/>
                    <a:p>
                      <a:pPr algn="l" fontAlgn="t"/>
                      <a:r>
                        <a:rPr lang="en-GB" sz="900" b="0" i="0" u="none" strike="noStrike">
                          <a:solidFill>
                            <a:srgbClr val="000000"/>
                          </a:solidFill>
                          <a:effectLst/>
                          <a:latin typeface="Arial "/>
                        </a:rPr>
                        <a:t>FS_UIA_ARC</a:t>
                      </a:r>
                    </a:p>
                  </a:txBody>
                  <a:tcPr marL="9525" marR="9525" marT="9515" marB="0"/>
                </a:tc>
                <a:tc>
                  <a:txBody>
                    <a:bodyPr/>
                    <a:lstStyle/>
                    <a:p>
                      <a:pPr algn="l" fontAlgn="t"/>
                      <a:r>
                        <a:rPr lang="en-GB" sz="900" b="0" i="0" u="none" strike="noStrike">
                          <a:solidFill>
                            <a:srgbClr val="000000"/>
                          </a:solidFill>
                          <a:effectLst/>
                          <a:latin typeface="Arial "/>
                        </a:rPr>
                        <a:t>09/09/2024</a:t>
                      </a:r>
                    </a:p>
                  </a:txBody>
                  <a:tcPr marL="9525" marR="9525" marT="9515" marB="0"/>
                </a:tc>
                <a:tc>
                  <a:txBody>
                    <a:bodyPr/>
                    <a:lstStyle/>
                    <a:p>
                      <a:pPr algn="l" fontAlgn="t"/>
                      <a:r>
                        <a:rPr lang="en-GB" sz="900" b="0" i="0" u="none" strike="noStrike" dirty="0" smtClean="0">
                          <a:solidFill>
                            <a:srgbClr val="000000"/>
                          </a:solidFill>
                          <a:effectLst/>
                          <a:latin typeface="Arial "/>
                        </a:rPr>
                        <a:t>93%</a:t>
                      </a:r>
                      <a:endParaRPr lang="en-GB" sz="900" b="0" i="0" u="none" strike="noStrike" dirty="0">
                        <a:solidFill>
                          <a:srgbClr val="000000"/>
                        </a:solidFill>
                        <a:effectLst/>
                        <a:latin typeface="Arial "/>
                      </a:endParaRPr>
                    </a:p>
                  </a:txBody>
                  <a:tcPr marL="9525" marR="9525" marT="9515" marB="0"/>
                </a:tc>
                <a:tc>
                  <a:txBody>
                    <a:bodyPr/>
                    <a:lstStyle/>
                    <a:p>
                      <a:pPr algn="l" fontAlgn="t"/>
                      <a:r>
                        <a:rPr lang="en-GB" sz="900" b="0" i="0" u="sng" strike="noStrike" dirty="0">
                          <a:solidFill>
                            <a:srgbClr val="0563C1"/>
                          </a:solidFill>
                          <a:effectLst/>
                          <a:latin typeface="Arial "/>
                          <a:hlinkClick r:id="rId4"/>
                        </a:rPr>
                        <a:t>SP-231804</a:t>
                      </a:r>
                      <a:endParaRPr lang="en-GB" sz="900" b="0" i="0" u="sng" strike="noStrike" dirty="0">
                        <a:solidFill>
                          <a:srgbClr val="0563C1"/>
                        </a:solidFill>
                        <a:effectLst/>
                        <a:latin typeface="Arial "/>
                      </a:endParaRPr>
                    </a:p>
                  </a:txBody>
                  <a:tcPr marL="9525" marR="9525" marT="9515" marB="0"/>
                </a:tc>
                <a:tc>
                  <a:txBody>
                    <a:bodyPr/>
                    <a:lstStyle/>
                    <a:p>
                      <a:pPr algn="ctr">
                        <a:lnSpc>
                          <a:spcPct val="107000"/>
                        </a:lnSpc>
                        <a:spcAft>
                          <a:spcPts val="800"/>
                        </a:spcAft>
                      </a:pPr>
                      <a:r>
                        <a:rPr lang="en-GB" sz="900" dirty="0" smtClean="0">
                          <a:solidFill>
                            <a:srgbClr val="FF0000"/>
                          </a:solidFill>
                          <a:latin typeface="Arial "/>
                        </a:rPr>
                        <a:t>100%</a:t>
                      </a:r>
                      <a:endParaRPr lang="en-GB" sz="900" dirty="0">
                        <a:solidFill>
                          <a:srgbClr val="FF0000"/>
                        </a:solidFill>
                        <a:latin typeface="Arial "/>
                      </a:endParaRPr>
                    </a:p>
                  </a:txBody>
                  <a:tcPr marL="36003" marR="36003" marT="0" marB="0" anchor="ctr"/>
                </a:tc>
                <a:tc>
                  <a:txBody>
                    <a:bodyPr/>
                    <a:lstStyle/>
                    <a:p>
                      <a:pPr algn="ctr">
                        <a:lnSpc>
                          <a:spcPct val="107000"/>
                        </a:lnSpc>
                        <a:spcAft>
                          <a:spcPts val="800"/>
                        </a:spcAft>
                      </a:pPr>
                      <a:endParaRPr lang="en-GB" sz="900" dirty="0">
                        <a:solidFill>
                          <a:srgbClr val="FF0000"/>
                        </a:solidFill>
                        <a:latin typeface="Arial "/>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
                        </a:rPr>
                        <a:t>1040085</a:t>
                      </a:r>
                    </a:p>
                  </a:txBody>
                  <a:tcPr marL="9525" marR="9525" marT="9515" marB="0"/>
                </a:tc>
                <a:tc>
                  <a:txBody>
                    <a:bodyPr/>
                    <a:lstStyle/>
                    <a:p>
                      <a:pPr algn="l" fontAlgn="t"/>
                      <a:r>
                        <a:rPr lang="en-GB" sz="900" b="0" i="0" u="none" strike="noStrike" dirty="0">
                          <a:solidFill>
                            <a:srgbClr val="000000"/>
                          </a:solidFill>
                          <a:effectLst/>
                          <a:latin typeface="Arial "/>
                        </a:rPr>
                        <a:t>Identifying non-3GPP Devices Connecting behind a UE or 5G-RG</a:t>
                      </a:r>
                    </a:p>
                  </a:txBody>
                  <a:tcPr marL="9525" marR="9525" marT="9515" marB="0"/>
                </a:tc>
                <a:tc>
                  <a:txBody>
                    <a:bodyPr/>
                    <a:lstStyle/>
                    <a:p>
                      <a:pPr algn="l" fontAlgn="t"/>
                      <a:r>
                        <a:rPr lang="en-GB" sz="900" b="0" i="0" u="none" strike="noStrike" dirty="0">
                          <a:solidFill>
                            <a:srgbClr val="000000"/>
                          </a:solidFill>
                          <a:effectLst/>
                          <a:latin typeface="Arial "/>
                        </a:rPr>
                        <a:t>UIA_ARC</a:t>
                      </a:r>
                    </a:p>
                  </a:txBody>
                  <a:tcPr marL="9525" marR="9525" marT="9515" marB="0"/>
                </a:tc>
                <a:tc>
                  <a:txBody>
                    <a:bodyPr/>
                    <a:lstStyle/>
                    <a:p>
                      <a:pPr algn="l" fontAlgn="t"/>
                      <a:r>
                        <a:rPr lang="en-GB" sz="900" b="0" i="0" u="none" strike="noStrike" dirty="0">
                          <a:solidFill>
                            <a:srgbClr val="000000"/>
                          </a:solidFill>
                          <a:effectLst/>
                          <a:latin typeface="Arial "/>
                        </a:rPr>
                        <a:t>12/12/2024</a:t>
                      </a:r>
                    </a:p>
                  </a:txBody>
                  <a:tcPr marL="9525" marR="9525" marT="9515" marB="0"/>
                </a:tc>
                <a:tc>
                  <a:txBody>
                    <a:bodyPr/>
                    <a:lstStyle/>
                    <a:p>
                      <a:pPr algn="l" fontAlgn="t"/>
                      <a:r>
                        <a:rPr lang="en-GB" sz="900" b="0" i="0" u="none" strike="noStrike" dirty="0" smtClean="0">
                          <a:solidFill>
                            <a:srgbClr val="000000"/>
                          </a:solidFill>
                          <a:effectLst/>
                          <a:latin typeface="Arial "/>
                        </a:rPr>
                        <a:t>15%</a:t>
                      </a:r>
                      <a:endParaRPr lang="en-GB" sz="900" b="0" i="0" u="none" strike="noStrike" dirty="0">
                        <a:solidFill>
                          <a:srgbClr val="000000"/>
                        </a:solidFill>
                        <a:effectLst/>
                        <a:latin typeface="Arial "/>
                      </a:endParaRPr>
                    </a:p>
                  </a:txBody>
                  <a:tcPr marL="9525" marR="9525" marT="9515" marB="0"/>
                </a:tc>
                <a:tc>
                  <a:txBody>
                    <a:bodyPr/>
                    <a:lstStyle/>
                    <a:p>
                      <a:pPr algn="l" fontAlgn="t"/>
                      <a:r>
                        <a:rPr lang="en-GB" sz="900" b="0" i="0" u="sng" strike="noStrike" dirty="0">
                          <a:solidFill>
                            <a:srgbClr val="0563C1"/>
                          </a:solidFill>
                          <a:effectLst/>
                          <a:latin typeface="Arial "/>
                          <a:hlinkClick r:id="rId5"/>
                        </a:rPr>
                        <a:t>SP-240971</a:t>
                      </a:r>
                      <a:endParaRPr lang="en-GB" sz="900" b="0" i="0" u="sng" strike="noStrike" dirty="0">
                        <a:solidFill>
                          <a:srgbClr val="0563C1"/>
                        </a:solidFill>
                        <a:effectLst/>
                        <a:latin typeface="Arial "/>
                      </a:endParaRPr>
                    </a:p>
                  </a:txBody>
                  <a:tcPr marL="9525" marR="9525" marT="9515" marB="0"/>
                </a:tc>
                <a:tc>
                  <a:txBody>
                    <a:bodyPr/>
                    <a:lstStyle/>
                    <a:p>
                      <a:pPr algn="ctr">
                        <a:lnSpc>
                          <a:spcPct val="107000"/>
                        </a:lnSpc>
                        <a:spcAft>
                          <a:spcPts val="800"/>
                        </a:spcAft>
                      </a:pPr>
                      <a:r>
                        <a:rPr lang="en-GB" sz="900" dirty="0" smtClean="0">
                          <a:solidFill>
                            <a:srgbClr val="FF0000"/>
                          </a:solidFill>
                          <a:latin typeface="Arial "/>
                        </a:rPr>
                        <a:t>90%</a:t>
                      </a:r>
                      <a:endParaRPr lang="en-GB" sz="900" dirty="0">
                        <a:solidFill>
                          <a:srgbClr val="FF0000"/>
                        </a:solidFill>
                        <a:latin typeface="Arial "/>
                      </a:endParaRPr>
                    </a:p>
                  </a:txBody>
                  <a:tcPr marL="36003" marR="36003" marT="0" marB="0" anchor="ctr"/>
                </a:tc>
                <a:tc>
                  <a:txBody>
                    <a:bodyPr/>
                    <a:lstStyle/>
                    <a:p>
                      <a:pPr algn="l">
                        <a:lnSpc>
                          <a:spcPct val="107000"/>
                        </a:lnSpc>
                        <a:spcAft>
                          <a:spcPts val="800"/>
                        </a:spcAft>
                      </a:pPr>
                      <a:r>
                        <a:rPr lang="en-GB" sz="800" dirty="0" smtClean="0">
                          <a:solidFill>
                            <a:srgbClr val="FF0000"/>
                          </a:solidFill>
                          <a:latin typeface="Arial "/>
                        </a:rPr>
                        <a:t>If no exception is approved at plenary, the percent complete can be changed to 100%</a:t>
                      </a:r>
                    </a:p>
                  </a:txBody>
                  <a:tcPr marL="36003" marR="36003" marT="0" marB="0" anchor="ctr"/>
                </a:tc>
                <a:extLst>
                  <a:ext uri="{0D108BD9-81ED-4DB2-BD59-A6C34878D82A}">
                    <a16:rowId xmlns:a16="http://schemas.microsoft.com/office/drawing/2014/main" val="2590421922"/>
                  </a:ext>
                </a:extLst>
              </a:tr>
            </a:tbl>
          </a:graphicData>
        </a:graphic>
      </p:graphicFrame>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773113" y="171450"/>
            <a:ext cx="6543675" cy="857250"/>
          </a:xfrm>
        </p:spPr>
        <p:txBody>
          <a:bodyPr/>
          <a:lstStyle/>
          <a:p>
            <a:pPr algn="l" eaLnBrk="1" hangingPunct="1"/>
            <a:r>
              <a:rPr lang="de-DE" altLang="de-DE" b="1" smtClean="0">
                <a:solidFill>
                  <a:schemeClr val="tx1"/>
                </a:solidFill>
              </a:rPr>
              <a:t>1) General Aspects (1/7)</a:t>
            </a:r>
          </a:p>
        </p:txBody>
      </p:sp>
      <p:sp>
        <p:nvSpPr>
          <p:cNvPr id="6147" name="Content Placeholder 2"/>
          <p:cNvSpPr>
            <a:spLocks noGrp="1"/>
          </p:cNvSpPr>
          <p:nvPr>
            <p:ph idx="1"/>
          </p:nvPr>
        </p:nvSpPr>
        <p:spPr>
          <a:xfrm>
            <a:off x="773113" y="1192213"/>
            <a:ext cx="6259512" cy="3562350"/>
          </a:xfrm>
        </p:spPr>
        <p:txBody>
          <a:bodyPr/>
          <a:lstStyle/>
          <a:p>
            <a:pPr eaLnBrk="1" hangingPunct="1">
              <a:defRPr/>
            </a:pPr>
            <a:r>
              <a:rPr lang="de-DE" altLang="de-DE" sz="1800" dirty="0" smtClean="0">
                <a:latin typeface="Arial" panose="020B0604020202020204" pitchFamily="34" charset="0"/>
                <a:cs typeface="Arial" panose="020B0604020202020204" pitchFamily="34" charset="0"/>
              </a:rPr>
              <a:t>SA2 </a:t>
            </a:r>
            <a:r>
              <a:rPr lang="de-DE" altLang="de-DE" sz="1800" dirty="0">
                <a:latin typeface="Arial" panose="020B0604020202020204" pitchFamily="34" charset="0"/>
                <a:cs typeface="Arial" panose="020B0604020202020204" pitchFamily="34" charset="0"/>
              </a:rPr>
              <a:t>meetings held since </a:t>
            </a:r>
            <a:r>
              <a:rPr lang="de-DE" altLang="de-DE" sz="1800" dirty="0" smtClean="0">
                <a:latin typeface="Arial" panose="020B0604020202020204" pitchFamily="34" charset="0"/>
                <a:cs typeface="Arial" panose="020B0604020202020204" pitchFamily="34" charset="0"/>
              </a:rPr>
              <a:t>SA#105</a:t>
            </a:r>
            <a:endParaRPr lang="de-DE" altLang="de-DE" sz="1800" dirty="0">
              <a:latin typeface="Arial" panose="020B0604020202020204" pitchFamily="34" charset="0"/>
              <a:cs typeface="Arial" panose="020B0604020202020204" pitchFamily="34" charset="0"/>
            </a:endParaRPr>
          </a:p>
          <a:p>
            <a:pPr lvl="1" eaLnBrk="1" hangingPunct="1">
              <a:defRPr/>
            </a:pPr>
            <a:r>
              <a:rPr lang="en-GB" altLang="de-DE" sz="1350" dirty="0" smtClean="0">
                <a:latin typeface="Arial" panose="020B0604020202020204" pitchFamily="34" charset="0"/>
                <a:cs typeface="Arial" panose="020B0604020202020204" pitchFamily="34" charset="0"/>
              </a:rPr>
              <a:t>SA2#165: 14 – 18 October, Hyderabad, India</a:t>
            </a:r>
          </a:p>
          <a:p>
            <a:pPr lvl="1" eaLnBrk="1" hangingPunct="1">
              <a:defRPr/>
            </a:pPr>
            <a:r>
              <a:rPr lang="en-GB" altLang="de-DE" sz="1350" dirty="0" smtClean="0">
                <a:latin typeface="Arial" panose="020B0604020202020204" pitchFamily="34" charset="0"/>
                <a:cs typeface="Arial" panose="020B0604020202020204" pitchFamily="34" charset="0"/>
              </a:rPr>
              <a:t>SA2#166: 18 – 22 November, Orlando, USA</a:t>
            </a:r>
            <a:endParaRPr lang="en-GB" altLang="de-DE" sz="1350" dirty="0">
              <a:latin typeface="Arial" panose="020B0604020202020204" pitchFamily="34" charset="0"/>
              <a:cs typeface="Arial" panose="020B0604020202020204" pitchFamily="34" charset="0"/>
            </a:endParaRPr>
          </a:p>
          <a:p>
            <a:pPr eaLnBrk="1" hangingPunct="1">
              <a:defRPr/>
            </a:pPr>
            <a:r>
              <a:rPr lang="en-GB" altLang="de-DE" sz="1800" dirty="0" smtClean="0">
                <a:latin typeface="Arial" panose="020B0604020202020204" pitchFamily="34" charset="0"/>
                <a:cs typeface="Arial" panose="020B0604020202020204" pitchFamily="34" charset="0"/>
              </a:rPr>
              <a:t>Upcoming </a:t>
            </a:r>
            <a:r>
              <a:rPr lang="en-GB" altLang="de-DE" sz="1800" dirty="0">
                <a:latin typeface="Arial" panose="020B0604020202020204" pitchFamily="34" charset="0"/>
                <a:cs typeface="Arial" panose="020B0604020202020204" pitchFamily="34" charset="0"/>
              </a:rPr>
              <a:t>SA2 meetings (</a:t>
            </a:r>
            <a:r>
              <a:rPr lang="en-GB" altLang="de-DE" sz="1800" dirty="0" smtClean="0">
                <a:latin typeface="Arial" panose="020B0604020202020204" pitchFamily="34" charset="0"/>
                <a:cs typeface="Arial" panose="020B0604020202020204" pitchFamily="34" charset="0"/>
              </a:rPr>
              <a:t>Q1 2025)</a:t>
            </a:r>
            <a:endParaRPr lang="en-GB" altLang="de-DE" sz="1800" dirty="0">
              <a:latin typeface="Arial" panose="020B0604020202020204" pitchFamily="34" charset="0"/>
              <a:cs typeface="Arial" panose="020B0604020202020204" pitchFamily="34" charset="0"/>
            </a:endParaRPr>
          </a:p>
          <a:p>
            <a:pPr lvl="1" eaLnBrk="1" hangingPunct="1">
              <a:defRPr/>
            </a:pPr>
            <a:r>
              <a:rPr lang="en-GB" altLang="de-DE" sz="1350" dirty="0" smtClean="0">
                <a:latin typeface="Arial" panose="020B0604020202020204" pitchFamily="34" charset="0"/>
                <a:cs typeface="Arial" panose="020B0604020202020204" pitchFamily="34" charset="0"/>
              </a:rPr>
              <a:t>SA2#166 AH-E: 20 </a:t>
            </a:r>
            <a:r>
              <a:rPr lang="en-GB" altLang="de-DE" sz="1350" dirty="0">
                <a:latin typeface="Arial" panose="020B0604020202020204" pitchFamily="34" charset="0"/>
                <a:cs typeface="Arial" panose="020B0604020202020204" pitchFamily="34" charset="0"/>
              </a:rPr>
              <a:t>- </a:t>
            </a:r>
            <a:r>
              <a:rPr lang="en-GB" altLang="de-DE" sz="1350" dirty="0" smtClean="0">
                <a:latin typeface="Arial" panose="020B0604020202020204" pitchFamily="34" charset="0"/>
                <a:cs typeface="Arial" panose="020B0604020202020204" pitchFamily="34" charset="0"/>
              </a:rPr>
              <a:t>24</a:t>
            </a:r>
            <a:r>
              <a:rPr lang="en-GB" altLang="de-DE" sz="1350" dirty="0" smtClean="0">
                <a:latin typeface="Arial" panose="020B0604020202020204" pitchFamily="34" charset="0"/>
                <a:cs typeface="Arial" panose="020B0604020202020204" pitchFamily="34" charset="0"/>
              </a:rPr>
              <a:t> January (e-meeting)</a:t>
            </a:r>
            <a:endParaRPr lang="en-GB" altLang="de-DE" sz="1350" dirty="0" smtClean="0">
              <a:latin typeface="Arial" panose="020B0604020202020204" pitchFamily="34" charset="0"/>
              <a:cs typeface="Arial" panose="020B0604020202020204" pitchFamily="34" charset="0"/>
            </a:endParaRPr>
          </a:p>
          <a:p>
            <a:pPr lvl="1" eaLnBrk="1" hangingPunct="1">
              <a:defRPr/>
            </a:pPr>
            <a:r>
              <a:rPr lang="en-GB" altLang="de-DE" sz="1350" dirty="0" smtClean="0">
                <a:latin typeface="Arial" panose="020B0604020202020204" pitchFamily="34" charset="0"/>
                <a:cs typeface="Arial" panose="020B0604020202020204" pitchFamily="34" charset="0"/>
              </a:rPr>
              <a:t>SA2#167: 17 </a:t>
            </a:r>
            <a:r>
              <a:rPr lang="en-GB" altLang="de-DE" sz="1350" dirty="0">
                <a:latin typeface="Arial" panose="020B0604020202020204" pitchFamily="34" charset="0"/>
                <a:cs typeface="Arial" panose="020B0604020202020204" pitchFamily="34" charset="0"/>
              </a:rPr>
              <a:t>- </a:t>
            </a:r>
            <a:r>
              <a:rPr lang="en-GB" altLang="de-DE" sz="1350" dirty="0" smtClean="0">
                <a:latin typeface="Arial" panose="020B0604020202020204" pitchFamily="34" charset="0"/>
                <a:cs typeface="Arial" panose="020B0604020202020204" pitchFamily="34" charset="0"/>
              </a:rPr>
              <a:t>21 February 2025, Athens, Greece</a:t>
            </a:r>
            <a:endParaRPr lang="en-GB" altLang="ko-KR" sz="1350" dirty="0">
              <a:latin typeface="Arial" panose="020B0604020202020204" pitchFamily="34" charset="0"/>
              <a:cs typeface="Arial" panose="020B060402020202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US" altLang="de-DE" sz="2800" smtClean="0">
                <a:solidFill>
                  <a:schemeClr val="tx1"/>
                </a:solidFill>
              </a:rPr>
              <a:t>FS_eEDGE_5GC_ph3/ eEDGE_5GC_ph3</a:t>
            </a:r>
            <a:endParaRPr lang="en-GB" altLang="en-US" sz="2800"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200"/>
              </a:spcAft>
            </a:pPr>
            <a:r>
              <a:rPr lang="de-DE" altLang="de-DE" sz="1600" b="1" kern="0" dirty="0"/>
              <a:t>Progress since SA#105</a:t>
            </a:r>
            <a:endParaRPr lang="de-DE" altLang="de-DE" sz="1600" b="1" kern="0" dirty="0">
              <a:solidFill>
                <a:srgbClr val="FF0000"/>
              </a:solidFill>
            </a:endParaRPr>
          </a:p>
          <a:p>
            <a:pPr lvl="1">
              <a:spcBef>
                <a:spcPts val="0"/>
              </a:spcBef>
              <a:spcAft>
                <a:spcPts val="200"/>
              </a:spcAft>
            </a:pPr>
            <a:r>
              <a:rPr lang="en-US" altLang="de-DE" sz="1400" dirty="0"/>
              <a:t>eEDGE_5GC_Ph3:</a:t>
            </a:r>
          </a:p>
          <a:p>
            <a:pPr lvl="2">
              <a:spcBef>
                <a:spcPts val="0"/>
              </a:spcBef>
              <a:spcAft>
                <a:spcPts val="0"/>
              </a:spcAft>
            </a:pPr>
            <a:r>
              <a:rPr lang="en-US" altLang="zh-CN" sz="1200" kern="0" dirty="0"/>
              <a:t>96 papers were received, 30 CRs were approved.</a:t>
            </a:r>
          </a:p>
          <a:p>
            <a:pPr marL="457200" lvl="1" indent="-457200">
              <a:spcBef>
                <a:spcPts val="0"/>
              </a:spcBef>
              <a:spcAft>
                <a:spcPts val="200"/>
              </a:spcAft>
              <a:buBlip>
                <a:blip r:embed="rId3"/>
              </a:buBlip>
            </a:pPr>
            <a:r>
              <a:rPr lang="en-US" sz="1600" b="1" kern="0" dirty="0"/>
              <a:t>Impacts and dependencies on other WGs:</a:t>
            </a:r>
            <a:endParaRPr lang="de-DE" sz="1600" b="1" kern="0" dirty="0"/>
          </a:p>
          <a:p>
            <a:pPr lvl="1">
              <a:spcBef>
                <a:spcPts val="0"/>
              </a:spcBef>
              <a:spcAft>
                <a:spcPts val="200"/>
              </a:spcAft>
            </a:pPr>
            <a:r>
              <a:rPr lang="en-US" altLang="zh-CN" sz="1400" dirty="0">
                <a:solidFill>
                  <a:prstClr val="black"/>
                </a:solidFill>
                <a:sym typeface="+mn-ea"/>
              </a:rPr>
              <a:t>None.</a:t>
            </a:r>
          </a:p>
          <a:p>
            <a:pPr>
              <a:spcBef>
                <a:spcPts val="0"/>
              </a:spcBef>
              <a:spcAft>
                <a:spcPts val="200"/>
              </a:spcAft>
            </a:pPr>
            <a:r>
              <a:rPr lang="en-US" altLang="zh-CN" sz="1600" b="1" kern="0" dirty="0"/>
              <a:t>Controversial</a:t>
            </a:r>
            <a:r>
              <a:rPr lang="de-DE" sz="1600" b="1" kern="0" dirty="0"/>
              <a:t> issues:</a:t>
            </a:r>
          </a:p>
          <a:p>
            <a:pPr lvl="1">
              <a:spcBef>
                <a:spcPts val="0"/>
              </a:spcBef>
              <a:spcAft>
                <a:spcPts val="200"/>
              </a:spcAft>
              <a:defRPr/>
            </a:pPr>
            <a:r>
              <a:rPr lang="en-US" altLang="zh-CN" sz="1400" kern="0" dirty="0"/>
              <a:t>KI#1: AF traffic influence information usage at I-SMF.</a:t>
            </a:r>
          </a:p>
          <a:p>
            <a:pPr>
              <a:spcBef>
                <a:spcPts val="0"/>
              </a:spcBef>
              <a:spcAft>
                <a:spcPts val="200"/>
              </a:spcAft>
            </a:pPr>
            <a:r>
              <a:rPr lang="de-DE" sz="1600" b="1" kern="0" dirty="0"/>
              <a:t>Next steps:</a:t>
            </a:r>
          </a:p>
          <a:p>
            <a:pPr lvl="1">
              <a:spcBef>
                <a:spcPts val="0"/>
              </a:spcBef>
              <a:spcAft>
                <a:spcPts val="0"/>
              </a:spcAft>
            </a:pPr>
            <a:r>
              <a:rPr lang="en-US" altLang="zh-CN" sz="1400" kern="0" dirty="0"/>
              <a:t>Resolve the remaining ENs via CAT-F CRs and process other CAT-F CRs.</a:t>
            </a:r>
          </a:p>
        </p:txBody>
      </p:sp>
      <p:graphicFrame>
        <p:nvGraphicFramePr>
          <p:cNvPr id="5" name="Table 4"/>
          <p:cNvGraphicFramePr>
            <a:graphicFrameLocks noGrp="1"/>
          </p:cNvGraphicFramePr>
          <p:nvPr>
            <p:extLst>
              <p:ext uri="{D42A27DB-BD31-4B8C-83A1-F6EECF244321}">
                <p14:modId xmlns:p14="http://schemas.microsoft.com/office/powerpoint/2010/main" val="1777960968"/>
              </p:ext>
            </p:extLst>
          </p:nvPr>
        </p:nvGraphicFramePr>
        <p:xfrm>
          <a:off x="303213" y="1109663"/>
          <a:ext cx="8180387" cy="768349"/>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1327">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53511">
                <a:tc>
                  <a:txBody>
                    <a:bodyPr/>
                    <a:lstStyle/>
                    <a:p>
                      <a:pPr algn="l" fontAlgn="t"/>
                      <a:r>
                        <a:rPr lang="en-GB" sz="800" b="0" i="0" u="none" strike="noStrike" dirty="0">
                          <a:solidFill>
                            <a:srgbClr val="000000"/>
                          </a:solidFill>
                          <a:effectLst/>
                          <a:latin typeface="Arial" panose="020B0604020202020204" pitchFamily="34" charset="0"/>
                        </a:rPr>
                        <a:t>1040036</a:t>
                      </a:r>
                    </a:p>
                  </a:txBody>
                  <a:tcPr marL="9525" marR="9525" marT="9531" marB="0"/>
                </a:tc>
                <a:tc>
                  <a:txBody>
                    <a:bodyPr/>
                    <a:lstStyle/>
                    <a:p>
                      <a:pPr algn="l" fontAlgn="t"/>
                      <a:r>
                        <a:rPr lang="en-GB" sz="800" b="0" i="0" u="none" strike="noStrike" dirty="0">
                          <a:solidFill>
                            <a:schemeClr val="tx1"/>
                          </a:solidFill>
                          <a:effectLst/>
                          <a:latin typeface="Arial" panose="020B0604020202020204" pitchFamily="34" charset="0"/>
                        </a:rPr>
                        <a:t>Enhancement of support for Edge Computing in 5G Core network - Phase 3 </a:t>
                      </a:r>
                    </a:p>
                  </a:txBody>
                  <a:tcPr marL="9525" marR="9525" marT="9531" marB="0"/>
                </a:tc>
                <a:tc>
                  <a:txBody>
                    <a:bodyPr/>
                    <a:lstStyle/>
                    <a:p>
                      <a:pPr algn="l" fontAlgn="t"/>
                      <a:r>
                        <a:rPr lang="en-GB" sz="800" b="0" i="0" u="none" strike="noStrike">
                          <a:solidFill>
                            <a:srgbClr val="000000"/>
                          </a:solidFill>
                          <a:effectLst/>
                          <a:latin typeface="Arial" panose="020B0604020202020204" pitchFamily="34" charset="0"/>
                        </a:rPr>
                        <a:t>eEDGE_5GC_Ph3</a:t>
                      </a:r>
                    </a:p>
                  </a:txBody>
                  <a:tcPr marL="9525" marR="9525" marT="9531" marB="0"/>
                </a:tc>
                <a:tc>
                  <a:txBody>
                    <a:bodyPr/>
                    <a:lstStyle/>
                    <a:p>
                      <a:pPr algn="l" fontAlgn="t"/>
                      <a:r>
                        <a:rPr lang="en-GB" sz="800" b="0" i="0" u="none" strike="noStrike">
                          <a:solidFill>
                            <a:srgbClr val="000000"/>
                          </a:solidFill>
                          <a:effectLst/>
                          <a:latin typeface="Arial" panose="020B0604020202020204" pitchFamily="34" charset="0"/>
                        </a:rPr>
                        <a:t>12/12/2024</a:t>
                      </a:r>
                    </a:p>
                  </a:txBody>
                  <a:tcPr marL="9525" marR="9525" marT="9531" marB="0"/>
                </a:tc>
                <a:tc>
                  <a:txBody>
                    <a:bodyPr/>
                    <a:lstStyle/>
                    <a:p>
                      <a:pPr algn="l" fontAlgn="t"/>
                      <a:r>
                        <a:rPr lang="en-GB" sz="800" b="0" i="0" u="none" strike="noStrike" dirty="0" smtClean="0">
                          <a:solidFill>
                            <a:srgbClr val="000000"/>
                          </a:solidFill>
                          <a:effectLst/>
                          <a:latin typeface="Arial" panose="020B0604020202020204" pitchFamily="34" charset="0"/>
                        </a:rPr>
                        <a:t>30</a:t>
                      </a:r>
                      <a:r>
                        <a:rPr lang="en-GB" sz="800" b="0" i="0" u="none" strike="noStrike" dirty="0" smtClean="0">
                          <a:solidFill>
                            <a:srgbClr val="000000"/>
                          </a:solidFill>
                          <a:effectLst/>
                          <a:latin typeface="Arial" panose="020B0604020202020204" pitchFamily="34" charset="0"/>
                        </a:rPr>
                        <a:t>%</a:t>
                      </a:r>
                      <a:endParaRPr lang="en-GB" sz="800" b="0" i="0" u="none" strike="noStrike" dirty="0">
                        <a:solidFill>
                          <a:srgbClr val="000000"/>
                        </a:solidFill>
                        <a:effectLst/>
                        <a:latin typeface="Arial" panose="020B0604020202020204" pitchFamily="34" charset="0"/>
                      </a:endParaRPr>
                    </a:p>
                  </a:txBody>
                  <a:tcPr marL="9525" marR="9525" marT="9531" marB="0"/>
                </a:tc>
                <a:tc>
                  <a:txBody>
                    <a:bodyPr/>
                    <a:lstStyle/>
                    <a:p>
                      <a:pPr algn="l" fontAlgn="t"/>
                      <a:r>
                        <a:rPr lang="en-GB" sz="800" b="0" i="0" u="sng" strike="noStrike">
                          <a:solidFill>
                            <a:srgbClr val="0563C1"/>
                          </a:solidFill>
                          <a:effectLst/>
                          <a:latin typeface="Calibri" panose="020F0502020204030204" pitchFamily="34" charset="0"/>
                          <a:hlinkClick r:id="rId4"/>
                        </a:rPr>
                        <a:t>SP-240996</a:t>
                      </a:r>
                      <a:endParaRPr lang="en-GB" sz="800" b="0" i="0" u="sng" strike="noStrike">
                        <a:solidFill>
                          <a:srgbClr val="0563C1"/>
                        </a:solidFill>
                        <a:effectLst/>
                        <a:latin typeface="Calibri" panose="020F0502020204030204" pitchFamily="34" charset="0"/>
                      </a:endParaRPr>
                    </a:p>
                  </a:txBody>
                  <a:tcPr marL="9525" marR="9525" marT="9531" marB="0"/>
                </a:tc>
                <a:tc>
                  <a:txBody>
                    <a:bodyPr/>
                    <a:lstStyle/>
                    <a:p>
                      <a:pPr algn="ctr"/>
                      <a:r>
                        <a:rPr lang="en-GB" sz="900" kern="1200" dirty="0" smtClean="0">
                          <a:solidFill>
                            <a:srgbClr val="FF0000"/>
                          </a:solidFill>
                          <a:latin typeface="+mn-lt"/>
                          <a:ea typeface="+mn-ea"/>
                          <a:cs typeface="+mn-cs"/>
                        </a:rPr>
                        <a:t>97%</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53511">
                <a:tc>
                  <a:txBody>
                    <a:bodyPr/>
                    <a:lstStyle/>
                    <a:p>
                      <a:pPr algn="l" fontAlgn="t"/>
                      <a:r>
                        <a:rPr lang="en-GB" sz="800" b="0" i="0" u="none" strike="noStrike">
                          <a:solidFill>
                            <a:srgbClr val="000000"/>
                          </a:solidFill>
                          <a:effectLst/>
                          <a:latin typeface="Arial" panose="020B0604020202020204" pitchFamily="34" charset="0"/>
                        </a:rPr>
                        <a:t>1020004</a:t>
                      </a:r>
                    </a:p>
                  </a:txBody>
                  <a:tcPr marL="9525" marR="9525" marT="9531" marB="0"/>
                </a:tc>
                <a:tc>
                  <a:txBody>
                    <a:bodyPr/>
                    <a:lstStyle/>
                    <a:p>
                      <a:pPr algn="l" fontAlgn="t"/>
                      <a:r>
                        <a:rPr lang="en-GB" sz="800" b="0" i="0" u="none" strike="noStrike" dirty="0">
                          <a:solidFill>
                            <a:schemeClr val="tx1"/>
                          </a:solidFill>
                          <a:effectLst/>
                          <a:latin typeface="Arial" panose="020B0604020202020204" pitchFamily="34" charset="0"/>
                        </a:rPr>
                        <a:t>Study on Enhancement of support for Edge Computing in 5G Core network - Phase 3 </a:t>
                      </a:r>
                    </a:p>
                  </a:txBody>
                  <a:tcPr marL="9525" marR="9525" marT="9531" marB="0"/>
                </a:tc>
                <a:tc>
                  <a:txBody>
                    <a:bodyPr/>
                    <a:lstStyle/>
                    <a:p>
                      <a:pPr algn="l" fontAlgn="t"/>
                      <a:r>
                        <a:rPr lang="en-GB" sz="800" b="0" i="0" u="none" strike="noStrike" dirty="0">
                          <a:solidFill>
                            <a:srgbClr val="000000"/>
                          </a:solidFill>
                          <a:effectLst/>
                          <a:latin typeface="Arial" panose="020B0604020202020204" pitchFamily="34" charset="0"/>
                        </a:rPr>
                        <a:t>FS_eEDGE_5GC_Ph3</a:t>
                      </a:r>
                    </a:p>
                  </a:txBody>
                  <a:tcPr marL="9525" marR="9525" marT="9531" marB="0"/>
                </a:tc>
                <a:tc>
                  <a:txBody>
                    <a:bodyPr/>
                    <a:lstStyle/>
                    <a:p>
                      <a:pPr algn="l" fontAlgn="t"/>
                      <a:r>
                        <a:rPr lang="en-GB" sz="800" b="0" i="0" u="none" strike="noStrike" dirty="0">
                          <a:solidFill>
                            <a:srgbClr val="000000"/>
                          </a:solidFill>
                          <a:effectLst/>
                          <a:latin typeface="Arial" panose="020B0604020202020204" pitchFamily="34" charset="0"/>
                        </a:rPr>
                        <a:t>09/09/2024</a:t>
                      </a:r>
                    </a:p>
                  </a:txBody>
                  <a:tcPr marL="9525" marR="9525" marT="9531"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31" marB="0"/>
                </a:tc>
                <a:tc>
                  <a:txBody>
                    <a:bodyPr/>
                    <a:lstStyle/>
                    <a:p>
                      <a:pPr algn="l" fontAlgn="t"/>
                      <a:r>
                        <a:rPr lang="en-GB" sz="800" b="0" i="0" u="sng" strike="noStrike" dirty="0">
                          <a:solidFill>
                            <a:srgbClr val="0563C1"/>
                          </a:solidFill>
                          <a:effectLst/>
                          <a:latin typeface="Calibri" panose="020F0502020204030204" pitchFamily="34" charset="0"/>
                          <a:hlinkClick r:id="rId5"/>
                        </a:rPr>
                        <a:t>SP-240962</a:t>
                      </a:r>
                      <a:endParaRPr lang="en-GB" sz="800" b="0" i="0" u="sng" strike="noStrike" dirty="0">
                        <a:solidFill>
                          <a:srgbClr val="0563C1"/>
                        </a:solidFill>
                        <a:effectLst/>
                        <a:latin typeface="Calibri" panose="020F0502020204030204" pitchFamily="34" charset="0"/>
                      </a:endParaRPr>
                    </a:p>
                  </a:txBody>
                  <a:tcPr marL="9525" marR="9525" marT="9531"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US" altLang="de-DE" sz="2800" smtClean="0">
                <a:solidFill>
                  <a:schemeClr val="tx1"/>
                </a:solidFill>
              </a:rPr>
              <a:t>FS_UAS_Ph3/UAS_Ph3 </a:t>
            </a:r>
            <a:endParaRPr lang="en-GB" altLang="en-US" sz="2800"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200" b="1" kern="0" dirty="0"/>
              <a:t>Progress since SA#105</a:t>
            </a:r>
            <a:endParaRPr lang="de-DE" altLang="de-DE" sz="1200" b="1" kern="0" dirty="0">
              <a:solidFill>
                <a:srgbClr val="FF0000"/>
              </a:solidFill>
            </a:endParaRPr>
          </a:p>
          <a:p>
            <a:pPr lvl="1">
              <a:spcBef>
                <a:spcPts val="0"/>
              </a:spcBef>
              <a:spcAft>
                <a:spcPts val="0"/>
              </a:spcAft>
            </a:pPr>
            <a:r>
              <a:rPr lang="en-US" altLang="de-DE" sz="1100" dirty="0"/>
              <a:t>12 CRs to TS 23.256, 1 CR to TS 23.502 and 2 CRs to TS 23.288 were agreed.</a:t>
            </a:r>
          </a:p>
          <a:p>
            <a:pPr lvl="1">
              <a:spcBef>
                <a:spcPts val="0"/>
              </a:spcBef>
              <a:spcAft>
                <a:spcPts val="0"/>
              </a:spcAft>
            </a:pPr>
            <a:r>
              <a:rPr lang="en-US" altLang="de-DE" sz="1100" dirty="0"/>
              <a:t>All work tasks in the WID </a:t>
            </a:r>
            <a:r>
              <a:rPr lang="en-US" altLang="de-DE" sz="1100" dirty="0" smtClean="0"/>
              <a:t>were </a:t>
            </a:r>
            <a:r>
              <a:rPr lang="en-US" altLang="de-DE" sz="1100" dirty="0"/>
              <a:t>captured mainly in TS 23.256.</a:t>
            </a:r>
          </a:p>
          <a:p>
            <a:pPr marL="893763" lvl="2" indent="-177800">
              <a:spcBef>
                <a:spcPts val="0"/>
              </a:spcBef>
              <a:spcAft>
                <a:spcPts val="0"/>
              </a:spcAft>
            </a:pPr>
            <a:r>
              <a:rPr lang="en-US" altLang="de-DE" sz="1050" kern="0" dirty="0" smtClean="0"/>
              <a:t>WT#1: NEF services enhancements</a:t>
            </a:r>
          </a:p>
          <a:p>
            <a:pPr marL="1166813" lvl="3" indent="-184150">
              <a:spcBef>
                <a:spcPts val="0"/>
              </a:spcBef>
              <a:spcAft>
                <a:spcPts val="0"/>
              </a:spcAft>
            </a:pPr>
            <a:r>
              <a:rPr lang="en-US" altLang="de-DE" sz="1000" kern="0" dirty="0" smtClean="0"/>
              <a:t>Pre-flight planning and in-flight monitoring for UAV UEs; C2 communication reliability; Changeover from one USS to another USS for UAV UE assisted by 5GC; </a:t>
            </a:r>
            <a:r>
              <a:rPr lang="en-US" altLang="de-DE" sz="1000" kern="0" dirty="0" smtClean="0">
                <a:ea typeface="LG스마트체 Regular" panose="020B0600000101010101" pitchFamily="50" charset="-127"/>
              </a:rPr>
              <a:t>※ </a:t>
            </a:r>
            <a:r>
              <a:rPr lang="en-US" altLang="de-DE" sz="1000" kern="0" dirty="0" smtClean="0"/>
              <a:t>Security spec reference added</a:t>
            </a:r>
          </a:p>
          <a:p>
            <a:pPr marL="893763" lvl="2" indent="-177800">
              <a:spcBef>
                <a:spcPts val="0"/>
              </a:spcBef>
              <a:spcAft>
                <a:spcPts val="0"/>
              </a:spcAft>
            </a:pPr>
            <a:r>
              <a:rPr lang="en-US" altLang="de-DE" sz="1050" kern="0" dirty="0" smtClean="0"/>
              <a:t>WT#2: Network-assisted/ground-based mechanism for DAA (Detect And Avoid)</a:t>
            </a:r>
          </a:p>
          <a:p>
            <a:pPr marL="893763" lvl="2" indent="-177800">
              <a:spcBef>
                <a:spcPts val="0"/>
              </a:spcBef>
              <a:spcAft>
                <a:spcPts val="0"/>
              </a:spcAft>
            </a:pPr>
            <a:r>
              <a:rPr lang="en-US" altLang="de-DE" sz="1050" kern="0" dirty="0" smtClean="0"/>
              <a:t>WT#3: Support no-transmit zones for UAV UEs</a:t>
            </a:r>
          </a:p>
          <a:p>
            <a:pPr lvl="1">
              <a:spcBef>
                <a:spcPts val="0"/>
              </a:spcBef>
              <a:spcAft>
                <a:spcPts val="0"/>
              </a:spcAft>
            </a:pPr>
            <a:r>
              <a:rPr lang="en-US" altLang="de-DE" sz="1100" kern="0" dirty="0" smtClean="0"/>
              <a:t>One </a:t>
            </a:r>
            <a:r>
              <a:rPr lang="en-US" altLang="de-DE" sz="1100" kern="0" dirty="0"/>
              <a:t>LS on Clarification of </a:t>
            </a:r>
            <a:r>
              <a:rPr lang="en-US" altLang="de-DE" sz="1100" kern="0" dirty="0" err="1"/>
              <a:t>Nnef_RetrieveInfoUAVFlight_Get</a:t>
            </a:r>
            <a:r>
              <a:rPr lang="en-US" altLang="de-DE" sz="1100" kern="0" dirty="0"/>
              <a:t> service operation sent to CT3.</a:t>
            </a:r>
          </a:p>
          <a:p>
            <a:pPr lvl="1">
              <a:spcBef>
                <a:spcPts val="0"/>
              </a:spcBef>
              <a:spcAft>
                <a:spcPts val="0"/>
              </a:spcAft>
            </a:pPr>
            <a:r>
              <a:rPr lang="en-US" altLang="de-DE" sz="1100" dirty="0"/>
              <a:t>One Reply LS on UAV regulation sent to </a:t>
            </a:r>
            <a:r>
              <a:rPr lang="en-US" altLang="de-DE" sz="1100" dirty="0" smtClean="0"/>
              <a:t>RAN3</a:t>
            </a:r>
            <a:endParaRPr lang="en-US" altLang="de-DE" sz="1100" dirty="0"/>
          </a:p>
          <a:p>
            <a:pPr marL="457200" lvl="1" indent="-457200">
              <a:spcBef>
                <a:spcPts val="0"/>
              </a:spcBef>
              <a:spcAft>
                <a:spcPts val="0"/>
              </a:spcAft>
              <a:buBlip>
                <a:blip r:embed="rId3"/>
              </a:buBlip>
            </a:pPr>
            <a:r>
              <a:rPr lang="en-US" sz="1200" b="1" dirty="0" smtClean="0"/>
              <a:t>Impacts </a:t>
            </a:r>
            <a:r>
              <a:rPr lang="en-US" sz="1200" b="1" dirty="0"/>
              <a:t>and dependencies on other WGs</a:t>
            </a:r>
            <a:endParaRPr lang="de-DE" sz="1200" b="1" dirty="0"/>
          </a:p>
          <a:p>
            <a:pPr lvl="1">
              <a:spcBef>
                <a:spcPts val="0"/>
              </a:spcBef>
              <a:spcAft>
                <a:spcPts val="0"/>
              </a:spcAft>
            </a:pPr>
            <a:r>
              <a:rPr lang="en-US" altLang="zh-CN" sz="1100" dirty="0">
                <a:solidFill>
                  <a:prstClr val="black"/>
                </a:solidFill>
                <a:sym typeface="+mn-ea"/>
              </a:rPr>
              <a:t>CT3: Using </a:t>
            </a:r>
            <a:r>
              <a:rPr lang="en-US" altLang="zh-CN" sz="1100" dirty="0" err="1">
                <a:solidFill>
                  <a:prstClr val="black"/>
                </a:solidFill>
                <a:sym typeface="+mn-ea"/>
              </a:rPr>
              <a:t>Nnef_RetrieveInfoUAVFlight_Get</a:t>
            </a:r>
            <a:r>
              <a:rPr lang="en-US" altLang="zh-CN" sz="1100" dirty="0">
                <a:solidFill>
                  <a:prstClr val="black"/>
                </a:solidFill>
                <a:sym typeface="+mn-ea"/>
              </a:rPr>
              <a:t> in the procedure for USS changeover during a UAV flight</a:t>
            </a:r>
          </a:p>
          <a:p>
            <a:pPr lvl="1">
              <a:spcBef>
                <a:spcPts val="0"/>
              </a:spcBef>
              <a:spcAft>
                <a:spcPts val="0"/>
              </a:spcAft>
            </a:pPr>
            <a:r>
              <a:rPr lang="en-US" altLang="de-DE" sz="1100" dirty="0">
                <a:solidFill>
                  <a:prstClr val="black"/>
                </a:solidFill>
                <a:sym typeface="+mn-ea"/>
              </a:rPr>
              <a:t>RAN2/3: Procedures for altitude reporting for aerial UEs </a:t>
            </a:r>
          </a:p>
          <a:p>
            <a:pPr>
              <a:spcBef>
                <a:spcPts val="0"/>
              </a:spcBef>
              <a:spcAft>
                <a:spcPts val="0"/>
              </a:spcAft>
            </a:pPr>
            <a:r>
              <a:rPr lang="de-DE" sz="1200" b="1" kern="0" dirty="0"/>
              <a:t>Outstanding issues</a:t>
            </a:r>
          </a:p>
          <a:p>
            <a:pPr marL="742950" lvl="1" indent="-285750">
              <a:spcBef>
                <a:spcPts val="0"/>
              </a:spcBef>
              <a:spcAft>
                <a:spcPts val="0"/>
              </a:spcAft>
              <a:defRPr/>
            </a:pPr>
            <a:r>
              <a:rPr lang="en-US" altLang="zh-CN" sz="1100" dirty="0">
                <a:solidFill>
                  <a:prstClr val="black"/>
                </a:solidFill>
                <a:sym typeface="+mn-ea"/>
              </a:rPr>
              <a:t>None</a:t>
            </a:r>
            <a:r>
              <a:rPr lang="en-US" altLang="ko-KR" sz="1100" kern="0" dirty="0">
                <a:solidFill>
                  <a:prstClr val="black"/>
                </a:solidFill>
              </a:rPr>
              <a:t>.</a:t>
            </a:r>
            <a:endParaRPr lang="de-DE" altLang="ko-KR" sz="1100" kern="0" dirty="0">
              <a:solidFill>
                <a:prstClr val="black"/>
              </a:solidFill>
            </a:endParaRPr>
          </a:p>
          <a:p>
            <a:pPr>
              <a:spcBef>
                <a:spcPts val="0"/>
              </a:spcBef>
              <a:spcAft>
                <a:spcPts val="0"/>
              </a:spcAft>
            </a:pPr>
            <a:r>
              <a:rPr lang="de-DE" sz="1200" b="1" kern="0" dirty="0"/>
              <a:t>Next steps</a:t>
            </a:r>
          </a:p>
          <a:p>
            <a:pPr lvl="1">
              <a:spcBef>
                <a:spcPts val="0"/>
              </a:spcBef>
              <a:spcAft>
                <a:spcPts val="0"/>
              </a:spcAft>
              <a:defRPr/>
            </a:pPr>
            <a:r>
              <a:rPr lang="en-US" altLang="ko-KR" sz="1100" kern="100" dirty="0">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endParaRPr lang="en-US" altLang="de-DE" sz="900" dirty="0">
              <a:sym typeface="+mn-ea"/>
            </a:endParaRPr>
          </a:p>
        </p:txBody>
      </p:sp>
      <p:graphicFrame>
        <p:nvGraphicFramePr>
          <p:cNvPr id="5" name="Table 4"/>
          <p:cNvGraphicFramePr>
            <a:graphicFrameLocks noGrp="1"/>
          </p:cNvGraphicFramePr>
          <p:nvPr>
            <p:extLst>
              <p:ext uri="{D42A27DB-BD31-4B8C-83A1-F6EECF244321}">
                <p14:modId xmlns:p14="http://schemas.microsoft.com/office/powerpoint/2010/main" val="1370295323"/>
              </p:ext>
            </p:extLst>
          </p:nvPr>
        </p:nvGraphicFramePr>
        <p:xfrm>
          <a:off x="303213" y="1109663"/>
          <a:ext cx="8180387" cy="71279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800" b="0" i="0" u="none" strike="noStrike" dirty="0">
                          <a:solidFill>
                            <a:srgbClr val="000000"/>
                          </a:solidFill>
                          <a:effectLst/>
                          <a:latin typeface="Arial" panose="020B0604020202020204" pitchFamily="34" charset="0"/>
                        </a:rPr>
                        <a:t>1020069</a:t>
                      </a:r>
                    </a:p>
                  </a:txBody>
                  <a:tcPr marL="9525" marR="9525" marT="9515" marB="0"/>
                </a:tc>
                <a:tc>
                  <a:txBody>
                    <a:bodyPr/>
                    <a:lstStyle/>
                    <a:p>
                      <a:pPr algn="l" fontAlgn="t"/>
                      <a:r>
                        <a:rPr lang="en-GB" sz="800" b="0" i="1" u="none" strike="noStrike" dirty="0">
                          <a:solidFill>
                            <a:srgbClr val="000000"/>
                          </a:solidFill>
                          <a:effectLst/>
                          <a:latin typeface="Arial" panose="020B0604020202020204" pitchFamily="34" charset="0"/>
                        </a:rPr>
                        <a:t>   </a:t>
                      </a:r>
                      <a:r>
                        <a:rPr lang="en-GB" sz="800" b="0" i="0" u="none" strike="noStrike" dirty="0">
                          <a:solidFill>
                            <a:srgbClr val="000000"/>
                          </a:solidFill>
                          <a:effectLst/>
                          <a:latin typeface="Arial" panose="020B0604020202020204" pitchFamily="34" charset="0"/>
                        </a:rPr>
                        <a:t>Study on (Stage 2 of) Phase 3 for UAS, UAV and UAM </a:t>
                      </a:r>
                    </a:p>
                  </a:txBody>
                  <a:tcPr marL="9525" marR="9525" marT="9515" marB="0"/>
                </a:tc>
                <a:tc>
                  <a:txBody>
                    <a:bodyPr/>
                    <a:lstStyle/>
                    <a:p>
                      <a:pPr algn="l" fontAlgn="t"/>
                      <a:r>
                        <a:rPr lang="en-GB" sz="800" b="0" i="0" u="none" strike="noStrike">
                          <a:solidFill>
                            <a:srgbClr val="000000"/>
                          </a:solidFill>
                          <a:effectLst/>
                          <a:latin typeface="Arial" panose="020B0604020202020204" pitchFamily="34" charset="0"/>
                        </a:rPr>
                        <a:t>FS_UAS_Ph3</a:t>
                      </a:r>
                    </a:p>
                  </a:txBody>
                  <a:tcPr marL="9525" marR="9525" marT="9515" marB="0"/>
                </a:tc>
                <a:tc>
                  <a:txBody>
                    <a:bodyPr/>
                    <a:lstStyle/>
                    <a:p>
                      <a:pPr algn="l" fontAlgn="t"/>
                      <a:r>
                        <a:rPr lang="en-GB" sz="800" b="0" i="0" u="none" strike="noStrike">
                          <a:solidFill>
                            <a:srgbClr val="000000"/>
                          </a:solidFill>
                          <a:effectLst/>
                          <a:latin typeface="Arial" panose="020B0604020202020204" pitchFamily="34" charset="0"/>
                        </a:rPr>
                        <a:t>09/09/2024</a:t>
                      </a:r>
                    </a:p>
                  </a:txBody>
                  <a:tcPr marL="9525" marR="9525" marT="9515"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15" marB="0"/>
                </a:tc>
                <a:tc>
                  <a:txBody>
                    <a:bodyPr/>
                    <a:lstStyle/>
                    <a:p>
                      <a:pPr algn="l" fontAlgn="t"/>
                      <a:r>
                        <a:rPr lang="en-GB" sz="800" b="0" i="0" u="sng" strike="noStrike">
                          <a:solidFill>
                            <a:srgbClr val="0563C1"/>
                          </a:solidFill>
                          <a:effectLst/>
                          <a:latin typeface="Calibri" panose="020F0502020204030204" pitchFamily="34" charset="0"/>
                          <a:hlinkClick r:id="rId4"/>
                        </a:rPr>
                        <a:t>SP-231801</a:t>
                      </a:r>
                      <a:endParaRPr lang="en-GB" sz="800" b="0" i="0" u="sng" strike="noStrike">
                        <a:solidFill>
                          <a:srgbClr val="0563C1"/>
                        </a:solidFill>
                        <a:effectLst/>
                        <a:latin typeface="Calibri" panose="020F0502020204030204" pitchFamily="34" charset="0"/>
                      </a:endParaRPr>
                    </a:p>
                  </a:txBody>
                  <a:tcPr marL="9525" marR="9525" marT="9515"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800" b="0" i="0" u="none" strike="noStrike">
                          <a:solidFill>
                            <a:srgbClr val="000000"/>
                          </a:solidFill>
                          <a:effectLst/>
                          <a:latin typeface="Arial" panose="020B0604020202020204" pitchFamily="34" charset="0"/>
                        </a:rPr>
                        <a:t>1040037</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   (Stage 2 of) UAS, UAV and UAM Phase 3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UAS_Ph3</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15" marB="0"/>
                </a:tc>
                <a:tc>
                  <a:txBody>
                    <a:bodyPr/>
                    <a:lstStyle/>
                    <a:p>
                      <a:pPr algn="l" fontAlgn="t"/>
                      <a:r>
                        <a:rPr lang="en-GB" sz="800" b="0" i="0" u="none" strike="noStrike" dirty="0" smtClean="0">
                          <a:solidFill>
                            <a:srgbClr val="000000"/>
                          </a:solidFill>
                          <a:effectLst/>
                          <a:latin typeface="Arial" panose="020B0604020202020204" pitchFamily="34" charset="0"/>
                        </a:rPr>
                        <a:t>65</a:t>
                      </a:r>
                      <a:r>
                        <a:rPr lang="en-GB" sz="800" b="0" i="0" u="none" strike="noStrike" dirty="0" smtClean="0">
                          <a:solidFill>
                            <a:srgbClr val="000000"/>
                          </a:solidFill>
                          <a:effectLst/>
                          <a:latin typeface="Arial" panose="020B0604020202020204" pitchFamily="34" charset="0"/>
                        </a:rPr>
                        <a:t>%</a:t>
                      </a:r>
                      <a:endParaRPr lang="en-GB" sz="800" b="0" i="0" u="none" strike="noStrike" dirty="0">
                        <a:solidFill>
                          <a:srgbClr val="000000"/>
                        </a:solidFill>
                        <a:effectLst/>
                        <a:latin typeface="Arial" panose="020B0604020202020204" pitchFamily="34" charset="0"/>
                      </a:endParaRP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5"/>
                        </a:rPr>
                        <a:t>SP-240997</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r>
                        <a:rPr lang="en-GB" sz="900" kern="1200" dirty="0" smtClean="0">
                          <a:solidFill>
                            <a:srgbClr val="FF0000"/>
                          </a:solidFill>
                          <a:latin typeface="+mn-lt"/>
                          <a:ea typeface="+mn-ea"/>
                          <a:cs typeface="+mn-cs"/>
                        </a:rPr>
                        <a:t>99%</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US" altLang="de-DE" sz="2800" smtClean="0">
                <a:solidFill>
                  <a:schemeClr val="tx1"/>
                </a:solidFill>
              </a:rPr>
              <a:t>FS_UPEAS_Ph2/UPEAS_Ph2</a:t>
            </a:r>
            <a:endParaRPr lang="en-GB" altLang="en-US" sz="2800"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600" kern="0" dirty="0"/>
              <a:t>Progress since SA#105:</a:t>
            </a:r>
          </a:p>
          <a:p>
            <a:pPr lvl="1">
              <a:spcBef>
                <a:spcPts val="0"/>
              </a:spcBef>
              <a:spcAft>
                <a:spcPts val="0"/>
              </a:spcAft>
            </a:pPr>
            <a:r>
              <a:rPr lang="en-US" altLang="de-DE" sz="1200" dirty="0"/>
              <a:t>Continue normative work at </a:t>
            </a:r>
            <a:r>
              <a:rPr lang="en-US" altLang="zh-CN" sz="1200" dirty="0"/>
              <a:t>SA2#165 and </a:t>
            </a:r>
            <a:r>
              <a:rPr lang="en-US" altLang="de-DE" sz="1200" dirty="0"/>
              <a:t>SA2#166</a:t>
            </a:r>
          </a:p>
          <a:p>
            <a:pPr lvl="1">
              <a:spcBef>
                <a:spcPts val="0"/>
              </a:spcBef>
              <a:spcAft>
                <a:spcPts val="0"/>
              </a:spcAft>
            </a:pPr>
            <a:r>
              <a:rPr lang="en-US" altLang="de-DE" sz="1200" dirty="0"/>
              <a:t>10 CRs are </a:t>
            </a:r>
            <a:r>
              <a:rPr lang="en-US" altLang="de-DE" sz="1200" kern="0" dirty="0"/>
              <a:t>approved at SA2#165, among of them 5 CR are further revised at SA2#166, and 2 new CR approved in SA2#166.</a:t>
            </a:r>
          </a:p>
          <a:p>
            <a:pPr lvl="1">
              <a:spcBef>
                <a:spcPts val="0"/>
              </a:spcBef>
              <a:spcAft>
                <a:spcPts val="0"/>
              </a:spcAft>
            </a:pPr>
            <a:r>
              <a:rPr lang="en-US" altLang="de-DE" sz="1200" dirty="0"/>
              <a:t>All key issues</a:t>
            </a:r>
            <a:r>
              <a:rPr lang="en-US" altLang="zh-CN" sz="1200" dirty="0">
                <a:cs typeface="+mn-ea"/>
              </a:rPr>
              <a:t> were completed</a:t>
            </a:r>
          </a:p>
          <a:p>
            <a:pPr>
              <a:spcBef>
                <a:spcPts val="300"/>
              </a:spcBef>
              <a:spcAft>
                <a:spcPts val="300"/>
              </a:spcAft>
              <a:defRPr/>
            </a:pPr>
            <a:r>
              <a:rPr lang="en-US" sz="1600" kern="0" dirty="0"/>
              <a:t>Impacts and dependencies on other WGs:</a:t>
            </a:r>
          </a:p>
          <a:p>
            <a:pPr lvl="1">
              <a:spcBef>
                <a:spcPts val="0"/>
              </a:spcBef>
              <a:spcAft>
                <a:spcPts val="0"/>
              </a:spcAft>
              <a:defRPr/>
            </a:pPr>
            <a:r>
              <a:rPr lang="en-US" altLang="zh-CN" sz="1050" dirty="0">
                <a:solidFill>
                  <a:prstClr val="black"/>
                </a:solidFill>
                <a:sym typeface="+mn-ea"/>
              </a:rPr>
              <a:t>None</a:t>
            </a:r>
          </a:p>
          <a:p>
            <a:pPr>
              <a:spcBef>
                <a:spcPts val="0"/>
              </a:spcBef>
              <a:spcAft>
                <a:spcPts val="450"/>
              </a:spcAft>
              <a:defRPr/>
            </a:pPr>
            <a:r>
              <a:rPr lang="de-DE" sz="1600" kern="0" dirty="0"/>
              <a:t>Controversial issues:</a:t>
            </a:r>
          </a:p>
          <a:p>
            <a:pPr lvl="1">
              <a:spcBef>
                <a:spcPts val="0"/>
              </a:spcBef>
              <a:spcAft>
                <a:spcPts val="0"/>
              </a:spcAft>
              <a:defRPr/>
            </a:pPr>
            <a:r>
              <a:rPr lang="en-US" altLang="ko-KR" sz="1050" dirty="0"/>
              <a:t>None</a:t>
            </a:r>
            <a:endParaRPr lang="de-DE" sz="1050" kern="0" dirty="0"/>
          </a:p>
          <a:p>
            <a:pPr>
              <a:spcBef>
                <a:spcPts val="0"/>
              </a:spcBef>
              <a:spcAft>
                <a:spcPts val="0"/>
              </a:spcAft>
              <a:defRPr/>
            </a:pPr>
            <a:r>
              <a:rPr lang="de-DE" sz="1600" kern="0" dirty="0"/>
              <a:t>Next steps:</a:t>
            </a:r>
          </a:p>
          <a:p>
            <a:pPr lvl="1">
              <a:spcBef>
                <a:spcPts val="0"/>
              </a:spcBef>
              <a:spcAft>
                <a:spcPts val="0"/>
              </a:spcAft>
              <a:defRPr/>
            </a:pPr>
            <a:r>
              <a:rPr lang="en-GB" altLang="zh-CN" sz="1200" dirty="0"/>
              <a:t>maintenance</a:t>
            </a:r>
            <a:endParaRPr lang="de-DE" sz="1200" kern="0" dirty="0"/>
          </a:p>
        </p:txBody>
      </p:sp>
      <p:graphicFrame>
        <p:nvGraphicFramePr>
          <p:cNvPr id="5" name="Table 4"/>
          <p:cNvGraphicFramePr>
            <a:graphicFrameLocks noGrp="1"/>
          </p:cNvGraphicFramePr>
          <p:nvPr>
            <p:extLst>
              <p:ext uri="{D42A27DB-BD31-4B8C-83A1-F6EECF244321}">
                <p14:modId xmlns:p14="http://schemas.microsoft.com/office/powerpoint/2010/main" val="793235226"/>
              </p:ext>
            </p:extLst>
          </p:nvPr>
        </p:nvGraphicFramePr>
        <p:xfrm>
          <a:off x="303213" y="1109663"/>
          <a:ext cx="8180387" cy="71279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800" b="0" i="0" u="none" strike="noStrike" dirty="0">
                          <a:solidFill>
                            <a:srgbClr val="000000"/>
                          </a:solidFill>
                          <a:effectLst/>
                          <a:latin typeface="Arial" panose="020B0604020202020204" pitchFamily="34" charset="0"/>
                        </a:rPr>
                        <a:t>1020003</a:t>
                      </a:r>
                    </a:p>
                  </a:txBody>
                  <a:tcPr marL="9525" marR="9525" marT="9515" marB="0"/>
                </a:tc>
                <a:tc>
                  <a:txBody>
                    <a:bodyPr/>
                    <a:lstStyle/>
                    <a:p>
                      <a:pPr algn="l" fontAlgn="t"/>
                      <a:r>
                        <a:rPr lang="en-GB" sz="800" b="0" i="1" u="none" strike="noStrike" dirty="0">
                          <a:solidFill>
                            <a:srgbClr val="000000"/>
                          </a:solidFill>
                          <a:effectLst/>
                          <a:latin typeface="Arial" panose="020B0604020202020204" pitchFamily="34" charset="0"/>
                        </a:rPr>
                        <a:t>Study on UPF enhancement for Exposure And SBA Phase 2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FS_UPEAS_Ph2</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06/06/2024</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100%</a:t>
                      </a: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3"/>
                        </a:rPr>
                        <a:t>SP-231795</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800" b="0" i="0" u="none" strike="noStrike" dirty="0">
                          <a:solidFill>
                            <a:srgbClr val="000000"/>
                          </a:solidFill>
                          <a:effectLst/>
                          <a:latin typeface="Arial" panose="020B0604020202020204" pitchFamily="34" charset="0"/>
                        </a:rPr>
                        <a:t>1040035</a:t>
                      </a:r>
                    </a:p>
                  </a:txBody>
                  <a:tcPr marL="9525" marR="9525" marT="9515" marB="0"/>
                </a:tc>
                <a:tc>
                  <a:txBody>
                    <a:bodyPr/>
                    <a:lstStyle/>
                    <a:p>
                      <a:pPr algn="l" fontAlgn="t"/>
                      <a:r>
                        <a:rPr lang="en-GB" sz="800" b="0" i="0" u="none" strike="noStrike" dirty="0">
                          <a:solidFill>
                            <a:schemeClr val="tx1"/>
                          </a:solidFill>
                          <a:effectLst/>
                          <a:latin typeface="Arial" panose="020B0604020202020204" pitchFamily="34" charset="0"/>
                        </a:rPr>
                        <a:t>UPF enhancement for Exposure And SBA Phase 2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UPEAS_Ph2</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15" marB="0"/>
                </a:tc>
                <a:tc>
                  <a:txBody>
                    <a:bodyPr/>
                    <a:lstStyle/>
                    <a:p>
                      <a:pPr algn="l" fontAlgn="t"/>
                      <a:r>
                        <a:rPr lang="en-GB" sz="800" b="0" i="0" u="none" strike="noStrike" dirty="0" smtClean="0">
                          <a:solidFill>
                            <a:srgbClr val="000000"/>
                          </a:solidFill>
                          <a:effectLst/>
                          <a:latin typeface="Arial" panose="020B0604020202020204" pitchFamily="34" charset="0"/>
                        </a:rPr>
                        <a:t>65%</a:t>
                      </a:r>
                      <a:endParaRPr lang="en-GB" sz="800" b="0" i="0" u="none" strike="noStrike" dirty="0">
                        <a:solidFill>
                          <a:srgbClr val="000000"/>
                        </a:solidFill>
                        <a:effectLst/>
                        <a:latin typeface="Arial" panose="020B0604020202020204" pitchFamily="34" charset="0"/>
                      </a:endParaRP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4"/>
                        </a:rPr>
                        <a:t>SP-240995</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en-US" altLang="de-DE" sz="2800" smtClean="0">
                <a:solidFill>
                  <a:schemeClr val="tx1"/>
                </a:solidFill>
              </a:rPr>
              <a:t>FS_5G_Femto/5G_Femto</a:t>
            </a:r>
            <a:endParaRPr lang="en-GB" altLang="en-US" sz="2800"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Blip>
                <a:blip r:embed="rId3"/>
              </a:buBlip>
            </a:pPr>
            <a:r>
              <a:rPr lang="en-US" altLang="ko-KR" sz="1200" b="1" dirty="0">
                <a:solidFill>
                  <a:prstClr val="black"/>
                </a:solidFill>
              </a:rPr>
              <a:t>Progress since </a:t>
            </a:r>
            <a:r>
              <a:rPr lang="en-US" altLang="ko-KR" sz="1200" b="1" dirty="0" smtClean="0">
                <a:solidFill>
                  <a:prstClr val="black"/>
                </a:solidFill>
              </a:rPr>
              <a:t>SA#105</a:t>
            </a:r>
            <a:endParaRPr lang="de-DE" altLang="ko-KR" sz="1200" dirty="0">
              <a:solidFill>
                <a:prstClr val="black"/>
              </a:solidFill>
            </a:endParaRPr>
          </a:p>
          <a:p>
            <a:pPr lvl="1">
              <a:spcBef>
                <a:spcPts val="0"/>
              </a:spcBef>
              <a:spcAft>
                <a:spcPts val="200"/>
              </a:spcAft>
            </a:pPr>
            <a:r>
              <a:rPr lang="en-US" altLang="de-DE" sz="1200" dirty="0"/>
              <a:t>A total of 11 CRs (including revisions of two approved CRs in SA2#165)</a:t>
            </a:r>
            <a:r>
              <a:rPr lang="en-US" altLang="de-DE" sz="1200" kern="0" dirty="0"/>
              <a:t> were agreed on the following aspects:</a:t>
            </a:r>
          </a:p>
          <a:p>
            <a:pPr lvl="1">
              <a:spcBef>
                <a:spcPts val="0"/>
              </a:spcBef>
              <a:spcAft>
                <a:spcPts val="200"/>
              </a:spcAft>
            </a:pPr>
            <a:r>
              <a:rPr lang="en-GB" altLang="de-DE" sz="1200" dirty="0" smtClean="0"/>
              <a:t>LS </a:t>
            </a:r>
            <a:r>
              <a:rPr lang="en-GB" altLang="de-DE" sz="1200" dirty="0"/>
              <a:t>from SA WG3 – “LS to request clarification on the potential baseline system architecture of 5G NR </a:t>
            </a:r>
            <a:r>
              <a:rPr lang="en-GB" altLang="de-DE" sz="1200" dirty="0" err="1"/>
              <a:t>Femto</a:t>
            </a:r>
            <a:r>
              <a:rPr lang="en-US" altLang="de-DE" sz="1200" dirty="0"/>
              <a:t>”.</a:t>
            </a:r>
          </a:p>
          <a:p>
            <a:pPr lvl="2">
              <a:spcBef>
                <a:spcPts val="0"/>
              </a:spcBef>
              <a:spcAft>
                <a:spcPts val="200"/>
              </a:spcAft>
            </a:pPr>
            <a:r>
              <a:rPr lang="en-GB" altLang="de-DE" sz="1200" dirty="0"/>
              <a:t>Reply LS to request clarification on the potential baseline system architecture of 5G NR </a:t>
            </a:r>
            <a:r>
              <a:rPr lang="en-GB" altLang="de-DE" sz="1200" dirty="0" err="1"/>
              <a:t>Femto</a:t>
            </a:r>
            <a:r>
              <a:rPr lang="en-GB" altLang="de-DE" sz="1200" dirty="0"/>
              <a:t> (</a:t>
            </a:r>
            <a:r>
              <a:rPr lang="en-GB" altLang="de-DE" sz="1200" dirty="0">
                <a:hlinkClick r:id="rId4"/>
              </a:rPr>
              <a:t>S2-2412752</a:t>
            </a:r>
            <a:r>
              <a:rPr lang="en-GB" altLang="de-DE" sz="1200" dirty="0"/>
              <a:t>) was agreed.</a:t>
            </a:r>
          </a:p>
          <a:p>
            <a:pPr lvl="1">
              <a:spcBef>
                <a:spcPts val="0"/>
              </a:spcBef>
              <a:spcAft>
                <a:spcPts val="200"/>
              </a:spcAft>
            </a:pPr>
            <a:r>
              <a:rPr lang="en-GB" altLang="de-DE" sz="1200" dirty="0"/>
              <a:t>LS from SA WG3 – “LS on Clarification regarding definition of 5G NR </a:t>
            </a:r>
            <a:r>
              <a:rPr lang="en-GB" altLang="de-DE" sz="1200" dirty="0" err="1"/>
              <a:t>femto</a:t>
            </a:r>
            <a:r>
              <a:rPr lang="en-GB" altLang="de-DE" sz="1200" dirty="0"/>
              <a:t> ownership</a:t>
            </a:r>
            <a:r>
              <a:rPr lang="en-US" altLang="de-DE" sz="1200" dirty="0"/>
              <a:t>”</a:t>
            </a:r>
          </a:p>
          <a:p>
            <a:pPr lvl="2">
              <a:spcBef>
                <a:spcPts val="0"/>
              </a:spcBef>
              <a:spcAft>
                <a:spcPts val="200"/>
              </a:spcAft>
            </a:pPr>
            <a:r>
              <a:rPr lang="en-GB" altLang="de-DE" sz="1200" dirty="0"/>
              <a:t>Reply LS on Clarification regarding definition of 5G NR </a:t>
            </a:r>
            <a:r>
              <a:rPr lang="en-GB" altLang="de-DE" sz="1200" dirty="0" err="1"/>
              <a:t>femto</a:t>
            </a:r>
            <a:r>
              <a:rPr lang="en-GB" altLang="de-DE" sz="1200" dirty="0"/>
              <a:t> ownership (</a:t>
            </a:r>
            <a:r>
              <a:rPr lang="en-GB" altLang="de-DE" sz="1200" dirty="0">
                <a:hlinkClick r:id="rId5"/>
              </a:rPr>
              <a:t>S2-2411241</a:t>
            </a:r>
            <a:r>
              <a:rPr lang="en-GB" altLang="de-DE" sz="1200" dirty="0"/>
              <a:t>) was agreed.</a:t>
            </a:r>
          </a:p>
          <a:p>
            <a:pPr marL="457200" lvl="1" indent="-457200">
              <a:spcBef>
                <a:spcPts val="0"/>
              </a:spcBef>
              <a:spcAft>
                <a:spcPts val="200"/>
              </a:spcAft>
              <a:buBlip>
                <a:blip r:embed="rId3"/>
              </a:buBlip>
            </a:pPr>
            <a:r>
              <a:rPr lang="en-US" altLang="ko-KR" sz="1200" b="1" dirty="0">
                <a:solidFill>
                  <a:prstClr val="black"/>
                </a:solidFill>
              </a:rPr>
              <a:t>RAN impacts and dependencies</a:t>
            </a:r>
            <a:endParaRPr lang="de-DE" altLang="ko-KR" sz="1200" dirty="0">
              <a:solidFill>
                <a:prstClr val="black"/>
              </a:solidFill>
            </a:endParaRPr>
          </a:p>
          <a:p>
            <a:pPr lvl="1">
              <a:spcBef>
                <a:spcPts val="0"/>
              </a:spcBef>
              <a:spcAft>
                <a:spcPts val="200"/>
              </a:spcAft>
            </a:pPr>
            <a:r>
              <a:rPr lang="en-US" altLang="zh-CN" sz="1200" dirty="0">
                <a:solidFill>
                  <a:prstClr val="black"/>
                </a:solidFill>
                <a:sym typeface="+mn-ea"/>
              </a:rPr>
              <a:t>None</a:t>
            </a:r>
            <a:r>
              <a:rPr lang="en-US" altLang="zh-CN" sz="1100" dirty="0">
                <a:solidFill>
                  <a:prstClr val="black"/>
                </a:solidFill>
                <a:sym typeface="+mn-ea"/>
              </a:rPr>
              <a:t>. </a:t>
            </a:r>
            <a:endParaRPr lang="en-US" altLang="de-DE" sz="1100" dirty="0">
              <a:solidFill>
                <a:prstClr val="black"/>
              </a:solidFill>
              <a:sym typeface="+mn-ea"/>
            </a:endParaRPr>
          </a:p>
          <a:p>
            <a:pPr>
              <a:spcBef>
                <a:spcPts val="0"/>
              </a:spcBef>
              <a:spcAft>
                <a:spcPts val="200"/>
              </a:spcAft>
            </a:pPr>
            <a:r>
              <a:rPr lang="de-DE" altLang="ko-KR" sz="1200" b="1" kern="0" dirty="0"/>
              <a:t>Outstanding issues</a:t>
            </a:r>
          </a:p>
          <a:p>
            <a:pPr lvl="1">
              <a:spcBef>
                <a:spcPts val="0"/>
              </a:spcBef>
              <a:spcAft>
                <a:spcPts val="200"/>
              </a:spcAft>
            </a:pPr>
            <a:r>
              <a:rPr lang="en-US" altLang="ko-KR" sz="1200" dirty="0"/>
              <a:t>None</a:t>
            </a:r>
            <a:r>
              <a:rPr lang="en-US" altLang="ko-KR" sz="1100" dirty="0"/>
              <a:t>. </a:t>
            </a:r>
            <a:endParaRPr lang="de-DE" altLang="ko-KR" sz="1100" dirty="0"/>
          </a:p>
          <a:p>
            <a:pPr>
              <a:spcBef>
                <a:spcPts val="0"/>
              </a:spcBef>
              <a:spcAft>
                <a:spcPts val="200"/>
              </a:spcAft>
            </a:pPr>
            <a:r>
              <a:rPr lang="de-DE" altLang="ko-KR" sz="1200" b="1" kern="0" dirty="0"/>
              <a:t>Next steps</a:t>
            </a:r>
          </a:p>
          <a:p>
            <a:pPr lvl="1">
              <a:spcBef>
                <a:spcPts val="0"/>
              </a:spcBef>
              <a:spcAft>
                <a:spcPts val="200"/>
              </a:spcAft>
              <a:defRPr/>
            </a:pPr>
            <a:r>
              <a:rPr lang="en-GB" altLang="ko-KR" sz="1200" kern="100" dirty="0">
                <a:latin typeface="Calibri" panose="020F0502020204030204" pitchFamily="34" charset="0"/>
                <a:ea typeface="Calibri" panose="020F0502020204030204" pitchFamily="34" charset="0"/>
                <a:cs typeface="Calibri" panose="020F0502020204030204" pitchFamily="34" charset="0"/>
              </a:rPr>
              <a:t>Maintenance work and alignment based on work progressed in other working groups</a:t>
            </a:r>
          </a:p>
        </p:txBody>
      </p:sp>
      <p:graphicFrame>
        <p:nvGraphicFramePr>
          <p:cNvPr id="5" name="Table 4"/>
          <p:cNvGraphicFramePr>
            <a:graphicFrameLocks noGrp="1"/>
          </p:cNvGraphicFramePr>
          <p:nvPr>
            <p:extLst>
              <p:ext uri="{D42A27DB-BD31-4B8C-83A1-F6EECF244321}">
                <p14:modId xmlns:p14="http://schemas.microsoft.com/office/powerpoint/2010/main" val="906076129"/>
              </p:ext>
            </p:extLst>
          </p:nvPr>
        </p:nvGraphicFramePr>
        <p:xfrm>
          <a:off x="303213" y="1109663"/>
          <a:ext cx="8180387" cy="71279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800" b="0" i="0" u="none" strike="noStrike" dirty="0">
                          <a:solidFill>
                            <a:srgbClr val="000000"/>
                          </a:solidFill>
                          <a:effectLst/>
                          <a:latin typeface="Arial" panose="020B0604020202020204" pitchFamily="34" charset="0"/>
                        </a:rPr>
                        <a:t>1020002</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Study on System aspects of 5G NR </a:t>
                      </a:r>
                      <a:r>
                        <a:rPr lang="en-GB" sz="800" b="0" i="0" u="none" strike="noStrike" dirty="0" err="1">
                          <a:solidFill>
                            <a:srgbClr val="000000"/>
                          </a:solidFill>
                          <a:effectLst/>
                          <a:latin typeface="Arial" panose="020B0604020202020204" pitchFamily="34" charset="0"/>
                        </a:rPr>
                        <a:t>Femto</a:t>
                      </a:r>
                      <a:r>
                        <a:rPr lang="en-GB" sz="800" b="0" i="0" u="none" strike="noStrike" dirty="0">
                          <a:solidFill>
                            <a:srgbClr val="000000"/>
                          </a:solidFill>
                          <a:effectLst/>
                          <a:latin typeface="Arial" panose="020B0604020202020204" pitchFamily="34" charset="0"/>
                        </a:rPr>
                        <a:t>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FS_5G_Femto</a:t>
                      </a:r>
                    </a:p>
                  </a:txBody>
                  <a:tcPr marL="9525" marR="9525" marT="9515" marB="0"/>
                </a:tc>
                <a:tc>
                  <a:txBody>
                    <a:bodyPr/>
                    <a:lstStyle/>
                    <a:p>
                      <a:pPr algn="l" fontAlgn="t"/>
                      <a:r>
                        <a:rPr lang="en-GB" sz="800" b="0" i="0" u="none" strike="noStrike">
                          <a:solidFill>
                            <a:srgbClr val="000000"/>
                          </a:solidFill>
                          <a:effectLst/>
                          <a:latin typeface="Arial" panose="020B0604020202020204" pitchFamily="34" charset="0"/>
                        </a:rPr>
                        <a:t>09/09/2024</a:t>
                      </a:r>
                    </a:p>
                  </a:txBody>
                  <a:tcPr marL="9525" marR="9525" marT="9515" marB="0"/>
                </a:tc>
                <a:tc>
                  <a:txBody>
                    <a:bodyPr/>
                    <a:lstStyle/>
                    <a:p>
                      <a:pPr algn="l" fontAlgn="t"/>
                      <a:r>
                        <a:rPr lang="en-GB" sz="800" b="0" i="0" u="none" strike="noStrike" dirty="0" smtClean="0">
                          <a:solidFill>
                            <a:srgbClr val="000000"/>
                          </a:solidFill>
                          <a:effectLst/>
                          <a:latin typeface="Arial" panose="020B0604020202020204" pitchFamily="34" charset="0"/>
                        </a:rPr>
                        <a:t>100</a:t>
                      </a:r>
                      <a:r>
                        <a:rPr lang="en-GB" sz="800" b="0" i="0" u="none" strike="noStrike" dirty="0">
                          <a:solidFill>
                            <a:srgbClr val="000000"/>
                          </a:solidFill>
                          <a:effectLst/>
                          <a:latin typeface="Arial" panose="020B0604020202020204" pitchFamily="34" charset="0"/>
                        </a:rPr>
                        <a:t>%</a:t>
                      </a:r>
                    </a:p>
                  </a:txBody>
                  <a:tcPr marL="9525" marR="9525" marT="9515" marB="0"/>
                </a:tc>
                <a:tc>
                  <a:txBody>
                    <a:bodyPr/>
                    <a:lstStyle/>
                    <a:p>
                      <a:pPr algn="l" fontAlgn="t"/>
                      <a:r>
                        <a:rPr lang="en-GB" sz="800" b="0" i="0" u="sng" strike="noStrike">
                          <a:solidFill>
                            <a:srgbClr val="0563C1"/>
                          </a:solidFill>
                          <a:effectLst/>
                          <a:latin typeface="Calibri" panose="020F0502020204030204" pitchFamily="34" charset="0"/>
                          <a:hlinkClick r:id="rId6"/>
                        </a:rPr>
                        <a:t>SP-231797</a:t>
                      </a:r>
                      <a:endParaRPr lang="en-GB" sz="800" b="0" i="0" u="sng" strike="noStrike">
                        <a:solidFill>
                          <a:srgbClr val="0563C1"/>
                        </a:solidFill>
                        <a:effectLst/>
                        <a:latin typeface="Calibri" panose="020F0502020204030204" pitchFamily="34" charset="0"/>
                      </a:endParaRPr>
                    </a:p>
                  </a:txBody>
                  <a:tcPr marL="9525" marR="9525" marT="9515"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800" b="0" i="0" u="none" strike="noStrike">
                          <a:solidFill>
                            <a:srgbClr val="000000"/>
                          </a:solidFill>
                          <a:effectLst/>
                          <a:latin typeface="Arial" panose="020B0604020202020204" pitchFamily="34" charset="0"/>
                        </a:rPr>
                        <a:t>1040028</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System aspects of 5G NR </a:t>
                      </a:r>
                      <a:r>
                        <a:rPr lang="en-GB" sz="800" b="0" i="0" u="none" strike="noStrike" dirty="0" err="1">
                          <a:solidFill>
                            <a:srgbClr val="000000"/>
                          </a:solidFill>
                          <a:effectLst/>
                          <a:latin typeface="Arial" panose="020B0604020202020204" pitchFamily="34" charset="0"/>
                        </a:rPr>
                        <a:t>Femto</a:t>
                      </a:r>
                      <a:r>
                        <a:rPr lang="en-GB" sz="800" b="0" i="0" u="none" strike="noStrike" dirty="0">
                          <a:solidFill>
                            <a:srgbClr val="000000"/>
                          </a:solidFill>
                          <a:effectLst/>
                          <a:latin typeface="Arial" panose="020B0604020202020204" pitchFamily="34" charset="0"/>
                        </a:rPr>
                        <a:t>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5G_Femto</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15" marB="0"/>
                </a:tc>
                <a:tc>
                  <a:txBody>
                    <a:bodyPr/>
                    <a:lstStyle/>
                    <a:p>
                      <a:pPr algn="l" fontAlgn="t"/>
                      <a:r>
                        <a:rPr lang="en-GB" sz="800" b="0" i="0" u="none" strike="noStrike" dirty="0" smtClean="0">
                          <a:solidFill>
                            <a:srgbClr val="000000"/>
                          </a:solidFill>
                          <a:effectLst/>
                          <a:latin typeface="Arial" panose="020B0604020202020204" pitchFamily="34" charset="0"/>
                        </a:rPr>
                        <a:t>30%</a:t>
                      </a:r>
                      <a:endParaRPr lang="en-GB" sz="800" b="0" i="0" u="none" strike="noStrike" dirty="0">
                        <a:solidFill>
                          <a:srgbClr val="000000"/>
                        </a:solidFill>
                        <a:effectLst/>
                        <a:latin typeface="Arial" panose="020B0604020202020204" pitchFamily="34" charset="0"/>
                      </a:endParaRP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7"/>
                        </a:rPr>
                        <a:t>SP-240629</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en-US" altLang="de-DE" sz="2800" smtClean="0">
                <a:solidFill>
                  <a:schemeClr val="tx1"/>
                </a:solidFill>
              </a:rPr>
              <a:t>FS_MASSS/MASSS</a:t>
            </a:r>
            <a:endParaRPr lang="en-GB" altLang="en-US" sz="2800"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0"/>
              </a:spcAft>
              <a:buBlip>
                <a:blip r:embed="rId3"/>
              </a:buBlip>
            </a:pPr>
            <a:r>
              <a:rPr lang="en-US" altLang="ko-KR" sz="1600" b="1" dirty="0">
                <a:solidFill>
                  <a:prstClr val="black"/>
                </a:solidFill>
              </a:rPr>
              <a:t>Progress since SA#105</a:t>
            </a:r>
          </a:p>
          <a:p>
            <a:pPr lvl="1">
              <a:spcBef>
                <a:spcPts val="0"/>
              </a:spcBef>
              <a:spcAft>
                <a:spcPts val="0"/>
              </a:spcAft>
            </a:pPr>
            <a:r>
              <a:rPr lang="en-US" altLang="de-DE" sz="1200" dirty="0"/>
              <a:t>FS_MASSS: Based on the guidance that SA Plenary endorsed in SP-241401, 1 </a:t>
            </a:r>
            <a:r>
              <a:rPr lang="en-US" altLang="de-DE" sz="1200" dirty="0" err="1"/>
              <a:t>pCR</a:t>
            </a:r>
            <a:r>
              <a:rPr lang="en-US" altLang="de-DE" sz="1200" dirty="0"/>
              <a:t> was approved which updates “interim conclusion” to final “conclusion” for KI#2.2</a:t>
            </a:r>
          </a:p>
          <a:p>
            <a:pPr lvl="1">
              <a:spcBef>
                <a:spcPts val="0"/>
              </a:spcBef>
              <a:spcAft>
                <a:spcPts val="0"/>
              </a:spcAft>
            </a:pPr>
            <a:r>
              <a:rPr lang="en-US" altLang="de-DE" sz="1200" dirty="0"/>
              <a:t>MASSS: Focus was on normative work for KI#2.1</a:t>
            </a:r>
            <a:r>
              <a:rPr lang="en-US" altLang="de-DE" sz="1200" kern="0" dirty="0"/>
              <a:t>. </a:t>
            </a:r>
            <a:r>
              <a:rPr lang="en-US" altLang="de-DE" sz="1200" dirty="0"/>
              <a:t>40 </a:t>
            </a:r>
            <a:r>
              <a:rPr lang="en-US" altLang="de-DE" sz="1200" dirty="0" err="1"/>
              <a:t>Tdocs</a:t>
            </a:r>
            <a:r>
              <a:rPr lang="en-US" altLang="de-DE" sz="1200" dirty="0"/>
              <a:t> were submitted and 7 CRs were approved for TS 23.501/502/503 </a:t>
            </a:r>
          </a:p>
          <a:p>
            <a:pPr marL="457200" lvl="1" indent="-457200">
              <a:spcBef>
                <a:spcPts val="0"/>
              </a:spcBef>
              <a:spcAft>
                <a:spcPts val="0"/>
              </a:spcAft>
              <a:buBlip>
                <a:blip r:embed="rId3"/>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0"/>
              </a:spcAft>
            </a:pPr>
            <a:r>
              <a:rPr lang="en-US" altLang="zh-CN" sz="1200" dirty="0" smtClean="0">
                <a:solidFill>
                  <a:prstClr val="black"/>
                </a:solidFill>
                <a:sym typeface="+mn-ea"/>
              </a:rPr>
              <a:t>None</a:t>
            </a:r>
            <a:endParaRPr lang="en-US" altLang="de-DE" sz="1200" dirty="0">
              <a:solidFill>
                <a:prstClr val="black"/>
              </a:solidFill>
              <a:sym typeface="+mn-ea"/>
            </a:endParaRPr>
          </a:p>
          <a:p>
            <a:pPr>
              <a:spcBef>
                <a:spcPts val="0"/>
              </a:spcBef>
              <a:spcAft>
                <a:spcPts val="0"/>
              </a:spcAft>
            </a:pPr>
            <a:r>
              <a:rPr lang="en-US" altLang="ko-KR" sz="1600" b="1" kern="0" dirty="0"/>
              <a:t>Contentious issues:</a:t>
            </a:r>
          </a:p>
          <a:p>
            <a:pPr lvl="1">
              <a:spcBef>
                <a:spcPts val="0"/>
              </a:spcBef>
              <a:spcAft>
                <a:spcPts val="0"/>
              </a:spcAft>
            </a:pPr>
            <a:r>
              <a:rPr lang="en-US" altLang="de-DE" sz="1200" dirty="0" smtClean="0"/>
              <a:t>None</a:t>
            </a:r>
            <a:endParaRPr lang="en-US" altLang="ko-KR" sz="1200" b="1" kern="0" dirty="0"/>
          </a:p>
          <a:p>
            <a:pPr>
              <a:spcBef>
                <a:spcPts val="0"/>
              </a:spcBef>
              <a:spcAft>
                <a:spcPts val="0"/>
              </a:spcAft>
            </a:pPr>
            <a:r>
              <a:rPr lang="en-US" altLang="ko-KR" sz="1600" b="1" kern="0" dirty="0"/>
              <a:t>Next steps</a:t>
            </a:r>
          </a:p>
          <a:p>
            <a:pPr lvl="1">
              <a:spcBef>
                <a:spcPts val="0"/>
              </a:spcBef>
              <a:spcAft>
                <a:spcPts val="0"/>
              </a:spcAft>
            </a:pPr>
            <a:r>
              <a:rPr lang="en-US" altLang="ko-KR" sz="1200" dirty="0"/>
              <a:t>Maintenance</a:t>
            </a:r>
            <a:endParaRPr lang="en-US" altLang="ko-KR" sz="1200" kern="0" dirty="0"/>
          </a:p>
        </p:txBody>
      </p:sp>
      <p:graphicFrame>
        <p:nvGraphicFramePr>
          <p:cNvPr id="5" name="Table 4"/>
          <p:cNvGraphicFramePr>
            <a:graphicFrameLocks noGrp="1"/>
          </p:cNvGraphicFramePr>
          <p:nvPr>
            <p:extLst>
              <p:ext uri="{D42A27DB-BD31-4B8C-83A1-F6EECF244321}">
                <p14:modId xmlns:p14="http://schemas.microsoft.com/office/powerpoint/2010/main" val="1857139001"/>
              </p:ext>
            </p:extLst>
          </p:nvPr>
        </p:nvGraphicFramePr>
        <p:xfrm>
          <a:off x="303213" y="1109663"/>
          <a:ext cx="8180387" cy="71279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800" b="0" i="0" u="none" strike="noStrike" dirty="0">
                          <a:solidFill>
                            <a:srgbClr val="000000"/>
                          </a:solidFill>
                          <a:effectLst/>
                          <a:latin typeface="Arial" panose="020B0604020202020204" pitchFamily="34" charset="0"/>
                        </a:rPr>
                        <a:t>1040034</a:t>
                      </a:r>
                    </a:p>
                  </a:txBody>
                  <a:tcPr marL="9525" marR="9525" marT="9515" marB="0"/>
                </a:tc>
                <a:tc>
                  <a:txBody>
                    <a:bodyPr/>
                    <a:lstStyle/>
                    <a:p>
                      <a:pPr algn="l" fontAlgn="t"/>
                      <a:r>
                        <a:rPr lang="en-GB" sz="800" b="0" i="0" u="none" strike="noStrike" dirty="0">
                          <a:solidFill>
                            <a:schemeClr val="tx1"/>
                          </a:solidFill>
                          <a:effectLst/>
                          <a:latin typeface="Arial" panose="020B0604020202020204" pitchFamily="34" charset="0"/>
                        </a:rPr>
                        <a:t>Multi-Access (ATSSS_Ph4)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MASSS</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15" marB="0"/>
                </a:tc>
                <a:tc>
                  <a:txBody>
                    <a:bodyPr/>
                    <a:lstStyle/>
                    <a:p>
                      <a:pPr algn="l" fontAlgn="t"/>
                      <a:r>
                        <a:rPr lang="en-GB" sz="800" b="0" i="0" u="none" strike="noStrike" dirty="0" smtClean="0">
                          <a:solidFill>
                            <a:srgbClr val="000000"/>
                          </a:solidFill>
                          <a:effectLst/>
                          <a:latin typeface="Arial" panose="020B0604020202020204" pitchFamily="34" charset="0"/>
                        </a:rPr>
                        <a:t>50%</a:t>
                      </a:r>
                      <a:endParaRPr lang="en-GB" sz="800" b="0" i="0" u="none" strike="noStrike" dirty="0">
                        <a:solidFill>
                          <a:srgbClr val="000000"/>
                        </a:solidFill>
                        <a:effectLst/>
                        <a:latin typeface="Arial" panose="020B0604020202020204" pitchFamily="34" charset="0"/>
                      </a:endParaRP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4"/>
                        </a:rPr>
                        <a:t>SP-240994</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r>
                        <a:rPr lang="en-GB" sz="900" kern="1200" dirty="0" smtClean="0">
                          <a:solidFill>
                            <a:srgbClr val="FF0000"/>
                          </a:solidFill>
                          <a:latin typeface="+mn-lt"/>
                          <a:ea typeface="+mn-ea"/>
                          <a:cs typeface="+mn-cs"/>
                        </a:rPr>
                        <a:t>100</a:t>
                      </a:r>
                      <a:r>
                        <a:rPr lang="en-GB" sz="900" kern="1200" dirty="0" smtClean="0">
                          <a:solidFill>
                            <a:srgbClr val="FF0000"/>
                          </a:solidFill>
                          <a:latin typeface="+mn-lt"/>
                          <a:ea typeface="+mn-ea"/>
                          <a:cs typeface="+mn-cs"/>
                        </a:rPr>
                        <a:t>%</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800" b="0" i="0" u="none" strike="noStrike" dirty="0">
                          <a:solidFill>
                            <a:srgbClr val="000000"/>
                          </a:solidFill>
                          <a:effectLst/>
                          <a:latin typeface="Arial" panose="020B0604020202020204" pitchFamily="34" charset="0"/>
                        </a:rPr>
                        <a:t>1020070</a:t>
                      </a:r>
                    </a:p>
                  </a:txBody>
                  <a:tcPr marL="9525" marR="9525" marT="9515" marB="0"/>
                </a:tc>
                <a:tc>
                  <a:txBody>
                    <a:bodyPr/>
                    <a:lstStyle/>
                    <a:p>
                      <a:pPr algn="l" fontAlgn="t"/>
                      <a:r>
                        <a:rPr lang="en-GB" sz="800" b="0" i="1" u="none" strike="noStrike" dirty="0">
                          <a:solidFill>
                            <a:schemeClr val="tx1"/>
                          </a:solidFill>
                          <a:effectLst/>
                          <a:latin typeface="Arial" panose="020B0604020202020204" pitchFamily="34" charset="0"/>
                        </a:rPr>
                        <a:t>Study on Multi-Access (</a:t>
                      </a:r>
                      <a:r>
                        <a:rPr lang="en-GB" sz="800" b="0" i="1" u="none" strike="noStrike" dirty="0" err="1">
                          <a:solidFill>
                            <a:schemeClr val="tx1"/>
                          </a:solidFill>
                          <a:effectLst/>
                          <a:latin typeface="Arial" panose="020B0604020202020204" pitchFamily="34" charset="0"/>
                        </a:rPr>
                        <a:t>DualSteer</a:t>
                      </a:r>
                      <a:r>
                        <a:rPr lang="en-GB" sz="800" b="0" i="1" u="none" strike="noStrike" dirty="0">
                          <a:solidFill>
                            <a:schemeClr val="tx1"/>
                          </a:solidFill>
                          <a:effectLst/>
                          <a:latin typeface="Arial" panose="020B0604020202020204" pitchFamily="34" charset="0"/>
                        </a:rPr>
                        <a:t> and ATSSS_Ph4)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FS_MASSS</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09/09/2024</a:t>
                      </a:r>
                    </a:p>
                  </a:txBody>
                  <a:tcPr marL="9525" marR="9525" marT="9515"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5"/>
                        </a:rPr>
                        <a:t>SP-240467</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US" altLang="de-DE" sz="2800" smtClean="0">
                <a:solidFill>
                  <a:schemeClr val="tx1"/>
                </a:solidFill>
              </a:rPr>
              <a:t>FS_AmbientIoT</a:t>
            </a:r>
            <a:endParaRPr lang="en-GB" altLang="en-US" sz="2800"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457200" lvl="0" indent="-457200">
              <a:spcBef>
                <a:spcPts val="0"/>
              </a:spcBef>
              <a:spcAft>
                <a:spcPts val="200"/>
              </a:spcAft>
              <a:buBlip>
                <a:blip r:embed="rId3"/>
              </a:buBlip>
              <a:defRPr/>
            </a:pPr>
            <a:r>
              <a:rPr lang="de-DE" altLang="de-DE" sz="1400" b="1" kern="0" dirty="0">
                <a:solidFill>
                  <a:prstClr val="black"/>
                </a:solidFill>
              </a:rPr>
              <a:t>Progress since SA#105</a:t>
            </a:r>
            <a:endParaRPr lang="de-DE" altLang="de-DE" sz="1400" b="1" kern="0" dirty="0">
              <a:solidFill>
                <a:srgbClr val="FF0000"/>
              </a:solidFill>
            </a:endParaRPr>
          </a:p>
          <a:p>
            <a:pPr marL="742950" lvl="1" indent="-285750">
              <a:spcBef>
                <a:spcPts val="0"/>
              </a:spcBef>
              <a:spcAft>
                <a:spcPts val="200"/>
              </a:spcAft>
              <a:defRPr/>
            </a:pPr>
            <a:r>
              <a:rPr lang="en-US" altLang="de-DE" sz="1200" kern="0" dirty="0">
                <a:solidFill>
                  <a:prstClr val="black"/>
                </a:solidFill>
                <a:cs typeface="Arial" panose="020B0604020202020204" pitchFamily="34" charset="0"/>
              </a:rPr>
              <a:t>TR cover sheet (including TR 23.700-13 </a:t>
            </a:r>
            <a:r>
              <a:rPr lang="en-US" altLang="de-DE" sz="1200" kern="0" dirty="0">
                <a:solidFill>
                  <a:prstClr val="black"/>
                </a:solidFill>
              </a:rPr>
              <a:t>1.2</a:t>
            </a:r>
            <a:r>
              <a:rPr lang="en-US" altLang="de-DE" sz="1200" kern="0" dirty="0">
                <a:solidFill>
                  <a:prstClr val="black"/>
                </a:solidFill>
                <a:cs typeface="Arial" panose="020B0604020202020204" pitchFamily="34" charset="0"/>
              </a:rPr>
              <a:t>.0) sent to TSG SA for </a:t>
            </a:r>
            <a:r>
              <a:rPr lang="en-US" altLang="de-DE" sz="1200" kern="0" dirty="0">
                <a:solidFill>
                  <a:prstClr val="black"/>
                </a:solidFill>
              </a:rPr>
              <a:t>information</a:t>
            </a:r>
            <a:endParaRPr lang="en-US" altLang="de-DE" sz="1200" kern="0" dirty="0">
              <a:solidFill>
                <a:prstClr val="black"/>
              </a:solidFill>
              <a:cs typeface="Arial" panose="020B0604020202020204" pitchFamily="34" charset="0"/>
            </a:endParaRPr>
          </a:p>
          <a:p>
            <a:pPr lvl="1">
              <a:spcBef>
                <a:spcPts val="0"/>
              </a:spcBef>
              <a:spcAft>
                <a:spcPts val="200"/>
              </a:spcAft>
              <a:defRPr/>
            </a:pPr>
            <a:r>
              <a:rPr lang="en-US" altLang="de-DE" sz="1200" kern="0" dirty="0">
                <a:solidFill>
                  <a:prstClr val="black"/>
                </a:solidFill>
              </a:rPr>
              <a:t>19 </a:t>
            </a:r>
            <a:r>
              <a:rPr lang="en-US" altLang="de-DE" sz="1200" kern="0" dirty="0" err="1">
                <a:solidFill>
                  <a:prstClr val="black"/>
                </a:solidFill>
              </a:rPr>
              <a:t>pCRs</a:t>
            </a:r>
            <a:r>
              <a:rPr lang="en-US" altLang="de-DE" sz="1200" kern="0" dirty="0">
                <a:solidFill>
                  <a:prstClr val="black"/>
                </a:solidFill>
              </a:rPr>
              <a:t> are approved and documented in TR conclusions</a:t>
            </a:r>
          </a:p>
          <a:p>
            <a:pPr lvl="1">
              <a:spcBef>
                <a:spcPts val="0"/>
              </a:spcBef>
              <a:spcAft>
                <a:spcPts val="200"/>
              </a:spcAft>
              <a:defRPr/>
            </a:pPr>
            <a:r>
              <a:rPr lang="en-US" altLang="de-DE" sz="1200" kern="0" dirty="0">
                <a:solidFill>
                  <a:prstClr val="black"/>
                </a:solidFill>
              </a:rPr>
              <a:t>Rel-19 Ambient </a:t>
            </a:r>
            <a:r>
              <a:rPr lang="en-US" altLang="de-DE" sz="1200" kern="0" dirty="0" err="1">
                <a:solidFill>
                  <a:prstClr val="black"/>
                </a:solidFill>
              </a:rPr>
              <a:t>IoT</a:t>
            </a:r>
            <a:r>
              <a:rPr lang="en-US" altLang="de-DE" sz="1200" kern="0" dirty="0">
                <a:solidFill>
                  <a:prstClr val="black"/>
                </a:solidFill>
              </a:rPr>
              <a:t> architecture are concluded that 2 options for Topology 1 (i.e. Direct interface option and Indirect interface option) and 2 options for Topology 2 (i.e. UP option and RRC indirect option)</a:t>
            </a:r>
            <a:endParaRPr lang="en-US" altLang="de-DE" sz="1200" dirty="0">
              <a:solidFill>
                <a:prstClr val="black"/>
              </a:solidFill>
              <a:highlight>
                <a:srgbClr val="FFFF00"/>
              </a:highlight>
              <a:cs typeface="Arial" panose="020B0604020202020204" pitchFamily="34" charset="0"/>
            </a:endParaRPr>
          </a:p>
          <a:p>
            <a:pPr marL="457200" lvl="1" indent="-457200">
              <a:spcBef>
                <a:spcPts val="0"/>
              </a:spcBef>
              <a:spcAft>
                <a:spcPts val="200"/>
              </a:spcAft>
              <a:buBlip>
                <a:blip r:embed="rId3"/>
              </a:buBlip>
              <a:defRPr/>
            </a:pPr>
            <a:r>
              <a:rPr lang="en-US" sz="1400" b="1" dirty="0">
                <a:solidFill>
                  <a:prstClr val="black"/>
                </a:solidFill>
              </a:rPr>
              <a:t>Other WG</a:t>
            </a:r>
            <a:r>
              <a:rPr lang="en-US" sz="1400" b="1" dirty="0">
                <a:solidFill>
                  <a:prstClr val="black"/>
                </a:solidFill>
                <a:cs typeface="Arial" panose="020B0604020202020204" pitchFamily="34" charset="0"/>
              </a:rPr>
              <a:t> impacts and dependencies</a:t>
            </a:r>
            <a:endParaRPr lang="de-DE" sz="1400" b="1" dirty="0">
              <a:solidFill>
                <a:prstClr val="black"/>
              </a:solidFill>
              <a:cs typeface="Arial" panose="020B0604020202020204" pitchFamily="34" charset="0"/>
            </a:endParaRPr>
          </a:p>
          <a:p>
            <a:pPr lvl="1">
              <a:spcBef>
                <a:spcPts val="0"/>
              </a:spcBef>
              <a:spcAft>
                <a:spcPts val="600"/>
              </a:spcAft>
            </a:pPr>
            <a:r>
              <a:rPr lang="en-US" altLang="zh-CN" sz="1200" dirty="0">
                <a:solidFill>
                  <a:prstClr val="black"/>
                </a:solidFill>
                <a:sym typeface="+mn-ea"/>
              </a:rPr>
              <a:t>RAN and SA3 dependencies are listed in the TR cover sheet.</a:t>
            </a:r>
          </a:p>
          <a:p>
            <a:pPr marL="457200" lvl="0" indent="-457200">
              <a:spcBef>
                <a:spcPts val="0"/>
              </a:spcBef>
              <a:spcAft>
                <a:spcPts val="200"/>
              </a:spcAft>
              <a:buBlip>
                <a:blip r:embed="rId3"/>
              </a:buBlip>
              <a:defRPr/>
            </a:pPr>
            <a:r>
              <a:rPr lang="de-DE" sz="1400" b="1" kern="0" dirty="0">
                <a:solidFill>
                  <a:prstClr val="black"/>
                </a:solidFill>
              </a:rPr>
              <a:t>Outstanding issues</a:t>
            </a:r>
          </a:p>
          <a:p>
            <a:pPr lvl="1">
              <a:spcBef>
                <a:spcPts val="0"/>
              </a:spcBef>
              <a:spcAft>
                <a:spcPts val="200"/>
              </a:spcAft>
            </a:pPr>
            <a:r>
              <a:rPr lang="en-US" altLang="zh-CN" sz="1200" kern="0" dirty="0">
                <a:solidFill>
                  <a:prstClr val="black"/>
                </a:solidFill>
                <a:sym typeface="+mn-ea"/>
              </a:rPr>
              <a:t>E</a:t>
            </a:r>
            <a:r>
              <a:rPr lang="en-US" altLang="ko-KR" sz="1200" kern="0" dirty="0">
                <a:solidFill>
                  <a:prstClr val="black"/>
                </a:solidFill>
                <a:sym typeface="+mn-ea"/>
              </a:rPr>
              <a:t>ditor’s notes are captured in TR conclusion, which need further work by SA2 or coordination with other WG, details see TR cover sheet</a:t>
            </a:r>
            <a:endParaRPr lang="de-DE" altLang="ko-KR" sz="1200" kern="0" dirty="0"/>
          </a:p>
          <a:p>
            <a:pPr marL="457200" lvl="0" indent="-457200">
              <a:spcBef>
                <a:spcPts val="0"/>
              </a:spcBef>
              <a:spcAft>
                <a:spcPts val="200"/>
              </a:spcAft>
              <a:buBlip>
                <a:blip r:embed="rId3"/>
              </a:buBlip>
              <a:defRPr/>
            </a:pPr>
            <a:r>
              <a:rPr lang="de-DE" sz="1400" b="1" kern="0" dirty="0">
                <a:solidFill>
                  <a:prstClr val="black"/>
                </a:solidFill>
              </a:rPr>
              <a:t>Next steps</a:t>
            </a:r>
          </a:p>
          <a:p>
            <a:pPr lvl="1">
              <a:spcBef>
                <a:spcPts val="0"/>
              </a:spcBef>
              <a:spcAft>
                <a:spcPts val="200"/>
              </a:spcAft>
              <a:defRPr/>
            </a:pPr>
            <a:r>
              <a:rPr lang="en-US" altLang="ko-KR" sz="1200" kern="100" dirty="0">
                <a:latin typeface="Calibri" panose="020F0502020204030204" pitchFamily="34" charset="0"/>
                <a:ea typeface="Calibri" panose="020F0502020204030204" pitchFamily="34" charset="0"/>
                <a:cs typeface="Calibri" panose="020F0502020204030204" pitchFamily="34" charset="0"/>
              </a:rPr>
              <a:t>Decide the R19 next phase work together with RAN, in SA#106</a:t>
            </a:r>
            <a:endParaRPr lang="en-US" altLang="ko-KR" sz="1200" kern="100" dirty="0">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504944054"/>
              </p:ext>
            </p:extLst>
          </p:nvPr>
        </p:nvGraphicFramePr>
        <p:xfrm>
          <a:off x="303213" y="1109663"/>
          <a:ext cx="8180387" cy="51437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1012">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53338">
                <a:tc>
                  <a:txBody>
                    <a:bodyPr/>
                    <a:lstStyle/>
                    <a:p>
                      <a:pPr algn="l" fontAlgn="t"/>
                      <a:r>
                        <a:rPr lang="en-GB" sz="800" b="0" i="0" u="none" strike="noStrike" dirty="0">
                          <a:solidFill>
                            <a:srgbClr val="000000"/>
                          </a:solidFill>
                          <a:effectLst/>
                          <a:latin typeface="Arial" panose="020B0604020202020204" pitchFamily="34" charset="0"/>
                        </a:rPr>
                        <a:t>1020071</a:t>
                      </a:r>
                    </a:p>
                  </a:txBody>
                  <a:tcPr marL="9525" marR="9525" marT="9518" marB="0"/>
                </a:tc>
                <a:tc>
                  <a:txBody>
                    <a:bodyPr/>
                    <a:lstStyle/>
                    <a:p>
                      <a:pPr algn="l" fontAlgn="t"/>
                      <a:r>
                        <a:rPr lang="en-GB" sz="800" b="0" i="1" u="none" strike="noStrike" dirty="0">
                          <a:solidFill>
                            <a:srgbClr val="000000"/>
                          </a:solidFill>
                          <a:effectLst/>
                          <a:latin typeface="Arial" panose="020B0604020202020204" pitchFamily="34" charset="0"/>
                        </a:rPr>
                        <a:t>   Study on Architecture support of Ambient power-enabled Internet of Things </a:t>
                      </a:r>
                    </a:p>
                  </a:txBody>
                  <a:tcPr marL="9525" marR="9525" marT="9518" marB="0"/>
                </a:tc>
                <a:tc>
                  <a:txBody>
                    <a:bodyPr/>
                    <a:lstStyle/>
                    <a:p>
                      <a:pPr algn="l" fontAlgn="t"/>
                      <a:r>
                        <a:rPr lang="en-GB" sz="800" b="0" i="0" u="none" strike="noStrike" dirty="0" err="1">
                          <a:solidFill>
                            <a:srgbClr val="000000"/>
                          </a:solidFill>
                          <a:effectLst/>
                          <a:latin typeface="Arial" panose="020B0604020202020204" pitchFamily="34" charset="0"/>
                        </a:rPr>
                        <a:t>FS_AmbientIoT</a:t>
                      </a:r>
                      <a:endParaRPr lang="en-GB" sz="800" b="0" i="0" u="none" strike="noStrike" dirty="0">
                        <a:solidFill>
                          <a:srgbClr val="000000"/>
                        </a:solidFill>
                        <a:effectLst/>
                        <a:latin typeface="Arial" panose="020B0604020202020204" pitchFamily="34" charset="0"/>
                      </a:endParaRPr>
                    </a:p>
                  </a:txBody>
                  <a:tcPr marL="9525" marR="9525" marT="9518"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18" marB="0"/>
                </a:tc>
                <a:tc>
                  <a:txBody>
                    <a:bodyPr/>
                    <a:lstStyle/>
                    <a:p>
                      <a:pPr algn="l" fontAlgn="t"/>
                      <a:r>
                        <a:rPr lang="en-GB" sz="800" b="0" i="0" u="none" strike="noStrike" dirty="0" smtClean="0">
                          <a:solidFill>
                            <a:srgbClr val="000000"/>
                          </a:solidFill>
                          <a:effectLst/>
                          <a:latin typeface="Arial" panose="020B0604020202020204" pitchFamily="34" charset="0"/>
                        </a:rPr>
                        <a:t>80%</a:t>
                      </a:r>
                      <a:endParaRPr lang="en-GB" sz="800" b="0" i="0" u="none" strike="noStrike" dirty="0">
                        <a:solidFill>
                          <a:srgbClr val="000000"/>
                        </a:solidFill>
                        <a:effectLst/>
                        <a:latin typeface="Arial" panose="020B0604020202020204" pitchFamily="34" charset="0"/>
                      </a:endParaRPr>
                    </a:p>
                  </a:txBody>
                  <a:tcPr marL="9525" marR="9525" marT="9518" marB="0"/>
                </a:tc>
                <a:tc>
                  <a:txBody>
                    <a:bodyPr/>
                    <a:lstStyle/>
                    <a:p>
                      <a:pPr algn="l" fontAlgn="t"/>
                      <a:r>
                        <a:rPr lang="en-GB" sz="800" b="0" i="0" u="sng" strike="noStrike" dirty="0">
                          <a:solidFill>
                            <a:srgbClr val="0563C1"/>
                          </a:solidFill>
                          <a:effectLst/>
                          <a:latin typeface="Calibri" panose="020F0502020204030204" pitchFamily="34" charset="0"/>
                          <a:hlinkClick r:id="rId4"/>
                        </a:rPr>
                        <a:t>SP-240969</a:t>
                      </a:r>
                      <a:endParaRPr lang="en-GB" sz="800" b="0" i="0" u="sng" strike="noStrike" dirty="0">
                        <a:solidFill>
                          <a:srgbClr val="0563C1"/>
                        </a:solidFill>
                        <a:effectLst/>
                        <a:latin typeface="Calibri" panose="020F0502020204030204" pitchFamily="34" charset="0"/>
                      </a:endParaRPr>
                    </a:p>
                  </a:txBody>
                  <a:tcPr marL="9525" marR="9525" marT="9518" marB="0"/>
                </a:tc>
                <a:tc>
                  <a:txBody>
                    <a:bodyPr/>
                    <a:lstStyle/>
                    <a:p>
                      <a:pPr algn="ctr"/>
                      <a:r>
                        <a:rPr lang="en-GB" sz="900" kern="1200" dirty="0" smtClean="0">
                          <a:solidFill>
                            <a:srgbClr val="FF0000"/>
                          </a:solidFill>
                          <a:latin typeface="+mn-lt"/>
                          <a:ea typeface="+mn-ea"/>
                          <a:cs typeface="+mn-cs"/>
                        </a:rPr>
                        <a:t>90</a:t>
                      </a:r>
                      <a:r>
                        <a:rPr lang="en-GB" sz="900" kern="1200" dirty="0" smtClean="0">
                          <a:solidFill>
                            <a:srgbClr val="FF0000"/>
                          </a:solidFill>
                          <a:latin typeface="+mn-lt"/>
                          <a:ea typeface="+mn-ea"/>
                          <a:cs typeface="+mn-cs"/>
                        </a:rPr>
                        <a:t>%</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r>
              <a:rPr lang="en-US" altLang="de-DE" sz="2800" smtClean="0">
                <a:solidFill>
                  <a:schemeClr val="tx1"/>
                </a:solidFill>
              </a:rPr>
              <a:t>FS_AIML_CN/AIML_CN</a:t>
            </a:r>
            <a:endParaRPr lang="en-GB" altLang="en-US" sz="2800"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200" b="1" kern="0" dirty="0"/>
              <a:t>General</a:t>
            </a:r>
          </a:p>
          <a:p>
            <a:pPr lvl="1">
              <a:spcBef>
                <a:spcPts val="0"/>
              </a:spcBef>
              <a:spcAft>
                <a:spcPts val="0"/>
              </a:spcAft>
            </a:pPr>
            <a:r>
              <a:rPr lang="en-US" altLang="de-DE" sz="1100" kern="0" dirty="0"/>
              <a:t>308 papers(including discussion papers) were submitted, 22 CRs were agreed, 2 LS out were agreed, 2 LS reply were agreed.</a:t>
            </a:r>
          </a:p>
          <a:p>
            <a:pPr lvl="1">
              <a:spcBef>
                <a:spcPts val="0"/>
              </a:spcBef>
              <a:spcAft>
                <a:spcPts val="0"/>
              </a:spcAft>
            </a:pPr>
            <a:r>
              <a:rPr lang="de-DE" altLang="de-DE" sz="1100" kern="0" dirty="0"/>
              <a:t>KI#1: 10 CRs are agreed, 2 LS out were agreed</a:t>
            </a:r>
          </a:p>
          <a:p>
            <a:pPr lvl="1">
              <a:spcBef>
                <a:spcPts val="0"/>
              </a:spcBef>
              <a:spcAft>
                <a:spcPts val="0"/>
              </a:spcAft>
            </a:pPr>
            <a:r>
              <a:rPr lang="en-US" altLang="de-DE" sz="1100" kern="0" dirty="0" smtClean="0"/>
              <a:t>KI#2</a:t>
            </a:r>
            <a:r>
              <a:rPr lang="en-US" altLang="de-DE" sz="1100" kern="0" dirty="0"/>
              <a:t>: 8 CRs are agreed</a:t>
            </a:r>
          </a:p>
          <a:p>
            <a:pPr lvl="1">
              <a:spcBef>
                <a:spcPts val="0"/>
              </a:spcBef>
              <a:spcAft>
                <a:spcPts val="0"/>
              </a:spcAft>
            </a:pPr>
            <a:r>
              <a:rPr lang="en-US" altLang="de-DE" sz="1100" kern="0" dirty="0" smtClean="0"/>
              <a:t>KI#3</a:t>
            </a:r>
            <a:r>
              <a:rPr lang="en-US" altLang="de-DE" sz="1100" kern="0" dirty="0"/>
              <a:t>: </a:t>
            </a:r>
            <a:r>
              <a:rPr lang="en-US" altLang="zh-CN" sz="1100" kern="0" dirty="0"/>
              <a:t>the C</a:t>
            </a:r>
            <a:r>
              <a:rPr lang="en-US" altLang="de-DE" sz="1100" kern="0" dirty="0"/>
              <a:t>R for </a:t>
            </a:r>
            <a:r>
              <a:rPr lang="en-GB" sz="1100" kern="0" dirty="0"/>
              <a:t>Support of </a:t>
            </a:r>
            <a:r>
              <a:rPr lang="en-GB" sz="1100" kern="0" dirty="0" err="1"/>
              <a:t>QoS</a:t>
            </a:r>
            <a:r>
              <a:rPr lang="en-GB" sz="1100" kern="0" dirty="0"/>
              <a:t> and policy assistance analytics</a:t>
            </a:r>
            <a:r>
              <a:rPr lang="en-US" altLang="de-DE" sz="1100" kern="0" dirty="0"/>
              <a:t> is agreed</a:t>
            </a:r>
          </a:p>
          <a:p>
            <a:pPr lvl="1">
              <a:spcBef>
                <a:spcPts val="0"/>
              </a:spcBef>
              <a:spcAft>
                <a:spcPts val="0"/>
              </a:spcAft>
            </a:pPr>
            <a:r>
              <a:rPr lang="en-US" altLang="de-DE" sz="1100" kern="0" dirty="0"/>
              <a:t>KI#4: 3 CR is agreed</a:t>
            </a:r>
          </a:p>
          <a:p>
            <a:pPr marL="457200" lvl="1" indent="-457200">
              <a:spcBef>
                <a:spcPts val="0"/>
              </a:spcBef>
              <a:spcAft>
                <a:spcPts val="300"/>
              </a:spcAft>
              <a:buBlip>
                <a:blip r:embed="rId3"/>
              </a:buBlip>
            </a:pPr>
            <a:r>
              <a:rPr lang="en-US" altLang="zh-CN" sz="1200" b="1" dirty="0" smtClean="0"/>
              <a:t>Impacts </a:t>
            </a:r>
            <a:r>
              <a:rPr lang="en-US" altLang="zh-CN" sz="1200" b="1" dirty="0"/>
              <a:t>and dependence with other WGs </a:t>
            </a:r>
            <a:r>
              <a:rPr lang="en-US" altLang="zh-CN" sz="1200" dirty="0"/>
              <a:t>:</a:t>
            </a:r>
            <a:endParaRPr lang="de-DE" altLang="zh-CN" sz="1200" dirty="0"/>
          </a:p>
          <a:p>
            <a:pPr lvl="1">
              <a:spcBef>
                <a:spcPts val="0"/>
              </a:spcBef>
              <a:spcAft>
                <a:spcPts val="300"/>
              </a:spcAft>
            </a:pPr>
            <a:r>
              <a:rPr lang="en-US" altLang="zh-CN" sz="1100" kern="0" dirty="0"/>
              <a:t>Impact on RAN: For KI#1, any data to be collected from UE/RAN by LMF for the model training/model inference/model performance monitoring for LMF-side model is assumed to be defined by RAN WGs and coordination with RAN is needed.</a:t>
            </a:r>
          </a:p>
          <a:p>
            <a:pPr lvl="1">
              <a:spcBef>
                <a:spcPts val="0"/>
              </a:spcBef>
              <a:spcAft>
                <a:spcPts val="300"/>
              </a:spcAft>
            </a:pPr>
            <a:r>
              <a:rPr lang="en-US" altLang="zh-CN" sz="1100" kern="0" dirty="0"/>
              <a:t>Impact SA3: consent/privacy aspects, in coordination with SA3</a:t>
            </a:r>
            <a:endParaRPr lang="en-US" altLang="zh-CN" sz="1100" strike="sngStrike" dirty="0"/>
          </a:p>
          <a:p>
            <a:pPr lvl="0">
              <a:spcBef>
                <a:spcPts val="0"/>
              </a:spcBef>
              <a:spcAft>
                <a:spcPts val="300"/>
              </a:spcAft>
            </a:pPr>
            <a:r>
              <a:rPr lang="en-US" altLang="zh-CN" sz="1200" b="1" dirty="0">
                <a:cs typeface="Arial" panose="020B0604020202020204" pitchFamily="34" charset="0"/>
              </a:rPr>
              <a:t>Controversial issues </a:t>
            </a:r>
          </a:p>
          <a:p>
            <a:pPr lvl="1">
              <a:spcBef>
                <a:spcPts val="0"/>
              </a:spcBef>
              <a:spcAft>
                <a:spcPts val="300"/>
              </a:spcAft>
            </a:pPr>
            <a:r>
              <a:rPr lang="en-US" altLang="zh-CN" sz="1100" kern="0" dirty="0"/>
              <a:t>NONE</a:t>
            </a:r>
          </a:p>
          <a:p>
            <a:pPr lvl="0">
              <a:spcBef>
                <a:spcPts val="0"/>
              </a:spcBef>
              <a:spcAft>
                <a:spcPts val="300"/>
              </a:spcAft>
            </a:pPr>
            <a:r>
              <a:rPr lang="en-US" altLang="zh-CN" sz="1200" b="1" dirty="0">
                <a:cs typeface="Arial" panose="020B0604020202020204" pitchFamily="34" charset="0"/>
              </a:rPr>
              <a:t>Next Steps</a:t>
            </a:r>
          </a:p>
          <a:p>
            <a:pPr lvl="1">
              <a:spcBef>
                <a:spcPts val="0"/>
              </a:spcBef>
              <a:spcAft>
                <a:spcPts val="300"/>
              </a:spcAft>
            </a:pPr>
            <a:r>
              <a:rPr lang="en-US" altLang="zh-CN" sz="1100" kern="0" dirty="0"/>
              <a:t>Continue normative work in 2025 Q1 (with exception sheet)</a:t>
            </a:r>
            <a:endParaRPr lang="en-US" altLang="zh-CN" sz="1100" kern="0" dirty="0"/>
          </a:p>
        </p:txBody>
      </p:sp>
      <p:graphicFrame>
        <p:nvGraphicFramePr>
          <p:cNvPr id="5" name="Table 4"/>
          <p:cNvGraphicFramePr>
            <a:graphicFrameLocks noGrp="1"/>
          </p:cNvGraphicFramePr>
          <p:nvPr>
            <p:extLst>
              <p:ext uri="{D42A27DB-BD31-4B8C-83A1-F6EECF244321}">
                <p14:modId xmlns:p14="http://schemas.microsoft.com/office/powerpoint/2010/main" val="3300462272"/>
              </p:ext>
            </p:extLst>
          </p:nvPr>
        </p:nvGraphicFramePr>
        <p:xfrm>
          <a:off x="303213" y="1109663"/>
          <a:ext cx="8180387" cy="768349"/>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1327">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53511">
                <a:tc>
                  <a:txBody>
                    <a:bodyPr/>
                    <a:lstStyle/>
                    <a:p>
                      <a:pPr algn="l" fontAlgn="t"/>
                      <a:r>
                        <a:rPr lang="en-GB" sz="800" b="0" i="0" u="none" strike="noStrike" dirty="0">
                          <a:solidFill>
                            <a:srgbClr val="000000"/>
                          </a:solidFill>
                          <a:effectLst/>
                          <a:latin typeface="Arial" panose="020B0604020202020204" pitchFamily="34" charset="0"/>
                        </a:rPr>
                        <a:t>1040033</a:t>
                      </a:r>
                    </a:p>
                  </a:txBody>
                  <a:tcPr marL="9525" marR="9525" marT="9531" marB="0"/>
                </a:tc>
                <a:tc>
                  <a:txBody>
                    <a:bodyPr/>
                    <a:lstStyle/>
                    <a:p>
                      <a:pPr algn="l" fontAlgn="t"/>
                      <a:r>
                        <a:rPr lang="en-GB" sz="800" b="0" i="0" u="none" strike="noStrike" dirty="0">
                          <a:solidFill>
                            <a:srgbClr val="000000"/>
                          </a:solidFill>
                          <a:effectLst/>
                          <a:latin typeface="Arial" panose="020B0604020202020204" pitchFamily="34" charset="0"/>
                        </a:rPr>
                        <a:t>Core Network Enhanced Support for Artificial Intelligence (AI)/Machine Learning (ML) </a:t>
                      </a:r>
                    </a:p>
                  </a:txBody>
                  <a:tcPr marL="9525" marR="9525" marT="9531" marB="0"/>
                </a:tc>
                <a:tc>
                  <a:txBody>
                    <a:bodyPr/>
                    <a:lstStyle/>
                    <a:p>
                      <a:pPr algn="l" fontAlgn="t"/>
                      <a:r>
                        <a:rPr lang="en-GB" sz="800" b="0" i="0" u="none" strike="noStrike">
                          <a:solidFill>
                            <a:srgbClr val="000000"/>
                          </a:solidFill>
                          <a:effectLst/>
                          <a:latin typeface="Arial" panose="020B0604020202020204" pitchFamily="34" charset="0"/>
                        </a:rPr>
                        <a:t>AIML_CN</a:t>
                      </a:r>
                    </a:p>
                  </a:txBody>
                  <a:tcPr marL="9525" marR="9525" marT="9531" marB="0"/>
                </a:tc>
                <a:tc>
                  <a:txBody>
                    <a:bodyPr/>
                    <a:lstStyle/>
                    <a:p>
                      <a:pPr algn="l" fontAlgn="t"/>
                      <a:r>
                        <a:rPr lang="en-GB" sz="800" b="0" i="0" u="none" strike="noStrike">
                          <a:solidFill>
                            <a:srgbClr val="000000"/>
                          </a:solidFill>
                          <a:effectLst/>
                          <a:latin typeface="Arial" panose="020B0604020202020204" pitchFamily="34" charset="0"/>
                        </a:rPr>
                        <a:t>12/12/2024</a:t>
                      </a:r>
                    </a:p>
                  </a:txBody>
                  <a:tcPr marL="9525" marR="9525" marT="9531" marB="0"/>
                </a:tc>
                <a:tc>
                  <a:txBody>
                    <a:bodyPr/>
                    <a:lstStyle/>
                    <a:p>
                      <a:pPr algn="l" fontAlgn="t"/>
                      <a:r>
                        <a:rPr lang="en-GB" sz="800" b="0" i="0" u="none" strike="noStrike" dirty="0" smtClean="0">
                          <a:solidFill>
                            <a:srgbClr val="000000"/>
                          </a:solidFill>
                          <a:effectLst/>
                          <a:latin typeface="Arial" panose="020B0604020202020204" pitchFamily="34" charset="0"/>
                        </a:rPr>
                        <a:t>15%</a:t>
                      </a:r>
                      <a:endParaRPr lang="en-GB" sz="800" b="0" i="0" u="none" strike="noStrike" dirty="0">
                        <a:solidFill>
                          <a:srgbClr val="000000"/>
                        </a:solidFill>
                        <a:effectLst/>
                        <a:latin typeface="Arial" panose="020B0604020202020204" pitchFamily="34" charset="0"/>
                      </a:endParaRPr>
                    </a:p>
                  </a:txBody>
                  <a:tcPr marL="9525" marR="9525" marT="9531" marB="0"/>
                </a:tc>
                <a:tc>
                  <a:txBody>
                    <a:bodyPr/>
                    <a:lstStyle/>
                    <a:p>
                      <a:pPr algn="l" fontAlgn="t"/>
                      <a:r>
                        <a:rPr lang="en-GB" sz="800" b="0" i="0" u="sng" strike="noStrike">
                          <a:solidFill>
                            <a:srgbClr val="0563C1"/>
                          </a:solidFill>
                          <a:effectLst/>
                          <a:latin typeface="Calibri" panose="020F0502020204030204" pitchFamily="34" charset="0"/>
                          <a:hlinkClick r:id="rId4"/>
                        </a:rPr>
                        <a:t>SP-240991</a:t>
                      </a:r>
                      <a:endParaRPr lang="en-GB" sz="800" b="0" i="0" u="sng" strike="noStrike">
                        <a:solidFill>
                          <a:srgbClr val="0563C1"/>
                        </a:solidFill>
                        <a:effectLst/>
                        <a:latin typeface="Calibri" panose="020F0502020204030204" pitchFamily="34" charset="0"/>
                      </a:endParaRPr>
                    </a:p>
                  </a:txBody>
                  <a:tcPr marL="9525" marR="9525" marT="9531" marB="0"/>
                </a:tc>
                <a:tc>
                  <a:txBody>
                    <a:bodyPr/>
                    <a:lstStyle/>
                    <a:p>
                      <a:pPr algn="ctr"/>
                      <a:r>
                        <a:rPr lang="en-GB" sz="900" kern="1200" dirty="0" smtClean="0">
                          <a:solidFill>
                            <a:srgbClr val="FF0000"/>
                          </a:solidFill>
                          <a:latin typeface="+mn-lt"/>
                          <a:ea typeface="+mn-ea"/>
                          <a:cs typeface="+mn-cs"/>
                        </a:rPr>
                        <a:t>85</a:t>
                      </a:r>
                      <a:r>
                        <a:rPr lang="en-GB" sz="900" kern="1200" dirty="0" smtClean="0">
                          <a:solidFill>
                            <a:srgbClr val="FF0000"/>
                          </a:solidFill>
                          <a:latin typeface="+mn-lt"/>
                          <a:ea typeface="+mn-ea"/>
                          <a:cs typeface="+mn-cs"/>
                        </a:rPr>
                        <a:t>%</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53511">
                <a:tc>
                  <a:txBody>
                    <a:bodyPr/>
                    <a:lstStyle/>
                    <a:p>
                      <a:pPr algn="l" fontAlgn="t"/>
                      <a:r>
                        <a:rPr lang="en-GB" sz="800" b="1" i="0" u="none" strike="noStrike">
                          <a:solidFill>
                            <a:srgbClr val="000000"/>
                          </a:solidFill>
                          <a:effectLst/>
                          <a:latin typeface="Arial" panose="020B0604020202020204" pitchFamily="34" charset="0"/>
                        </a:rPr>
                        <a:t>1020068</a:t>
                      </a:r>
                    </a:p>
                  </a:txBody>
                  <a:tcPr marL="9525" marR="9525" marT="9531" marB="0"/>
                </a:tc>
                <a:tc>
                  <a:txBody>
                    <a:bodyPr/>
                    <a:lstStyle/>
                    <a:p>
                      <a:pPr algn="l" fontAlgn="t"/>
                      <a:r>
                        <a:rPr lang="en-GB" sz="800" b="0" i="1" u="none" strike="noStrike" dirty="0">
                          <a:solidFill>
                            <a:srgbClr val="000000"/>
                          </a:solidFill>
                          <a:effectLst/>
                          <a:latin typeface="Arial" panose="020B0604020202020204" pitchFamily="34" charset="0"/>
                        </a:rPr>
                        <a:t>Study on Core Network Enhanced Support for Artificial Intelligence (AI)/Machine Learning (ML) </a:t>
                      </a:r>
                    </a:p>
                  </a:txBody>
                  <a:tcPr marL="9525" marR="9525" marT="9531" marB="0"/>
                </a:tc>
                <a:tc>
                  <a:txBody>
                    <a:bodyPr/>
                    <a:lstStyle/>
                    <a:p>
                      <a:pPr algn="l" fontAlgn="t"/>
                      <a:r>
                        <a:rPr lang="en-GB" sz="800" b="0" i="0" u="none" strike="noStrike" dirty="0">
                          <a:solidFill>
                            <a:srgbClr val="000000"/>
                          </a:solidFill>
                          <a:effectLst/>
                          <a:latin typeface="Arial" panose="020B0604020202020204" pitchFamily="34" charset="0"/>
                        </a:rPr>
                        <a:t>FS_AIML_CN</a:t>
                      </a:r>
                    </a:p>
                  </a:txBody>
                  <a:tcPr marL="9525" marR="9525" marT="9531" marB="0"/>
                </a:tc>
                <a:tc>
                  <a:txBody>
                    <a:bodyPr/>
                    <a:lstStyle/>
                    <a:p>
                      <a:pPr algn="l" fontAlgn="t"/>
                      <a:r>
                        <a:rPr lang="en-GB" sz="800" b="0" i="0" u="none" strike="noStrike" dirty="0">
                          <a:solidFill>
                            <a:srgbClr val="000000"/>
                          </a:solidFill>
                          <a:effectLst/>
                          <a:latin typeface="Arial" panose="020B0604020202020204" pitchFamily="34" charset="0"/>
                        </a:rPr>
                        <a:t>06/06/2024</a:t>
                      </a:r>
                    </a:p>
                  </a:txBody>
                  <a:tcPr marL="9525" marR="9525" marT="9531" marB="0"/>
                </a:tc>
                <a:tc>
                  <a:txBody>
                    <a:bodyPr/>
                    <a:lstStyle/>
                    <a:p>
                      <a:pPr algn="l" fontAlgn="t"/>
                      <a:r>
                        <a:rPr lang="en-GB" sz="800" b="0" i="0" u="none" strike="noStrike" dirty="0">
                          <a:solidFill>
                            <a:srgbClr val="000000"/>
                          </a:solidFill>
                          <a:effectLst/>
                          <a:latin typeface="Arial" panose="020B0604020202020204" pitchFamily="34" charset="0"/>
                        </a:rPr>
                        <a:t>100%</a:t>
                      </a:r>
                    </a:p>
                  </a:txBody>
                  <a:tcPr marL="9525" marR="9525" marT="9531" marB="0"/>
                </a:tc>
                <a:tc>
                  <a:txBody>
                    <a:bodyPr/>
                    <a:lstStyle/>
                    <a:p>
                      <a:pPr algn="l" fontAlgn="t"/>
                      <a:r>
                        <a:rPr lang="en-GB" sz="800" b="0" i="0" u="sng" strike="noStrike" dirty="0">
                          <a:solidFill>
                            <a:srgbClr val="0563C1"/>
                          </a:solidFill>
                          <a:effectLst/>
                          <a:latin typeface="Calibri" panose="020F0502020204030204" pitchFamily="34" charset="0"/>
                          <a:hlinkClick r:id="rId5"/>
                        </a:rPr>
                        <a:t>SP-231800</a:t>
                      </a:r>
                      <a:endParaRPr lang="en-GB" sz="800" b="0" i="0" u="sng" strike="noStrike" dirty="0">
                        <a:solidFill>
                          <a:srgbClr val="0563C1"/>
                        </a:solidFill>
                        <a:effectLst/>
                        <a:latin typeface="Calibri" panose="020F0502020204030204" pitchFamily="34" charset="0"/>
                      </a:endParaRPr>
                    </a:p>
                  </a:txBody>
                  <a:tcPr marL="9525" marR="9525" marT="9531"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135270158"/>
                  </a:ext>
                </a:extLst>
              </a:tr>
            </a:tbl>
          </a:graphicData>
        </a:graphic>
      </p:graphicFrame>
    </p:spTree>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SA#105, </a:t>
            </a:r>
            <a:r>
              <a:rPr lang="en-GB" sz="1500" dirty="0"/>
              <a:t>statistics, next meetings)</a:t>
            </a:r>
          </a:p>
          <a:p>
            <a:pPr eaLnBrk="1" hangingPunct="1">
              <a:defRPr/>
            </a:pPr>
            <a:r>
              <a:rPr lang="en-GB" sz="1500" dirty="0"/>
              <a:t> </a:t>
            </a:r>
            <a:r>
              <a:rPr lang="en-GB" sz="1500" b="1" dirty="0"/>
              <a:t>2) SA Work Report</a:t>
            </a:r>
          </a:p>
          <a:p>
            <a:pPr lvl="1" eaLnBrk="1" hangingPunct="1">
              <a:defRPr/>
            </a:pPr>
            <a:r>
              <a:rPr lang="en-GB" sz="1350" dirty="0"/>
              <a:t>2.1) Rel-14 and before Maintenance</a:t>
            </a:r>
          </a:p>
          <a:p>
            <a:pPr lvl="1" eaLnBrk="1" hangingPunct="1">
              <a:defRPr/>
            </a:pPr>
            <a:r>
              <a:rPr lang="en-GB" sz="1350" dirty="0"/>
              <a:t>2.2) Rel-15 Work and Maintenance </a:t>
            </a:r>
          </a:p>
          <a:p>
            <a:pPr lvl="1" eaLnBrk="1" hangingPunct="1">
              <a:defRPr/>
            </a:pPr>
            <a:r>
              <a:rPr lang="en-GB" sz="1350" dirty="0"/>
              <a:t>2.3) Rel-16 Work and Maintenance</a:t>
            </a:r>
          </a:p>
          <a:p>
            <a:pPr lvl="1" eaLnBrk="1" hangingPunct="1">
              <a:defRPr/>
            </a:pPr>
            <a:r>
              <a:rPr lang="en-GB" sz="1350" dirty="0"/>
              <a:t>2.4) Rel-17 Work and Maintenance</a:t>
            </a:r>
          </a:p>
          <a:p>
            <a:pPr lvl="1" eaLnBrk="1" hangingPunct="1">
              <a:defRPr/>
            </a:pPr>
            <a:r>
              <a:rPr lang="en-GB" sz="1350" dirty="0"/>
              <a:t>2.5) Rel-18 Work and Maintenance</a:t>
            </a:r>
          </a:p>
          <a:p>
            <a:pPr lvl="1" eaLnBrk="1" hangingPunct="1">
              <a:defRPr/>
            </a:pPr>
            <a:r>
              <a:rPr lang="en-GB" sz="1350" dirty="0" smtClean="0"/>
              <a:t>2.6) </a:t>
            </a:r>
            <a:r>
              <a:rPr lang="en-GB" sz="1350" dirty="0"/>
              <a:t>Rel-19 Work and Maintenance</a:t>
            </a:r>
          </a:p>
          <a:p>
            <a:pPr lvl="1" eaLnBrk="1" hangingPunct="1">
              <a:defRPr/>
            </a:pPr>
            <a:r>
              <a:rPr lang="en-GB" sz="1350" b="1" dirty="0"/>
              <a:t>2.7)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pPr algn="l" eaLnBrk="1" hangingPunct="1"/>
            <a:r>
              <a:rPr lang="de-DE" altLang="de-DE" sz="2800" b="1" smtClean="0">
                <a:solidFill>
                  <a:schemeClr val="tx1"/>
                </a:solidFill>
              </a:rPr>
              <a:t>2.7) IETF </a:t>
            </a:r>
            <a:r>
              <a:rPr lang="en-GB" altLang="de-DE" sz="2800" b="1" smtClean="0">
                <a:solidFill>
                  <a:schemeClr val="tx1"/>
                </a:solidFill>
              </a:rPr>
              <a:t>and External SDO Normative Reference Update</a:t>
            </a:r>
            <a:endParaRPr lang="de-DE" altLang="de-DE" sz="2800" b="1" smtClean="0">
              <a:solidFill>
                <a:schemeClr val="tx1"/>
              </a:solidFill>
            </a:endParaRPr>
          </a:p>
        </p:txBody>
      </p:sp>
      <p:sp>
        <p:nvSpPr>
          <p:cNvPr id="55299" name="Content Placeholder 1"/>
          <p:cNvSpPr>
            <a:spLocks noGrp="1"/>
          </p:cNvSpPr>
          <p:nvPr>
            <p:ph idx="1"/>
          </p:nvPr>
        </p:nvSpPr>
        <p:spPr/>
        <p:txBody>
          <a:bodyPr/>
          <a:lstStyle/>
          <a:p>
            <a:pPr marL="341313" indent="-341313"/>
            <a:endParaRPr lang="de-DE" altLang="en-US" sz="1800" smtClean="0"/>
          </a:p>
          <a:p>
            <a:pPr marL="341313" indent="-341313" eaLnBrk="1" hangingPunct="1"/>
            <a:endParaRPr lang="en-US" altLang="de-DE" sz="1800" smtClean="0"/>
          </a:p>
          <a:p>
            <a:pPr marL="341313" indent="-341313">
              <a:buFontTx/>
              <a:buNone/>
            </a:pPr>
            <a:endParaRPr lang="en-US" altLang="de-DE" smtClean="0"/>
          </a:p>
          <a:p>
            <a:pPr marL="341313" indent="-341313" eaLnBrk="1" hangingPunct="1">
              <a:buFontTx/>
              <a:buNone/>
            </a:pPr>
            <a:endParaRPr lang="en-US" altLang="de-DE" smtClean="0"/>
          </a:p>
          <a:p>
            <a:pPr marL="341313" indent="-341313" eaLnBrk="1" hangingPunct="1"/>
            <a:endParaRPr lang="en-GB" altLang="de-DE" smtClean="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D041F9B7-C239-4B45-BD44-AF358702C28E}"/>
              </a:ext>
            </a:extLst>
          </p:cNvPr>
          <p:cNvSpPr txBox="1">
            <a:spLocks/>
          </p:cNvSpPr>
          <p:nvPr/>
        </p:nvSpPr>
        <p:spPr bwMode="auto">
          <a:xfrm>
            <a:off x="596900" y="1289050"/>
            <a:ext cx="6172200" cy="322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US" sz="1800" kern="0" dirty="0"/>
              <a:t>None </a:t>
            </a:r>
          </a:p>
          <a:p>
            <a:pPr eaLnBrk="1" hangingPunct="1">
              <a:defRPr/>
            </a:pPr>
            <a:endParaRPr lang="en-GB" sz="1200" kern="0"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SA#105, </a:t>
            </a:r>
            <a:r>
              <a:rPr lang="en-GB" sz="1500" dirty="0"/>
              <a:t>statistics, next meetings)</a:t>
            </a:r>
          </a:p>
          <a:p>
            <a:pPr eaLnBrk="1" hangingPunct="1">
              <a:defRPr/>
            </a:pPr>
            <a:r>
              <a:rPr lang="en-GB" sz="1500" dirty="0"/>
              <a:t> 2) SA Work Report</a:t>
            </a:r>
          </a:p>
          <a:p>
            <a:pPr lvl="1" eaLnBrk="1" hangingPunct="1">
              <a:defRPr/>
            </a:pPr>
            <a:r>
              <a:rPr lang="en-GB" sz="1350" dirty="0"/>
              <a:t>2.1) Rel-14 and before Maintenance</a:t>
            </a:r>
          </a:p>
          <a:p>
            <a:pPr lvl="1" eaLnBrk="1" hangingPunct="1">
              <a:defRPr/>
            </a:pPr>
            <a:r>
              <a:rPr lang="en-GB" sz="1350" dirty="0"/>
              <a:t>2.2) Rel-15 Work and Maintenance </a:t>
            </a:r>
          </a:p>
          <a:p>
            <a:pPr lvl="1" eaLnBrk="1" hangingPunct="1">
              <a:defRPr/>
            </a:pPr>
            <a:r>
              <a:rPr lang="en-GB" sz="1350" dirty="0"/>
              <a:t>2.3) Rel-16 Work and Maintenance</a:t>
            </a:r>
          </a:p>
          <a:p>
            <a:pPr lvl="1" eaLnBrk="1" hangingPunct="1">
              <a:defRPr/>
            </a:pPr>
            <a:r>
              <a:rPr lang="en-GB" sz="1350" dirty="0"/>
              <a:t>2.4) Rel-17 Work and Maintenance</a:t>
            </a:r>
          </a:p>
          <a:p>
            <a:pPr lvl="1" eaLnBrk="1" hangingPunct="1">
              <a:defRPr/>
            </a:pPr>
            <a:r>
              <a:rPr lang="en-GB" sz="1350" dirty="0"/>
              <a:t>2.5) Rel-18 Work and Maintenance</a:t>
            </a:r>
          </a:p>
          <a:p>
            <a:pPr lvl="1" eaLnBrk="1" hangingPunct="1">
              <a:defRPr/>
            </a:pPr>
            <a:r>
              <a:rPr lang="en-GB" sz="1350" dirty="0" smtClean="0"/>
              <a:t>2.6) </a:t>
            </a:r>
            <a:r>
              <a:rPr lang="en-GB" sz="1350" dirty="0"/>
              <a:t>Rel-19 Work and Maintenance</a:t>
            </a:r>
          </a:p>
          <a:p>
            <a:pPr lvl="1" eaLnBrk="1" hangingPunct="1">
              <a:defRPr/>
            </a:pPr>
            <a:r>
              <a:rPr lang="en-GB" sz="1350" dirty="0"/>
              <a:t>2.7) IETF Dependency Update</a:t>
            </a:r>
          </a:p>
          <a:p>
            <a:pPr eaLnBrk="1" hangingPunct="1">
              <a:defRPr/>
            </a:pPr>
            <a:r>
              <a:rPr lang="en-GB" sz="1500" dirty="0"/>
              <a:t> </a:t>
            </a:r>
            <a:r>
              <a:rPr lang="en-GB" sz="1500" b="1" dirty="0"/>
              <a:t>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774700" y="171450"/>
            <a:ext cx="6542088" cy="857250"/>
          </a:xfrm>
        </p:spPr>
        <p:txBody>
          <a:bodyPr/>
          <a:lstStyle/>
          <a:p>
            <a:pPr algn="l" eaLnBrk="1" hangingPunct="1"/>
            <a:r>
              <a:rPr lang="de-DE" altLang="de-DE" b="1" smtClean="0">
                <a:solidFill>
                  <a:schemeClr val="tx1"/>
                </a:solidFill>
              </a:rPr>
              <a:t>1) General Aspects (2/7)</a:t>
            </a:r>
          </a:p>
        </p:txBody>
      </p:sp>
      <p:sp>
        <p:nvSpPr>
          <p:cNvPr id="11267" name="Rectangle 3"/>
          <p:cNvSpPr>
            <a:spLocks noGrp="1"/>
          </p:cNvSpPr>
          <p:nvPr>
            <p:ph idx="1"/>
          </p:nvPr>
        </p:nvSpPr>
        <p:spPr>
          <a:xfrm>
            <a:off x="774700" y="1028700"/>
            <a:ext cx="6173788" cy="3690938"/>
          </a:xfrm>
        </p:spPr>
        <p:txBody>
          <a:bodyPr/>
          <a:lstStyle/>
          <a:p>
            <a:pPr eaLnBrk="1" hangingPunct="1">
              <a:defRPr/>
            </a:pPr>
            <a:r>
              <a:rPr lang="en-GB" altLang="ko-KR" sz="1800" b="1" dirty="0">
                <a:latin typeface="Arial" panose="020B0604020202020204" pitchFamily="34" charset="0"/>
                <a:ea typeface="Gulim" panose="020B0600000101010101" pitchFamily="34" charset="-127"/>
                <a:cs typeface="Arial" panose="020B0604020202020204" pitchFamily="34" charset="0"/>
              </a:rPr>
              <a:t>SA2 WG </a:t>
            </a:r>
            <a:r>
              <a:rPr lang="en-GB" altLang="ko-KR" sz="1800" b="1" dirty="0" smtClean="0">
                <a:latin typeface="Arial" panose="020B0604020202020204" pitchFamily="34" charset="0"/>
                <a:ea typeface="Gulim" panose="020B0600000101010101" pitchFamily="34" charset="-127"/>
                <a:cs typeface="Arial" panose="020B0604020202020204" pitchFamily="34" charset="0"/>
              </a:rPr>
              <a:t>leadership</a:t>
            </a:r>
          </a:p>
          <a:p>
            <a:pPr eaLnBrk="1" hangingPunct="1">
              <a:buFont typeface="Arial" panose="020B0604020202020204" pitchFamily="34" charset="0"/>
              <a:buChar char="•"/>
              <a:defRPr/>
            </a:pPr>
            <a:endParaRPr lang="en-GB" altLang="ko-KR" sz="1350" dirty="0">
              <a:latin typeface="Arial" panose="020B0604020202020204" pitchFamily="34" charset="0"/>
              <a:ea typeface="Gulim" panose="020B0600000101010101" pitchFamily="34" charset="-127"/>
              <a:cs typeface="Arial" panose="020B0604020202020204" pitchFamily="34" charset="0"/>
            </a:endParaRPr>
          </a:p>
          <a:p>
            <a:pPr lvl="1" eaLnBrk="1" hangingPunct="1">
              <a:defRPr/>
            </a:pPr>
            <a:r>
              <a:rPr lang="en-GB" altLang="ko-KR" sz="1350" b="1" dirty="0">
                <a:latin typeface="Arial" panose="020B0604020202020204" pitchFamily="34" charset="0"/>
                <a:ea typeface="Gulim" panose="020B0600000101010101" pitchFamily="34" charset="-127"/>
                <a:cs typeface="Arial" panose="020B0604020202020204" pitchFamily="34" charset="0"/>
              </a:rPr>
              <a:t>Chair</a:t>
            </a:r>
            <a:r>
              <a:rPr lang="en-GB" altLang="ko-KR" sz="1350" dirty="0">
                <a:latin typeface="Arial" panose="020B0604020202020204" pitchFamily="34" charset="0"/>
                <a:ea typeface="Gulim" panose="020B0600000101010101" pitchFamily="34" charset="-127"/>
                <a:cs typeface="Arial" panose="020B0604020202020204" pitchFamily="34" charset="0"/>
              </a:rPr>
              <a:t>: Andrew Bennett (Samsung)</a:t>
            </a:r>
          </a:p>
          <a:p>
            <a:pPr lvl="1" eaLnBrk="1" hangingPunct="1">
              <a:defRPr/>
            </a:pPr>
            <a:r>
              <a:rPr lang="en-GB" altLang="ko-KR" sz="1350" b="1" dirty="0">
                <a:latin typeface="Arial" panose="020B0604020202020204" pitchFamily="34" charset="0"/>
                <a:ea typeface="Gulim" panose="020B0600000101010101" pitchFamily="34" charset="-127"/>
                <a:cs typeface="Arial" panose="020B0604020202020204" pitchFamily="34" charset="0"/>
              </a:rPr>
              <a:t>Vice Chairs</a:t>
            </a:r>
            <a:r>
              <a:rPr lang="en-GB" altLang="ko-KR" sz="1350" dirty="0">
                <a:latin typeface="Arial" panose="020B0604020202020204" pitchFamily="34" charset="0"/>
                <a:ea typeface="Gulim" panose="020B0600000101010101" pitchFamily="34" charset="-127"/>
                <a:cs typeface="Arial" panose="020B0604020202020204" pitchFamily="34" charset="0"/>
              </a:rPr>
              <a:t>: Dario Serafino Tonesi (Qualcomm), Wanqiang Zhang (Huawei) </a:t>
            </a:r>
          </a:p>
          <a:p>
            <a:pPr lvl="1" eaLnBrk="1" hangingPunct="1">
              <a:defRPr/>
            </a:pPr>
            <a:r>
              <a:rPr lang="en-GB" altLang="ko-KR" sz="1350" b="1" dirty="0">
                <a:latin typeface="Arial" panose="020B0604020202020204" pitchFamily="34" charset="0"/>
                <a:ea typeface="Gulim" panose="020B0600000101010101" pitchFamily="34" charset="-127"/>
                <a:cs typeface="Arial" panose="020B0604020202020204" pitchFamily="34" charset="0"/>
              </a:rPr>
              <a:t>Secretary</a:t>
            </a:r>
            <a:r>
              <a:rPr lang="en-GB" altLang="ko-KR" sz="1350" dirty="0">
                <a:latin typeface="Arial" panose="020B0604020202020204" pitchFamily="34" charset="0"/>
                <a:ea typeface="Gulim" panose="020B0600000101010101" pitchFamily="34" charset="-127"/>
                <a:cs typeface="Arial" panose="020B0604020202020204" pitchFamily="34" charset="0"/>
              </a:rPr>
              <a:t>: Maurice Pope (MCC)</a:t>
            </a:r>
          </a:p>
          <a:p>
            <a:pPr marL="0" lvl="1" indent="0" eaLnBrk="1" hangingPunct="1">
              <a:buFont typeface="Arial" panose="020B0604020202020204" pitchFamily="34" charset="0"/>
              <a:buNone/>
              <a:defRPr/>
            </a:pPr>
            <a:endParaRPr lang="en-GB" altLang="ko-KR" sz="1350" dirty="0">
              <a:latin typeface="Arial" panose="020B0604020202020204" pitchFamily="34" charset="0"/>
              <a:ea typeface="Gulim" panose="020B0600000101010101" pitchFamily="34" charset="-127"/>
              <a:cs typeface="Arial" panose="020B0604020202020204" pitchFamily="34" charset="0"/>
            </a:endParaRPr>
          </a:p>
          <a:p>
            <a:pPr marL="213122" indent="0" eaLnBrk="1" hangingPunct="1">
              <a:buFontTx/>
              <a:buNone/>
              <a:defRPr/>
            </a:pPr>
            <a:r>
              <a:rPr lang="en-GB" altLang="de-DE" sz="1400" b="1" dirty="0">
                <a:latin typeface="Arial" panose="020B0604020202020204" pitchFamily="34" charset="0"/>
                <a:cs typeface="Arial" panose="020B0604020202020204" pitchFamily="34" charset="0"/>
              </a:rPr>
              <a:t>Many thanks to Maurice Pope, and Vice Chairs </a:t>
            </a:r>
            <a:r>
              <a:rPr lang="en-GB" altLang="de-DE" sz="1400" b="1" dirty="0" err="1">
                <a:latin typeface="Arial" panose="020B0604020202020204" pitchFamily="34" charset="0"/>
                <a:cs typeface="Arial" panose="020B0604020202020204" pitchFamily="34" charset="0"/>
              </a:rPr>
              <a:t>Wanqiang</a:t>
            </a:r>
            <a:r>
              <a:rPr lang="en-GB" altLang="de-DE" sz="1400" b="1" dirty="0">
                <a:latin typeface="Arial" panose="020B0604020202020204" pitchFamily="34" charset="0"/>
                <a:cs typeface="Arial" panose="020B0604020202020204" pitchFamily="34" charset="0"/>
              </a:rPr>
              <a:t> Zhang and Dario Serafino </a:t>
            </a:r>
            <a:r>
              <a:rPr lang="en-GB" altLang="de-DE" sz="1400" b="1" dirty="0" err="1">
                <a:latin typeface="Arial" panose="020B0604020202020204" pitchFamily="34" charset="0"/>
                <a:cs typeface="Arial" panose="020B0604020202020204" pitchFamily="34" charset="0"/>
              </a:rPr>
              <a:t>Tonesi</a:t>
            </a:r>
            <a:r>
              <a:rPr lang="en-GB" altLang="de-DE" sz="1400" b="1" dirty="0">
                <a:latin typeface="Arial" panose="020B0604020202020204" pitchFamily="34" charset="0"/>
                <a:cs typeface="Arial" panose="020B0604020202020204" pitchFamily="34" charset="0"/>
              </a:rPr>
              <a:t>, for their outstanding support during this </a:t>
            </a:r>
            <a:r>
              <a:rPr lang="en-GB" altLang="de-DE" sz="1400" b="1" dirty="0" smtClean="0">
                <a:latin typeface="Arial" panose="020B0604020202020204" pitchFamily="34" charset="0"/>
                <a:cs typeface="Arial" panose="020B0604020202020204" pitchFamily="34" charset="0"/>
              </a:rPr>
              <a:t>quarter</a:t>
            </a:r>
            <a:endParaRPr lang="en-GB" altLang="de-DE" sz="1400" b="1" dirty="0">
              <a:latin typeface="Arial" panose="020B0604020202020204" pitchFamily="34" charset="0"/>
              <a:cs typeface="Arial" panose="020B0604020202020204"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708025" y="66675"/>
            <a:ext cx="5922963" cy="857250"/>
          </a:xfrm>
        </p:spPr>
        <p:txBody>
          <a:bodyPr/>
          <a:lstStyle/>
          <a:p>
            <a:pPr algn="l" eaLnBrk="1" hangingPunct="1"/>
            <a:r>
              <a:rPr lang="en-US" altLang="en-US" sz="2800" b="1" smtClean="0">
                <a:solidFill>
                  <a:schemeClr val="tx1"/>
                </a:solidFill>
              </a:rPr>
              <a:t>3) SA2 Work Planning</a:t>
            </a:r>
          </a:p>
        </p:txBody>
      </p:sp>
      <p:sp>
        <p:nvSpPr>
          <p:cNvPr id="57347" name="Rectangle 3"/>
          <p:cNvSpPr>
            <a:spLocks noGrp="1"/>
          </p:cNvSpPr>
          <p:nvPr>
            <p:ph type="body" idx="1"/>
          </p:nvPr>
        </p:nvSpPr>
        <p:spPr>
          <a:xfrm>
            <a:off x="708025" y="1060450"/>
            <a:ext cx="1797050" cy="773113"/>
          </a:xfrm>
        </p:spPr>
        <p:txBody>
          <a:bodyPr/>
          <a:lstStyle/>
          <a:p>
            <a:pPr eaLnBrk="1" hangingPunct="1">
              <a:spcBef>
                <a:spcPts val="225"/>
              </a:spcBef>
              <a:defRPr/>
            </a:pPr>
            <a:r>
              <a:rPr lang="en-US" sz="1400" dirty="0"/>
              <a:t>Summary of status of Rel-19 </a:t>
            </a:r>
            <a:r>
              <a:rPr lang="en-US" sz="1400" dirty="0" smtClean="0"/>
              <a:t>work and study items (excluding TEI19)</a:t>
            </a:r>
            <a:endParaRPr lang="en-US" sz="1400" dirty="0"/>
          </a:p>
          <a:p>
            <a:pPr marL="0" indent="0" eaLnBrk="1" hangingPunct="1">
              <a:spcBef>
                <a:spcPts val="225"/>
              </a:spcBef>
              <a:buFontTx/>
              <a:buNone/>
              <a:defRPr/>
            </a:pPr>
            <a:endParaRPr lang="en-US" sz="1350" dirty="0"/>
          </a:p>
          <a:p>
            <a:pPr eaLnBrk="1" hangingPunct="1">
              <a:spcBef>
                <a:spcPts val="225"/>
              </a:spcBef>
              <a:defRPr/>
            </a:pPr>
            <a:endParaRPr lang="en-US" sz="1350" dirty="0"/>
          </a:p>
          <a:p>
            <a:pPr eaLnBrk="1" hangingPunct="1">
              <a:spcBef>
                <a:spcPts val="225"/>
              </a:spcBef>
              <a:defRPr/>
            </a:pPr>
            <a:endParaRPr lang="en-US" sz="1350" dirty="0"/>
          </a:p>
          <a:p>
            <a:pPr eaLnBrk="1" hangingPunct="1">
              <a:spcBef>
                <a:spcPts val="225"/>
              </a:spcBef>
              <a:defRPr/>
            </a:pPr>
            <a:endParaRPr lang="en-US" sz="1350" dirty="0"/>
          </a:p>
          <a:p>
            <a:pPr eaLnBrk="1" hangingPunct="1">
              <a:spcBef>
                <a:spcPts val="225"/>
              </a:spcBef>
              <a:defRPr/>
            </a:pPr>
            <a:endParaRPr lang="en-US" sz="1350" dirty="0"/>
          </a:p>
          <a:p>
            <a:pPr marL="0" indent="0" eaLnBrk="1" hangingPunct="1">
              <a:spcBef>
                <a:spcPts val="225"/>
              </a:spcBef>
              <a:buFontTx/>
              <a:buNone/>
              <a:defRPr/>
            </a:pPr>
            <a:endParaRPr lang="en-US" sz="1350" dirty="0"/>
          </a:p>
        </p:txBody>
      </p:sp>
      <p:graphicFrame>
        <p:nvGraphicFramePr>
          <p:cNvPr id="3" name="Table 2"/>
          <p:cNvGraphicFramePr>
            <a:graphicFrameLocks noGrp="1"/>
          </p:cNvGraphicFramePr>
          <p:nvPr>
            <p:extLst>
              <p:ext uri="{D42A27DB-BD31-4B8C-83A1-F6EECF244321}">
                <p14:modId xmlns:p14="http://schemas.microsoft.com/office/powerpoint/2010/main" val="260593980"/>
              </p:ext>
            </p:extLst>
          </p:nvPr>
        </p:nvGraphicFramePr>
        <p:xfrm>
          <a:off x="2770188" y="923925"/>
          <a:ext cx="5916612" cy="3883137"/>
        </p:xfrm>
        <a:graphic>
          <a:graphicData uri="http://schemas.openxmlformats.org/drawingml/2006/table">
            <a:tbl>
              <a:tblPr/>
              <a:tblGrid>
                <a:gridCol w="1030287">
                  <a:extLst>
                    <a:ext uri="{9D8B030D-6E8A-4147-A177-3AD203B41FA5}">
                      <a16:colId xmlns:a16="http://schemas.microsoft.com/office/drawing/2014/main" val="1622767971"/>
                    </a:ext>
                  </a:extLst>
                </a:gridCol>
                <a:gridCol w="923925">
                  <a:extLst>
                    <a:ext uri="{9D8B030D-6E8A-4147-A177-3AD203B41FA5}">
                      <a16:colId xmlns:a16="http://schemas.microsoft.com/office/drawing/2014/main" val="2809129228"/>
                    </a:ext>
                  </a:extLst>
                </a:gridCol>
                <a:gridCol w="1047750">
                  <a:extLst>
                    <a:ext uri="{9D8B030D-6E8A-4147-A177-3AD203B41FA5}">
                      <a16:colId xmlns:a16="http://schemas.microsoft.com/office/drawing/2014/main" val="1187397245"/>
                    </a:ext>
                  </a:extLst>
                </a:gridCol>
                <a:gridCol w="2914650">
                  <a:extLst>
                    <a:ext uri="{9D8B030D-6E8A-4147-A177-3AD203B41FA5}">
                      <a16:colId xmlns:a16="http://schemas.microsoft.com/office/drawing/2014/main" val="281893620"/>
                    </a:ext>
                  </a:extLst>
                </a:gridCol>
              </a:tblGrid>
              <a:tr h="233418">
                <a:tc>
                  <a:txBody>
                    <a:bodyPr/>
                    <a:lstStyle/>
                    <a:p>
                      <a:pPr algn="l" fontAlgn="t"/>
                      <a:r>
                        <a:rPr lang="en-GB" sz="800" b="1" i="0" u="none" strike="noStrike" dirty="0">
                          <a:solidFill>
                            <a:srgbClr val="000000"/>
                          </a:solidFill>
                          <a:effectLst/>
                          <a:latin typeface="+mn-lt"/>
                          <a:cs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t"/>
                      <a:r>
                        <a:rPr lang="en-GB" sz="800" b="1" i="0" u="none" strike="noStrike" dirty="0">
                          <a:solidFill>
                            <a:srgbClr val="000000"/>
                          </a:solidFill>
                          <a:effectLst/>
                          <a:latin typeface="+mn-lt"/>
                          <a:cs typeface="Arial" panose="020B0604020202020204" pitchFamily="34" charset="0"/>
                        </a:rPr>
                        <a:t>Study status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t"/>
                      <a:r>
                        <a:rPr lang="en-GB" sz="800" b="1" i="0" u="none" strike="noStrike">
                          <a:solidFill>
                            <a:srgbClr val="000000"/>
                          </a:solidFill>
                          <a:effectLst/>
                          <a:latin typeface="+mn-lt"/>
                          <a:cs typeface="Arial" panose="020B0604020202020204" pitchFamily="34" charset="0"/>
                        </a:rPr>
                        <a:t>Work Item status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800" b="1" i="0" u="none" strike="noStrike" dirty="0">
                          <a:solidFill>
                            <a:srgbClr val="000000"/>
                          </a:solidFill>
                          <a:effectLst/>
                          <a:latin typeface="+mn-lt"/>
                          <a:cs typeface="Arial" panose="020B0604020202020204" pitchFamily="34" charset="0"/>
                        </a:rPr>
                        <a:t>Comment</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2313247254"/>
                  </a:ext>
                </a:extLst>
              </a:tr>
              <a:tr h="243831">
                <a:tc>
                  <a:txBody>
                    <a:bodyPr/>
                    <a:lstStyle/>
                    <a:p>
                      <a:pPr algn="l" fontAlgn="t"/>
                      <a:r>
                        <a:rPr lang="en-GB" sz="800" b="1" i="0" u="none" strike="noStrike" dirty="0">
                          <a:solidFill>
                            <a:srgbClr val="000000"/>
                          </a:solidFill>
                          <a:effectLst/>
                          <a:latin typeface="+mn-lt"/>
                          <a:cs typeface="Arial" panose="020B0604020202020204" pitchFamily="34" charset="0"/>
                        </a:rPr>
                        <a:t>FS_5GSAT_ARCH_Ph3</a:t>
                      </a:r>
                      <a:br>
                        <a:rPr lang="en-GB" sz="800" b="1" i="0" u="none" strike="noStrike" dirty="0">
                          <a:solidFill>
                            <a:srgbClr val="000000"/>
                          </a:solidFill>
                          <a:effectLst/>
                          <a:latin typeface="+mn-lt"/>
                          <a:cs typeface="Arial" panose="020B0604020202020204" pitchFamily="34" charset="0"/>
                        </a:rPr>
                      </a:br>
                      <a:r>
                        <a:rPr lang="en-GB" sz="800" b="1" i="0" u="none" strike="noStrike" dirty="0">
                          <a:solidFill>
                            <a:srgbClr val="000000"/>
                          </a:solidFill>
                          <a:effectLst/>
                          <a:latin typeface="+mn-lt"/>
                          <a:cs typeface="Arial" panose="020B0604020202020204" pitchFamily="34" charset="0"/>
                        </a:rPr>
                        <a:t>5GSAT_ARCH_Ph3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65</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dirty="0" smtClean="0">
                          <a:solidFill>
                            <a:srgbClr val="000000"/>
                          </a:solidFill>
                          <a:effectLst/>
                          <a:latin typeface="+mn-lt"/>
                          <a:cs typeface="Arial" panose="020B0604020202020204" pitchFamily="34" charset="0"/>
                        </a:rPr>
                        <a:t>Exception sheet not agreed by SA2</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1970495829"/>
                  </a:ext>
                </a:extLst>
              </a:tr>
              <a:tr h="243831">
                <a:tc>
                  <a:txBody>
                    <a:bodyPr/>
                    <a:lstStyle/>
                    <a:p>
                      <a:pPr algn="l" fontAlgn="t"/>
                      <a:r>
                        <a:rPr lang="en-GB" sz="800" b="1" i="0" u="none" strike="noStrike" dirty="0">
                          <a:solidFill>
                            <a:srgbClr val="000000"/>
                          </a:solidFill>
                          <a:effectLst/>
                          <a:latin typeface="+mn-lt"/>
                          <a:cs typeface="Arial" panose="020B0604020202020204" pitchFamily="34" charset="0"/>
                        </a:rPr>
                        <a:t>FS_NG_RTC_Ph2</a:t>
                      </a:r>
                      <a:br>
                        <a:rPr lang="en-GB" sz="800" b="1" i="0" u="none" strike="noStrike" dirty="0">
                          <a:solidFill>
                            <a:srgbClr val="000000"/>
                          </a:solidFill>
                          <a:effectLst/>
                          <a:latin typeface="+mn-lt"/>
                          <a:cs typeface="Arial" panose="020B0604020202020204" pitchFamily="34" charset="0"/>
                        </a:rPr>
                      </a:br>
                      <a:r>
                        <a:rPr lang="en-GB" sz="800" b="1" i="0" u="none" strike="noStrike" dirty="0">
                          <a:solidFill>
                            <a:srgbClr val="000000"/>
                          </a:solidFill>
                          <a:effectLst/>
                          <a:latin typeface="+mn-lt"/>
                          <a:cs typeface="Arial" panose="020B0604020202020204" pitchFamily="34" charset="0"/>
                        </a:rPr>
                        <a:t>NG_RTC_Ph2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100</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70</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dirty="0" smtClean="0">
                          <a:solidFill>
                            <a:srgbClr val="000000"/>
                          </a:solidFill>
                          <a:effectLst/>
                          <a:latin typeface="+mn-lt"/>
                          <a:cs typeface="Arial" panose="020B0604020202020204" pitchFamily="34" charset="0"/>
                        </a:rPr>
                        <a:t>Exception sheet agreed by SA2</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1513284250"/>
                  </a:ext>
                </a:extLst>
              </a:tr>
              <a:tr h="243831">
                <a:tc>
                  <a:txBody>
                    <a:bodyPr/>
                    <a:lstStyle/>
                    <a:p>
                      <a:pPr algn="l" fontAlgn="t"/>
                      <a:r>
                        <a:rPr lang="en-GB" sz="800" b="1" i="0" u="none" strike="noStrike">
                          <a:solidFill>
                            <a:srgbClr val="000000"/>
                          </a:solidFill>
                          <a:effectLst/>
                          <a:latin typeface="+mn-lt"/>
                          <a:cs typeface="Arial" panose="020B0604020202020204" pitchFamily="34" charset="0"/>
                        </a:rPr>
                        <a:t>FS_XRM Ph2</a:t>
                      </a:r>
                      <a:br>
                        <a:rPr lang="en-GB" sz="800" b="1" i="0" u="none" strike="noStrike">
                          <a:solidFill>
                            <a:srgbClr val="000000"/>
                          </a:solidFill>
                          <a:effectLst/>
                          <a:latin typeface="+mn-lt"/>
                          <a:cs typeface="Arial" panose="020B0604020202020204" pitchFamily="34" charset="0"/>
                        </a:rPr>
                      </a:br>
                      <a:r>
                        <a:rPr lang="en-GB" sz="800" b="1" i="0" u="none" strike="noStrike">
                          <a:solidFill>
                            <a:srgbClr val="000000"/>
                          </a:solidFill>
                          <a:effectLst/>
                          <a:latin typeface="+mn-lt"/>
                          <a:cs typeface="Arial" panose="020B0604020202020204" pitchFamily="34" charset="0"/>
                        </a:rPr>
                        <a:t>XRM Ph2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65</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800" b="0" i="0" u="none" strike="noStrike" dirty="0" smtClean="0">
                          <a:solidFill>
                            <a:srgbClr val="000000"/>
                          </a:solidFill>
                          <a:effectLst/>
                          <a:latin typeface="+mn-lt"/>
                          <a:cs typeface="Arial" panose="020B0604020202020204" pitchFamily="34" charset="0"/>
                        </a:rPr>
                        <a:t>Exception sheet agreed by SA2</a:t>
                      </a:r>
                    </a:p>
                    <a:p>
                      <a:pPr algn="l" fontAlgn="t"/>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685880324"/>
                  </a:ext>
                </a:extLst>
              </a:tr>
              <a:tr h="135478">
                <a:tc>
                  <a:txBody>
                    <a:bodyPr/>
                    <a:lstStyle/>
                    <a:p>
                      <a:pPr algn="l" fontAlgn="t"/>
                      <a:r>
                        <a:rPr lang="en-GB" sz="800" b="1" i="0" u="none" strike="noStrike">
                          <a:solidFill>
                            <a:srgbClr val="000000"/>
                          </a:solidFill>
                          <a:effectLst/>
                          <a:latin typeface="+mn-lt"/>
                          <a:cs typeface="Arial" panose="020B0604020202020204" pitchFamily="34" charset="0"/>
                        </a:rPr>
                        <a:t>FS_EnergySys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70</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dirty="0" smtClean="0">
                          <a:solidFill>
                            <a:srgbClr val="000000"/>
                          </a:solidFill>
                          <a:effectLst/>
                          <a:latin typeface="+mn-lt"/>
                          <a:cs typeface="Arial" panose="020B0604020202020204" pitchFamily="34" charset="0"/>
                        </a:rPr>
                        <a:t>Exception sheet not agreed by SA2</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340083241"/>
                  </a:ext>
                </a:extLst>
              </a:tr>
              <a:tr h="243831">
                <a:tc>
                  <a:txBody>
                    <a:bodyPr/>
                    <a:lstStyle/>
                    <a:p>
                      <a:pPr algn="l" fontAlgn="t"/>
                      <a:r>
                        <a:rPr lang="en-GB" sz="800" b="1" i="0" u="none" strike="noStrike">
                          <a:solidFill>
                            <a:srgbClr val="000000"/>
                          </a:solidFill>
                          <a:effectLst/>
                          <a:latin typeface="+mn-lt"/>
                          <a:cs typeface="Arial" panose="020B0604020202020204" pitchFamily="34" charset="0"/>
                        </a:rPr>
                        <a:t>FS_MPS4msg</a:t>
                      </a:r>
                      <a:br>
                        <a:rPr lang="en-GB" sz="800" b="1" i="0" u="none" strike="noStrike">
                          <a:solidFill>
                            <a:srgbClr val="000000"/>
                          </a:solidFill>
                          <a:effectLst/>
                          <a:latin typeface="+mn-lt"/>
                          <a:cs typeface="Arial" panose="020B0604020202020204" pitchFamily="34" charset="0"/>
                        </a:rPr>
                      </a:br>
                      <a:r>
                        <a:rPr lang="en-GB" sz="800" b="1" i="0" u="none" strike="noStrike">
                          <a:solidFill>
                            <a:srgbClr val="000000"/>
                          </a:solidFill>
                          <a:effectLst/>
                          <a:latin typeface="+mn-lt"/>
                          <a:cs typeface="Arial" panose="020B0604020202020204" pitchFamily="34" charset="0"/>
                        </a:rPr>
                        <a:t>MPS4msg</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a:solidFill>
                            <a:srgbClr val="000000"/>
                          </a:solidFill>
                          <a:effectLst/>
                          <a:latin typeface="+mn-lt"/>
                          <a:cs typeface="Arial" panose="020B060402020202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100</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mn-lt"/>
                          <a:cs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3655192420"/>
                  </a:ext>
                </a:extLst>
              </a:tr>
              <a:tr h="243831">
                <a:tc>
                  <a:txBody>
                    <a:bodyPr/>
                    <a:lstStyle/>
                    <a:p>
                      <a:pPr algn="l" fontAlgn="t"/>
                      <a:r>
                        <a:rPr lang="en-GB" sz="800" b="1" i="0" u="none" strike="noStrike">
                          <a:solidFill>
                            <a:srgbClr val="000000"/>
                          </a:solidFill>
                          <a:effectLst/>
                          <a:latin typeface="+mn-lt"/>
                          <a:cs typeface="Arial" panose="020B0604020202020204" pitchFamily="34" charset="0"/>
                        </a:rPr>
                        <a:t>FS_VMR_Ph2</a:t>
                      </a:r>
                      <a:br>
                        <a:rPr lang="en-GB" sz="800" b="1" i="0" u="none" strike="noStrike">
                          <a:solidFill>
                            <a:srgbClr val="000000"/>
                          </a:solidFill>
                          <a:effectLst/>
                          <a:latin typeface="+mn-lt"/>
                          <a:cs typeface="Arial" panose="020B0604020202020204" pitchFamily="34" charset="0"/>
                        </a:rPr>
                      </a:br>
                      <a:r>
                        <a:rPr lang="en-GB" sz="800" b="1" i="0" u="none" strike="noStrike">
                          <a:solidFill>
                            <a:srgbClr val="000000"/>
                          </a:solidFill>
                          <a:effectLst/>
                          <a:latin typeface="+mn-lt"/>
                          <a:cs typeface="Arial" panose="020B0604020202020204" pitchFamily="34" charset="0"/>
                        </a:rPr>
                        <a:t>VMR_Ph2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100</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100</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mn-lt"/>
                          <a:cs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2408168857"/>
                  </a:ext>
                </a:extLst>
              </a:tr>
              <a:tr h="243831">
                <a:tc>
                  <a:txBody>
                    <a:bodyPr/>
                    <a:lstStyle/>
                    <a:p>
                      <a:pPr algn="l" fontAlgn="t"/>
                      <a:r>
                        <a:rPr lang="en-GB" sz="800" b="1" i="0" u="none" strike="noStrike">
                          <a:solidFill>
                            <a:srgbClr val="000000"/>
                          </a:solidFill>
                          <a:effectLst/>
                          <a:latin typeface="+mn-lt"/>
                          <a:cs typeface="Arial" panose="020B0604020202020204" pitchFamily="34" charset="0"/>
                        </a:rPr>
                        <a:t>FS_5G_ProSe_Ph3</a:t>
                      </a:r>
                      <a:br>
                        <a:rPr lang="en-GB" sz="800" b="1" i="0" u="none" strike="noStrike">
                          <a:solidFill>
                            <a:srgbClr val="000000"/>
                          </a:solidFill>
                          <a:effectLst/>
                          <a:latin typeface="+mn-lt"/>
                          <a:cs typeface="Arial" panose="020B0604020202020204" pitchFamily="34" charset="0"/>
                        </a:rPr>
                      </a:br>
                      <a:r>
                        <a:rPr lang="en-GB" sz="800" b="1" i="0" u="none" strike="noStrike">
                          <a:solidFill>
                            <a:srgbClr val="000000"/>
                          </a:solidFill>
                          <a:effectLst/>
                          <a:latin typeface="+mn-lt"/>
                          <a:cs typeface="Arial" panose="020B0604020202020204" pitchFamily="34" charset="0"/>
                        </a:rPr>
                        <a:t>5G_ProSe_Ph3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a:solidFill>
                            <a:srgbClr val="000000"/>
                          </a:solidFill>
                          <a:effectLst/>
                          <a:latin typeface="+mn-lt"/>
                          <a:cs typeface="Arial" panose="020B060402020202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100</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mn-lt"/>
                          <a:cs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3160863932"/>
                  </a:ext>
                </a:extLst>
              </a:tr>
              <a:tr h="243831">
                <a:tc>
                  <a:txBody>
                    <a:bodyPr/>
                    <a:lstStyle/>
                    <a:p>
                      <a:pPr algn="l" fontAlgn="t"/>
                      <a:r>
                        <a:rPr lang="en-GB" sz="800" b="1" i="0" u="none" strike="noStrike">
                          <a:solidFill>
                            <a:srgbClr val="000000"/>
                          </a:solidFill>
                          <a:effectLst/>
                          <a:latin typeface="+mn-lt"/>
                          <a:cs typeface="Arial" panose="020B0604020202020204" pitchFamily="34" charset="0"/>
                        </a:rPr>
                        <a:t>FS_UIA_ARC</a:t>
                      </a:r>
                      <a:br>
                        <a:rPr lang="en-GB" sz="800" b="1" i="0" u="none" strike="noStrike">
                          <a:solidFill>
                            <a:srgbClr val="000000"/>
                          </a:solidFill>
                          <a:effectLst/>
                          <a:latin typeface="+mn-lt"/>
                          <a:cs typeface="Arial" panose="020B0604020202020204" pitchFamily="34" charset="0"/>
                        </a:rPr>
                      </a:br>
                      <a:r>
                        <a:rPr lang="en-GB" sz="800" b="1" i="0" u="none" strike="noStrike">
                          <a:solidFill>
                            <a:srgbClr val="000000"/>
                          </a:solidFill>
                          <a:effectLst/>
                          <a:latin typeface="+mn-lt"/>
                          <a:cs typeface="Arial" panose="020B0604020202020204" pitchFamily="34" charset="0"/>
                        </a:rPr>
                        <a:t>UIA_ARC</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100</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90</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800" b="0" i="0" u="none" strike="noStrike" dirty="0" smtClean="0">
                          <a:solidFill>
                            <a:srgbClr val="000000"/>
                          </a:solidFill>
                          <a:effectLst/>
                          <a:latin typeface="+mn-lt"/>
                          <a:cs typeface="Arial" panose="020B0604020202020204" pitchFamily="34" charset="0"/>
                        </a:rPr>
                        <a:t>Exception sheet not agreed by SA2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852741075"/>
                  </a:ext>
                </a:extLst>
              </a:tr>
              <a:tr h="243831">
                <a:tc>
                  <a:txBody>
                    <a:bodyPr/>
                    <a:lstStyle/>
                    <a:p>
                      <a:pPr algn="l" fontAlgn="t"/>
                      <a:r>
                        <a:rPr lang="en-GB" sz="800" b="1" i="0" u="none" strike="noStrike">
                          <a:solidFill>
                            <a:srgbClr val="000000"/>
                          </a:solidFill>
                          <a:effectLst/>
                          <a:latin typeface="+mn-lt"/>
                          <a:cs typeface="Arial" panose="020B0604020202020204" pitchFamily="34" charset="0"/>
                        </a:rPr>
                        <a:t>FS_eEDGE_5GC_ph3</a:t>
                      </a:r>
                      <a:br>
                        <a:rPr lang="en-GB" sz="800" b="1" i="0" u="none" strike="noStrike">
                          <a:solidFill>
                            <a:srgbClr val="000000"/>
                          </a:solidFill>
                          <a:effectLst/>
                          <a:latin typeface="+mn-lt"/>
                          <a:cs typeface="Arial" panose="020B0604020202020204" pitchFamily="34" charset="0"/>
                        </a:rPr>
                      </a:br>
                      <a:r>
                        <a:rPr lang="en-GB" sz="800" b="1" i="0" u="none" strike="noStrike">
                          <a:solidFill>
                            <a:srgbClr val="000000"/>
                          </a:solidFill>
                          <a:effectLst/>
                          <a:latin typeface="+mn-lt"/>
                          <a:cs typeface="Arial" panose="020B0604020202020204" pitchFamily="34" charset="0"/>
                        </a:rPr>
                        <a:t>eEDGE_5GC_ph3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97</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mn-lt"/>
                          <a:cs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1411091057"/>
                  </a:ext>
                </a:extLst>
              </a:tr>
              <a:tr h="243831">
                <a:tc>
                  <a:txBody>
                    <a:bodyPr/>
                    <a:lstStyle/>
                    <a:p>
                      <a:pPr algn="l" fontAlgn="t"/>
                      <a:r>
                        <a:rPr lang="en-GB" sz="800" b="1" i="0" u="none" strike="noStrike">
                          <a:solidFill>
                            <a:srgbClr val="000000"/>
                          </a:solidFill>
                          <a:effectLst/>
                          <a:latin typeface="+mn-lt"/>
                          <a:cs typeface="Arial" panose="020B0604020202020204" pitchFamily="34" charset="0"/>
                        </a:rPr>
                        <a:t>FS_UAS_Ph3</a:t>
                      </a:r>
                      <a:br>
                        <a:rPr lang="en-GB" sz="800" b="1" i="0" u="none" strike="noStrike">
                          <a:solidFill>
                            <a:srgbClr val="000000"/>
                          </a:solidFill>
                          <a:effectLst/>
                          <a:latin typeface="+mn-lt"/>
                          <a:cs typeface="Arial" panose="020B0604020202020204" pitchFamily="34" charset="0"/>
                        </a:rPr>
                      </a:br>
                      <a:r>
                        <a:rPr lang="en-GB" sz="800" b="1" i="0" u="none" strike="noStrike">
                          <a:solidFill>
                            <a:srgbClr val="000000"/>
                          </a:solidFill>
                          <a:effectLst/>
                          <a:latin typeface="+mn-lt"/>
                          <a:cs typeface="Arial" panose="020B0604020202020204" pitchFamily="34" charset="0"/>
                        </a:rPr>
                        <a:t>UAS_Ph3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99</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mn-lt"/>
                          <a:cs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3163762218"/>
                  </a:ext>
                </a:extLst>
              </a:tr>
              <a:tr h="243831">
                <a:tc>
                  <a:txBody>
                    <a:bodyPr/>
                    <a:lstStyle/>
                    <a:p>
                      <a:pPr algn="l" fontAlgn="t"/>
                      <a:r>
                        <a:rPr lang="en-GB" sz="800" b="1" i="0" u="none" strike="noStrike">
                          <a:solidFill>
                            <a:srgbClr val="000000"/>
                          </a:solidFill>
                          <a:effectLst/>
                          <a:latin typeface="+mn-lt"/>
                          <a:cs typeface="Arial" panose="020B0604020202020204" pitchFamily="34" charset="0"/>
                        </a:rPr>
                        <a:t>FS_UPEAS_Ph2</a:t>
                      </a:r>
                      <a:br>
                        <a:rPr lang="en-GB" sz="800" b="1" i="0" u="none" strike="noStrike">
                          <a:solidFill>
                            <a:srgbClr val="000000"/>
                          </a:solidFill>
                          <a:effectLst/>
                          <a:latin typeface="+mn-lt"/>
                          <a:cs typeface="Arial" panose="020B0604020202020204" pitchFamily="34" charset="0"/>
                        </a:rPr>
                      </a:br>
                      <a:r>
                        <a:rPr lang="en-GB" sz="800" b="1" i="0" u="none" strike="noStrike">
                          <a:solidFill>
                            <a:srgbClr val="000000"/>
                          </a:solidFill>
                          <a:effectLst/>
                          <a:latin typeface="+mn-lt"/>
                          <a:cs typeface="Arial" panose="020B0604020202020204" pitchFamily="34" charset="0"/>
                        </a:rPr>
                        <a:t>UPEAS_Ph2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100</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dirty="0">
                          <a:solidFill>
                            <a:srgbClr val="000000"/>
                          </a:solidFill>
                          <a:effectLst/>
                          <a:latin typeface="+mn-lt"/>
                          <a:cs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2001746764"/>
                  </a:ext>
                </a:extLst>
              </a:tr>
              <a:tr h="243831">
                <a:tc>
                  <a:txBody>
                    <a:bodyPr/>
                    <a:lstStyle/>
                    <a:p>
                      <a:pPr algn="l" fontAlgn="t"/>
                      <a:r>
                        <a:rPr lang="en-GB" sz="800" b="1" i="0" u="none" strike="noStrike">
                          <a:solidFill>
                            <a:srgbClr val="000000"/>
                          </a:solidFill>
                          <a:effectLst/>
                          <a:latin typeface="+mn-lt"/>
                          <a:cs typeface="Arial" panose="020B0604020202020204" pitchFamily="34" charset="0"/>
                        </a:rPr>
                        <a:t>FS_5G_Femto</a:t>
                      </a:r>
                      <a:br>
                        <a:rPr lang="en-GB" sz="800" b="1" i="0" u="none" strike="noStrike">
                          <a:solidFill>
                            <a:srgbClr val="000000"/>
                          </a:solidFill>
                          <a:effectLst/>
                          <a:latin typeface="+mn-lt"/>
                          <a:cs typeface="Arial" panose="020B0604020202020204" pitchFamily="34" charset="0"/>
                        </a:rPr>
                      </a:br>
                      <a:r>
                        <a:rPr lang="en-GB" sz="800" b="1" i="0" u="none" strike="noStrike">
                          <a:solidFill>
                            <a:srgbClr val="000000"/>
                          </a:solidFill>
                          <a:effectLst/>
                          <a:latin typeface="+mn-lt"/>
                          <a:cs typeface="Arial" panose="020B0604020202020204" pitchFamily="34" charset="0"/>
                        </a:rPr>
                        <a:t>5G_Femto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100</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dirty="0">
                          <a:solidFill>
                            <a:srgbClr val="000000"/>
                          </a:solidFill>
                          <a:effectLst/>
                          <a:latin typeface="+mn-lt"/>
                          <a:cs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2013450753"/>
                  </a:ext>
                </a:extLst>
              </a:tr>
              <a:tr h="243831">
                <a:tc>
                  <a:txBody>
                    <a:bodyPr/>
                    <a:lstStyle/>
                    <a:p>
                      <a:pPr algn="l" fontAlgn="t"/>
                      <a:r>
                        <a:rPr lang="en-GB" sz="800" b="1" i="0" u="none" strike="noStrike">
                          <a:solidFill>
                            <a:srgbClr val="000000"/>
                          </a:solidFill>
                          <a:effectLst/>
                          <a:latin typeface="+mn-lt"/>
                          <a:cs typeface="Arial" panose="020B0604020202020204" pitchFamily="34" charset="0"/>
                        </a:rPr>
                        <a:t>FS_MASSS</a:t>
                      </a:r>
                      <a:br>
                        <a:rPr lang="en-GB" sz="800" b="1" i="0" u="none" strike="noStrike">
                          <a:solidFill>
                            <a:srgbClr val="000000"/>
                          </a:solidFill>
                          <a:effectLst/>
                          <a:latin typeface="+mn-lt"/>
                          <a:cs typeface="Arial" panose="020B0604020202020204" pitchFamily="34" charset="0"/>
                        </a:rPr>
                      </a:br>
                      <a:r>
                        <a:rPr lang="en-GB" sz="800" b="1" i="0" u="none" strike="noStrike">
                          <a:solidFill>
                            <a:srgbClr val="000000"/>
                          </a:solidFill>
                          <a:effectLst/>
                          <a:latin typeface="+mn-lt"/>
                          <a:cs typeface="Arial" panose="020B0604020202020204" pitchFamily="34" charset="0"/>
                        </a:rPr>
                        <a:t>MASSS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100</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2271927624"/>
                  </a:ext>
                </a:extLst>
              </a:tr>
              <a:tr h="243831">
                <a:tc>
                  <a:txBody>
                    <a:bodyPr/>
                    <a:lstStyle/>
                    <a:p>
                      <a:pPr algn="l" fontAlgn="t"/>
                      <a:r>
                        <a:rPr lang="en-GB" sz="800" b="1" i="0" u="none" strike="noStrike">
                          <a:solidFill>
                            <a:srgbClr val="000000"/>
                          </a:solidFill>
                          <a:effectLst/>
                          <a:latin typeface="+mn-lt"/>
                          <a:cs typeface="Arial" panose="020B0604020202020204" pitchFamily="34" charset="0"/>
                        </a:rPr>
                        <a:t>FS_AmbientIoT</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a:solidFill>
                            <a:srgbClr val="000000"/>
                          </a:solidFill>
                          <a:effectLst/>
                          <a:latin typeface="+mn-lt"/>
                          <a:cs typeface="Arial" panose="020B0604020202020204" pitchFamily="34" charset="0"/>
                        </a:rPr>
                        <a:t>9</a:t>
                      </a:r>
                      <a:r>
                        <a:rPr lang="en-GB" sz="800" b="0" i="0" u="none" strike="noStrike" dirty="0" smtClean="0">
                          <a:solidFill>
                            <a:srgbClr val="000000"/>
                          </a:solidFill>
                          <a:effectLst/>
                          <a:latin typeface="+mn-lt"/>
                          <a:cs typeface="Arial" panose="020B0604020202020204" pitchFamily="34" charset="0"/>
                        </a:rPr>
                        <a:t>0</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N/A</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dirty="0" smtClean="0">
                          <a:solidFill>
                            <a:srgbClr val="000000"/>
                          </a:solidFill>
                          <a:effectLst/>
                          <a:latin typeface="+mn-lt"/>
                          <a:cs typeface="Arial" panose="020B0604020202020204" pitchFamily="34" charset="0"/>
                        </a:rPr>
                        <a:t>Continuation</a:t>
                      </a:r>
                      <a:r>
                        <a:rPr lang="en-GB" sz="800" b="0" i="0" u="none" strike="noStrike" baseline="0" dirty="0" smtClean="0">
                          <a:solidFill>
                            <a:srgbClr val="000000"/>
                          </a:solidFill>
                          <a:effectLst/>
                          <a:latin typeface="+mn-lt"/>
                          <a:cs typeface="Arial" panose="020B0604020202020204" pitchFamily="34" charset="0"/>
                        </a:rPr>
                        <a:t> t</a:t>
                      </a:r>
                      <a:r>
                        <a:rPr lang="en-GB" sz="800" b="0" i="0" u="none" strike="noStrike" dirty="0" smtClean="0">
                          <a:solidFill>
                            <a:srgbClr val="000000"/>
                          </a:solidFill>
                          <a:effectLst/>
                          <a:latin typeface="+mn-lt"/>
                          <a:cs typeface="Arial" panose="020B0604020202020204" pitchFamily="34" charset="0"/>
                        </a:rPr>
                        <a:t>o be discussed in SA</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2859429504"/>
                  </a:ext>
                </a:extLst>
              </a:tr>
              <a:tr h="344330">
                <a:tc>
                  <a:txBody>
                    <a:bodyPr/>
                    <a:lstStyle/>
                    <a:p>
                      <a:pPr algn="l" fontAlgn="t"/>
                      <a:r>
                        <a:rPr lang="en-GB" sz="800" b="1" i="0" u="none" strike="noStrike">
                          <a:solidFill>
                            <a:srgbClr val="000000"/>
                          </a:solidFill>
                          <a:effectLst/>
                          <a:latin typeface="+mn-lt"/>
                          <a:cs typeface="Arial" panose="020B0604020202020204" pitchFamily="34" charset="0"/>
                        </a:rPr>
                        <a:t>FS_AIML_CN</a:t>
                      </a:r>
                      <a:br>
                        <a:rPr lang="en-GB" sz="800" b="1" i="0" u="none" strike="noStrike">
                          <a:solidFill>
                            <a:srgbClr val="000000"/>
                          </a:solidFill>
                          <a:effectLst/>
                          <a:latin typeface="+mn-lt"/>
                          <a:cs typeface="Arial" panose="020B0604020202020204" pitchFamily="34" charset="0"/>
                        </a:rPr>
                      </a:br>
                      <a:r>
                        <a:rPr lang="en-GB" sz="800" b="1" i="0" u="none" strike="noStrike">
                          <a:solidFill>
                            <a:srgbClr val="000000"/>
                          </a:solidFill>
                          <a:effectLst/>
                          <a:latin typeface="+mn-lt"/>
                          <a:cs typeface="Arial" panose="020B0604020202020204" pitchFamily="34" charset="0"/>
                        </a:rPr>
                        <a:t>AIML_CN</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85</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800" b="0" i="0" u="none" strike="noStrike" dirty="0" smtClean="0">
                          <a:solidFill>
                            <a:srgbClr val="000000"/>
                          </a:solidFill>
                          <a:effectLst/>
                          <a:latin typeface="+mn-lt"/>
                          <a:cs typeface="Arial" panose="020B0604020202020204" pitchFamily="34" charset="0"/>
                        </a:rPr>
                        <a:t>Exception sheet agreed by SA2</a:t>
                      </a:r>
                      <a:endParaRPr lang="en-GB" sz="800" b="0" i="0" u="none" strike="noStrike" dirty="0" smtClean="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3701604418"/>
                  </a:ext>
                </a:extLst>
              </a:tr>
            </a:tbl>
          </a:graphicData>
        </a:graphic>
      </p:graphicFrame>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p:cNvSpPr>
          <p:nvPr>
            <p:ph type="title"/>
          </p:nvPr>
        </p:nvSpPr>
        <p:spPr>
          <a:xfrm>
            <a:off x="715963" y="66675"/>
            <a:ext cx="5915025" cy="857250"/>
          </a:xfrm>
        </p:spPr>
        <p:txBody>
          <a:bodyPr/>
          <a:lstStyle/>
          <a:p>
            <a:pPr algn="l" eaLnBrk="1" hangingPunct="1"/>
            <a:r>
              <a:rPr lang="en-US" altLang="en-US" sz="2400" b="1" dirty="0" smtClean="0">
                <a:solidFill>
                  <a:schemeClr val="tx1"/>
                </a:solidFill>
              </a:rPr>
              <a:t>3) SA2 Work Planning – </a:t>
            </a:r>
            <a:r>
              <a:rPr lang="en-US" altLang="en-US" sz="2400" b="1" dirty="0" smtClean="0">
                <a:solidFill>
                  <a:schemeClr val="tx1"/>
                </a:solidFill>
              </a:rPr>
              <a:t>Exception requests</a:t>
            </a:r>
            <a:endParaRPr lang="en-US" altLang="en-US" sz="2400" b="1" dirty="0" smtClean="0">
              <a:solidFill>
                <a:schemeClr val="tx1"/>
              </a:solidFill>
            </a:endParaRPr>
          </a:p>
        </p:txBody>
      </p:sp>
      <p:sp>
        <p:nvSpPr>
          <p:cNvPr id="58371" name="Rectangle 3"/>
          <p:cNvSpPr>
            <a:spLocks noGrp="1"/>
          </p:cNvSpPr>
          <p:nvPr>
            <p:ph type="body" idx="1"/>
          </p:nvPr>
        </p:nvSpPr>
        <p:spPr>
          <a:xfrm>
            <a:off x="715963" y="1203325"/>
            <a:ext cx="6731000" cy="3502025"/>
          </a:xfrm>
        </p:spPr>
        <p:txBody>
          <a:bodyPr/>
          <a:lstStyle/>
          <a:p>
            <a:pPr marL="341313" indent="-341313" eaLnBrk="1" hangingPunct="1">
              <a:spcBef>
                <a:spcPts val="225"/>
              </a:spcBef>
            </a:pPr>
            <a:r>
              <a:rPr lang="en-GB" altLang="en-US" sz="1400" dirty="0" smtClean="0"/>
              <a:t>Six Rel-19 Work Items have been assessed as less that 100% complete and requiring exceptions to complete Cat-B/C work</a:t>
            </a:r>
          </a:p>
          <a:p>
            <a:pPr marL="341313" indent="-341313" eaLnBrk="1" hangingPunct="1">
              <a:spcBef>
                <a:spcPts val="225"/>
              </a:spcBef>
            </a:pPr>
            <a:r>
              <a:rPr lang="en-GB" altLang="en-US" sz="1400" dirty="0" smtClean="0"/>
              <a:t>The exception sheets drafted by the rapporteurs were discussed during SA2#166 and in email approval following that meeting</a:t>
            </a:r>
          </a:p>
          <a:p>
            <a:pPr marL="341313" indent="-341313" eaLnBrk="1" hangingPunct="1">
              <a:spcBef>
                <a:spcPts val="225"/>
              </a:spcBef>
            </a:pPr>
            <a:r>
              <a:rPr lang="en-GB" altLang="en-US" sz="1400" dirty="0" smtClean="0"/>
              <a:t>Guidance was given to only include aspects that had consensus from SA2</a:t>
            </a:r>
          </a:p>
          <a:p>
            <a:pPr marL="739815" lvl="1" indent="-341313" eaLnBrk="1" hangingPunct="1">
              <a:spcBef>
                <a:spcPts val="225"/>
              </a:spcBef>
            </a:pPr>
            <a:r>
              <a:rPr lang="en-GB" altLang="en-US" sz="1200" dirty="0" smtClean="0"/>
              <a:t>Other aspects discussed but not achieving consensus were not included in the SA2 input to SA, but could be submitted as company contributions to SA</a:t>
            </a:r>
          </a:p>
          <a:p>
            <a:pPr marL="341313" indent="-341313" eaLnBrk="1" hangingPunct="1">
              <a:spcBef>
                <a:spcPts val="225"/>
              </a:spcBef>
            </a:pPr>
            <a:endParaRPr lang="en-US" altLang="en-US" sz="1600" dirty="0" smtClean="0"/>
          </a:p>
          <a:p>
            <a:pPr marL="341313" indent="-341313" eaLnBrk="1" hangingPunct="1">
              <a:spcBef>
                <a:spcPts val="225"/>
              </a:spcBef>
            </a:pPr>
            <a:endParaRPr lang="en-US" altLang="en-US" sz="1600" dirty="0" smtClean="0">
              <a:solidFill>
                <a:srgbClr val="FF0000"/>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1166631693"/>
              </p:ext>
            </p:extLst>
          </p:nvPr>
        </p:nvGraphicFramePr>
        <p:xfrm>
          <a:off x="1196830" y="2870447"/>
          <a:ext cx="6096000" cy="1920240"/>
        </p:xfrm>
        <a:graphic>
          <a:graphicData uri="http://schemas.openxmlformats.org/drawingml/2006/table">
            <a:tbl>
              <a:tblPr firstRow="1" bandRow="1">
                <a:tableStyleId>{5940675A-B579-460E-94D1-54222C63F5DA}</a:tableStyleId>
              </a:tblPr>
              <a:tblGrid>
                <a:gridCol w="2032000">
                  <a:extLst>
                    <a:ext uri="{9D8B030D-6E8A-4147-A177-3AD203B41FA5}">
                      <a16:colId xmlns:a16="http://schemas.microsoft.com/office/drawing/2014/main" val="1755545460"/>
                    </a:ext>
                  </a:extLst>
                </a:gridCol>
                <a:gridCol w="2032000">
                  <a:extLst>
                    <a:ext uri="{9D8B030D-6E8A-4147-A177-3AD203B41FA5}">
                      <a16:colId xmlns:a16="http://schemas.microsoft.com/office/drawing/2014/main" val="1912154443"/>
                    </a:ext>
                  </a:extLst>
                </a:gridCol>
                <a:gridCol w="2032000">
                  <a:extLst>
                    <a:ext uri="{9D8B030D-6E8A-4147-A177-3AD203B41FA5}">
                      <a16:colId xmlns:a16="http://schemas.microsoft.com/office/drawing/2014/main" val="3580004296"/>
                    </a:ext>
                  </a:extLst>
                </a:gridCol>
              </a:tblGrid>
              <a:tr h="248474">
                <a:tc>
                  <a:txBody>
                    <a:bodyPr/>
                    <a:lstStyle/>
                    <a:p>
                      <a:endParaRPr lang="en-GB" sz="1200" b="1" dirty="0"/>
                    </a:p>
                  </a:txBody>
                  <a:tcPr/>
                </a:tc>
                <a:tc>
                  <a:txBody>
                    <a:bodyPr/>
                    <a:lstStyle/>
                    <a:p>
                      <a:pPr algn="ctr"/>
                      <a:r>
                        <a:rPr lang="en-GB" sz="1200" b="1" dirty="0" smtClean="0"/>
                        <a:t>Completion rate</a:t>
                      </a:r>
                      <a:endParaRPr lang="en-GB" sz="1200" b="1" dirty="0"/>
                    </a:p>
                  </a:txBody>
                  <a:tcPr/>
                </a:tc>
                <a:tc>
                  <a:txBody>
                    <a:bodyPr/>
                    <a:lstStyle/>
                    <a:p>
                      <a:pPr algn="ctr"/>
                      <a:r>
                        <a:rPr lang="en-GB" sz="1200" b="1" dirty="0" smtClean="0"/>
                        <a:t>SA2 exception sheet agreed?</a:t>
                      </a:r>
                      <a:endParaRPr lang="en-GB" sz="1200" b="1" dirty="0"/>
                    </a:p>
                  </a:txBody>
                  <a:tcPr/>
                </a:tc>
                <a:extLst>
                  <a:ext uri="{0D108BD9-81ED-4DB2-BD59-A6C34878D82A}">
                    <a16:rowId xmlns:a16="http://schemas.microsoft.com/office/drawing/2014/main" val="2998132896"/>
                  </a:ext>
                </a:extLst>
              </a:tr>
              <a:tr h="248474">
                <a:tc>
                  <a:txBody>
                    <a:bodyPr/>
                    <a:lstStyle/>
                    <a:p>
                      <a:r>
                        <a:rPr lang="en-GB" sz="1200" dirty="0" smtClean="0"/>
                        <a:t>5GSAT_ARCH_Ph3</a:t>
                      </a:r>
                      <a:endParaRPr lang="en-GB" sz="1200" dirty="0"/>
                    </a:p>
                  </a:txBody>
                  <a:tcPr/>
                </a:tc>
                <a:tc>
                  <a:txBody>
                    <a:bodyPr/>
                    <a:lstStyle/>
                    <a:p>
                      <a:pPr algn="ctr"/>
                      <a:r>
                        <a:rPr lang="en-GB" sz="1200" dirty="0" smtClean="0"/>
                        <a:t>65%</a:t>
                      </a:r>
                      <a:endParaRPr lang="en-GB" sz="1200" dirty="0"/>
                    </a:p>
                  </a:txBody>
                  <a:tcPr/>
                </a:tc>
                <a:tc>
                  <a:txBody>
                    <a:bodyPr/>
                    <a:lstStyle/>
                    <a:p>
                      <a:pPr algn="ctr"/>
                      <a:r>
                        <a:rPr lang="en-GB" sz="1200" dirty="0" smtClean="0"/>
                        <a:t>No</a:t>
                      </a:r>
                      <a:endParaRPr lang="en-GB" sz="1200" dirty="0"/>
                    </a:p>
                  </a:txBody>
                  <a:tcPr/>
                </a:tc>
                <a:extLst>
                  <a:ext uri="{0D108BD9-81ED-4DB2-BD59-A6C34878D82A}">
                    <a16:rowId xmlns:a16="http://schemas.microsoft.com/office/drawing/2014/main" val="569028186"/>
                  </a:ext>
                </a:extLst>
              </a:tr>
              <a:tr h="248474">
                <a:tc>
                  <a:txBody>
                    <a:bodyPr/>
                    <a:lstStyle/>
                    <a:p>
                      <a:r>
                        <a:rPr lang="en-GB" sz="1200" dirty="0" smtClean="0"/>
                        <a:t>NG_RTC_Ph2</a:t>
                      </a:r>
                      <a:endParaRPr lang="en-GB" sz="1200" dirty="0"/>
                    </a:p>
                  </a:txBody>
                  <a:tcPr/>
                </a:tc>
                <a:tc>
                  <a:txBody>
                    <a:bodyPr/>
                    <a:lstStyle/>
                    <a:p>
                      <a:pPr algn="ctr"/>
                      <a:r>
                        <a:rPr lang="en-GB" sz="1200" dirty="0" smtClean="0"/>
                        <a:t>70%</a:t>
                      </a:r>
                      <a:endParaRPr lang="en-GB" sz="1200" dirty="0"/>
                    </a:p>
                  </a:txBody>
                  <a:tcPr/>
                </a:tc>
                <a:tc>
                  <a:txBody>
                    <a:bodyPr/>
                    <a:lstStyle/>
                    <a:p>
                      <a:pPr algn="ctr"/>
                      <a:r>
                        <a:rPr lang="en-GB" sz="1200" dirty="0" smtClean="0"/>
                        <a:t>Yes</a:t>
                      </a:r>
                      <a:endParaRPr lang="en-GB" sz="1200" dirty="0"/>
                    </a:p>
                  </a:txBody>
                  <a:tcPr/>
                </a:tc>
                <a:extLst>
                  <a:ext uri="{0D108BD9-81ED-4DB2-BD59-A6C34878D82A}">
                    <a16:rowId xmlns:a16="http://schemas.microsoft.com/office/drawing/2014/main" val="2859515363"/>
                  </a:ext>
                </a:extLst>
              </a:tr>
              <a:tr h="248474">
                <a:tc>
                  <a:txBody>
                    <a:bodyPr/>
                    <a:lstStyle/>
                    <a:p>
                      <a:r>
                        <a:rPr lang="en-GB" sz="1200" dirty="0" smtClean="0"/>
                        <a:t>XRM Ph2</a:t>
                      </a:r>
                      <a:endParaRPr lang="en-GB" sz="1200" dirty="0"/>
                    </a:p>
                  </a:txBody>
                  <a:tcPr/>
                </a:tc>
                <a:tc>
                  <a:txBody>
                    <a:bodyPr/>
                    <a:lstStyle/>
                    <a:p>
                      <a:pPr algn="ctr"/>
                      <a:r>
                        <a:rPr lang="en-GB" sz="1200" dirty="0" smtClean="0"/>
                        <a:t>65%</a:t>
                      </a:r>
                      <a:endParaRPr lang="en-GB" sz="1200" dirty="0"/>
                    </a:p>
                  </a:txBody>
                  <a:tcPr/>
                </a:tc>
                <a:tc>
                  <a:txBody>
                    <a:bodyPr/>
                    <a:lstStyle/>
                    <a:p>
                      <a:pPr algn="ctr"/>
                      <a:r>
                        <a:rPr lang="en-GB" sz="1200" dirty="0" smtClean="0"/>
                        <a:t>Yes</a:t>
                      </a:r>
                      <a:endParaRPr lang="en-GB" sz="1200" dirty="0"/>
                    </a:p>
                  </a:txBody>
                  <a:tcPr/>
                </a:tc>
                <a:extLst>
                  <a:ext uri="{0D108BD9-81ED-4DB2-BD59-A6C34878D82A}">
                    <a16:rowId xmlns:a16="http://schemas.microsoft.com/office/drawing/2014/main" val="625521418"/>
                  </a:ext>
                </a:extLst>
              </a:tr>
              <a:tr h="248474">
                <a:tc>
                  <a:txBody>
                    <a:bodyPr/>
                    <a:lstStyle/>
                    <a:p>
                      <a:r>
                        <a:rPr lang="en-GB" sz="1200" dirty="0" err="1" smtClean="0"/>
                        <a:t>EnergySys</a:t>
                      </a:r>
                      <a:endParaRPr lang="en-GB" sz="1200" dirty="0"/>
                    </a:p>
                  </a:txBody>
                  <a:tcPr/>
                </a:tc>
                <a:tc>
                  <a:txBody>
                    <a:bodyPr/>
                    <a:lstStyle/>
                    <a:p>
                      <a:pPr algn="ctr"/>
                      <a:r>
                        <a:rPr lang="en-GB" sz="1200" dirty="0" smtClean="0"/>
                        <a:t>70%</a:t>
                      </a:r>
                      <a:endParaRPr lang="en-GB" sz="1200" dirty="0"/>
                    </a:p>
                  </a:txBody>
                  <a:tcPr/>
                </a:tc>
                <a:tc>
                  <a:txBody>
                    <a:bodyPr/>
                    <a:lstStyle/>
                    <a:p>
                      <a:pPr algn="ctr"/>
                      <a:r>
                        <a:rPr lang="en-GB" sz="1200" dirty="0" smtClean="0"/>
                        <a:t>No</a:t>
                      </a:r>
                      <a:endParaRPr lang="en-GB" sz="1200" dirty="0"/>
                    </a:p>
                  </a:txBody>
                  <a:tcPr/>
                </a:tc>
                <a:extLst>
                  <a:ext uri="{0D108BD9-81ED-4DB2-BD59-A6C34878D82A}">
                    <a16:rowId xmlns:a16="http://schemas.microsoft.com/office/drawing/2014/main" val="2625099825"/>
                  </a:ext>
                </a:extLst>
              </a:tr>
              <a:tr h="248474">
                <a:tc>
                  <a:txBody>
                    <a:bodyPr/>
                    <a:lstStyle/>
                    <a:p>
                      <a:r>
                        <a:rPr lang="en-GB" sz="1200" dirty="0" smtClean="0"/>
                        <a:t>UIA_ARC</a:t>
                      </a:r>
                      <a:endParaRPr lang="en-GB" sz="1200" dirty="0"/>
                    </a:p>
                  </a:txBody>
                  <a:tcPr/>
                </a:tc>
                <a:tc>
                  <a:txBody>
                    <a:bodyPr/>
                    <a:lstStyle/>
                    <a:p>
                      <a:pPr algn="ctr"/>
                      <a:r>
                        <a:rPr lang="en-GB" sz="1200" dirty="0" smtClean="0"/>
                        <a:t>90%</a:t>
                      </a:r>
                      <a:endParaRPr lang="en-GB" sz="1200" dirty="0"/>
                    </a:p>
                  </a:txBody>
                  <a:tcPr/>
                </a:tc>
                <a:tc>
                  <a:txBody>
                    <a:bodyPr/>
                    <a:lstStyle/>
                    <a:p>
                      <a:pPr algn="ctr"/>
                      <a:r>
                        <a:rPr lang="en-GB" sz="1200" dirty="0" smtClean="0"/>
                        <a:t>No</a:t>
                      </a:r>
                      <a:endParaRPr lang="en-GB" sz="1200" dirty="0"/>
                    </a:p>
                  </a:txBody>
                  <a:tcPr/>
                </a:tc>
                <a:extLst>
                  <a:ext uri="{0D108BD9-81ED-4DB2-BD59-A6C34878D82A}">
                    <a16:rowId xmlns:a16="http://schemas.microsoft.com/office/drawing/2014/main" val="1032893269"/>
                  </a:ext>
                </a:extLst>
              </a:tr>
              <a:tr h="248474">
                <a:tc>
                  <a:txBody>
                    <a:bodyPr/>
                    <a:lstStyle/>
                    <a:p>
                      <a:r>
                        <a:rPr lang="en-GB" sz="1200" dirty="0" smtClean="0"/>
                        <a:t>AIML_CN</a:t>
                      </a:r>
                      <a:endParaRPr lang="en-GB" sz="1200" dirty="0"/>
                    </a:p>
                  </a:txBody>
                  <a:tcPr/>
                </a:tc>
                <a:tc>
                  <a:txBody>
                    <a:bodyPr/>
                    <a:lstStyle/>
                    <a:p>
                      <a:pPr algn="ctr"/>
                      <a:r>
                        <a:rPr lang="en-GB" sz="1200" dirty="0" smtClean="0"/>
                        <a:t>85%</a:t>
                      </a:r>
                      <a:endParaRPr lang="en-GB" sz="1200" dirty="0"/>
                    </a:p>
                  </a:txBody>
                  <a:tcPr/>
                </a:tc>
                <a:tc>
                  <a:txBody>
                    <a:bodyPr/>
                    <a:lstStyle/>
                    <a:p>
                      <a:pPr algn="ctr"/>
                      <a:r>
                        <a:rPr lang="en-GB" sz="1200" dirty="0" smtClean="0"/>
                        <a:t>Yes</a:t>
                      </a:r>
                      <a:endParaRPr lang="en-GB" sz="1200" dirty="0"/>
                    </a:p>
                  </a:txBody>
                  <a:tcPr/>
                </a:tc>
                <a:extLst>
                  <a:ext uri="{0D108BD9-81ED-4DB2-BD59-A6C34878D82A}">
                    <a16:rowId xmlns:a16="http://schemas.microsoft.com/office/drawing/2014/main" val="564690789"/>
                  </a:ext>
                </a:extLst>
              </a:tr>
            </a:tbl>
          </a:graphicData>
        </a:graphic>
      </p:graphicFrame>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SA#105, </a:t>
            </a:r>
            <a:r>
              <a:rPr lang="en-GB" sz="1500" dirty="0"/>
              <a:t>statistics, next meetings)</a:t>
            </a:r>
          </a:p>
          <a:p>
            <a:pPr eaLnBrk="1" hangingPunct="1">
              <a:defRPr/>
            </a:pPr>
            <a:r>
              <a:rPr lang="en-GB" sz="1500" dirty="0"/>
              <a:t> 2) SA Work Report</a:t>
            </a:r>
          </a:p>
          <a:p>
            <a:pPr lvl="1" eaLnBrk="1" hangingPunct="1">
              <a:defRPr/>
            </a:pPr>
            <a:r>
              <a:rPr lang="en-GB" sz="1350" dirty="0"/>
              <a:t>2.1) Rel-14 and before Maintenance</a:t>
            </a:r>
          </a:p>
          <a:p>
            <a:pPr lvl="1" eaLnBrk="1" hangingPunct="1">
              <a:defRPr/>
            </a:pPr>
            <a:r>
              <a:rPr lang="en-GB" sz="1350" dirty="0"/>
              <a:t>2.2) Rel-15 Work and Maintenance </a:t>
            </a:r>
          </a:p>
          <a:p>
            <a:pPr lvl="1" eaLnBrk="1" hangingPunct="1">
              <a:defRPr/>
            </a:pPr>
            <a:r>
              <a:rPr lang="en-GB" sz="1350" dirty="0"/>
              <a:t>2.3) Rel-16 Work and Maintenance</a:t>
            </a:r>
          </a:p>
          <a:p>
            <a:pPr lvl="1" eaLnBrk="1" hangingPunct="1">
              <a:defRPr/>
            </a:pPr>
            <a:r>
              <a:rPr lang="en-GB" sz="1350" dirty="0"/>
              <a:t>2.4) Rel-17 Work and Maintenance</a:t>
            </a:r>
          </a:p>
          <a:p>
            <a:pPr lvl="1" eaLnBrk="1" hangingPunct="1">
              <a:defRPr/>
            </a:pPr>
            <a:r>
              <a:rPr lang="en-GB" sz="1350" dirty="0"/>
              <a:t>2.5) Rel-18 Work and Maintenance</a:t>
            </a:r>
          </a:p>
          <a:p>
            <a:pPr lvl="1" eaLnBrk="1" hangingPunct="1">
              <a:defRPr/>
            </a:pPr>
            <a:r>
              <a:rPr lang="en-GB" sz="1350" dirty="0" smtClean="0"/>
              <a:t>2.6) </a:t>
            </a:r>
            <a:r>
              <a:rPr lang="en-GB" sz="1350" dirty="0"/>
              <a:t>Rel-19 Work and Maintenance</a:t>
            </a:r>
          </a:p>
          <a:p>
            <a:pPr lvl="1" eaLnBrk="1" hangingPunct="1">
              <a:defRPr/>
            </a:pPr>
            <a:r>
              <a:rPr lang="en-GB" sz="1350" dirty="0"/>
              <a:t>2.7) IETF Dependency Update</a:t>
            </a:r>
          </a:p>
          <a:p>
            <a:pPr eaLnBrk="1" hangingPunct="1">
              <a:defRPr/>
            </a:pPr>
            <a:r>
              <a:rPr lang="en-GB" sz="1500" dirty="0"/>
              <a:t> 3) SA2 Work Planning</a:t>
            </a:r>
          </a:p>
          <a:p>
            <a:pPr eaLnBrk="1" hangingPunct="1">
              <a:defRPr/>
            </a:pPr>
            <a:r>
              <a:rPr lang="en-GB" sz="1500" dirty="0"/>
              <a:t> </a:t>
            </a:r>
            <a:r>
              <a:rPr lang="en-GB" sz="1500" b="1" dirty="0"/>
              <a:t>4) Documents for Information and Approval</a:t>
            </a:r>
          </a:p>
          <a:p>
            <a:pPr eaLnBrk="1" hangingPunct="1">
              <a:defRPr/>
            </a:pPr>
            <a:r>
              <a:rPr lang="en-GB" sz="1500" dirty="0"/>
              <a:t> 5) Collected Items requiring action from SA</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pPr algn="l" eaLnBrk="1" hangingPunct="1"/>
            <a:r>
              <a:rPr lang="en-GB" altLang="de-DE" sz="2400" b="1" smtClean="0">
                <a:solidFill>
                  <a:schemeClr val="tx1"/>
                </a:solidFill>
              </a:rPr>
              <a:t>4) Documents for Information and Approval (1/5)</a:t>
            </a:r>
            <a:endParaRPr lang="en-GB" altLang="de-DE" sz="2400" b="1" i="1" smtClean="0">
              <a:solidFill>
                <a:schemeClr val="tx1"/>
              </a:solidFill>
            </a:endParaRPr>
          </a:p>
        </p:txBody>
      </p:sp>
      <p:sp>
        <p:nvSpPr>
          <p:cNvPr id="49155" name="Content Placeholder 2"/>
          <p:cNvSpPr>
            <a:spLocks noGrp="1"/>
          </p:cNvSpPr>
          <p:nvPr>
            <p:ph idx="1"/>
          </p:nvPr>
        </p:nvSpPr>
        <p:spPr>
          <a:xfrm>
            <a:off x="590550" y="1162050"/>
            <a:ext cx="6256338" cy="382588"/>
          </a:xfrm>
        </p:spPr>
        <p:txBody>
          <a:bodyPr/>
          <a:lstStyle/>
          <a:p>
            <a:pPr eaLnBrk="1" hangingPunct="1">
              <a:defRPr/>
            </a:pPr>
            <a:r>
              <a:rPr lang="de-DE" altLang="de-DE" sz="1800" dirty="0"/>
              <a:t>Revised SID/WID for </a:t>
            </a:r>
            <a:r>
              <a:rPr lang="de-DE" altLang="de-DE" sz="1800" dirty="0">
                <a:solidFill>
                  <a:srgbClr val="FF0000"/>
                </a:solidFill>
              </a:rPr>
              <a:t>Approval</a:t>
            </a:r>
            <a:endParaRPr lang="de-DE" sz="1500" dirty="0">
              <a:solidFill>
                <a:srgbClr val="FF0000"/>
              </a:solidFill>
            </a:endParaRPr>
          </a:p>
          <a:p>
            <a:pPr eaLnBrk="1" hangingPunct="1">
              <a:defRPr/>
            </a:pPr>
            <a:endParaRPr lang="de-DE" sz="1200" dirty="0"/>
          </a:p>
          <a:p>
            <a:pPr marL="342900" lvl="1" indent="0" eaLnBrk="1" hangingPunct="1">
              <a:buFont typeface="Arial" panose="020B0604020202020204" pitchFamily="34" charset="0"/>
              <a:buNone/>
              <a:defRPr/>
            </a:pPr>
            <a:endParaRPr lang="zh-CN" altLang="zh-CN" sz="1200" b="1" dirty="0">
              <a:latin typeface="Arial" panose="020B0604020202020204" pitchFamily="34" charset="0"/>
              <a:ea typeface="SimSun" panose="02010600030101010101" pitchFamily="2" charset="-122"/>
              <a:cs typeface="Times New Roman" panose="02020603050405020304" pitchFamily="18" charset="0"/>
            </a:endParaRPr>
          </a:p>
          <a:p>
            <a:pPr marL="342900" lvl="1" indent="0">
              <a:buFont typeface="Arial" panose="020B0604020202020204" pitchFamily="34" charset="0"/>
              <a:buNone/>
              <a:defRPr/>
            </a:pPr>
            <a:endParaRPr lang="en-GB" sz="1200" dirty="0"/>
          </a:p>
          <a:p>
            <a:pPr eaLnBrk="1" hangingPunct="1">
              <a:defRPr/>
            </a:pPr>
            <a:endParaRPr lang="de-DE" altLang="de-DE" sz="1650" dirty="0">
              <a:solidFill>
                <a:srgbClr val="FF0000"/>
              </a:solidFill>
            </a:endParaRPr>
          </a:p>
        </p:txBody>
      </p:sp>
      <p:graphicFrame>
        <p:nvGraphicFramePr>
          <p:cNvPr id="2" name="Table 1">
            <a:extLst>
              <a:ext uri="{FF2B5EF4-FFF2-40B4-BE49-F238E27FC236}">
                <a16:creationId xmlns:a16="http://schemas.microsoft.com/office/drawing/2014/main" id="{FEDC4EE3-08A3-4DA0-B034-E78751B22555}"/>
              </a:ext>
            </a:extLst>
          </p:cNvPr>
          <p:cNvGraphicFramePr>
            <a:graphicFrameLocks noGrp="1"/>
          </p:cNvGraphicFramePr>
          <p:nvPr>
            <p:extLst>
              <p:ext uri="{D42A27DB-BD31-4B8C-83A1-F6EECF244321}">
                <p14:modId xmlns:p14="http://schemas.microsoft.com/office/powerpoint/2010/main" val="3570936155"/>
              </p:ext>
            </p:extLst>
          </p:nvPr>
        </p:nvGraphicFramePr>
        <p:xfrm>
          <a:off x="698500" y="1698625"/>
          <a:ext cx="5835651" cy="646021"/>
        </p:xfrm>
        <a:graphic>
          <a:graphicData uri="http://schemas.openxmlformats.org/drawingml/2006/table">
            <a:tbl>
              <a:tblPr firstRow="1" firstCol="1" bandRow="1"/>
              <a:tblGrid>
                <a:gridCol w="981558">
                  <a:extLst>
                    <a:ext uri="{9D8B030D-6E8A-4147-A177-3AD203B41FA5}">
                      <a16:colId xmlns:a16="http://schemas.microsoft.com/office/drawing/2014/main" val="1465809038"/>
                    </a:ext>
                  </a:extLst>
                </a:gridCol>
                <a:gridCol w="996911">
                  <a:extLst>
                    <a:ext uri="{9D8B030D-6E8A-4147-A177-3AD203B41FA5}">
                      <a16:colId xmlns:a16="http://schemas.microsoft.com/office/drawing/2014/main" val="2428840547"/>
                    </a:ext>
                  </a:extLst>
                </a:gridCol>
                <a:gridCol w="2425203">
                  <a:extLst>
                    <a:ext uri="{9D8B030D-6E8A-4147-A177-3AD203B41FA5}">
                      <a16:colId xmlns:a16="http://schemas.microsoft.com/office/drawing/2014/main" val="3960836769"/>
                    </a:ext>
                  </a:extLst>
                </a:gridCol>
                <a:gridCol w="1431979">
                  <a:extLst>
                    <a:ext uri="{9D8B030D-6E8A-4147-A177-3AD203B41FA5}">
                      <a16:colId xmlns:a16="http://schemas.microsoft.com/office/drawing/2014/main" val="4267240105"/>
                    </a:ext>
                  </a:extLst>
                </a:gridCol>
              </a:tblGrid>
              <a:tr h="205751">
                <a:tc>
                  <a:txBody>
                    <a:bodyPr/>
                    <a:lstStyle/>
                    <a:p>
                      <a:pPr marL="0" marR="0" lvl="0" indent="0" algn="l" defTabSz="914296" rtl="0" eaLnBrk="1" fontAlgn="auto" latinLnBrk="0" hangingPunct="0">
                        <a:lnSpc>
                          <a:spcPct val="100000"/>
                        </a:lnSpc>
                        <a:spcBef>
                          <a:spcPts val="0"/>
                        </a:spcBef>
                        <a:spcAft>
                          <a:spcPts val="0"/>
                        </a:spcAft>
                        <a:buClrTx/>
                        <a:buSzTx/>
                        <a:buFontTx/>
                        <a:buNone/>
                        <a:tabLst/>
                        <a:defRPr/>
                      </a:pPr>
                      <a:r>
                        <a:rPr lang="en-US" sz="900" b="1" dirty="0" smtClean="0">
                          <a:effectLst/>
                          <a:latin typeface="Calibri" panose="020F0502020204030204" pitchFamily="34" charset="0"/>
                          <a:ea typeface="Calibri" panose="020F0502020204030204" pitchFamily="34" charset="0"/>
                          <a:cs typeface="Times New Roman" panose="02020603050405020304" pitchFamily="18" charset="0"/>
                        </a:rPr>
                        <a:t>TSG SA#</a:t>
                      </a:r>
                    </a:p>
                  </a:txBody>
                  <a:tcPr marL="51442" marR="51442" marT="34292" marB="3429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900" b="1" dirty="0">
                          <a:solidFill>
                            <a:schemeClr val="tx1"/>
                          </a:solidFill>
                          <a:effectLst/>
                          <a:latin typeface="+mn-lt"/>
                          <a:cs typeface="Arial" panose="020B0604020202020204" pitchFamily="34" charset="0"/>
                        </a:rPr>
                        <a:t>Type</a:t>
                      </a:r>
                      <a:endParaRPr lang="en-US" sz="900" b="1" dirty="0">
                        <a:solidFill>
                          <a:schemeClr val="tx1"/>
                        </a:solidFill>
                        <a:effectLst/>
                        <a:latin typeface="+mn-lt"/>
                        <a:ea typeface="+mn-ea"/>
                        <a:cs typeface="Arial" panose="020B0604020202020204" pitchFamily="34" charset="0"/>
                      </a:endParaRPr>
                    </a:p>
                  </a:txBody>
                  <a:tcPr marL="51442" marR="51442" marT="34292" marB="3429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900" b="1" dirty="0">
                          <a:solidFill>
                            <a:schemeClr val="tx1"/>
                          </a:solidFill>
                          <a:effectLst/>
                          <a:latin typeface="+mn-lt"/>
                          <a:cs typeface="Arial" panose="020B0604020202020204" pitchFamily="34" charset="0"/>
                        </a:rPr>
                        <a:t>Title</a:t>
                      </a:r>
                      <a:endParaRPr lang="en-US" sz="900" b="1" dirty="0">
                        <a:solidFill>
                          <a:schemeClr val="tx1"/>
                        </a:solidFill>
                        <a:effectLst/>
                        <a:latin typeface="+mn-lt"/>
                        <a:ea typeface="+mn-ea"/>
                        <a:cs typeface="Arial" panose="020B0604020202020204" pitchFamily="34" charset="0"/>
                      </a:endParaRPr>
                    </a:p>
                  </a:txBody>
                  <a:tcPr marL="51442" marR="51442" marT="34292" marB="3429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hangingPunct="0">
                        <a:spcBef>
                          <a:spcPts val="0"/>
                        </a:spcBef>
                        <a:spcAft>
                          <a:spcPts val="0"/>
                        </a:spcAft>
                      </a:pPr>
                      <a:r>
                        <a:rPr lang="en-GB" sz="900" b="1" dirty="0" smtClean="0">
                          <a:solidFill>
                            <a:schemeClr val="tx1"/>
                          </a:solidFill>
                          <a:effectLst/>
                          <a:latin typeface="+mn-lt"/>
                          <a:cs typeface="Arial" panose="020B0604020202020204" pitchFamily="34" charset="0"/>
                        </a:rPr>
                        <a:t>Acronym</a:t>
                      </a:r>
                      <a:endParaRPr lang="en-US" sz="900" b="1" dirty="0">
                        <a:solidFill>
                          <a:schemeClr val="tx1"/>
                        </a:solidFill>
                        <a:effectLst/>
                        <a:latin typeface="+mn-lt"/>
                        <a:ea typeface="+mn-ea"/>
                        <a:cs typeface="Arial" panose="020B0604020202020204" pitchFamily="34" charset="0"/>
                      </a:endParaRPr>
                    </a:p>
                  </a:txBody>
                  <a:tcPr marL="51442" marR="51442" marT="34292" marB="3429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474787191"/>
                  </a:ext>
                </a:extLst>
              </a:tr>
              <a:tr h="440270">
                <a:tc>
                  <a:txBody>
                    <a:bodyPr/>
                    <a:lstStyle/>
                    <a:p>
                      <a:pPr hangingPunct="0">
                        <a:spcAft>
                          <a:spcPts val="0"/>
                        </a:spcAft>
                        <a:tabLst>
                          <a:tab pos="180340" algn="l"/>
                        </a:tabLst>
                      </a:pPr>
                      <a:r>
                        <a:rPr lang="en-US" sz="900"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SP-241505</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spcAft>
                          <a:spcPts val="0"/>
                        </a:spcAft>
                        <a:tabLst>
                          <a:tab pos="180340" algn="l"/>
                        </a:tabLst>
                      </a:pPr>
                      <a:r>
                        <a:rPr lang="en-US" sz="9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WID REVISED</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GB" sz="900" dirty="0" smtClean="0">
                          <a:effectLst/>
                          <a:latin typeface="Aptos"/>
                          <a:ea typeface="Aptos"/>
                          <a:cs typeface="Times New Roman" panose="02020603050405020304" pitchFamily="18" charset="0"/>
                        </a:rPr>
                        <a:t>Revised WID on Enhancement of support for Edge Computing in 5G Core network phase 3</a:t>
                      </a:r>
                      <a:endParaRPr lang="en-GB" sz="900" dirty="0">
                        <a:effectLst/>
                        <a:latin typeface="Aptos"/>
                        <a:ea typeface="Aptos"/>
                        <a:cs typeface="Times New Roman" panose="02020603050405020304" pitchFamily="18" charset="0"/>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GB" sz="1100" dirty="0" smtClean="0">
                          <a:effectLst/>
                          <a:latin typeface="Aptos"/>
                          <a:ea typeface="Aptos"/>
                          <a:cs typeface="Times New Roman" panose="02020603050405020304" pitchFamily="18" charset="0"/>
                        </a:rPr>
                        <a:t>eEDGE_5GC_Ph3</a:t>
                      </a:r>
                      <a:endParaRPr lang="en-GB" sz="1100" dirty="0">
                        <a:effectLst/>
                        <a:latin typeface="Aptos"/>
                        <a:ea typeface="Aptos"/>
                        <a:cs typeface="Times New Roman" panose="02020603050405020304" pitchFamily="18" charset="0"/>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pPr algn="l" eaLnBrk="1" hangingPunct="1"/>
            <a:r>
              <a:rPr lang="en-GB" altLang="de-DE" sz="2400" b="1" smtClean="0">
                <a:solidFill>
                  <a:schemeClr val="tx1"/>
                </a:solidFill>
              </a:rPr>
              <a:t>4) Documents for Information and Approval (2/5)</a:t>
            </a:r>
            <a:endParaRPr lang="en-GB" altLang="de-DE" sz="2400" b="1" i="1" smtClean="0">
              <a:solidFill>
                <a:schemeClr val="tx1"/>
              </a:solidFill>
            </a:endParaRPr>
          </a:p>
        </p:txBody>
      </p:sp>
      <p:sp>
        <p:nvSpPr>
          <p:cNvPr id="49155" name="Content Placeholder 2"/>
          <p:cNvSpPr>
            <a:spLocks noGrp="1"/>
          </p:cNvSpPr>
          <p:nvPr>
            <p:ph idx="1"/>
          </p:nvPr>
        </p:nvSpPr>
        <p:spPr>
          <a:xfrm>
            <a:off x="590550" y="1162050"/>
            <a:ext cx="6256338" cy="382588"/>
          </a:xfrm>
        </p:spPr>
        <p:txBody>
          <a:bodyPr/>
          <a:lstStyle/>
          <a:p>
            <a:pPr eaLnBrk="1" hangingPunct="1">
              <a:defRPr/>
            </a:pPr>
            <a:r>
              <a:rPr lang="de-DE" altLang="de-DE" sz="1800" dirty="0" smtClean="0"/>
              <a:t>New </a:t>
            </a:r>
            <a:r>
              <a:rPr lang="de-DE" altLang="de-DE" sz="1800" dirty="0"/>
              <a:t>SID/WID for </a:t>
            </a:r>
            <a:r>
              <a:rPr lang="de-DE" altLang="de-DE" sz="1800" dirty="0">
                <a:solidFill>
                  <a:srgbClr val="FF0000"/>
                </a:solidFill>
              </a:rPr>
              <a:t>Approval</a:t>
            </a:r>
            <a:endParaRPr lang="de-DE" sz="1500" dirty="0">
              <a:solidFill>
                <a:srgbClr val="FF0000"/>
              </a:solidFill>
            </a:endParaRPr>
          </a:p>
          <a:p>
            <a:pPr eaLnBrk="1" hangingPunct="1">
              <a:defRPr/>
            </a:pPr>
            <a:endParaRPr lang="de-DE" sz="1200" dirty="0"/>
          </a:p>
          <a:p>
            <a:pPr marL="342900" lvl="1" indent="0" eaLnBrk="1" hangingPunct="1">
              <a:buFont typeface="Arial" panose="020B0604020202020204" pitchFamily="34" charset="0"/>
              <a:buNone/>
              <a:defRPr/>
            </a:pPr>
            <a:endParaRPr lang="zh-CN" altLang="zh-CN" sz="1200" b="1" dirty="0">
              <a:latin typeface="Arial" panose="020B0604020202020204" pitchFamily="34" charset="0"/>
              <a:ea typeface="SimSun" panose="02010600030101010101" pitchFamily="2" charset="-122"/>
              <a:cs typeface="Times New Roman" panose="02020603050405020304" pitchFamily="18" charset="0"/>
            </a:endParaRPr>
          </a:p>
          <a:p>
            <a:pPr marL="342900" lvl="1" indent="0">
              <a:buFont typeface="Arial" panose="020B0604020202020204" pitchFamily="34" charset="0"/>
              <a:buNone/>
              <a:defRPr/>
            </a:pPr>
            <a:endParaRPr lang="en-GB" sz="1200" dirty="0"/>
          </a:p>
          <a:p>
            <a:pPr eaLnBrk="1" hangingPunct="1">
              <a:defRPr/>
            </a:pPr>
            <a:endParaRPr lang="de-DE" altLang="de-DE" sz="1650" dirty="0">
              <a:solidFill>
                <a:srgbClr val="FF0000"/>
              </a:solidFill>
            </a:endParaRPr>
          </a:p>
        </p:txBody>
      </p:sp>
      <p:graphicFrame>
        <p:nvGraphicFramePr>
          <p:cNvPr id="2" name="Table 1">
            <a:extLst>
              <a:ext uri="{FF2B5EF4-FFF2-40B4-BE49-F238E27FC236}">
                <a16:creationId xmlns:a16="http://schemas.microsoft.com/office/drawing/2014/main" id="{FEDC4EE3-08A3-4DA0-B034-E78751B22555}"/>
              </a:ext>
            </a:extLst>
          </p:cNvPr>
          <p:cNvGraphicFramePr>
            <a:graphicFrameLocks noGrp="1"/>
          </p:cNvGraphicFramePr>
          <p:nvPr>
            <p:extLst>
              <p:ext uri="{D42A27DB-BD31-4B8C-83A1-F6EECF244321}">
                <p14:modId xmlns:p14="http://schemas.microsoft.com/office/powerpoint/2010/main" val="3883182038"/>
              </p:ext>
            </p:extLst>
          </p:nvPr>
        </p:nvGraphicFramePr>
        <p:xfrm>
          <a:off x="698500" y="1762125"/>
          <a:ext cx="5835650" cy="1382090"/>
        </p:xfrm>
        <a:graphic>
          <a:graphicData uri="http://schemas.openxmlformats.org/drawingml/2006/table">
            <a:tbl>
              <a:tblPr firstRow="1" firstCol="1" bandRow="1"/>
              <a:tblGrid>
                <a:gridCol w="815607">
                  <a:extLst>
                    <a:ext uri="{9D8B030D-6E8A-4147-A177-3AD203B41FA5}">
                      <a16:colId xmlns:a16="http://schemas.microsoft.com/office/drawing/2014/main" val="1465809038"/>
                    </a:ext>
                  </a:extLst>
                </a:gridCol>
                <a:gridCol w="599679">
                  <a:extLst>
                    <a:ext uri="{9D8B030D-6E8A-4147-A177-3AD203B41FA5}">
                      <a16:colId xmlns:a16="http://schemas.microsoft.com/office/drawing/2014/main" val="2428840547"/>
                    </a:ext>
                  </a:extLst>
                </a:gridCol>
                <a:gridCol w="2988385">
                  <a:extLst>
                    <a:ext uri="{9D8B030D-6E8A-4147-A177-3AD203B41FA5}">
                      <a16:colId xmlns:a16="http://schemas.microsoft.com/office/drawing/2014/main" val="3960836769"/>
                    </a:ext>
                  </a:extLst>
                </a:gridCol>
                <a:gridCol w="1431979">
                  <a:extLst>
                    <a:ext uri="{9D8B030D-6E8A-4147-A177-3AD203B41FA5}">
                      <a16:colId xmlns:a16="http://schemas.microsoft.com/office/drawing/2014/main" val="4267240105"/>
                    </a:ext>
                  </a:extLst>
                </a:gridCol>
              </a:tblGrid>
              <a:tr h="206054">
                <a:tc>
                  <a:txBody>
                    <a:bodyPr/>
                    <a:lstStyle/>
                    <a:p>
                      <a:pPr marL="0" marR="0" lvl="0" indent="0" algn="l" defTabSz="914296" rtl="0" eaLnBrk="1" fontAlgn="auto" latinLnBrk="0" hangingPunct="0">
                        <a:lnSpc>
                          <a:spcPct val="100000"/>
                        </a:lnSpc>
                        <a:spcBef>
                          <a:spcPts val="0"/>
                        </a:spcBef>
                        <a:spcAft>
                          <a:spcPts val="0"/>
                        </a:spcAft>
                        <a:buClrTx/>
                        <a:buSzTx/>
                        <a:buFontTx/>
                        <a:buNone/>
                        <a:tabLst/>
                        <a:defRPr/>
                      </a:pPr>
                      <a:r>
                        <a:rPr lang="en-US" sz="900" b="1" dirty="0" smtClean="0">
                          <a:effectLst/>
                          <a:latin typeface="Calibri" panose="020F0502020204030204" pitchFamily="34" charset="0"/>
                          <a:ea typeface="Calibri" panose="020F0502020204030204" pitchFamily="34" charset="0"/>
                          <a:cs typeface="Times New Roman" panose="02020603050405020304" pitchFamily="18" charset="0"/>
                        </a:rPr>
                        <a:t>TSG SA#</a:t>
                      </a: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900" b="1" dirty="0">
                          <a:solidFill>
                            <a:schemeClr val="tx1"/>
                          </a:solidFill>
                          <a:effectLst/>
                          <a:latin typeface="+mn-lt"/>
                          <a:cs typeface="Arial" panose="020B0604020202020204" pitchFamily="34" charset="0"/>
                        </a:rPr>
                        <a:t>Type</a:t>
                      </a:r>
                      <a:endParaRPr lang="en-US" sz="900" b="1" dirty="0">
                        <a:solidFill>
                          <a:schemeClr val="tx1"/>
                        </a:solidFill>
                        <a:effectLst/>
                        <a:latin typeface="+mn-lt"/>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900" b="1" dirty="0">
                          <a:solidFill>
                            <a:schemeClr val="tx1"/>
                          </a:solidFill>
                          <a:effectLst/>
                          <a:latin typeface="+mn-lt"/>
                          <a:cs typeface="Arial" panose="020B0604020202020204" pitchFamily="34" charset="0"/>
                        </a:rPr>
                        <a:t>Title</a:t>
                      </a:r>
                      <a:endParaRPr lang="en-US" sz="900" b="1" dirty="0">
                        <a:solidFill>
                          <a:schemeClr val="tx1"/>
                        </a:solidFill>
                        <a:effectLst/>
                        <a:latin typeface="+mn-lt"/>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hangingPunct="0">
                        <a:spcBef>
                          <a:spcPts val="0"/>
                        </a:spcBef>
                        <a:spcAft>
                          <a:spcPts val="0"/>
                        </a:spcAft>
                      </a:pPr>
                      <a:r>
                        <a:rPr lang="en-GB" sz="900" b="1" dirty="0" smtClean="0">
                          <a:solidFill>
                            <a:schemeClr val="tx1"/>
                          </a:solidFill>
                          <a:effectLst/>
                          <a:latin typeface="+mn-lt"/>
                          <a:cs typeface="Arial" panose="020B0604020202020204" pitchFamily="34" charset="0"/>
                        </a:rPr>
                        <a:t>Acronym</a:t>
                      </a:r>
                      <a:endParaRPr lang="en-US" sz="900" b="1" dirty="0">
                        <a:solidFill>
                          <a:schemeClr val="tx1"/>
                        </a:solidFill>
                        <a:effectLst/>
                        <a:latin typeface="+mn-lt"/>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474787191"/>
                  </a:ext>
                </a:extLst>
              </a:tr>
              <a:tr h="294009">
                <a:tc>
                  <a:txBody>
                    <a:bodyPr/>
                    <a:lstStyle/>
                    <a:p>
                      <a:pPr hangingPunct="0">
                        <a:spcAft>
                          <a:spcPts val="0"/>
                        </a:spcAft>
                        <a:tabLst>
                          <a:tab pos="180340" algn="l"/>
                        </a:tabLst>
                      </a:pPr>
                      <a:r>
                        <a:rPr lang="en-US" sz="90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SP-241498</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spcAft>
                          <a:spcPts val="0"/>
                        </a:spcAft>
                        <a:tabLst>
                          <a:tab pos="180340" algn="l"/>
                        </a:tabLst>
                      </a:pPr>
                      <a:r>
                        <a:rPr lang="en-US" sz="9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WID NEW</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900" u="none" dirty="0" smtClean="0">
                          <a:solidFill>
                            <a:schemeClr val="tx1"/>
                          </a:solidFill>
                          <a:effectLst/>
                          <a:latin typeface="Arial" panose="020B0604020202020204" pitchFamily="34" charset="0"/>
                          <a:ea typeface="Aptos"/>
                          <a:cs typeface="Arial" panose="020B0604020202020204" pitchFamily="34" charset="0"/>
                        </a:rPr>
                        <a:t>New WID on MSISDN verification operation support to </a:t>
                      </a:r>
                      <a:r>
                        <a:rPr lang="en-GB" sz="900" u="none" dirty="0" err="1" smtClean="0">
                          <a:solidFill>
                            <a:schemeClr val="tx1"/>
                          </a:solidFill>
                          <a:effectLst/>
                          <a:latin typeface="Arial" panose="020B0604020202020204" pitchFamily="34" charset="0"/>
                          <a:ea typeface="Aptos"/>
                          <a:cs typeface="Arial" panose="020B0604020202020204" pitchFamily="34" charset="0"/>
                        </a:rPr>
                        <a:t>Nnef_UEId</a:t>
                      </a:r>
                      <a:r>
                        <a:rPr lang="en-GB" sz="900" u="none" dirty="0" smtClean="0">
                          <a:solidFill>
                            <a:schemeClr val="tx1"/>
                          </a:solidFill>
                          <a:effectLst/>
                          <a:latin typeface="Arial" panose="020B0604020202020204" pitchFamily="34" charset="0"/>
                          <a:ea typeface="Aptos"/>
                          <a:cs typeface="Arial" panose="020B0604020202020204" pitchFamily="34" charset="0"/>
                        </a:rPr>
                        <a:t> Service </a:t>
                      </a:r>
                      <a:endParaRPr lang="en-US" sz="900" u="none" dirty="0">
                        <a:solidFill>
                          <a:schemeClr val="tx1"/>
                        </a:solidFill>
                        <a:effectLst/>
                        <a:latin typeface="Arial" panose="020B0604020202020204" pitchFamily="34" charset="0"/>
                        <a:ea typeface="Aptos"/>
                        <a:cs typeface="Arial" panose="020B0604020202020204" pitchFamily="34" charset="0"/>
                      </a:endParaRPr>
                    </a:p>
                  </a:txBody>
                  <a:tcPr marL="51442" marR="514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900" u="none" dirty="0" smtClean="0">
                          <a:solidFill>
                            <a:schemeClr val="tx1"/>
                          </a:solidFill>
                          <a:effectLst/>
                          <a:latin typeface="Arial" panose="020B0604020202020204" pitchFamily="34" charset="0"/>
                          <a:ea typeface="Aptos"/>
                          <a:cs typeface="Arial" panose="020B0604020202020204" pitchFamily="34" charset="0"/>
                        </a:rPr>
                        <a:t>TEI19_MVOSNS</a:t>
                      </a:r>
                      <a:endParaRPr lang="en-US" sz="900" u="none" dirty="0">
                        <a:solidFill>
                          <a:schemeClr val="tx1"/>
                        </a:solidFill>
                        <a:effectLst/>
                        <a:latin typeface="Arial" panose="020B0604020202020204" pitchFamily="34" charset="0"/>
                        <a:ea typeface="Aptos"/>
                        <a:cs typeface="Arial" panose="020B0604020202020204" pitchFamily="34" charset="0"/>
                      </a:endParaRPr>
                    </a:p>
                  </a:txBody>
                  <a:tcPr marL="51442" marR="514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76625970"/>
                  </a:ext>
                </a:extLst>
              </a:tr>
              <a:tr h="294009">
                <a:tc>
                  <a:txBody>
                    <a:bodyPr/>
                    <a:lstStyle/>
                    <a:p>
                      <a:pPr hangingPunct="0">
                        <a:spcAft>
                          <a:spcPts val="0"/>
                        </a:spcAft>
                        <a:tabLst>
                          <a:tab pos="180340" algn="l"/>
                        </a:tabLst>
                      </a:pPr>
                      <a:r>
                        <a:rPr lang="en-US" sz="90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SP-241500</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spcAft>
                          <a:spcPts val="0"/>
                        </a:spcAft>
                        <a:tabLst>
                          <a:tab pos="180340" algn="l"/>
                        </a:tabLst>
                      </a:pPr>
                      <a:r>
                        <a:rPr lang="en-US" sz="9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WID NEW</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900" u="none" dirty="0" smtClean="0">
                          <a:solidFill>
                            <a:schemeClr val="tx1"/>
                          </a:solidFill>
                          <a:effectLst/>
                          <a:latin typeface="Arial" panose="020B0604020202020204" pitchFamily="34" charset="0"/>
                          <a:ea typeface="Aptos"/>
                          <a:cs typeface="Arial" panose="020B0604020202020204" pitchFamily="34" charset="0"/>
                        </a:rPr>
                        <a:t>New WID on ATSSS Rule Provisioning via 3GPP access connected to EPC</a:t>
                      </a:r>
                      <a:endParaRPr lang="en-US" sz="900" u="none" dirty="0">
                        <a:solidFill>
                          <a:schemeClr val="tx1"/>
                        </a:solidFill>
                        <a:effectLst/>
                        <a:latin typeface="Arial" panose="020B0604020202020204" pitchFamily="34" charset="0"/>
                        <a:ea typeface="Aptos"/>
                        <a:cs typeface="Arial" panose="020B0604020202020204" pitchFamily="34" charset="0"/>
                      </a:endParaRPr>
                    </a:p>
                  </a:txBody>
                  <a:tcPr marL="51442" marR="514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900" u="none" dirty="0" smtClean="0">
                          <a:solidFill>
                            <a:schemeClr val="tx1"/>
                          </a:solidFill>
                          <a:effectLst/>
                          <a:latin typeface="Arial" panose="020B0604020202020204" pitchFamily="34" charset="0"/>
                          <a:ea typeface="Aptos"/>
                          <a:cs typeface="Arial" panose="020B0604020202020204" pitchFamily="34" charset="0"/>
                        </a:rPr>
                        <a:t>TEI19_ ARP3E</a:t>
                      </a:r>
                      <a:endParaRPr lang="en-US" sz="900" u="none" dirty="0">
                        <a:solidFill>
                          <a:schemeClr val="tx1"/>
                        </a:solidFill>
                        <a:effectLst/>
                        <a:latin typeface="Arial" panose="020B0604020202020204" pitchFamily="34" charset="0"/>
                        <a:ea typeface="Aptos"/>
                        <a:cs typeface="Arial" panose="020B0604020202020204" pitchFamily="34" charset="0"/>
                      </a:endParaRPr>
                    </a:p>
                  </a:txBody>
                  <a:tcPr marL="51442" marR="514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92869429"/>
                  </a:ext>
                </a:extLst>
              </a:tr>
              <a:tr h="294009">
                <a:tc>
                  <a:txBody>
                    <a:bodyPr/>
                    <a:lstStyle/>
                    <a:p>
                      <a:pPr hangingPunct="0">
                        <a:spcAft>
                          <a:spcPts val="0"/>
                        </a:spcAft>
                        <a:tabLst>
                          <a:tab pos="180340" algn="l"/>
                        </a:tabLst>
                      </a:pPr>
                      <a:r>
                        <a:rPr lang="en-US" sz="900"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SP-241502</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spcAft>
                          <a:spcPts val="0"/>
                        </a:spcAft>
                        <a:tabLst>
                          <a:tab pos="180340" algn="l"/>
                        </a:tabLst>
                      </a:pPr>
                      <a:r>
                        <a:rPr lang="en-US" sz="9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WID NEW</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900" u="none" dirty="0" smtClean="0">
                          <a:solidFill>
                            <a:schemeClr val="tx1"/>
                          </a:solidFill>
                          <a:effectLst/>
                          <a:latin typeface="Arial" panose="020B0604020202020204" pitchFamily="34" charset="0"/>
                          <a:ea typeface="Aptos"/>
                          <a:cs typeface="Arial" panose="020B0604020202020204" pitchFamily="34" charset="0"/>
                        </a:rPr>
                        <a:t>New WID on Network Controlled Network Slice Selection</a:t>
                      </a:r>
                      <a:endParaRPr lang="en-US" sz="900" u="none" dirty="0">
                        <a:solidFill>
                          <a:schemeClr val="tx1"/>
                        </a:solidFill>
                        <a:effectLst/>
                        <a:latin typeface="Arial" panose="020B0604020202020204" pitchFamily="34" charset="0"/>
                        <a:ea typeface="Aptos"/>
                        <a:cs typeface="Arial" panose="020B0604020202020204" pitchFamily="34" charset="0"/>
                      </a:endParaRPr>
                    </a:p>
                  </a:txBody>
                  <a:tcPr marL="51442" marR="514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900" u="none" dirty="0" smtClean="0">
                          <a:solidFill>
                            <a:schemeClr val="tx1"/>
                          </a:solidFill>
                          <a:effectLst/>
                          <a:latin typeface="Arial" panose="020B0604020202020204" pitchFamily="34" charset="0"/>
                          <a:ea typeface="Aptos"/>
                          <a:cs typeface="Arial" panose="020B0604020202020204" pitchFamily="34" charset="0"/>
                        </a:rPr>
                        <a:t>TEI19_SliceSel</a:t>
                      </a:r>
                      <a:endParaRPr lang="en-US" sz="900" u="none" dirty="0">
                        <a:solidFill>
                          <a:schemeClr val="tx1"/>
                        </a:solidFill>
                        <a:effectLst/>
                        <a:latin typeface="Arial" panose="020B0604020202020204" pitchFamily="34" charset="0"/>
                        <a:ea typeface="Aptos"/>
                        <a:cs typeface="Arial" panose="020B0604020202020204" pitchFamily="34" charset="0"/>
                      </a:endParaRPr>
                    </a:p>
                  </a:txBody>
                  <a:tcPr marL="51442" marR="514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89766837"/>
                  </a:ext>
                </a:extLst>
              </a:tr>
              <a:tr h="294009">
                <a:tc>
                  <a:txBody>
                    <a:bodyPr/>
                    <a:lstStyle/>
                    <a:p>
                      <a:pPr hangingPunct="0">
                        <a:spcAft>
                          <a:spcPts val="0"/>
                        </a:spcAft>
                        <a:tabLst>
                          <a:tab pos="180340" algn="l"/>
                        </a:tabLst>
                      </a:pPr>
                      <a:r>
                        <a:rPr lang="en-US" sz="900"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SP-241504</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spcAft>
                          <a:spcPts val="0"/>
                        </a:spcAft>
                        <a:tabLst>
                          <a:tab pos="180340" algn="l"/>
                        </a:tabLst>
                      </a:pPr>
                      <a:r>
                        <a:rPr lang="en-US" sz="9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WID NEW</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spcAft>
                          <a:spcPts val="0"/>
                        </a:spcAft>
                        <a:tabLst>
                          <a:tab pos="180340" algn="l"/>
                        </a:tabLst>
                      </a:pPr>
                      <a:r>
                        <a:rPr lang="en-US" sz="9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New WID on PRU Usage Extension supported by Core Network</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900" u="none" dirty="0" smtClean="0">
                          <a:solidFill>
                            <a:schemeClr val="tx1"/>
                          </a:solidFill>
                          <a:effectLst/>
                          <a:latin typeface="Arial" panose="020B0604020202020204" pitchFamily="34" charset="0"/>
                          <a:ea typeface="Aptos"/>
                          <a:cs typeface="Arial" panose="020B0604020202020204" pitchFamily="34" charset="0"/>
                        </a:rPr>
                        <a:t>TEI19_PRUE</a:t>
                      </a:r>
                      <a:endParaRPr lang="en-US" sz="900" u="none" dirty="0">
                        <a:solidFill>
                          <a:schemeClr val="tx1"/>
                        </a:solidFill>
                        <a:effectLst/>
                        <a:latin typeface="Arial" panose="020B0604020202020204" pitchFamily="34" charset="0"/>
                        <a:ea typeface="Aptos"/>
                        <a:cs typeface="Arial" panose="020B0604020202020204" pitchFamily="34" charset="0"/>
                      </a:endParaRPr>
                    </a:p>
                  </a:txBody>
                  <a:tcPr marL="51442" marR="514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64007369"/>
                  </a:ext>
                </a:extLst>
              </a:tr>
            </a:tbl>
          </a:graphicData>
        </a:graphic>
      </p:graphicFrame>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p:txBody>
          <a:bodyPr/>
          <a:lstStyle/>
          <a:p>
            <a:pPr algn="l" eaLnBrk="1" hangingPunct="1"/>
            <a:r>
              <a:rPr lang="en-GB" altLang="de-DE" sz="2400" b="1" smtClean="0">
                <a:solidFill>
                  <a:schemeClr val="tx1"/>
                </a:solidFill>
              </a:rPr>
              <a:t>4) Documents for Information and Approval (4/5)</a:t>
            </a:r>
            <a:endParaRPr lang="en-GB" altLang="de-DE" sz="2400" b="1" i="1" smtClean="0">
              <a:solidFill>
                <a:schemeClr val="tx1"/>
              </a:solidFill>
            </a:endParaRPr>
          </a:p>
        </p:txBody>
      </p:sp>
      <p:sp>
        <p:nvSpPr>
          <p:cNvPr id="49155" name="Content Placeholder 2"/>
          <p:cNvSpPr>
            <a:spLocks noGrp="1"/>
          </p:cNvSpPr>
          <p:nvPr>
            <p:ph idx="1"/>
          </p:nvPr>
        </p:nvSpPr>
        <p:spPr>
          <a:xfrm>
            <a:off x="488950" y="1208088"/>
            <a:ext cx="6256338" cy="382587"/>
          </a:xfrm>
        </p:spPr>
        <p:txBody>
          <a:bodyPr/>
          <a:lstStyle/>
          <a:p>
            <a:pPr eaLnBrk="1" hangingPunct="1">
              <a:defRPr/>
            </a:pPr>
            <a:r>
              <a:rPr lang="de-DE" altLang="de-DE" sz="1800" dirty="0"/>
              <a:t>TSs/TRs for </a:t>
            </a:r>
            <a:r>
              <a:rPr lang="de-DE" altLang="de-DE" sz="1800" dirty="0">
                <a:solidFill>
                  <a:srgbClr val="FF0000"/>
                </a:solidFill>
              </a:rPr>
              <a:t>Approval</a:t>
            </a:r>
          </a:p>
          <a:p>
            <a:pPr marL="342900" lvl="1" indent="0" eaLnBrk="1" hangingPunct="1">
              <a:buFont typeface="Arial" panose="020B0604020202020204" pitchFamily="34" charset="0"/>
              <a:buNone/>
              <a:defRPr/>
            </a:pPr>
            <a:endParaRPr lang="de-DE" sz="1200" dirty="0"/>
          </a:p>
          <a:p>
            <a:pPr eaLnBrk="1" hangingPunct="1">
              <a:defRPr/>
            </a:pPr>
            <a:endParaRPr lang="de-DE" sz="1200" dirty="0"/>
          </a:p>
          <a:p>
            <a:pPr marL="342900" lvl="1" indent="0" eaLnBrk="1" hangingPunct="1">
              <a:buFont typeface="Arial" panose="020B0604020202020204" pitchFamily="34" charset="0"/>
              <a:buNone/>
              <a:defRPr/>
            </a:pPr>
            <a:endParaRPr lang="zh-CN" altLang="zh-CN" sz="1200" b="1" dirty="0">
              <a:latin typeface="Arial" panose="020B0604020202020204" pitchFamily="34" charset="0"/>
              <a:ea typeface="SimSun" panose="02010600030101010101" pitchFamily="2" charset="-122"/>
              <a:cs typeface="Times New Roman" panose="02020603050405020304" pitchFamily="18" charset="0"/>
            </a:endParaRPr>
          </a:p>
          <a:p>
            <a:pPr lvl="1" eaLnBrk="1" hangingPunct="1">
              <a:defRPr/>
            </a:pPr>
            <a:endParaRPr lang="en-GB" altLang="zh-CN" sz="1200" dirty="0"/>
          </a:p>
          <a:p>
            <a:pPr lvl="1">
              <a:defRPr/>
            </a:pPr>
            <a:endParaRPr lang="en-GB" sz="1200" dirty="0"/>
          </a:p>
          <a:p>
            <a:pPr eaLnBrk="1" hangingPunct="1">
              <a:defRPr/>
            </a:pPr>
            <a:endParaRPr lang="de-DE" altLang="de-DE" sz="1650" dirty="0">
              <a:solidFill>
                <a:srgbClr val="FF0000"/>
              </a:solidFill>
            </a:endParaRPr>
          </a:p>
        </p:txBody>
      </p:sp>
      <p:graphicFrame>
        <p:nvGraphicFramePr>
          <p:cNvPr id="7" name="Table 6">
            <a:extLst>
              <a:ext uri="{FF2B5EF4-FFF2-40B4-BE49-F238E27FC236}">
                <a16:creationId xmlns:a16="http://schemas.microsoft.com/office/drawing/2014/main" id="{B837F80A-F90D-4B51-9D41-D358A7F3034F}"/>
              </a:ext>
            </a:extLst>
          </p:cNvPr>
          <p:cNvGraphicFramePr>
            <a:graphicFrameLocks noGrp="1"/>
          </p:cNvGraphicFramePr>
          <p:nvPr>
            <p:extLst>
              <p:ext uri="{D42A27DB-BD31-4B8C-83A1-F6EECF244321}">
                <p14:modId xmlns:p14="http://schemas.microsoft.com/office/powerpoint/2010/main" val="2901184746"/>
              </p:ext>
            </p:extLst>
          </p:nvPr>
        </p:nvGraphicFramePr>
        <p:xfrm>
          <a:off x="585788" y="1590675"/>
          <a:ext cx="6408737" cy="2095743"/>
        </p:xfrm>
        <a:graphic>
          <a:graphicData uri="http://schemas.openxmlformats.org/drawingml/2006/table">
            <a:tbl>
              <a:tblPr firstRow="1" firstCol="1" bandRow="1"/>
              <a:tblGrid>
                <a:gridCol w="1174938">
                  <a:extLst>
                    <a:ext uri="{9D8B030D-6E8A-4147-A177-3AD203B41FA5}">
                      <a16:colId xmlns:a16="http://schemas.microsoft.com/office/drawing/2014/main" val="2601585300"/>
                    </a:ext>
                  </a:extLst>
                </a:gridCol>
                <a:gridCol w="2540722">
                  <a:extLst>
                    <a:ext uri="{9D8B030D-6E8A-4147-A177-3AD203B41FA5}">
                      <a16:colId xmlns:a16="http://schemas.microsoft.com/office/drawing/2014/main" val="2630789846"/>
                    </a:ext>
                  </a:extLst>
                </a:gridCol>
                <a:gridCol w="587167">
                  <a:extLst>
                    <a:ext uri="{9D8B030D-6E8A-4147-A177-3AD203B41FA5}">
                      <a16:colId xmlns:a16="http://schemas.microsoft.com/office/drawing/2014/main" val="312034925"/>
                    </a:ext>
                  </a:extLst>
                </a:gridCol>
                <a:gridCol w="743132">
                  <a:extLst>
                    <a:ext uri="{9D8B030D-6E8A-4147-A177-3AD203B41FA5}">
                      <a16:colId xmlns:a16="http://schemas.microsoft.com/office/drawing/2014/main" val="1699507725"/>
                    </a:ext>
                  </a:extLst>
                </a:gridCol>
                <a:gridCol w="1362778">
                  <a:extLst>
                    <a:ext uri="{9D8B030D-6E8A-4147-A177-3AD203B41FA5}">
                      <a16:colId xmlns:a16="http://schemas.microsoft.com/office/drawing/2014/main" val="1427777541"/>
                    </a:ext>
                  </a:extLst>
                </a:gridCol>
              </a:tblGrid>
              <a:tr h="146745">
                <a:tc>
                  <a:txBody>
                    <a:bodyPr/>
                    <a:lstStyle/>
                    <a:p>
                      <a:pPr marL="0" marR="0" algn="ctr">
                        <a:lnSpc>
                          <a:spcPct val="107000"/>
                        </a:lnSpc>
                        <a:spcBef>
                          <a:spcPts val="0"/>
                        </a:spcBef>
                        <a:spcAft>
                          <a:spcPts val="0"/>
                        </a:spcAft>
                      </a:pPr>
                      <a:r>
                        <a:rPr lang="en-US" sz="900" b="1" dirty="0">
                          <a:effectLst/>
                          <a:latin typeface="Calibri" panose="020F0502020204030204" pitchFamily="34" charset="0"/>
                          <a:ea typeface="Calibri" panose="020F0502020204030204" pitchFamily="34" charset="0"/>
                          <a:cs typeface="Times New Roman" panose="02020603050405020304" pitchFamily="18" charset="0"/>
                        </a:rPr>
                        <a:t>TSG SA#</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Calibri" panose="020F0502020204030204" pitchFamily="34" charset="0"/>
                          <a:ea typeface="Calibri" panose="020F0502020204030204" pitchFamily="34" charset="0"/>
                          <a:cs typeface="Times New Roman" panose="02020603050405020304" pitchFamily="18" charset="0"/>
                        </a:rPr>
                        <a:t>Title</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Calibri" panose="020F0502020204030204" pitchFamily="34" charset="0"/>
                          <a:ea typeface="Calibri" panose="020F0502020204030204" pitchFamily="34" charset="0"/>
                          <a:cs typeface="Times New Roman" panose="02020603050405020304" pitchFamily="18" charset="0"/>
                        </a:rPr>
                        <a:t>Release</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smtClean="0">
                          <a:effectLst/>
                          <a:latin typeface="Calibri" panose="020F0502020204030204" pitchFamily="34" charset="0"/>
                          <a:ea typeface="Calibri" panose="020F0502020204030204" pitchFamily="34" charset="0"/>
                          <a:cs typeface="Times New Roman" panose="02020603050405020304" pitchFamily="18" charset="0"/>
                        </a:rPr>
                        <a:t>TR/TS</a:t>
                      </a:r>
                      <a:endParaRPr lang="en-US" sz="900" b="1" dirty="0">
                        <a:effectLst/>
                        <a:latin typeface="Calibri" panose="020F0502020204030204" pitchFamily="34" charset="0"/>
                        <a:ea typeface="Calibri" panose="020F0502020204030204" pitchFamily="34" charset="0"/>
                        <a:cs typeface="Times New Roman" panose="02020603050405020304" pitchFamily="18" charset="0"/>
                      </a:endParaRP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Calibri" panose="020F0502020204030204" pitchFamily="34" charset="0"/>
                          <a:ea typeface="Calibri" panose="020F0502020204030204" pitchFamily="34" charset="0"/>
                          <a:cs typeface="Times New Roman" panose="02020603050405020304" pitchFamily="18" charset="0"/>
                        </a:rPr>
                        <a:t>WI </a:t>
                      </a:r>
                      <a:r>
                        <a:rPr lang="en-US" sz="900" b="1" dirty="0" smtClean="0">
                          <a:effectLst/>
                          <a:latin typeface="Calibri" panose="020F0502020204030204" pitchFamily="34" charset="0"/>
                          <a:ea typeface="Calibri" panose="020F0502020204030204" pitchFamily="34" charset="0"/>
                          <a:cs typeface="Times New Roman" panose="02020603050405020304" pitchFamily="18" charset="0"/>
                        </a:rPr>
                        <a:t>Acronym</a:t>
                      </a:r>
                      <a:endParaRPr lang="en-US" sz="900" b="1" dirty="0">
                        <a:effectLst/>
                        <a:latin typeface="Calibri" panose="020F0502020204030204" pitchFamily="34" charset="0"/>
                        <a:ea typeface="Calibri" panose="020F0502020204030204" pitchFamily="34" charset="0"/>
                        <a:cs typeface="Times New Roman" panose="02020603050405020304" pitchFamily="18" charset="0"/>
                      </a:endParaRP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203033096"/>
                  </a:ext>
                </a:extLst>
              </a:tr>
              <a:tr h="293489">
                <a:tc>
                  <a:txBody>
                    <a:bodyPr/>
                    <a:lstStyle/>
                    <a:p>
                      <a:pPr hangingPunct="0">
                        <a:spcAft>
                          <a:spcPts val="0"/>
                        </a:spcAft>
                        <a:tabLst>
                          <a:tab pos="180340" algn="l"/>
                        </a:tabLst>
                      </a:pPr>
                      <a:r>
                        <a:rPr lang="en-US" sz="900"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SP-241507</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Presentation of TR 23.700-32: 'Study on User Identities and Authentication Architecture' to TSG SA#106 for </a:t>
                      </a:r>
                      <a:r>
                        <a:rPr lang="en-US" sz="90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approval</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smtClean="0">
                          <a:ln>
                            <a:noFill/>
                          </a:ln>
                          <a:solidFill>
                            <a:prstClr val="black"/>
                          </a:solidFill>
                          <a:effectLst/>
                          <a:uLnTx/>
                          <a:uFillTx/>
                          <a:latin typeface="Calibri"/>
                          <a:ea typeface="Malgun Gothic" panose="020B0503020000020004" pitchFamily="34" charset="-127"/>
                          <a:cs typeface="+mn-cs"/>
                        </a:rPr>
                        <a:t>Rel-19</a:t>
                      </a:r>
                      <a:endParaRPr kumimoji="0" lang="en-US" sz="9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mn-cs"/>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23.700-32</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FS_UIA_ARC</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40234">
                <a:tc>
                  <a:txBody>
                    <a:bodyPr/>
                    <a:lstStyle/>
                    <a:p>
                      <a:pPr hangingPunct="0">
                        <a:spcAft>
                          <a:spcPts val="0"/>
                        </a:spcAft>
                        <a:tabLst>
                          <a:tab pos="180340" algn="l"/>
                        </a:tabLst>
                      </a:pPr>
                      <a:r>
                        <a:rPr lang="en-US" sz="90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SP-241508</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Presentation of TR 23.700-54: 'Study on Multi-Access (DualSteer and ATSSS_Ph4)' to TSG SA for </a:t>
                      </a:r>
                      <a:r>
                        <a:rPr lang="en-US" sz="90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approval</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smtClean="0">
                          <a:ln>
                            <a:noFill/>
                          </a:ln>
                          <a:solidFill>
                            <a:prstClr val="black"/>
                          </a:solidFill>
                          <a:effectLst/>
                          <a:uLnTx/>
                          <a:uFillTx/>
                          <a:latin typeface="Calibri"/>
                          <a:ea typeface="Malgun Gothic" panose="020B0503020000020004" pitchFamily="34" charset="-127"/>
                          <a:cs typeface="+mn-cs"/>
                        </a:rPr>
                        <a:t>Rel-19</a:t>
                      </a:r>
                      <a:endParaRPr kumimoji="0" lang="en-US" sz="9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mn-cs"/>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23.700-54</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FS_MASSS</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93489">
                <a:tc>
                  <a:txBody>
                    <a:bodyPr/>
                    <a:lstStyle/>
                    <a:p>
                      <a:pPr hangingPunct="0">
                        <a:spcAft>
                          <a:spcPts val="0"/>
                        </a:spcAft>
                        <a:tabLst>
                          <a:tab pos="180340" algn="l"/>
                        </a:tabLst>
                      </a:pPr>
                      <a:r>
                        <a:rPr lang="en-US" sz="90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SP-241509</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Presentation of TR 23.700-77: 'Study on system architecture for next generation real time communication services; Phase 2' to TSG SA for </a:t>
                      </a:r>
                      <a:r>
                        <a:rPr lang="en-US" sz="90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approval</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smtClean="0">
                          <a:ln>
                            <a:noFill/>
                          </a:ln>
                          <a:solidFill>
                            <a:prstClr val="black"/>
                          </a:solidFill>
                          <a:effectLst/>
                          <a:uLnTx/>
                          <a:uFillTx/>
                          <a:latin typeface="Calibri"/>
                          <a:ea typeface="Malgun Gothic" panose="020B0503020000020004" pitchFamily="34" charset="-127"/>
                          <a:cs typeface="+mn-cs"/>
                        </a:rPr>
                        <a:t>Rel-19</a:t>
                      </a:r>
                      <a:endParaRPr kumimoji="0" lang="en-US" sz="9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mn-cs"/>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23.700-77</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FS_NG_RTC_Ph2</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93489">
                <a:tc>
                  <a:txBody>
                    <a:bodyPr/>
                    <a:lstStyle/>
                    <a:p>
                      <a:pPr hangingPunct="0">
                        <a:spcAft>
                          <a:spcPts val="0"/>
                        </a:spcAft>
                        <a:tabLst>
                          <a:tab pos="180340" algn="l"/>
                        </a:tabLst>
                      </a:pPr>
                      <a:r>
                        <a:rPr lang="en-US" sz="900"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SP-241510</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Presentation of TR 23.700-84: 'Study on Core Network Enhanced Support for Artificial Intelligence (AI) / Machine Learning (ML)' to TSG SA for </a:t>
                      </a:r>
                      <a:r>
                        <a:rPr lang="en-US" sz="900"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approval</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prstClr val="black"/>
                          </a:solidFill>
                          <a:effectLst/>
                          <a:uLnTx/>
                          <a:uFillTx/>
                          <a:latin typeface="Calibri"/>
                          <a:ea typeface="Malgun Gothic" panose="020B0503020000020004" pitchFamily="34" charset="-127"/>
                          <a:cs typeface="+mn-cs"/>
                        </a:rPr>
                        <a:t>Rel-19</a:t>
                      </a:r>
                      <a:endParaRPr kumimoji="0" lang="en-US" sz="9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mn-cs"/>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23.700-84</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FS_AIML_CN</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58805815"/>
                  </a:ext>
                </a:extLst>
              </a:tr>
            </a:tbl>
          </a:graphicData>
        </a:graphic>
      </p:graphicFrame>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p:txBody>
          <a:bodyPr/>
          <a:lstStyle/>
          <a:p>
            <a:pPr algn="l" eaLnBrk="1" hangingPunct="1"/>
            <a:r>
              <a:rPr lang="en-GB" altLang="de-DE" sz="2400" b="1" smtClean="0">
                <a:solidFill>
                  <a:schemeClr val="tx1"/>
                </a:solidFill>
              </a:rPr>
              <a:t>4) Documents for Information and Approval (5/5)</a:t>
            </a:r>
            <a:endParaRPr lang="en-GB" altLang="de-DE" sz="2400" b="1" i="1" smtClean="0">
              <a:solidFill>
                <a:schemeClr val="tx1"/>
              </a:solidFill>
            </a:endParaRPr>
          </a:p>
        </p:txBody>
      </p:sp>
      <p:sp>
        <p:nvSpPr>
          <p:cNvPr id="67587" name="Content Placeholder 2"/>
          <p:cNvSpPr>
            <a:spLocks noGrp="1"/>
          </p:cNvSpPr>
          <p:nvPr>
            <p:ph idx="1"/>
          </p:nvPr>
        </p:nvSpPr>
        <p:spPr>
          <a:xfrm>
            <a:off x="488950" y="1204913"/>
            <a:ext cx="6256338" cy="381000"/>
          </a:xfrm>
        </p:spPr>
        <p:txBody>
          <a:bodyPr/>
          <a:lstStyle/>
          <a:p>
            <a:pPr marL="341313" indent="-341313" eaLnBrk="1" hangingPunct="1"/>
            <a:r>
              <a:rPr lang="de-DE" altLang="de-DE" sz="1800" smtClean="0"/>
              <a:t>TSs/TRs for </a:t>
            </a:r>
            <a:r>
              <a:rPr lang="de-DE" altLang="de-DE" sz="1800" smtClean="0">
                <a:solidFill>
                  <a:srgbClr val="FF0000"/>
                </a:solidFill>
              </a:rPr>
              <a:t>Information</a:t>
            </a:r>
          </a:p>
        </p:txBody>
      </p:sp>
      <p:graphicFrame>
        <p:nvGraphicFramePr>
          <p:cNvPr id="6" name="Table 5">
            <a:extLst>
              <a:ext uri="{FF2B5EF4-FFF2-40B4-BE49-F238E27FC236}">
                <a16:creationId xmlns:a16="http://schemas.microsoft.com/office/drawing/2014/main" id="{B837F80A-F90D-4B51-9D41-D358A7F3034F}"/>
              </a:ext>
            </a:extLst>
          </p:cNvPr>
          <p:cNvGraphicFramePr>
            <a:graphicFrameLocks noGrp="1"/>
          </p:cNvGraphicFramePr>
          <p:nvPr>
            <p:extLst>
              <p:ext uri="{D42A27DB-BD31-4B8C-83A1-F6EECF244321}">
                <p14:modId xmlns:p14="http://schemas.microsoft.com/office/powerpoint/2010/main" val="1691914721"/>
              </p:ext>
            </p:extLst>
          </p:nvPr>
        </p:nvGraphicFramePr>
        <p:xfrm>
          <a:off x="585788" y="1762125"/>
          <a:ext cx="6342063" cy="705200"/>
        </p:xfrm>
        <a:graphic>
          <a:graphicData uri="http://schemas.openxmlformats.org/drawingml/2006/table">
            <a:tbl>
              <a:tblPr firstRow="1" firstCol="1" bandRow="1"/>
              <a:tblGrid>
                <a:gridCol w="1022420">
                  <a:extLst>
                    <a:ext uri="{9D8B030D-6E8A-4147-A177-3AD203B41FA5}">
                      <a16:colId xmlns:a16="http://schemas.microsoft.com/office/drawing/2014/main" val="2601585300"/>
                    </a:ext>
                  </a:extLst>
                </a:gridCol>
                <a:gridCol w="2825890">
                  <a:extLst>
                    <a:ext uri="{9D8B030D-6E8A-4147-A177-3AD203B41FA5}">
                      <a16:colId xmlns:a16="http://schemas.microsoft.com/office/drawing/2014/main" val="2630789846"/>
                    </a:ext>
                  </a:extLst>
                </a:gridCol>
                <a:gridCol w="502689">
                  <a:extLst>
                    <a:ext uri="{9D8B030D-6E8A-4147-A177-3AD203B41FA5}">
                      <a16:colId xmlns:a16="http://schemas.microsoft.com/office/drawing/2014/main" val="312034925"/>
                    </a:ext>
                  </a:extLst>
                </a:gridCol>
                <a:gridCol w="626841">
                  <a:extLst>
                    <a:ext uri="{9D8B030D-6E8A-4147-A177-3AD203B41FA5}">
                      <a16:colId xmlns:a16="http://schemas.microsoft.com/office/drawing/2014/main" val="1699507725"/>
                    </a:ext>
                  </a:extLst>
                </a:gridCol>
                <a:gridCol w="1364223">
                  <a:extLst>
                    <a:ext uri="{9D8B030D-6E8A-4147-A177-3AD203B41FA5}">
                      <a16:colId xmlns:a16="http://schemas.microsoft.com/office/drawing/2014/main" val="1427777541"/>
                    </a:ext>
                  </a:extLst>
                </a:gridCol>
              </a:tblGrid>
              <a:tr h="293720">
                <a:tc>
                  <a:txBody>
                    <a:bodyPr/>
                    <a:lstStyle/>
                    <a:p>
                      <a:pPr marL="0" marR="0" algn="ctr">
                        <a:lnSpc>
                          <a:spcPct val="107000"/>
                        </a:lnSpc>
                        <a:spcBef>
                          <a:spcPts val="0"/>
                        </a:spcBef>
                        <a:spcAft>
                          <a:spcPts val="0"/>
                        </a:spcAft>
                      </a:pPr>
                      <a:r>
                        <a:rPr lang="en-US" sz="900" b="1" dirty="0">
                          <a:effectLst/>
                          <a:latin typeface="Calibri" panose="020F0502020204030204" pitchFamily="34" charset="0"/>
                          <a:ea typeface="Calibri" panose="020F0502020204030204" pitchFamily="34" charset="0"/>
                          <a:cs typeface="Times New Roman" panose="02020603050405020304" pitchFamily="18" charset="0"/>
                        </a:rPr>
                        <a:t>TSG SA#</a:t>
                      </a:r>
                    </a:p>
                  </a:txBody>
                  <a:tcPr marL="42803" marR="428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Calibri" panose="020F0502020204030204" pitchFamily="34" charset="0"/>
                          <a:ea typeface="Calibri" panose="020F0502020204030204" pitchFamily="34" charset="0"/>
                          <a:cs typeface="Times New Roman" panose="02020603050405020304" pitchFamily="18" charset="0"/>
                        </a:rPr>
                        <a:t>Title</a:t>
                      </a:r>
                    </a:p>
                  </a:txBody>
                  <a:tcPr marL="42803" marR="428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Calibri" panose="020F0502020204030204" pitchFamily="34" charset="0"/>
                          <a:ea typeface="Calibri" panose="020F0502020204030204" pitchFamily="34" charset="0"/>
                          <a:cs typeface="Times New Roman" panose="02020603050405020304" pitchFamily="18" charset="0"/>
                        </a:rPr>
                        <a:t>Release</a:t>
                      </a:r>
                    </a:p>
                  </a:txBody>
                  <a:tcPr marL="42803" marR="428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smtClean="0">
                          <a:effectLst/>
                          <a:latin typeface="Calibri" panose="020F0502020204030204" pitchFamily="34" charset="0"/>
                          <a:ea typeface="Calibri" panose="020F0502020204030204" pitchFamily="34" charset="0"/>
                          <a:cs typeface="Times New Roman" panose="02020603050405020304" pitchFamily="18" charset="0"/>
                        </a:rPr>
                        <a:t>TR/TS</a:t>
                      </a:r>
                      <a:endParaRPr lang="en-US" sz="900" b="1" dirty="0">
                        <a:effectLst/>
                        <a:latin typeface="Calibri" panose="020F0502020204030204" pitchFamily="34" charset="0"/>
                        <a:ea typeface="Calibri" panose="020F0502020204030204" pitchFamily="34" charset="0"/>
                        <a:cs typeface="Times New Roman" panose="02020603050405020304" pitchFamily="18" charset="0"/>
                      </a:endParaRPr>
                    </a:p>
                  </a:txBody>
                  <a:tcPr marL="42803" marR="428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Calibri" panose="020F0502020204030204" pitchFamily="34" charset="0"/>
                          <a:ea typeface="Calibri" panose="020F0502020204030204" pitchFamily="34" charset="0"/>
                          <a:cs typeface="Times New Roman" panose="02020603050405020304" pitchFamily="18" charset="0"/>
                        </a:rPr>
                        <a:t>WI Code</a:t>
                      </a:r>
                    </a:p>
                  </a:txBody>
                  <a:tcPr marL="42803" marR="428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203033096"/>
                  </a:ext>
                </a:extLst>
              </a:tr>
              <a:tr h="293655">
                <a:tc>
                  <a:txBody>
                    <a:bodyPr/>
                    <a:lstStyle/>
                    <a:p>
                      <a:pPr hangingPunct="0">
                        <a:spcAft>
                          <a:spcPts val="0"/>
                        </a:spcAft>
                        <a:tabLst>
                          <a:tab pos="180340" algn="l"/>
                        </a:tabLst>
                      </a:pPr>
                      <a:r>
                        <a:rPr lang="en-US" sz="90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SP-241506</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Presentation of TR 23.700-13: 'Study on Architecture support of Ambient power-enabled Internet of Things' to TSG SA for </a:t>
                      </a:r>
                      <a:r>
                        <a:rPr lang="en-US" sz="90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Information</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900" b="0" dirty="0" smtClean="0">
                          <a:solidFill>
                            <a:schemeClr val="tx1"/>
                          </a:solidFill>
                          <a:effectLst/>
                          <a:latin typeface="+mn-lt"/>
                          <a:ea typeface="Malgun Gothic" panose="020B0503020000020004" pitchFamily="34" charset="-127"/>
                        </a:rPr>
                        <a:t>Rel-19</a:t>
                      </a:r>
                      <a:endParaRPr lang="en-US" sz="900" b="0" dirty="0">
                        <a:solidFill>
                          <a:schemeClr val="tx1"/>
                        </a:solidFill>
                        <a:effectLst/>
                        <a:latin typeface="+mn-lt"/>
                        <a:ea typeface="Malgun Gothic" panose="020B0503020000020004" pitchFamily="34" charset="-127"/>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23.700-13</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FS_AmbientIoT</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36010973"/>
                  </a:ext>
                </a:extLst>
              </a:tr>
            </a:tbl>
          </a:graphicData>
        </a:graphic>
      </p:graphicFrame>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SA#105, </a:t>
            </a:r>
            <a:r>
              <a:rPr lang="en-GB" sz="1500" dirty="0"/>
              <a:t>statistics, next meetings)</a:t>
            </a:r>
          </a:p>
          <a:p>
            <a:pPr eaLnBrk="1" hangingPunct="1">
              <a:defRPr/>
            </a:pPr>
            <a:r>
              <a:rPr lang="en-GB" sz="1500" dirty="0"/>
              <a:t> 2) SA Work Report</a:t>
            </a:r>
          </a:p>
          <a:p>
            <a:pPr lvl="1" eaLnBrk="1" hangingPunct="1">
              <a:defRPr/>
            </a:pPr>
            <a:r>
              <a:rPr lang="en-GB" sz="1350" dirty="0"/>
              <a:t>2.1) Rel-14 and before Maintenance</a:t>
            </a:r>
          </a:p>
          <a:p>
            <a:pPr lvl="1" eaLnBrk="1" hangingPunct="1">
              <a:defRPr/>
            </a:pPr>
            <a:r>
              <a:rPr lang="en-GB" sz="1350" dirty="0"/>
              <a:t>2.2) Rel-15 Work and Maintenance </a:t>
            </a:r>
          </a:p>
          <a:p>
            <a:pPr lvl="1" eaLnBrk="1" hangingPunct="1">
              <a:defRPr/>
            </a:pPr>
            <a:r>
              <a:rPr lang="en-GB" sz="1350" dirty="0"/>
              <a:t>2.3) Rel-16 Work and Maintenance</a:t>
            </a:r>
          </a:p>
          <a:p>
            <a:pPr lvl="1" eaLnBrk="1" hangingPunct="1">
              <a:defRPr/>
            </a:pPr>
            <a:r>
              <a:rPr lang="en-GB" sz="1350" dirty="0"/>
              <a:t>2.4) Rel-17 Work and Maintenance</a:t>
            </a:r>
          </a:p>
          <a:p>
            <a:pPr lvl="1" eaLnBrk="1" hangingPunct="1">
              <a:defRPr/>
            </a:pPr>
            <a:r>
              <a:rPr lang="en-GB" sz="1350" dirty="0"/>
              <a:t>2.5) Rel-18 Work and Maintenance</a:t>
            </a:r>
          </a:p>
          <a:p>
            <a:pPr lvl="1" eaLnBrk="1" hangingPunct="1">
              <a:defRPr/>
            </a:pPr>
            <a:r>
              <a:rPr lang="en-GB" sz="1350" dirty="0" smtClean="0"/>
              <a:t>2.6) </a:t>
            </a:r>
            <a:r>
              <a:rPr lang="en-GB" sz="1350" dirty="0"/>
              <a:t>Rel-19 Work and Maintenance</a:t>
            </a:r>
          </a:p>
          <a:p>
            <a:pPr lvl="1" eaLnBrk="1" hangingPunct="1">
              <a:defRPr/>
            </a:pPr>
            <a:r>
              <a:rPr lang="en-GB" sz="1350" dirty="0"/>
              <a:t>2.7)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a:t>
            </a:r>
            <a:r>
              <a:rPr lang="en-GB" sz="1500" b="1" dirty="0"/>
              <a:t>5) Collected Items requiring action from SA</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p:txBody>
          <a:bodyPr/>
          <a:lstStyle/>
          <a:p>
            <a:pPr algn="l" eaLnBrk="1" hangingPunct="1"/>
            <a:r>
              <a:rPr lang="en-GB" altLang="de-DE" sz="2400" b="1" smtClean="0">
                <a:solidFill>
                  <a:schemeClr val="tx1"/>
                </a:solidFill>
              </a:rPr>
              <a:t>5) Collected Items requiring action from SA</a:t>
            </a:r>
            <a:endParaRPr lang="de-DE" altLang="de-DE" sz="2400" b="1" smtClean="0">
              <a:solidFill>
                <a:schemeClr val="tx1"/>
              </a:solidFill>
            </a:endParaRPr>
          </a:p>
        </p:txBody>
      </p:sp>
      <p:sp>
        <p:nvSpPr>
          <p:cNvPr id="70659" name="Content Placeholder 2"/>
          <p:cNvSpPr>
            <a:spLocks noGrp="1"/>
          </p:cNvSpPr>
          <p:nvPr>
            <p:ph idx="1"/>
          </p:nvPr>
        </p:nvSpPr>
        <p:spPr>
          <a:xfrm>
            <a:off x="488950" y="1190625"/>
            <a:ext cx="6126163" cy="3141663"/>
          </a:xfrm>
        </p:spPr>
        <p:txBody>
          <a:bodyPr/>
          <a:lstStyle/>
          <a:p>
            <a:pPr marL="341313" indent="-341313" eaLnBrk="1" hangingPunct="1">
              <a:spcBef>
                <a:spcPts val="225"/>
              </a:spcBef>
            </a:pPr>
            <a:r>
              <a:rPr lang="en-US" altLang="en-US" sz="1800" dirty="0" smtClean="0"/>
              <a:t>Decisions for TRs for information/approval</a:t>
            </a:r>
            <a:endParaRPr lang="en-US" altLang="en-US" sz="1800" dirty="0" smtClean="0"/>
          </a:p>
          <a:p>
            <a:pPr marL="341313" indent="-341313" eaLnBrk="1" hangingPunct="1">
              <a:spcBef>
                <a:spcPts val="225"/>
              </a:spcBef>
            </a:pPr>
            <a:r>
              <a:rPr lang="en-US" altLang="en-US" sz="1800" dirty="0" smtClean="0"/>
              <a:t>Approval of new/revised </a:t>
            </a:r>
            <a:r>
              <a:rPr lang="en-US" altLang="en-US" sz="1800" dirty="0" smtClean="0"/>
              <a:t>WIDs</a:t>
            </a:r>
          </a:p>
          <a:p>
            <a:pPr marL="739815" lvl="1" indent="-341313" eaLnBrk="1" hangingPunct="1">
              <a:spcBef>
                <a:spcPts val="225"/>
              </a:spcBef>
            </a:pPr>
            <a:r>
              <a:rPr lang="en-US" altLang="en-US" sz="1400" dirty="0" smtClean="0"/>
              <a:t>Including </a:t>
            </a:r>
            <a:r>
              <a:rPr lang="en-US" altLang="en-US" sz="1400" dirty="0"/>
              <a:t>WIDs and CRs for </a:t>
            </a:r>
            <a:r>
              <a:rPr lang="en-US" sz="1400" dirty="0"/>
              <a:t>TEI19_MVOSNS</a:t>
            </a:r>
            <a:r>
              <a:rPr lang="en-GB" sz="1400" dirty="0"/>
              <a:t>, </a:t>
            </a:r>
            <a:r>
              <a:rPr lang="en-US" sz="1400" dirty="0"/>
              <a:t>TEI19_ </a:t>
            </a:r>
            <a:r>
              <a:rPr lang="en-US" sz="1400" dirty="0"/>
              <a:t>ARP3E</a:t>
            </a:r>
            <a:r>
              <a:rPr lang="en-GB" sz="1400" dirty="0"/>
              <a:t>, </a:t>
            </a:r>
            <a:r>
              <a:rPr lang="en-US" sz="1400" dirty="0"/>
              <a:t>TEI19_SliceSel</a:t>
            </a:r>
            <a:r>
              <a:rPr lang="en-GB" sz="1400" dirty="0"/>
              <a:t>, </a:t>
            </a:r>
            <a:r>
              <a:rPr lang="en-US" sz="1400" dirty="0" smtClean="0"/>
              <a:t>TEI19_PRUE discussed and approved in this quarter</a:t>
            </a:r>
            <a:endParaRPr lang="en-US" altLang="en-US" sz="1400" dirty="0"/>
          </a:p>
          <a:p>
            <a:pPr marL="341313" indent="-341313" eaLnBrk="1" hangingPunct="1">
              <a:spcBef>
                <a:spcPts val="225"/>
              </a:spcBef>
            </a:pPr>
            <a:r>
              <a:rPr lang="en-US" altLang="en-US" sz="1800" dirty="0" smtClean="0"/>
              <a:t>Decision on exception requests for normative work</a:t>
            </a:r>
          </a:p>
          <a:p>
            <a:pPr marL="739815" lvl="1" indent="-341313" eaLnBrk="1" hangingPunct="1">
              <a:spcBef>
                <a:spcPts val="225"/>
              </a:spcBef>
            </a:pPr>
            <a:r>
              <a:rPr lang="en-US" altLang="en-US" sz="1400" dirty="0" smtClean="0"/>
              <a:t>Including discussion of any company-submitted exception requests</a:t>
            </a:r>
          </a:p>
          <a:p>
            <a:pPr marL="341313" indent="-341313" eaLnBrk="1" hangingPunct="1">
              <a:spcBef>
                <a:spcPts val="225"/>
              </a:spcBef>
            </a:pPr>
            <a:r>
              <a:rPr lang="en-US" altLang="en-US" sz="1800" dirty="0" smtClean="0"/>
              <a:t>Discussion of continuation of the Ambient </a:t>
            </a:r>
            <a:r>
              <a:rPr lang="en-US" altLang="en-US" sz="1800" dirty="0" err="1" smtClean="0"/>
              <a:t>IoT</a:t>
            </a:r>
            <a:r>
              <a:rPr lang="en-US" altLang="en-US" sz="1800" dirty="0" smtClean="0"/>
              <a:t> study</a:t>
            </a:r>
            <a:endParaRPr lang="en-US" altLang="en-US" sz="1800" dirty="0" smtClean="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1155700" y="2197100"/>
            <a:ext cx="5829300" cy="825500"/>
          </a:xfrm>
        </p:spPr>
        <p:txBody>
          <a:bodyPr/>
          <a:lstStyle/>
          <a:p>
            <a:pPr>
              <a:defRPr/>
            </a:pPr>
            <a:r>
              <a:rPr lang="en-US" altLang="en-US" sz="27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Thank You</a:t>
            </a:r>
            <a:r>
              <a:rPr lang="hu-HU" altLang="en-US" sz="27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 </a:t>
            </a:r>
            <a:r>
              <a:rPr lang="en-US" altLang="en-US" sz="27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a:t>
            </a:r>
          </a:p>
        </p:txBody>
      </p:sp>
      <p:pic>
        <p:nvPicPr>
          <p:cNvPr id="71683" name="Picture 8" descr="webpage.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42025" y="1833563"/>
            <a:ext cx="1806575"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3">
            <a:extLst>
              <a:ext uri="{FF2B5EF4-FFF2-40B4-BE49-F238E27FC236}">
                <a16:creationId xmlns:a16="http://schemas.microsoft.com/office/drawing/2014/main" id="{C81CFAF6-584D-40E6-B75F-1F3A4ABF4AE1}"/>
              </a:ext>
            </a:extLst>
          </p:cNvPr>
          <p:cNvSpPr txBox="1">
            <a:spLocks noChangeArrowheads="1"/>
          </p:cNvSpPr>
          <p:nvPr/>
        </p:nvSpPr>
        <p:spPr bwMode="auto">
          <a:xfrm>
            <a:off x="6388100" y="3386138"/>
            <a:ext cx="13208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defRPr/>
            </a:pPr>
            <a:r>
              <a:rPr lang="en-US" altLang="en-US" sz="750" b="1" u="sng" dirty="0">
                <a:latin typeface="Arial" panose="020B0604020202020204" pitchFamily="34" charset="0"/>
              </a:rPr>
              <a:t>Andrew Bennett</a:t>
            </a:r>
          </a:p>
          <a:p>
            <a:pPr>
              <a:spcBef>
                <a:spcPct val="0"/>
              </a:spcBef>
              <a:buFontTx/>
              <a:buNone/>
              <a:defRPr/>
            </a:pPr>
            <a:r>
              <a:rPr lang="en-US" altLang="en-US" sz="750" dirty="0">
                <a:latin typeface="Arial" panose="020B0604020202020204" pitchFamily="34" charset="0"/>
              </a:rPr>
              <a:t>Chair of 3GPP SA2</a:t>
            </a:r>
          </a:p>
          <a:p>
            <a:pPr>
              <a:spcBef>
                <a:spcPct val="0"/>
              </a:spcBef>
              <a:buFontTx/>
              <a:buNone/>
              <a:defRPr/>
            </a:pPr>
            <a:r>
              <a:rPr lang="en-US" altLang="en-US" sz="750" dirty="0">
                <a:latin typeface="Arial" panose="020B0604020202020204" pitchFamily="34" charset="0"/>
                <a:hlinkClick r:id="rId4"/>
              </a:rPr>
              <a:t>a.bennett@Samsung.com</a:t>
            </a:r>
            <a:r>
              <a:rPr lang="en-US" altLang="en-US" sz="750" dirty="0">
                <a:latin typeface="Arial" panose="020B0604020202020204" pitchFamily="34" charset="0"/>
              </a:rPr>
              <a:t> </a:t>
            </a:r>
          </a:p>
          <a:p>
            <a:pPr>
              <a:spcBef>
                <a:spcPct val="0"/>
              </a:spcBef>
              <a:buFontTx/>
              <a:buNone/>
              <a:defRPr/>
            </a:pPr>
            <a:r>
              <a:rPr lang="en-US" altLang="en-US" sz="750" dirty="0">
                <a:latin typeface="Arial" panose="020B0604020202020204" pitchFamily="34" charset="0"/>
                <a:hlinkClick r:id="rId5"/>
              </a:rPr>
              <a:t>www.3gpp.org</a:t>
            </a:r>
            <a:endParaRPr lang="en-US" altLang="en-US" sz="750" dirty="0">
              <a:latin typeface="Arial" panose="020B0604020202020204" pitchFamily="34" charset="0"/>
            </a:endParaRP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757238" y="69850"/>
            <a:ext cx="5849937" cy="857250"/>
          </a:xfrm>
        </p:spPr>
        <p:txBody>
          <a:bodyPr/>
          <a:lstStyle/>
          <a:p>
            <a:pPr algn="l"/>
            <a:r>
              <a:rPr lang="de-DE" altLang="de-DE" b="1">
                <a:solidFill>
                  <a:schemeClr val="tx1"/>
                </a:solidFill>
              </a:rPr>
              <a:t>1) General Aspects (3/7)</a:t>
            </a:r>
          </a:p>
        </p:txBody>
      </p:sp>
      <p:sp>
        <p:nvSpPr>
          <p:cNvPr id="9219" name="Content Placeholder 2"/>
          <p:cNvSpPr>
            <a:spLocks noGrp="1"/>
          </p:cNvSpPr>
          <p:nvPr>
            <p:ph idx="1"/>
          </p:nvPr>
        </p:nvSpPr>
        <p:spPr>
          <a:xfrm>
            <a:off x="757238" y="833438"/>
            <a:ext cx="6434137" cy="3679825"/>
          </a:xfrm>
        </p:spPr>
        <p:txBody>
          <a:bodyPr/>
          <a:lstStyle/>
          <a:p>
            <a:pPr marL="341313" indent="-341313">
              <a:lnSpc>
                <a:spcPct val="80000"/>
              </a:lnSpc>
              <a:buFontTx/>
              <a:buNone/>
            </a:pPr>
            <a:endParaRPr lang="en-US" altLang="ko-KR" sz="700" b="1" dirty="0">
              <a:latin typeface="Arial" panose="020B0604020202020204" pitchFamily="34" charset="0"/>
              <a:ea typeface="Gulim"/>
              <a:cs typeface="Gulim"/>
            </a:endParaRPr>
          </a:p>
          <a:p>
            <a:pPr marL="341313" indent="-341313">
              <a:lnSpc>
                <a:spcPct val="80000"/>
              </a:lnSpc>
              <a:buFontTx/>
              <a:buNone/>
            </a:pPr>
            <a:r>
              <a:rPr lang="en-GB" altLang="ko-KR" sz="1800" u="sng" dirty="0">
                <a:latin typeface="Arial" panose="020B0604020202020204" pitchFamily="34" charset="0"/>
                <a:ea typeface="Gulim"/>
                <a:cs typeface="Gulim"/>
              </a:rPr>
              <a:t>Statistics</a:t>
            </a:r>
            <a:r>
              <a:rPr lang="en-US" altLang="de-DE" sz="1800" u="sng" dirty="0">
                <a:latin typeface="Arial" panose="020B0604020202020204" pitchFamily="34" charset="0"/>
              </a:rPr>
              <a:t> at SA WG2 #165</a:t>
            </a:r>
            <a:r>
              <a:rPr lang="en-US" altLang="de-DE" sz="1300" u="sng" dirty="0">
                <a:latin typeface="Arial" panose="020B0604020202020204" pitchFamily="34" charset="0"/>
              </a:rPr>
              <a:t> </a:t>
            </a:r>
            <a:r>
              <a:rPr lang="en-US" altLang="de-DE" sz="900" u="sng" dirty="0">
                <a:latin typeface="Arial" panose="020B0604020202020204" pitchFamily="34" charset="0"/>
              </a:rPr>
              <a:t>(</a:t>
            </a:r>
            <a:r>
              <a:rPr lang="en-GB" altLang="de-DE" sz="900" u="sng" dirty="0">
                <a:latin typeface="Arial" panose="020B0604020202020204" pitchFamily="34" charset="0"/>
              </a:rPr>
              <a:t>14 - 18 October 2024, Hyderabad, India</a:t>
            </a:r>
            <a:r>
              <a:rPr lang="en-US" altLang="de-DE" sz="900" u="sng" dirty="0">
                <a:latin typeface="Arial" panose="020B0604020202020204" pitchFamily="34" charset="0"/>
              </a:rPr>
              <a:t>)</a:t>
            </a:r>
            <a:r>
              <a:rPr lang="en-US" altLang="de-DE" sz="1000" u="sng" dirty="0">
                <a:latin typeface="Arial" panose="020B0604020202020204" pitchFamily="34" charset="0"/>
              </a:rPr>
              <a:t>:</a:t>
            </a:r>
            <a:endParaRPr lang="en-US" altLang="de-DE" sz="1300" u="sng" dirty="0">
              <a:latin typeface="Arial" panose="020B0604020202020204" pitchFamily="34" charset="0"/>
            </a:endParaRPr>
          </a:p>
          <a:p>
            <a:pPr marL="341313" indent="-341313">
              <a:lnSpc>
                <a:spcPct val="80000"/>
              </a:lnSpc>
            </a:pPr>
            <a:r>
              <a:rPr lang="en-GB" altLang="ko-KR" sz="1300" dirty="0">
                <a:solidFill>
                  <a:srgbClr val="FF0000"/>
                </a:solidFill>
                <a:latin typeface="Arial" panose="020B0604020202020204" pitchFamily="34" charset="0"/>
                <a:ea typeface="Gulim"/>
                <a:cs typeface="Gulim"/>
              </a:rPr>
              <a:t>217</a:t>
            </a:r>
            <a:r>
              <a:rPr lang="en-GB" altLang="ko-KR" sz="1300" dirty="0">
                <a:solidFill>
                  <a:srgbClr val="000000"/>
                </a:solidFill>
                <a:latin typeface="Arial" panose="020B0604020202020204" pitchFamily="34" charset="0"/>
                <a:ea typeface="Gulim"/>
                <a:cs typeface="Gulim"/>
              </a:rPr>
              <a:t> delegates ‘attended’ (</a:t>
            </a:r>
            <a:r>
              <a:rPr lang="en-GB" altLang="ko-KR" sz="1300" i="1" dirty="0">
                <a:solidFill>
                  <a:srgbClr val="000000"/>
                </a:solidFill>
                <a:latin typeface="Arial" panose="020B0604020202020204" pitchFamily="34" charset="0"/>
                <a:ea typeface="Gulim"/>
                <a:cs typeface="Gulim"/>
              </a:rPr>
              <a:t>checked-in</a:t>
            </a:r>
            <a:r>
              <a:rPr lang="en-GB" altLang="ko-KR" sz="1300" dirty="0">
                <a:solidFill>
                  <a:srgbClr val="000000"/>
                </a:solidFill>
                <a:latin typeface="Arial" panose="020B0604020202020204" pitchFamily="34" charset="0"/>
                <a:ea typeface="Gulim"/>
                <a:cs typeface="Gulim"/>
              </a:rPr>
              <a:t>) for </a:t>
            </a:r>
            <a:r>
              <a:rPr lang="en-GB" altLang="ko-KR" sz="1300" dirty="0">
                <a:solidFill>
                  <a:srgbClr val="FF0000"/>
                </a:solidFill>
                <a:latin typeface="Arial" panose="020B0604020202020204" pitchFamily="34" charset="0"/>
                <a:ea typeface="Gulim"/>
                <a:cs typeface="Gulim"/>
              </a:rPr>
              <a:t>SA WG2 #165</a:t>
            </a:r>
            <a:br>
              <a:rPr lang="en-GB" altLang="ko-KR" sz="1300" dirty="0">
                <a:solidFill>
                  <a:srgbClr val="FF0000"/>
                </a:solidFill>
                <a:latin typeface="Arial" panose="020B0604020202020204" pitchFamily="34" charset="0"/>
                <a:ea typeface="Gulim"/>
                <a:cs typeface="Gulim"/>
              </a:rPr>
            </a:br>
            <a:r>
              <a:rPr lang="en-GB" altLang="ko-KR" sz="1300" dirty="0">
                <a:solidFill>
                  <a:srgbClr val="FF0000"/>
                </a:solidFill>
                <a:latin typeface="Arial" panose="020B0604020202020204" pitchFamily="34" charset="0"/>
                <a:ea typeface="Gulim"/>
                <a:cs typeface="Gulim"/>
              </a:rPr>
              <a:t>122</a:t>
            </a:r>
            <a:r>
              <a:rPr lang="en-GB" altLang="ko-KR" sz="1300" dirty="0">
                <a:latin typeface="Arial" panose="020B0604020202020204" pitchFamily="34" charset="0"/>
                <a:ea typeface="Gulim"/>
                <a:cs typeface="Gulim"/>
              </a:rPr>
              <a:t> registered for ‘On-Line’ participation</a:t>
            </a:r>
          </a:p>
          <a:p>
            <a:pPr lvl="1">
              <a:lnSpc>
                <a:spcPct val="80000"/>
              </a:lnSpc>
            </a:pPr>
            <a:r>
              <a:rPr lang="en-US" altLang="ko-KR" sz="1000" dirty="0">
                <a:solidFill>
                  <a:srgbClr val="FF0000"/>
                </a:solidFill>
                <a:latin typeface="Arial" panose="020B0604020202020204" pitchFamily="34" charset="0"/>
                <a:ea typeface="Gulim"/>
                <a:cs typeface="Arial" panose="020B0604020202020204" pitchFamily="34" charset="0"/>
              </a:rPr>
              <a:t>1608</a:t>
            </a:r>
            <a:r>
              <a:rPr lang="en-US" altLang="ko-KR" sz="1000" dirty="0">
                <a:latin typeface="Arial" panose="020B0604020202020204" pitchFamily="34" charset="0"/>
                <a:ea typeface="Gulim"/>
                <a:cs typeface="Arial" panose="020B0604020202020204" pitchFamily="34" charset="0"/>
              </a:rPr>
              <a:t> documents (including revisions)</a:t>
            </a:r>
            <a:r>
              <a:rPr lang="en-US" altLang="ko-KR" sz="1000" dirty="0">
                <a:latin typeface="Arial" panose="020B0604020202020204" pitchFamily="34" charset="0"/>
                <a:ea typeface="Gulim"/>
                <a:cs typeface="Gulim"/>
              </a:rPr>
              <a:t>, (</a:t>
            </a:r>
            <a:r>
              <a:rPr lang="en-GB" altLang="ko-KR" sz="1000" dirty="0">
                <a:solidFill>
                  <a:srgbClr val="2A6EA8"/>
                </a:solidFill>
                <a:latin typeface="Arial" panose="020B0604020202020204" pitchFamily="34" charset="0"/>
                <a:ea typeface="Gulim"/>
                <a:cs typeface="Gulim"/>
              </a:rPr>
              <a:t>451 </a:t>
            </a:r>
            <a:r>
              <a:rPr lang="en-US" altLang="ko-KR" sz="1000" dirty="0">
                <a:solidFill>
                  <a:srgbClr val="2A6EA8"/>
                </a:solidFill>
                <a:latin typeface="Arial" panose="020B0604020202020204" pitchFamily="34" charset="0"/>
                <a:ea typeface="Gulim"/>
                <a:cs typeface="Gulim"/>
              </a:rPr>
              <a:t>documents were not handled</a:t>
            </a:r>
            <a:r>
              <a:rPr lang="en-US" altLang="ko-KR" sz="1000" dirty="0">
                <a:latin typeface="Arial" panose="020B0604020202020204" pitchFamily="34" charset="0"/>
                <a:ea typeface="Gulim"/>
                <a:cs typeface="Gulim"/>
              </a:rPr>
              <a:t>) including:</a:t>
            </a:r>
          </a:p>
          <a:p>
            <a:pPr lvl="2">
              <a:lnSpc>
                <a:spcPct val="80000"/>
              </a:lnSpc>
            </a:pPr>
            <a:r>
              <a:rPr lang="en-GB" altLang="ko-KR" sz="900" dirty="0">
                <a:solidFill>
                  <a:srgbClr val="FF0000"/>
                </a:solidFill>
                <a:latin typeface="Arial" panose="020B0604020202020204" pitchFamily="34" charset="0"/>
                <a:ea typeface="Gulim"/>
                <a:cs typeface="Gulim"/>
              </a:rPr>
              <a:t>1252</a:t>
            </a:r>
            <a:r>
              <a:rPr lang="en-GB" altLang="ko-KR" sz="900" dirty="0">
                <a:solidFill>
                  <a:srgbClr val="000000"/>
                </a:solidFill>
                <a:latin typeface="Arial" panose="020B0604020202020204" pitchFamily="34" charset="0"/>
                <a:ea typeface="Gulim"/>
                <a:cs typeface="Gulim"/>
              </a:rPr>
              <a:t> </a:t>
            </a:r>
            <a:r>
              <a:rPr lang="en-US" altLang="ko-KR" sz="900" dirty="0">
                <a:latin typeface="Arial" panose="020B0604020202020204" pitchFamily="34" charset="0"/>
                <a:ea typeface="Gulim"/>
                <a:cs typeface="Gulim"/>
              </a:rPr>
              <a:t>CRs (including revisions)</a:t>
            </a:r>
          </a:p>
          <a:p>
            <a:pPr lvl="2">
              <a:lnSpc>
                <a:spcPct val="80000"/>
              </a:lnSpc>
            </a:pPr>
            <a:r>
              <a:rPr lang="en-US" altLang="ko-KR" sz="900" dirty="0">
                <a:latin typeface="Arial" panose="020B0604020202020204" pitchFamily="34" charset="0"/>
                <a:ea typeface="Gulim"/>
                <a:cs typeface="Gulim"/>
              </a:rPr>
              <a:t>  </a:t>
            </a:r>
            <a:r>
              <a:rPr lang="en-US" altLang="ko-KR" sz="900" dirty="0">
                <a:solidFill>
                  <a:srgbClr val="FF0000"/>
                </a:solidFill>
                <a:latin typeface="Arial" panose="020B0604020202020204" pitchFamily="34" charset="0"/>
                <a:ea typeface="Gulim"/>
                <a:cs typeface="Gulim"/>
              </a:rPr>
              <a:t>58</a:t>
            </a:r>
            <a:r>
              <a:rPr lang="en-US" altLang="ko-KR" sz="900" dirty="0">
                <a:latin typeface="Arial" panose="020B0604020202020204" pitchFamily="34" charset="0"/>
                <a:ea typeface="Gulim"/>
                <a:cs typeface="Gulim"/>
              </a:rPr>
              <a:t> Incoming LSs, of which </a:t>
            </a:r>
            <a:r>
              <a:rPr lang="en-GB" altLang="ko-KR" sz="900" dirty="0">
                <a:solidFill>
                  <a:srgbClr val="FF0000"/>
                </a:solidFill>
                <a:latin typeface="Arial" panose="020B0604020202020204" pitchFamily="34" charset="0"/>
                <a:ea typeface="Gulim"/>
                <a:cs typeface="Gulim"/>
              </a:rPr>
              <a:t>14</a:t>
            </a:r>
            <a:r>
              <a:rPr lang="en-GB" altLang="ko-KR" sz="900" dirty="0">
                <a:solidFill>
                  <a:srgbClr val="000000"/>
                </a:solidFill>
                <a:latin typeface="Arial" panose="020B0604020202020204" pitchFamily="34" charset="0"/>
                <a:ea typeface="Gulim"/>
                <a:cs typeface="Gulim"/>
              </a:rPr>
              <a:t> </a:t>
            </a:r>
            <a:r>
              <a:rPr lang="en-US" altLang="ko-KR" sz="900" dirty="0">
                <a:latin typeface="Arial" panose="020B0604020202020204" pitchFamily="34" charset="0"/>
                <a:ea typeface="Gulim"/>
                <a:cs typeface="Gulim"/>
              </a:rPr>
              <a:t>were postponed</a:t>
            </a:r>
          </a:p>
          <a:p>
            <a:pPr lvl="2">
              <a:lnSpc>
                <a:spcPct val="80000"/>
              </a:lnSpc>
            </a:pPr>
            <a:r>
              <a:rPr lang="de-DE" altLang="ko-KR" sz="900" dirty="0">
                <a:solidFill>
                  <a:srgbClr val="FF0000"/>
                </a:solidFill>
                <a:latin typeface="Arial" panose="020B0604020202020204" pitchFamily="34" charset="0"/>
                <a:ea typeface="Gulim"/>
                <a:cs typeface="Gulim"/>
              </a:rPr>
              <a:t>  23</a:t>
            </a:r>
            <a:r>
              <a:rPr lang="de-DE" altLang="ko-KR" sz="900" dirty="0">
                <a:latin typeface="Arial" panose="020B0604020202020204" pitchFamily="34" charset="0"/>
                <a:ea typeface="Gulim"/>
                <a:cs typeface="Gulim"/>
              </a:rPr>
              <a:t> </a:t>
            </a:r>
            <a:r>
              <a:rPr lang="en-US" altLang="ko-KR" sz="900" dirty="0">
                <a:latin typeface="Arial" panose="020B0604020202020204" pitchFamily="34" charset="0"/>
                <a:ea typeface="Gulim"/>
                <a:cs typeface="Gulim"/>
              </a:rPr>
              <a:t>Outgoing LSs Approved</a:t>
            </a:r>
          </a:p>
          <a:p>
            <a:pPr lvl="1">
              <a:lnSpc>
                <a:spcPct val="80000"/>
              </a:lnSpc>
            </a:pPr>
            <a:r>
              <a:rPr lang="en-GB" altLang="ko-KR" sz="1000" dirty="0">
                <a:solidFill>
                  <a:srgbClr val="000000"/>
                </a:solidFill>
                <a:latin typeface="Arial" panose="020B0604020202020204" pitchFamily="34" charset="0"/>
                <a:ea typeface="Gulim"/>
                <a:cs typeface="Gulim"/>
              </a:rPr>
              <a:t>  </a:t>
            </a:r>
            <a:r>
              <a:rPr lang="en-GB" altLang="ko-KR" sz="1000" dirty="0">
                <a:solidFill>
                  <a:srgbClr val="FF0000"/>
                </a:solidFill>
                <a:latin typeface="Arial" panose="020B0604020202020204" pitchFamily="34" charset="0"/>
                <a:ea typeface="Gulim"/>
                <a:cs typeface="Gulim"/>
              </a:rPr>
              <a:t>41</a:t>
            </a:r>
            <a:r>
              <a:rPr lang="en-GB" altLang="ko-KR" sz="1000" dirty="0">
                <a:solidFill>
                  <a:srgbClr val="000000"/>
                </a:solidFill>
                <a:latin typeface="Arial" panose="020B0604020202020204" pitchFamily="34" charset="0"/>
                <a:ea typeface="Gulim"/>
                <a:cs typeface="Gulim"/>
              </a:rPr>
              <a:t> other </a:t>
            </a:r>
            <a:r>
              <a:rPr lang="en-US" altLang="ko-KR" sz="1000" dirty="0">
                <a:latin typeface="Arial" panose="020B0604020202020204" pitchFamily="34" charset="0"/>
                <a:ea typeface="Gulim"/>
                <a:cs typeface="Gulim"/>
              </a:rPr>
              <a:t>documents postponed</a:t>
            </a:r>
          </a:p>
          <a:p>
            <a:pPr marL="341313" indent="-341313">
              <a:lnSpc>
                <a:spcPct val="80000"/>
              </a:lnSpc>
            </a:pPr>
            <a:r>
              <a:rPr lang="en-US" altLang="ko-KR" sz="1300" dirty="0">
                <a:latin typeface="Arial" panose="020B0604020202020204" pitchFamily="34" charset="0"/>
                <a:ea typeface="Gulim"/>
                <a:cs typeface="Gulim"/>
              </a:rPr>
              <a:t> Total CRs agreed: </a:t>
            </a:r>
            <a:r>
              <a:rPr lang="de-DE" altLang="ko-KR" sz="1300" dirty="0">
                <a:solidFill>
                  <a:srgbClr val="FF0000"/>
                </a:solidFill>
                <a:latin typeface="Arial" panose="020B0604020202020204" pitchFamily="34" charset="0"/>
                <a:ea typeface="Gulim"/>
                <a:cs typeface="Gulim"/>
              </a:rPr>
              <a:t>151 </a:t>
            </a:r>
            <a:r>
              <a:rPr lang="en-US" altLang="ko-KR" sz="1000" dirty="0">
                <a:latin typeface="Arial" panose="020B0604020202020204" pitchFamily="34" charset="0"/>
                <a:ea typeface="Gulim"/>
                <a:cs typeface="Gulim"/>
              </a:rPr>
              <a:t>(excluding agreed CRs which were revised at SA2#166)</a:t>
            </a:r>
          </a:p>
          <a:p>
            <a:pPr marL="341313" indent="-341313">
              <a:lnSpc>
                <a:spcPct val="80000"/>
              </a:lnSpc>
            </a:pPr>
            <a:endParaRPr lang="de-DE" altLang="ko-KR" sz="1000" dirty="0">
              <a:solidFill>
                <a:srgbClr val="0000FF"/>
              </a:solidFill>
              <a:latin typeface="Arial" panose="020B0604020202020204" pitchFamily="34" charset="0"/>
              <a:ea typeface="Gulim"/>
              <a:cs typeface="Gulim"/>
            </a:endParaRPr>
          </a:p>
          <a:p>
            <a:pPr marL="341313" indent="-341313">
              <a:lnSpc>
                <a:spcPct val="80000"/>
              </a:lnSpc>
              <a:buFontTx/>
              <a:buNone/>
            </a:pPr>
            <a:endParaRPr lang="de-DE" altLang="ko-KR" sz="1000" dirty="0">
              <a:solidFill>
                <a:srgbClr val="FF0000"/>
              </a:solidFill>
              <a:latin typeface="Arial" panose="020B0604020202020204" pitchFamily="34" charset="0"/>
              <a:ea typeface="Gulim"/>
              <a:cs typeface="Gulim"/>
            </a:endParaRPr>
          </a:p>
          <a:p>
            <a:pPr marL="341313" indent="-341313">
              <a:lnSpc>
                <a:spcPct val="80000"/>
              </a:lnSpc>
              <a:buFontTx/>
              <a:buNone/>
            </a:pPr>
            <a:endParaRPr lang="de-DE" altLang="ko-KR" sz="1000" dirty="0">
              <a:solidFill>
                <a:srgbClr val="FF0000"/>
              </a:solidFill>
              <a:latin typeface="Arial" panose="020B0604020202020204" pitchFamily="34" charset="0"/>
              <a:ea typeface="Gulim"/>
              <a:cs typeface="Gulim"/>
            </a:endParaRPr>
          </a:p>
          <a:p>
            <a:pPr marL="341313" indent="-341313">
              <a:lnSpc>
                <a:spcPct val="80000"/>
              </a:lnSpc>
              <a:buNone/>
            </a:pPr>
            <a:r>
              <a:rPr lang="en-GB" altLang="ko-KR" sz="1800" u="sng" dirty="0">
                <a:latin typeface="Arial" panose="020B0604020202020204" pitchFamily="34" charset="0"/>
                <a:ea typeface="Gulim"/>
                <a:cs typeface="Gulim"/>
              </a:rPr>
              <a:t>Statistics</a:t>
            </a:r>
            <a:r>
              <a:rPr lang="en-US" altLang="de-DE" sz="1800" u="sng" dirty="0">
                <a:latin typeface="Arial" panose="020B0604020202020204" pitchFamily="34" charset="0"/>
              </a:rPr>
              <a:t> at SA WG2 #166</a:t>
            </a:r>
            <a:r>
              <a:rPr lang="en-US" altLang="de-DE" sz="1300" u="sng" dirty="0">
                <a:latin typeface="Arial" panose="020B0604020202020204" pitchFamily="34" charset="0"/>
              </a:rPr>
              <a:t> </a:t>
            </a:r>
            <a:r>
              <a:rPr lang="en-US" altLang="de-DE" sz="900" u="sng" dirty="0">
                <a:latin typeface="Arial" panose="020B0604020202020204" pitchFamily="34" charset="0"/>
              </a:rPr>
              <a:t>(</a:t>
            </a:r>
            <a:r>
              <a:rPr lang="en-GB" altLang="de-DE" sz="900" u="sng" dirty="0">
                <a:latin typeface="Arial" panose="020B0604020202020204" pitchFamily="34" charset="0"/>
              </a:rPr>
              <a:t>18 - 22 November 2024, Orlando, USA</a:t>
            </a:r>
            <a:r>
              <a:rPr lang="en-US" altLang="de-DE" sz="900" u="sng" dirty="0">
                <a:latin typeface="Arial" panose="020B0604020202020204" pitchFamily="34" charset="0"/>
              </a:rPr>
              <a:t>)</a:t>
            </a:r>
            <a:r>
              <a:rPr lang="en-US" altLang="de-DE" sz="1000" u="sng" dirty="0">
                <a:latin typeface="Arial" panose="020B0604020202020204" pitchFamily="34" charset="0"/>
              </a:rPr>
              <a:t>:</a:t>
            </a:r>
            <a:endParaRPr lang="en-US" altLang="de-DE" sz="1300" u="sng" dirty="0">
              <a:latin typeface="Arial" panose="020B0604020202020204" pitchFamily="34" charset="0"/>
            </a:endParaRPr>
          </a:p>
          <a:p>
            <a:pPr marL="341313" indent="-341313">
              <a:lnSpc>
                <a:spcPct val="80000"/>
              </a:lnSpc>
            </a:pPr>
            <a:r>
              <a:rPr lang="en-GB" altLang="ko-KR" sz="1300" dirty="0">
                <a:solidFill>
                  <a:srgbClr val="FF0000"/>
                </a:solidFill>
                <a:latin typeface="Arial" panose="020B0604020202020204" pitchFamily="34" charset="0"/>
                <a:ea typeface="Gulim"/>
                <a:cs typeface="Gulim"/>
              </a:rPr>
              <a:t>358</a:t>
            </a:r>
            <a:r>
              <a:rPr lang="en-GB" altLang="ko-KR" sz="1300" dirty="0">
                <a:solidFill>
                  <a:srgbClr val="000000"/>
                </a:solidFill>
                <a:latin typeface="Arial" panose="020B0604020202020204" pitchFamily="34" charset="0"/>
                <a:ea typeface="Gulim"/>
                <a:cs typeface="Gulim"/>
              </a:rPr>
              <a:t> delegates ‘attended’ (</a:t>
            </a:r>
            <a:r>
              <a:rPr lang="en-GB" altLang="ko-KR" sz="1300" i="1" dirty="0">
                <a:solidFill>
                  <a:srgbClr val="000000"/>
                </a:solidFill>
                <a:latin typeface="Arial" panose="020B0604020202020204" pitchFamily="34" charset="0"/>
                <a:ea typeface="Gulim"/>
                <a:cs typeface="Gulim"/>
              </a:rPr>
              <a:t>checked-in</a:t>
            </a:r>
            <a:r>
              <a:rPr lang="en-GB" altLang="ko-KR" sz="1300" dirty="0">
                <a:solidFill>
                  <a:srgbClr val="000000"/>
                </a:solidFill>
                <a:latin typeface="Arial" panose="020B0604020202020204" pitchFamily="34" charset="0"/>
                <a:ea typeface="Gulim"/>
                <a:cs typeface="Gulim"/>
              </a:rPr>
              <a:t>) for </a:t>
            </a:r>
            <a:r>
              <a:rPr lang="en-GB" altLang="ko-KR" sz="1300" dirty="0">
                <a:solidFill>
                  <a:srgbClr val="FF0000"/>
                </a:solidFill>
                <a:latin typeface="Arial" panose="020B0604020202020204" pitchFamily="34" charset="0"/>
                <a:ea typeface="Gulim"/>
                <a:cs typeface="Gulim"/>
              </a:rPr>
              <a:t>SA WG2 #166</a:t>
            </a:r>
            <a:br>
              <a:rPr lang="en-GB" altLang="ko-KR" sz="1300" dirty="0">
                <a:solidFill>
                  <a:srgbClr val="FF0000"/>
                </a:solidFill>
                <a:latin typeface="Arial" panose="020B0604020202020204" pitchFamily="34" charset="0"/>
                <a:ea typeface="Gulim"/>
                <a:cs typeface="Gulim"/>
              </a:rPr>
            </a:br>
            <a:r>
              <a:rPr lang="en-GB" altLang="ko-KR" sz="1300" dirty="0">
                <a:solidFill>
                  <a:srgbClr val="FF0000"/>
                </a:solidFill>
                <a:latin typeface="Arial" panose="020B0604020202020204" pitchFamily="34" charset="0"/>
                <a:ea typeface="Gulim"/>
                <a:cs typeface="Gulim"/>
              </a:rPr>
              <a:t>90</a:t>
            </a:r>
            <a:r>
              <a:rPr lang="en-GB" altLang="ko-KR" sz="1300" dirty="0">
                <a:latin typeface="Arial" panose="020B0604020202020204" pitchFamily="34" charset="0"/>
                <a:ea typeface="Gulim"/>
                <a:cs typeface="Gulim"/>
              </a:rPr>
              <a:t> registered for ‘On-Line’ participation</a:t>
            </a:r>
          </a:p>
          <a:p>
            <a:pPr lvl="1">
              <a:lnSpc>
                <a:spcPct val="80000"/>
              </a:lnSpc>
            </a:pPr>
            <a:r>
              <a:rPr lang="en-US" altLang="ko-KR" sz="1000" dirty="0">
                <a:solidFill>
                  <a:srgbClr val="FF0000"/>
                </a:solidFill>
                <a:latin typeface="Arial" panose="020B0604020202020204" pitchFamily="34" charset="0"/>
                <a:ea typeface="Gulim"/>
                <a:cs typeface="Arial" panose="020B0604020202020204" pitchFamily="34" charset="0"/>
              </a:rPr>
              <a:t>1679</a:t>
            </a:r>
            <a:r>
              <a:rPr lang="en-US" altLang="ko-KR" sz="1000" dirty="0">
                <a:latin typeface="Arial" panose="020B0604020202020204" pitchFamily="34" charset="0"/>
                <a:ea typeface="Gulim"/>
                <a:cs typeface="Arial" panose="020B0604020202020204" pitchFamily="34" charset="0"/>
              </a:rPr>
              <a:t> documents (including revisions)</a:t>
            </a:r>
            <a:r>
              <a:rPr lang="en-US" altLang="ko-KR" sz="1000" dirty="0">
                <a:latin typeface="Arial" panose="020B0604020202020204" pitchFamily="34" charset="0"/>
                <a:ea typeface="Gulim"/>
                <a:cs typeface="Gulim"/>
              </a:rPr>
              <a:t>, (</a:t>
            </a:r>
            <a:r>
              <a:rPr lang="en-GB" altLang="ko-KR" sz="1000" dirty="0">
                <a:solidFill>
                  <a:srgbClr val="2A6EA8"/>
                </a:solidFill>
                <a:latin typeface="Arial" panose="020B0604020202020204" pitchFamily="34" charset="0"/>
                <a:ea typeface="Gulim"/>
                <a:cs typeface="Gulim"/>
              </a:rPr>
              <a:t>575 </a:t>
            </a:r>
            <a:r>
              <a:rPr lang="en-US" altLang="ko-KR" sz="1000" dirty="0">
                <a:solidFill>
                  <a:srgbClr val="2A6EA8"/>
                </a:solidFill>
                <a:latin typeface="Arial" panose="020B0604020202020204" pitchFamily="34" charset="0"/>
                <a:ea typeface="Gulim"/>
                <a:cs typeface="Gulim"/>
              </a:rPr>
              <a:t>documents were not handled</a:t>
            </a:r>
            <a:r>
              <a:rPr lang="en-US" altLang="ko-KR" sz="1000" dirty="0">
                <a:latin typeface="Arial" panose="020B0604020202020204" pitchFamily="34" charset="0"/>
                <a:ea typeface="Gulim"/>
                <a:cs typeface="Gulim"/>
              </a:rPr>
              <a:t>) including:</a:t>
            </a:r>
          </a:p>
          <a:p>
            <a:pPr lvl="2">
              <a:lnSpc>
                <a:spcPct val="80000"/>
              </a:lnSpc>
            </a:pPr>
            <a:r>
              <a:rPr lang="en-GB" altLang="ko-KR" sz="900" dirty="0">
                <a:solidFill>
                  <a:srgbClr val="FF0000"/>
                </a:solidFill>
                <a:latin typeface="Arial" panose="020B0604020202020204" pitchFamily="34" charset="0"/>
                <a:ea typeface="Gulim"/>
                <a:cs typeface="Gulim"/>
              </a:rPr>
              <a:t>1179</a:t>
            </a:r>
            <a:r>
              <a:rPr lang="en-GB" altLang="ko-KR" sz="900" dirty="0">
                <a:solidFill>
                  <a:srgbClr val="000000"/>
                </a:solidFill>
                <a:latin typeface="Arial" panose="020B0604020202020204" pitchFamily="34" charset="0"/>
                <a:ea typeface="Gulim"/>
                <a:cs typeface="Gulim"/>
              </a:rPr>
              <a:t> </a:t>
            </a:r>
            <a:r>
              <a:rPr lang="en-US" altLang="ko-KR" sz="900" dirty="0">
                <a:latin typeface="Arial" panose="020B0604020202020204" pitchFamily="34" charset="0"/>
                <a:ea typeface="Gulim"/>
                <a:cs typeface="Gulim"/>
              </a:rPr>
              <a:t>CRs (including revisions)</a:t>
            </a:r>
          </a:p>
          <a:p>
            <a:pPr lvl="2">
              <a:lnSpc>
                <a:spcPct val="80000"/>
              </a:lnSpc>
            </a:pPr>
            <a:r>
              <a:rPr lang="en-US" altLang="ko-KR" sz="900" dirty="0">
                <a:latin typeface="Arial" panose="020B0604020202020204" pitchFamily="34" charset="0"/>
                <a:ea typeface="Gulim"/>
                <a:cs typeface="Gulim"/>
              </a:rPr>
              <a:t>  </a:t>
            </a:r>
            <a:r>
              <a:rPr lang="en-US" altLang="ko-KR" sz="900" dirty="0">
                <a:solidFill>
                  <a:srgbClr val="FF0000"/>
                </a:solidFill>
                <a:latin typeface="Arial" panose="020B0604020202020204" pitchFamily="34" charset="0"/>
                <a:ea typeface="Gulim"/>
                <a:cs typeface="Gulim"/>
              </a:rPr>
              <a:t>60</a:t>
            </a:r>
            <a:r>
              <a:rPr lang="en-US" altLang="ko-KR" sz="900" dirty="0">
                <a:latin typeface="Arial" panose="020B0604020202020204" pitchFamily="34" charset="0"/>
                <a:ea typeface="Gulim"/>
                <a:cs typeface="Gulim"/>
              </a:rPr>
              <a:t> Incoming LSs, of which </a:t>
            </a:r>
            <a:r>
              <a:rPr lang="en-GB" altLang="ko-KR" sz="900" dirty="0">
                <a:solidFill>
                  <a:srgbClr val="FF0000"/>
                </a:solidFill>
                <a:latin typeface="Arial" panose="020B0604020202020204" pitchFamily="34" charset="0"/>
                <a:ea typeface="Gulim"/>
                <a:cs typeface="Gulim"/>
              </a:rPr>
              <a:t>25</a:t>
            </a:r>
            <a:r>
              <a:rPr lang="en-GB" altLang="ko-KR" sz="900" dirty="0">
                <a:solidFill>
                  <a:srgbClr val="000000"/>
                </a:solidFill>
                <a:latin typeface="Arial" panose="020B0604020202020204" pitchFamily="34" charset="0"/>
                <a:ea typeface="Gulim"/>
                <a:cs typeface="Gulim"/>
              </a:rPr>
              <a:t> </a:t>
            </a:r>
            <a:r>
              <a:rPr lang="en-US" altLang="ko-KR" sz="900" dirty="0">
                <a:latin typeface="Arial" panose="020B0604020202020204" pitchFamily="34" charset="0"/>
                <a:ea typeface="Gulim"/>
                <a:cs typeface="Gulim"/>
              </a:rPr>
              <a:t>were postponed</a:t>
            </a:r>
          </a:p>
          <a:p>
            <a:pPr lvl="2">
              <a:lnSpc>
                <a:spcPct val="80000"/>
              </a:lnSpc>
            </a:pPr>
            <a:r>
              <a:rPr lang="de-DE" altLang="ko-KR" sz="900" dirty="0">
                <a:solidFill>
                  <a:srgbClr val="FF0000"/>
                </a:solidFill>
                <a:latin typeface="Arial" panose="020B0604020202020204" pitchFamily="34" charset="0"/>
                <a:ea typeface="Gulim"/>
                <a:cs typeface="Gulim"/>
              </a:rPr>
              <a:t>  23</a:t>
            </a:r>
            <a:r>
              <a:rPr lang="de-DE" altLang="ko-KR" sz="900" dirty="0">
                <a:latin typeface="Arial" panose="020B0604020202020204" pitchFamily="34" charset="0"/>
                <a:ea typeface="Gulim"/>
                <a:cs typeface="Gulim"/>
              </a:rPr>
              <a:t> </a:t>
            </a:r>
            <a:r>
              <a:rPr lang="en-US" altLang="ko-KR" sz="900" dirty="0">
                <a:latin typeface="Arial" panose="020B0604020202020204" pitchFamily="34" charset="0"/>
                <a:ea typeface="Gulim"/>
                <a:cs typeface="Gulim"/>
              </a:rPr>
              <a:t>Outgoing LSs Approved</a:t>
            </a:r>
          </a:p>
          <a:p>
            <a:pPr lvl="1">
              <a:lnSpc>
                <a:spcPct val="80000"/>
              </a:lnSpc>
            </a:pPr>
            <a:r>
              <a:rPr lang="en-GB" altLang="ko-KR" sz="1000" dirty="0">
                <a:solidFill>
                  <a:srgbClr val="000000"/>
                </a:solidFill>
                <a:latin typeface="Arial" panose="020B0604020202020204" pitchFamily="34" charset="0"/>
                <a:ea typeface="Gulim"/>
                <a:cs typeface="Gulim"/>
              </a:rPr>
              <a:t>  </a:t>
            </a:r>
            <a:r>
              <a:rPr lang="en-GB" altLang="ko-KR" sz="1000" dirty="0">
                <a:solidFill>
                  <a:srgbClr val="FF0000"/>
                </a:solidFill>
                <a:latin typeface="Arial" panose="020B0604020202020204" pitchFamily="34" charset="0"/>
                <a:ea typeface="Gulim"/>
                <a:cs typeface="Gulim"/>
              </a:rPr>
              <a:t>30</a:t>
            </a:r>
            <a:r>
              <a:rPr lang="en-GB" altLang="ko-KR" sz="1000" dirty="0">
                <a:solidFill>
                  <a:srgbClr val="000000"/>
                </a:solidFill>
                <a:latin typeface="Arial" panose="020B0604020202020204" pitchFamily="34" charset="0"/>
                <a:ea typeface="Gulim"/>
                <a:cs typeface="Gulim"/>
              </a:rPr>
              <a:t> other </a:t>
            </a:r>
            <a:r>
              <a:rPr lang="en-US" altLang="ko-KR" sz="1000" dirty="0">
                <a:latin typeface="Arial" panose="020B0604020202020204" pitchFamily="34" charset="0"/>
                <a:ea typeface="Gulim"/>
                <a:cs typeface="Gulim"/>
              </a:rPr>
              <a:t>documents postponed</a:t>
            </a:r>
          </a:p>
          <a:p>
            <a:pPr marL="341313" indent="-341313">
              <a:lnSpc>
                <a:spcPct val="80000"/>
              </a:lnSpc>
            </a:pPr>
            <a:r>
              <a:rPr lang="en-US" altLang="ko-KR" sz="1300" dirty="0">
                <a:latin typeface="Arial" panose="020B0604020202020204" pitchFamily="34" charset="0"/>
                <a:ea typeface="Gulim"/>
                <a:cs typeface="Gulim"/>
              </a:rPr>
              <a:t> Total CRs agreed: </a:t>
            </a:r>
            <a:r>
              <a:rPr lang="de-DE" altLang="ko-KR" sz="1300" dirty="0">
                <a:solidFill>
                  <a:srgbClr val="FF0000"/>
                </a:solidFill>
                <a:latin typeface="Arial" panose="020B0604020202020204" pitchFamily="34" charset="0"/>
                <a:ea typeface="Gulim"/>
                <a:cs typeface="Gulim"/>
              </a:rPr>
              <a:t>150</a:t>
            </a:r>
            <a:endParaRPr lang="de-DE" altLang="ko-KR" sz="1000" dirty="0">
              <a:solidFill>
                <a:srgbClr val="0000FF"/>
              </a:solidFill>
              <a:latin typeface="Arial" panose="020B0604020202020204" pitchFamily="34" charset="0"/>
              <a:ea typeface="Gulim"/>
              <a:cs typeface="Gulim"/>
            </a:endParaRPr>
          </a:p>
          <a:p>
            <a:pPr marL="341313" indent="-341313">
              <a:lnSpc>
                <a:spcPct val="80000"/>
              </a:lnSpc>
              <a:buFontTx/>
              <a:buNone/>
            </a:pPr>
            <a:endParaRPr lang="en-US" altLang="ko-KR" sz="1500" b="1" dirty="0">
              <a:latin typeface="Arial" panose="020B0604020202020204" pitchFamily="34" charset="0"/>
              <a:ea typeface="Gulim"/>
              <a:cs typeface="Gulim"/>
            </a:endParaRPr>
          </a:p>
          <a:p>
            <a:pPr marL="341313" indent="-341313">
              <a:lnSpc>
                <a:spcPct val="80000"/>
              </a:lnSpc>
              <a:buFontTx/>
              <a:buNone/>
            </a:pPr>
            <a:endParaRPr lang="en-US" altLang="ko-KR" sz="1300" b="1" dirty="0">
              <a:latin typeface="Arial" panose="020B0604020202020204" pitchFamily="34" charset="0"/>
              <a:ea typeface="Gulim"/>
              <a:cs typeface="Gulim"/>
            </a:endParaRPr>
          </a:p>
        </p:txBody>
      </p:sp>
      <p:sp>
        <p:nvSpPr>
          <p:cNvPr id="6" name="Rectangle 4"/>
          <p:cNvSpPr>
            <a:spLocks noChangeArrowheads="1"/>
          </p:cNvSpPr>
          <p:nvPr/>
        </p:nvSpPr>
        <p:spPr bwMode="auto">
          <a:xfrm>
            <a:off x="757238" y="4513263"/>
            <a:ext cx="6191250" cy="257175"/>
          </a:xfrm>
          <a:prstGeom prst="rect">
            <a:avLst/>
          </a:prstGeom>
          <a:noFill/>
          <a:ln>
            <a:noFill/>
          </a:ln>
        </p:spPr>
        <p:txBody>
          <a:bodyPr>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defRPr/>
            </a:pPr>
            <a:r>
              <a:rPr lang="en-GB" altLang="ko-KR" sz="1350" dirty="0">
                <a:solidFill>
                  <a:srgbClr val="FF0000"/>
                </a:solidFill>
                <a:ea typeface="Gulim" panose="020B0600000101010101" pitchFamily="34" charset="-127"/>
              </a:rPr>
              <a:t>786</a:t>
            </a:r>
            <a:r>
              <a:rPr lang="en-GB" altLang="ko-KR" sz="1350" dirty="0">
                <a:solidFill>
                  <a:srgbClr val="000000"/>
                </a:solidFill>
                <a:ea typeface="Gulim" panose="020B0600000101010101" pitchFamily="34" charset="-127"/>
              </a:rPr>
              <a:t> </a:t>
            </a:r>
            <a:r>
              <a:rPr lang="en-GB" altLang="ko-KR" sz="1350" dirty="0">
                <a:ea typeface="Gulim" panose="020B0600000101010101" pitchFamily="34" charset="-127"/>
              </a:rPr>
              <a:t>people registered on the SA WG2</a:t>
            </a:r>
            <a:r>
              <a:rPr lang="en-US" altLang="de-DE" sz="1350" dirty="0">
                <a:ea typeface="Gulim" panose="020B0600000101010101" pitchFamily="34" charset="-127"/>
              </a:rPr>
              <a:t> </a:t>
            </a:r>
            <a:r>
              <a:rPr lang="en-GB" altLang="ko-KR" sz="1350" dirty="0">
                <a:ea typeface="Gulim" panose="020B0600000101010101" pitchFamily="34" charset="-127"/>
              </a:rPr>
              <a:t>e-mail reflector</a:t>
            </a:r>
            <a:r>
              <a:rPr lang="en-US" altLang="de-DE" sz="1350" dirty="0">
                <a:ea typeface="Gulim" panose="020B0600000101010101" pitchFamily="34" charset="-127"/>
              </a:rPr>
              <a:t> on 2 December 2024</a:t>
            </a:r>
          </a:p>
        </p:txBody>
      </p:sp>
    </p:spTree>
    <p:extLst>
      <p:ext uri="{BB962C8B-B14F-4D97-AF65-F5344CB8AC3E}">
        <p14:creationId xmlns:p14="http://schemas.microsoft.com/office/powerpoint/2010/main" val="19839396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700088" y="90488"/>
            <a:ext cx="5883275" cy="857250"/>
          </a:xfrm>
        </p:spPr>
        <p:txBody>
          <a:bodyPr/>
          <a:lstStyle/>
          <a:p>
            <a:pPr algn="l"/>
            <a:r>
              <a:rPr lang="de-DE" altLang="de-DE" b="1">
                <a:solidFill>
                  <a:schemeClr val="tx1"/>
                </a:solidFill>
              </a:rPr>
              <a:t>1) General Aspects (4/7)</a:t>
            </a:r>
          </a:p>
        </p:txBody>
      </p:sp>
      <p:graphicFrame>
        <p:nvGraphicFramePr>
          <p:cNvPr id="2" name="Chart 1">
            <a:extLst>
              <a:ext uri="{FF2B5EF4-FFF2-40B4-BE49-F238E27FC236}">
                <a16:creationId xmlns:a16="http://schemas.microsoft.com/office/drawing/2014/main" id="{F896234B-A910-41D3-A7B7-CBFBEF2F7D6F}"/>
              </a:ext>
            </a:extLst>
          </p:cNvPr>
          <p:cNvGraphicFramePr>
            <a:graphicFrameLocks/>
          </p:cNvGraphicFramePr>
          <p:nvPr>
            <p:extLst/>
          </p:nvPr>
        </p:nvGraphicFramePr>
        <p:xfrm>
          <a:off x="630621" y="947738"/>
          <a:ext cx="7620175" cy="422059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2066044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815975" y="142875"/>
            <a:ext cx="5822950" cy="893763"/>
          </a:xfrm>
        </p:spPr>
        <p:txBody>
          <a:bodyPr/>
          <a:lstStyle/>
          <a:p>
            <a:pPr algn="l"/>
            <a:r>
              <a:rPr lang="de-DE" altLang="de-DE" b="1">
                <a:solidFill>
                  <a:schemeClr val="tx1"/>
                </a:solidFill>
              </a:rPr>
              <a:t>1) General Aspects (6/7)</a:t>
            </a:r>
            <a:br>
              <a:rPr lang="de-DE" altLang="de-DE" b="1">
                <a:solidFill>
                  <a:schemeClr val="tx1"/>
                </a:solidFill>
              </a:rPr>
            </a:br>
            <a:r>
              <a:rPr lang="de-DE" altLang="de-DE" sz="2100" b="1">
                <a:solidFill>
                  <a:schemeClr val="tx1"/>
                </a:solidFill>
              </a:rPr>
              <a:t>Document Handling / Meeting</a:t>
            </a:r>
          </a:p>
        </p:txBody>
      </p:sp>
      <p:sp>
        <p:nvSpPr>
          <p:cNvPr id="12291" name="TextBox 12"/>
          <p:cNvSpPr txBox="1">
            <a:spLocks noChangeArrowheads="1"/>
          </p:cNvSpPr>
          <p:nvPr/>
        </p:nvSpPr>
        <p:spPr bwMode="auto">
          <a:xfrm rot="-5400000">
            <a:off x="-348270" y="2348313"/>
            <a:ext cx="1133475"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de-DE" altLang="de-DE" sz="900" b="1" dirty="0">
                <a:latin typeface="Arial" panose="020B0604020202020204" pitchFamily="34" charset="0"/>
              </a:rPr>
              <a:t>Number of Tdocs</a:t>
            </a:r>
          </a:p>
        </p:txBody>
      </p:sp>
      <p:graphicFrame>
        <p:nvGraphicFramePr>
          <p:cNvPr id="2" name="Chart 1">
            <a:extLst>
              <a:ext uri="{FF2B5EF4-FFF2-40B4-BE49-F238E27FC236}">
                <a16:creationId xmlns:a16="http://schemas.microsoft.com/office/drawing/2014/main" id="{66C5960D-783D-49E4-9DE8-3F256BED0767}"/>
              </a:ext>
            </a:extLst>
          </p:cNvPr>
          <p:cNvGraphicFramePr>
            <a:graphicFrameLocks/>
          </p:cNvGraphicFramePr>
          <p:nvPr>
            <p:extLst/>
          </p:nvPr>
        </p:nvGraphicFramePr>
        <p:xfrm>
          <a:off x="397290" y="939625"/>
          <a:ext cx="8542575" cy="4061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0935525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27088" y="133350"/>
            <a:ext cx="6827837" cy="857250"/>
          </a:xfrm>
        </p:spPr>
        <p:txBody>
          <a:bodyPr/>
          <a:lstStyle/>
          <a:p>
            <a:pPr algn="l"/>
            <a:r>
              <a:rPr lang="de-DE" altLang="de-DE" b="1" dirty="0">
                <a:solidFill>
                  <a:schemeClr val="tx1"/>
                </a:solidFill>
              </a:rPr>
              <a:t>1) General Aspects (7/7)</a:t>
            </a:r>
            <a:br>
              <a:rPr lang="de-DE" altLang="de-DE" b="1" dirty="0">
                <a:solidFill>
                  <a:schemeClr val="tx1"/>
                </a:solidFill>
              </a:rPr>
            </a:br>
            <a:r>
              <a:rPr lang="de-DE" altLang="de-DE" b="1" dirty="0">
                <a:solidFill>
                  <a:schemeClr val="tx1"/>
                </a:solidFill>
              </a:rPr>
              <a:t>SA2 Agreed CRs by Release / Meeting</a:t>
            </a:r>
          </a:p>
        </p:txBody>
      </p:sp>
      <p:sp>
        <p:nvSpPr>
          <p:cNvPr id="18441" name="TextBox 12"/>
          <p:cNvSpPr txBox="1">
            <a:spLocks noChangeArrowheads="1"/>
          </p:cNvSpPr>
          <p:nvPr/>
        </p:nvSpPr>
        <p:spPr bwMode="auto">
          <a:xfrm rot="-5400000">
            <a:off x="-215976" y="2212812"/>
            <a:ext cx="955675" cy="219075"/>
          </a:xfrm>
          <a:prstGeom prst="rect">
            <a:avLst/>
          </a:prstGeom>
          <a:noFill/>
          <a:ln>
            <a:noFill/>
          </a:ln>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defRPr/>
            </a:pPr>
            <a:r>
              <a:rPr lang="de-DE" altLang="de-DE" sz="825" b="1" dirty="0">
                <a:latin typeface="Arial" panose="020B0604020202020204" pitchFamily="34" charset="0"/>
              </a:rPr>
              <a:t>Number of CRs</a:t>
            </a:r>
          </a:p>
        </p:txBody>
      </p:sp>
      <p:graphicFrame>
        <p:nvGraphicFramePr>
          <p:cNvPr id="3" name="Chart 2">
            <a:extLst>
              <a:ext uri="{FF2B5EF4-FFF2-40B4-BE49-F238E27FC236}">
                <a16:creationId xmlns:a16="http://schemas.microsoft.com/office/drawing/2014/main" id="{314534D3-AD69-4B58-89C9-7BE409EFCFD8}"/>
              </a:ext>
            </a:extLst>
          </p:cNvPr>
          <p:cNvGraphicFramePr>
            <a:graphicFrameLocks/>
          </p:cNvGraphicFramePr>
          <p:nvPr>
            <p:extLst/>
          </p:nvPr>
        </p:nvGraphicFramePr>
        <p:xfrm>
          <a:off x="371399" y="892197"/>
          <a:ext cx="8186124" cy="411795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4119037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ABLE_ENDDRAG_ORIGIN_RECT" val="693*70"/>
  <p:tag name="TABLE_ENDDRAG_RECT" val="14*87*693*7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DD984DB-5EC2-448D-8349-C4C18D6F047B}">
  <ds:schemaRefs>
    <ds:schemaRef ds:uri="http://schemas.microsoft.com/office/2006/metadata/propertie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199dcaf0-96ce-4e65-9ae8-79a6ae4aa63e"/>
    <ds:schemaRef ds:uri="http://purl.org/dc/dcmitype/"/>
    <ds:schemaRef ds:uri="2ca8e41a-b3d0-462f-857c-48a93d48cc9b"/>
    <ds:schemaRef ds:uri="http://www.w3.org/XML/1998/namespace"/>
    <ds:schemaRef ds:uri="http://purl.org/dc/terms/"/>
  </ds:schemaRefs>
</ds:datastoreItem>
</file>

<file path=customXml/itemProps2.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46962</TotalTime>
  <Words>6921</Words>
  <Application>Microsoft Office PowerPoint</Application>
  <PresentationFormat>On-screen Show (16:9)</PresentationFormat>
  <Paragraphs>1565</Paragraphs>
  <Slides>59</Slides>
  <Notes>9</Notes>
  <HiddenSlides>0</HiddenSlides>
  <MMClips>0</MMClips>
  <ScaleCrop>false</ScaleCrop>
  <HeadingPairs>
    <vt:vector size="6" baseType="variant">
      <vt:variant>
        <vt:lpstr>Fonts Used</vt:lpstr>
      </vt:variant>
      <vt:variant>
        <vt:i4>16</vt:i4>
      </vt:variant>
      <vt:variant>
        <vt:lpstr>Theme</vt:lpstr>
      </vt:variant>
      <vt:variant>
        <vt:i4>2</vt:i4>
      </vt:variant>
      <vt:variant>
        <vt:lpstr>Slide Titles</vt:lpstr>
      </vt:variant>
      <vt:variant>
        <vt:i4>59</vt:i4>
      </vt:variant>
    </vt:vector>
  </HeadingPairs>
  <TitlesOfParts>
    <vt:vector size="77" baseType="lpstr">
      <vt:lpstr>맑은 고딕</vt:lpstr>
      <vt:lpstr>맑은 고딕</vt:lpstr>
      <vt:lpstr>ＭＳ Ｐゴシック</vt:lpstr>
      <vt:lpstr>ＭＳ Ｐゴシック</vt:lpstr>
      <vt:lpstr>宋体</vt:lpstr>
      <vt:lpstr>宋体</vt:lpstr>
      <vt:lpstr>Aptos</vt:lpstr>
      <vt:lpstr>Arial</vt:lpstr>
      <vt:lpstr>Arial </vt:lpstr>
      <vt:lpstr>Calibri</vt:lpstr>
      <vt:lpstr>Century Gothic</vt:lpstr>
      <vt:lpstr>等线</vt:lpstr>
      <vt:lpstr>Gulim</vt:lpstr>
      <vt:lpstr>LG스마트체 Regular</vt:lpstr>
      <vt:lpstr>Times New Roman</vt:lpstr>
      <vt:lpstr>Wingdings</vt:lpstr>
      <vt:lpstr>Office Theme</vt:lpstr>
      <vt:lpstr>Custom Design</vt:lpstr>
      <vt:lpstr>PowerPoint Presentation</vt:lpstr>
      <vt:lpstr>Contents</vt:lpstr>
      <vt:lpstr>Contents</vt:lpstr>
      <vt:lpstr>1) General Aspects (1/7)</vt:lpstr>
      <vt:lpstr>1) General Aspects (2/7)</vt:lpstr>
      <vt:lpstr>1) General Aspects (3/7)</vt:lpstr>
      <vt:lpstr>1) General Aspects (4/7)</vt:lpstr>
      <vt:lpstr>1) General Aspects (6/7) Document Handling / Meeting</vt:lpstr>
      <vt:lpstr>1) General Aspects (7/7) SA2 Agreed CRs by Release / Meeting</vt:lpstr>
      <vt:lpstr>Contents</vt:lpstr>
      <vt:lpstr>2.1) Rel-14 and before Maintenance (1/1)</vt:lpstr>
      <vt:lpstr>Contents</vt:lpstr>
      <vt:lpstr>2.2) Rel-15 and before Maintenance (1/2)</vt:lpstr>
      <vt:lpstr>2.2) Rel-15 and before Maintenance (2/2)</vt:lpstr>
      <vt:lpstr>Contents</vt:lpstr>
      <vt:lpstr>2.3) Rel-16 Maintenance (1/1)</vt:lpstr>
      <vt:lpstr>Contents</vt:lpstr>
      <vt:lpstr>2.4) Rel-17 Work Summary</vt:lpstr>
      <vt:lpstr>Contents</vt:lpstr>
      <vt:lpstr>2.5) Rel-18 Study/Work (1/5)</vt:lpstr>
      <vt:lpstr>2.5) Rel-18 Study/Work (2/5)</vt:lpstr>
      <vt:lpstr>2.5) Rel-18 Study/Work (3/5)</vt:lpstr>
      <vt:lpstr>2.5) Rel-18 Study/Work (4/5)</vt:lpstr>
      <vt:lpstr>2.5) Rel-18 Study/Work (5/5)</vt:lpstr>
      <vt:lpstr>Contents</vt:lpstr>
      <vt:lpstr>SA WG2 progress -Summary</vt:lpstr>
      <vt:lpstr>SA WG2 progress -Summary</vt:lpstr>
      <vt:lpstr>SA WG2 progress – (TEI19)</vt:lpstr>
      <vt:lpstr>FS_5GSAT_Ph3_ARCH/5GSAT_Ph3_ARCH</vt:lpstr>
      <vt:lpstr>FS_5GSAT_Ph3_ARCH/5GSAT_Ph3_ARCH</vt:lpstr>
      <vt:lpstr>FS_NG_RTC_Ph2/NG_RTC_Ph2</vt:lpstr>
      <vt:lpstr>FS_NG_RTC_Ph2/NG_RTC_Ph2</vt:lpstr>
      <vt:lpstr>FS_XRM_Ph2/XRM_Ph2</vt:lpstr>
      <vt:lpstr>FS_XRM_Ph2/XRM_Ph2</vt:lpstr>
      <vt:lpstr>FS_EnergySys</vt:lpstr>
      <vt:lpstr>FS_MPS4msg/MPS4msg</vt:lpstr>
      <vt:lpstr>FS_VMR_Ph2/VMR_Ph2</vt:lpstr>
      <vt:lpstr>FS_5G_ProSe_Ph3/5G_ProSe_Ph3</vt:lpstr>
      <vt:lpstr>FS_UIA_ARC/UIA_ARC</vt:lpstr>
      <vt:lpstr>FS_eEDGE_5GC_ph3/ eEDGE_5GC_ph3</vt:lpstr>
      <vt:lpstr>FS_UAS_Ph3/UAS_Ph3 </vt:lpstr>
      <vt:lpstr>FS_UPEAS_Ph2/UPEAS_Ph2</vt:lpstr>
      <vt:lpstr>FS_5G_Femto/5G_Femto</vt:lpstr>
      <vt:lpstr>FS_MASSS/MASSS</vt:lpstr>
      <vt:lpstr>FS_AmbientIoT</vt:lpstr>
      <vt:lpstr>FS_AIML_CN/AIML_CN</vt:lpstr>
      <vt:lpstr>Contents</vt:lpstr>
      <vt:lpstr>2.7) IETF and External SDO Normative Reference Update</vt:lpstr>
      <vt:lpstr>Contents</vt:lpstr>
      <vt:lpstr>3) SA2 Work Planning</vt:lpstr>
      <vt:lpstr>3) SA2 Work Planning – Exception requests</vt:lpstr>
      <vt:lpstr>Contents</vt:lpstr>
      <vt:lpstr>4) Documents for Information and Approval (1/5)</vt:lpstr>
      <vt:lpstr>4) Documents for Information and Approval (2/5)</vt:lpstr>
      <vt:lpstr>4) Documents for Information and Approval (4/5)</vt:lpstr>
      <vt:lpstr>4) Documents for Information and Approval (5/5)</vt:lpstr>
      <vt:lpstr>Contents</vt:lpstr>
      <vt:lpstr>5) Collected Items requiring action from SA</vt:lpstr>
      <vt:lpstr>Thank You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Andrew Bennett/Communications Research /SRUK/Principal Engineer/Samsung Electronics</cp:lastModifiedBy>
  <cp:revision>2048</cp:revision>
  <cp:lastPrinted>2017-02-24T12:37:51Z</cp:lastPrinted>
  <dcterms:created xsi:type="dcterms:W3CDTF">2008-08-30T09:32:10Z</dcterms:created>
  <dcterms:modified xsi:type="dcterms:W3CDTF">2024-12-03T15:24:19Z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