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6"/>
  </p:notesMasterIdLst>
  <p:handoutMasterIdLst>
    <p:handoutMasterId r:id="rId27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3" r:id="rId12"/>
    <p:sldId id="1162" r:id="rId13"/>
    <p:sldId id="1133" r:id="rId14"/>
    <p:sldId id="802" r:id="rId15"/>
    <p:sldId id="1159" r:id="rId16"/>
    <p:sldId id="1144" r:id="rId17"/>
    <p:sldId id="1160" r:id="rId18"/>
    <p:sldId id="1155" r:id="rId19"/>
    <p:sldId id="1152" r:id="rId20"/>
    <p:sldId id="1147" r:id="rId21"/>
    <p:sldId id="1146" r:id="rId22"/>
    <p:sldId id="1143" r:id="rId23"/>
    <p:sldId id="1148" r:id="rId24"/>
    <p:sldId id="760" r:id="rId2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BDEDF0-53DC-4E3D-9F6B-B6F196551030}" v="5" dt="2024-09-13T02:20:02.18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11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98BDEDF0-53DC-4E3D-9F6B-B6F196551030}"/>
    <pc:docChg chg="undo custSel addSld modSld">
      <pc:chgData name="Alain Sultan" userId="2b0808dc-3530-4760-ae57-56aa48186e32" providerId="ADAL" clId="{98BDEDF0-53DC-4E3D-9F6B-B6F196551030}" dt="2024-09-13T02:26:47.776" v="124" actId="1076"/>
      <pc:docMkLst>
        <pc:docMk/>
      </pc:docMkLst>
      <pc:sldChg chg="delSp modSp mod">
        <pc:chgData name="Alain Sultan" userId="2b0808dc-3530-4760-ae57-56aa48186e32" providerId="ADAL" clId="{98BDEDF0-53DC-4E3D-9F6B-B6F196551030}" dt="2024-09-13T02:26:47.776" v="124" actId="1076"/>
        <pc:sldMkLst>
          <pc:docMk/>
          <pc:sldMk cId="0" sldId="1116"/>
        </pc:sldMkLst>
        <pc:spChg chg="mod">
          <ac:chgData name="Alain Sultan" userId="2b0808dc-3530-4760-ae57-56aa48186e32" providerId="ADAL" clId="{98BDEDF0-53DC-4E3D-9F6B-B6F196551030}" dt="2024-09-13T02:26:39.401" v="123" actId="403"/>
          <ac:spMkLst>
            <pc:docMk/>
            <pc:sldMk cId="0" sldId="1116"/>
            <ac:spMk id="15363" creationId="{8B6101D0-4944-92F0-0F66-B23B066C30CA}"/>
          </ac:spMkLst>
        </pc:spChg>
        <pc:graphicFrameChg chg="mod modGraphic">
          <ac:chgData name="Alain Sultan" userId="2b0808dc-3530-4760-ae57-56aa48186e32" providerId="ADAL" clId="{98BDEDF0-53DC-4E3D-9F6B-B6F196551030}" dt="2024-09-13T02:26:47.776" v="124" actId="1076"/>
          <ac:graphicFrameMkLst>
            <pc:docMk/>
            <pc:sldMk cId="0" sldId="1116"/>
            <ac:graphicFrameMk id="2" creationId="{DD1370D6-E47A-0566-6C14-B8C4A4C0942F}"/>
          </ac:graphicFrameMkLst>
        </pc:graphicFrameChg>
        <pc:graphicFrameChg chg="del">
          <ac:chgData name="Alain Sultan" userId="2b0808dc-3530-4760-ae57-56aa48186e32" providerId="ADAL" clId="{98BDEDF0-53DC-4E3D-9F6B-B6F196551030}" dt="2024-09-13T02:19:08.119" v="1" actId="478"/>
          <ac:graphicFrameMkLst>
            <pc:docMk/>
            <pc:sldMk cId="0" sldId="1116"/>
            <ac:graphicFrameMk id="8" creationId="{C5279956-7D27-CD63-112A-B6D5521B1E86}"/>
          </ac:graphicFrameMkLst>
        </pc:graphicFrameChg>
      </pc:sldChg>
      <pc:sldChg chg="delSp modSp add mod">
        <pc:chgData name="Alain Sultan" userId="2b0808dc-3530-4760-ae57-56aa48186e32" providerId="ADAL" clId="{98BDEDF0-53DC-4E3D-9F6B-B6F196551030}" dt="2024-09-13T02:25:51.623" v="95" actId="1035"/>
        <pc:sldMkLst>
          <pc:docMk/>
          <pc:sldMk cId="1572026838" sldId="1163"/>
        </pc:sldMkLst>
        <pc:spChg chg="mod">
          <ac:chgData name="Alain Sultan" userId="2b0808dc-3530-4760-ae57-56aa48186e32" providerId="ADAL" clId="{98BDEDF0-53DC-4E3D-9F6B-B6F196551030}" dt="2024-09-13T02:25:43.857" v="88" actId="20577"/>
          <ac:spMkLst>
            <pc:docMk/>
            <pc:sldMk cId="1572026838" sldId="1163"/>
            <ac:spMk id="15363" creationId="{8B6101D0-4944-92F0-0F66-B23B066C30CA}"/>
          </ac:spMkLst>
        </pc:spChg>
        <pc:graphicFrameChg chg="del">
          <ac:chgData name="Alain Sultan" userId="2b0808dc-3530-4760-ae57-56aa48186e32" providerId="ADAL" clId="{98BDEDF0-53DC-4E3D-9F6B-B6F196551030}" dt="2024-09-13T02:20:20.511" v="28" actId="478"/>
          <ac:graphicFrameMkLst>
            <pc:docMk/>
            <pc:sldMk cId="1572026838" sldId="1163"/>
            <ac:graphicFrameMk id="2" creationId="{DD1370D6-E47A-0566-6C14-B8C4A4C0942F}"/>
          </ac:graphicFrameMkLst>
        </pc:graphicFrameChg>
        <pc:graphicFrameChg chg="mod modGraphic">
          <ac:chgData name="Alain Sultan" userId="2b0808dc-3530-4760-ae57-56aa48186e32" providerId="ADAL" clId="{98BDEDF0-53DC-4E3D-9F6B-B6F196551030}" dt="2024-09-13T02:25:51.623" v="95" actId="1035"/>
          <ac:graphicFrameMkLst>
            <pc:docMk/>
            <pc:sldMk cId="1572026838" sldId="1163"/>
            <ac:graphicFrameMk id="8" creationId="{C5279956-7D27-CD63-112A-B6D5521B1E86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9/13/2024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9/13/2024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#105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TSG#105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TSG#105, revised WID/SID during TSG#105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SP-241066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(rev. of RP-242377 / SP-241066)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TSG#105, 9 -13 September 2024, Melbourne, Australia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74530" y="109061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649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767622" y="1620175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76906" y="3088171"/>
            <a:ext cx="2490109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19C15CCF-80CD-277E-A752-D75E468FA27B}"/>
              </a:ext>
            </a:extLst>
          </p:cNvPr>
          <p:cNvSpPr/>
          <p:nvPr/>
        </p:nvSpPr>
        <p:spPr bwMode="auto">
          <a:xfrm>
            <a:off x="2625259" y="201991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5834" y="235642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4E171275-0C40-C6C1-7AEA-00E9343C7382}"/>
              </a:ext>
            </a:extLst>
          </p:cNvPr>
          <p:cNvSpPr/>
          <p:nvPr/>
        </p:nvSpPr>
        <p:spPr bwMode="auto">
          <a:xfrm>
            <a:off x="2610843" y="15235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47D6F069-8295-3309-3605-6F2AD0CE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1418" y="186009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20_5GA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053018"/>
            <a:ext cx="8873067" cy="3622675"/>
          </a:xfrm>
        </p:spPr>
        <p:txBody>
          <a:bodyPr/>
          <a:lstStyle/>
          <a:p>
            <a:r>
              <a:rPr lang="en-US" altLang="en-US" sz="1800" dirty="0"/>
              <a:t>The 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NYD*;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*; Stage 3 RAN normative freeze : NYD*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A0FFD28-EE98-A5DB-D8BA-A4FB4B287ED7}"/>
              </a:ext>
            </a:extLst>
          </p:cNvPr>
          <p:cNvSpPr txBox="1">
            <a:spLocks/>
          </p:cNvSpPr>
          <p:nvPr/>
        </p:nvSpPr>
        <p:spPr bwMode="auto">
          <a:xfrm>
            <a:off x="5144454" y="4807985"/>
            <a:ext cx="399954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NYD = Not Yet Defined</a:t>
            </a:r>
            <a:endParaRPr lang="en-US" altLang="en-US" sz="1000" kern="0" dirty="0"/>
          </a:p>
        </p:txBody>
      </p:sp>
    </p:spTree>
    <p:extLst>
      <p:ext uri="{BB962C8B-B14F-4D97-AF65-F5344CB8AC3E}">
        <p14:creationId xmlns:p14="http://schemas.microsoft.com/office/powerpoint/2010/main" val="378686443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20_FS_6G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work on 6G will be </a:t>
            </a:r>
            <a:r>
              <a:rPr lang="en-US" altLang="en-US" sz="1800" i="1" dirty="0"/>
              <a:t>only on studies. The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 </a:t>
            </a:r>
            <a:r>
              <a:rPr lang="en-GB" altLang="en-US" sz="2400" dirty="0"/>
              <a:t>(5GA &amp; 6G)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186" y="975785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5GA </a:t>
            </a:r>
          </a:p>
          <a:p>
            <a:pPr marL="739815" lvl="1" indent="-341313">
              <a:defRPr/>
            </a:pPr>
            <a:r>
              <a:rPr lang="en-US" altLang="en-US" sz="1600" dirty="0"/>
              <a:t>Studies: </a:t>
            </a:r>
            <a:r>
              <a:rPr lang="en-GB" altLang="en-US" sz="1600" dirty="0"/>
              <a:t>Still three SA1 studies (all approved at TSG#103, no new one): 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Satellite Access Phase 4 – 60% (was 30%)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FRMCS Phase 6 – 40% (was 20%)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Energy Efficiency as Service Criteria Phase 2  - 55% (was 25%)</a:t>
            </a:r>
          </a:p>
          <a:p>
            <a:pPr marL="739815" lvl="1" indent="-341313">
              <a:defRPr/>
            </a:pPr>
            <a:r>
              <a:rPr lang="en-GB" altLang="en-US" sz="1600" dirty="0"/>
              <a:t>Normative:</a:t>
            </a:r>
          </a:p>
          <a:p>
            <a:pPr marL="1139865" lvl="2" indent="-341313">
              <a:defRPr/>
            </a:pPr>
            <a:r>
              <a:rPr lang="en-US" altLang="en-US" sz="1200" dirty="0"/>
              <a:t>6 “</a:t>
            </a:r>
            <a:r>
              <a:rPr lang="en-US" altLang="en-US" sz="1200" dirty="0" err="1"/>
              <a:t>miniWIDs</a:t>
            </a:r>
            <a:r>
              <a:rPr lang="en-US" altLang="en-US" sz="1200" dirty="0"/>
              <a:t>” approved and completed in the last 3 months in SA1</a:t>
            </a:r>
            <a:endParaRPr lang="en-GB" altLang="en-US" sz="1200" dirty="0"/>
          </a:p>
          <a:p>
            <a:pPr marL="1139865" lvl="2" indent="-341313">
              <a:defRPr/>
            </a:pPr>
            <a:r>
              <a:rPr lang="en-GB" altLang="en-US" sz="1200" dirty="0"/>
              <a:t>One “basket” WID on Rel-20 Lawful Interception in SA3LI</a:t>
            </a: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FS_6G:</a:t>
            </a:r>
          </a:p>
          <a:p>
            <a:pPr marL="739775" lvl="1" indent="-341313">
              <a:defRPr/>
            </a:pPr>
            <a:r>
              <a:rPr lang="en-US" altLang="en-US" sz="1600" dirty="0"/>
              <a:t>SA1 presents one SID at TSG#105 to cover all the 6G-related work – this “single-SID-approach” is the one chosen by SA1</a:t>
            </a:r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Progressing – v.1.2.0 at TSG#105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9869" y="108565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653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2802924" y="2853850"/>
            <a:ext cx="164756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782329" y="4258325"/>
            <a:ext cx="204298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0658" y="1554083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1551" y="485034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025" y="1172213"/>
            <a:ext cx="798437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completed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</a:t>
            </a:r>
            <a:r>
              <a:rPr lang="en-US" altLang="en-US" sz="1200" b="1" dirty="0"/>
              <a:t>: </a:t>
            </a:r>
            <a:r>
              <a:rPr lang="en-US" altLang="en-US" sz="1200" b="1" dirty="0">
                <a:solidFill>
                  <a:srgbClr val="FF0000"/>
                </a:solidFill>
              </a:rPr>
              <a:t>(Informal) TARGET WAS JUNE – Nine studies not completed (out of 24 in total):</a:t>
            </a:r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398462" lvl="1" indent="0">
              <a:buNone/>
              <a:defRPr/>
            </a:pPr>
            <a:endParaRPr lang="en-US" altLang="en-US" sz="6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b="1" dirty="0"/>
              <a:t>: See next slide</a:t>
            </a:r>
            <a:endParaRPr lang="en-US" altLang="en-US" sz="800" dirty="0"/>
          </a:p>
          <a:p>
            <a:pPr marL="1139825" lvl="2" indent="-341313">
              <a:defRPr/>
            </a:pPr>
            <a:endParaRPr lang="en-US" altLang="en-US" sz="8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D1370D6-E47A-0566-6C14-B8C4A4C09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290776"/>
              </p:ext>
            </p:extLst>
          </p:nvPr>
        </p:nvGraphicFramePr>
        <p:xfrm>
          <a:off x="986791" y="2070562"/>
          <a:ext cx="6617661" cy="1440180"/>
        </p:xfrm>
        <a:graphic>
          <a:graphicData uri="http://schemas.openxmlformats.org/drawingml/2006/table">
            <a:tbl>
              <a:tblPr/>
              <a:tblGrid>
                <a:gridCol w="4823498">
                  <a:extLst>
                    <a:ext uri="{9D8B030D-6E8A-4147-A177-3AD203B41FA5}">
                      <a16:colId xmlns:a16="http://schemas.microsoft.com/office/drawing/2014/main" val="2451387968"/>
                    </a:ext>
                  </a:extLst>
                </a:gridCol>
                <a:gridCol w="1039091">
                  <a:extLst>
                    <a:ext uri="{9D8B030D-6E8A-4147-A177-3AD203B41FA5}">
                      <a16:colId xmlns:a16="http://schemas.microsoft.com/office/drawing/2014/main" val="2964206596"/>
                    </a:ext>
                  </a:extLst>
                </a:gridCol>
                <a:gridCol w="422563">
                  <a:extLst>
                    <a:ext uri="{9D8B030D-6E8A-4147-A177-3AD203B41FA5}">
                      <a16:colId xmlns:a16="http://schemas.microsoft.com/office/drawing/2014/main" val="1290745532"/>
                    </a:ext>
                  </a:extLst>
                </a:gridCol>
                <a:gridCol w="332509">
                  <a:extLst>
                    <a:ext uri="{9D8B030D-6E8A-4147-A177-3AD203B41FA5}">
                      <a16:colId xmlns:a16="http://schemas.microsoft.com/office/drawing/2014/main" val="2075062599"/>
                    </a:ext>
                  </a:extLst>
                </a:gridCol>
              </a:tblGrid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Study on Architecture support of Ambient power-enabled Internet of Things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FS_AmbientIoT</a:t>
                      </a:r>
                      <a:endParaRPr lang="en-GB" sz="1000" dirty="0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80%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9490150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Study on Application enabler for XR Services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FS_XRApp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90%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4014877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Study on SEAL Phase 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FS_SEAL_Ph4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7533127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Study on CAPIF Phase 3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FS_CAPIF_Ph3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90%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2921898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Study on MC services support on IOPS mode of operation for 5G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FS_Generic_IOPS</a:t>
                      </a:r>
                      <a:endParaRPr lang="en-GB" sz="1000" dirty="0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3917325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Study on system architecture for next generation real time communication services phase 2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FS_NG_RTC_Ph2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95%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0130929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Study on Vehicle Mounted Relays Phase 2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FS_VMR_Ph2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95%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534892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Study on User Identities and Authentication Architecture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FS_UIA_ARC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93%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277563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Study on Service aspects for supporting the </a:t>
                      </a:r>
                      <a:r>
                        <a:rPr lang="en-GB" sz="1000" dirty="0" err="1"/>
                        <a:t>eMMTel</a:t>
                      </a:r>
                      <a:r>
                        <a:rPr lang="en-GB" sz="1000" dirty="0"/>
                        <a:t> service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FS_eMMTelAPP</a:t>
                      </a:r>
                      <a:endParaRPr lang="en-GB" sz="1000" dirty="0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80%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437844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6" y="555839"/>
            <a:ext cx="9081654" cy="1979543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SA2, SA6 (Stage 2): Normative</a:t>
            </a:r>
            <a:endParaRPr lang="en-US" altLang="en-US" sz="1200" b="1" dirty="0"/>
          </a:p>
          <a:p>
            <a:pPr marL="739775" lvl="1" indent="-341313">
              <a:defRPr/>
            </a:pPr>
            <a:r>
              <a:rPr lang="en-US" altLang="en-US" sz="1200" b="1" dirty="0">
                <a:solidFill>
                  <a:srgbClr val="FF0000"/>
                </a:solidFill>
              </a:rPr>
              <a:t>TARGET IS DECEMBER 2024 </a:t>
            </a:r>
          </a:p>
          <a:p>
            <a:pPr marL="739775" lvl="1" indent="-341313">
              <a:defRPr/>
            </a:pPr>
            <a:r>
              <a:rPr lang="en-US" altLang="en-US" sz="1100" b="1" dirty="0"/>
              <a:t>62 items (against 44 at previous TSG)</a:t>
            </a:r>
            <a:r>
              <a:rPr lang="en-US" altLang="en-US" sz="1100" dirty="0"/>
              <a:t>, </a:t>
            </a:r>
            <a:r>
              <a:rPr lang="en-US" altLang="en-US" sz="1100" b="1" dirty="0"/>
              <a:t>OCI = 46% (against 30% </a:t>
            </a:r>
            <a:r>
              <a:rPr lang="en-US" altLang="en-US" sz="1100" dirty="0"/>
              <a:t>at previous TSG). </a:t>
            </a:r>
          </a:p>
          <a:p>
            <a:pPr marL="739775" lvl="1" indent="-341313">
              <a:defRPr/>
            </a:pPr>
            <a:r>
              <a:rPr lang="en-US" altLang="en-US" sz="1100" dirty="0">
                <a:solidFill>
                  <a:srgbClr val="FF0000"/>
                </a:solidFill>
              </a:rPr>
              <a:t>Items still below 50% shown here </a:t>
            </a:r>
            <a:r>
              <a:rPr lang="en-US" altLang="en-US" sz="1100" dirty="0"/>
              <a:t>(not showing TEI19_xx items) :</a:t>
            </a:r>
          </a:p>
          <a:p>
            <a:pPr marL="1139825" lvl="2" indent="-341313">
              <a:defRPr/>
            </a:pPr>
            <a:endParaRPr lang="en-US" altLang="en-US" sz="8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279956-7D27-CD63-112A-B6D5521B1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309159"/>
              </p:ext>
            </p:extLst>
          </p:nvPr>
        </p:nvGraphicFramePr>
        <p:xfrm>
          <a:off x="1086319" y="1553342"/>
          <a:ext cx="6634699" cy="3476547"/>
        </p:xfrm>
        <a:graphic>
          <a:graphicData uri="http://schemas.openxmlformats.org/drawingml/2006/table">
            <a:tbl>
              <a:tblPr/>
              <a:tblGrid>
                <a:gridCol w="532508">
                  <a:extLst>
                    <a:ext uri="{9D8B030D-6E8A-4147-A177-3AD203B41FA5}">
                      <a16:colId xmlns:a16="http://schemas.microsoft.com/office/drawing/2014/main" val="56515982"/>
                    </a:ext>
                  </a:extLst>
                </a:gridCol>
                <a:gridCol w="4273391">
                  <a:extLst>
                    <a:ext uri="{9D8B030D-6E8A-4147-A177-3AD203B41FA5}">
                      <a16:colId xmlns:a16="http://schemas.microsoft.com/office/drawing/2014/main" val="3835096501"/>
                    </a:ext>
                  </a:extLst>
                </a:gridCol>
                <a:gridCol w="1043755">
                  <a:extLst>
                    <a:ext uri="{9D8B030D-6E8A-4147-A177-3AD203B41FA5}">
                      <a16:colId xmlns:a16="http://schemas.microsoft.com/office/drawing/2014/main" val="426598056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165316149"/>
                    </a:ext>
                  </a:extLst>
                </a:gridCol>
                <a:gridCol w="450509">
                  <a:extLst>
                    <a:ext uri="{9D8B030D-6E8A-4147-A177-3AD203B41FA5}">
                      <a16:colId xmlns:a16="http://schemas.microsoft.com/office/drawing/2014/main" val="964197982"/>
                    </a:ext>
                  </a:extLst>
                </a:gridCol>
              </a:tblGrid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1050112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Energy Efficiency and Energy Saving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EnergySys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785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1040033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Stage 2 of Core Network Enhanced Support for Artificial Intelligence (AI)/Machine Learning (ML)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AIML_CN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387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1040075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Stage 2 of Application enablement for AI/ML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AIML_App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134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1040027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   Integration of satellite components in the 5G architecture Phase III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5GSAT_Ph3_ARCH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45301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1040077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Application enablement for satellite access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5GSAT_Ph3_App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62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1040076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Application enablement for mobile metaverse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Metaverse_App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7515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1040032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Extended Reality and Media service (XRM)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XRM_Ph2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32276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1040074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Application enablement for XRM Services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XRM_Ph2_App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777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1050097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UPF enhancement for Exposure And SBA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UPEAS_Ph2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26%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36887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1050035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CAPIF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CAPIF_Ph3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185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1050036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MC services support on IOPS mode of operation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Generic_IOPS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30540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1050050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Stage 2 of Enhancement of support for Edge Computing in 5G Core network -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eEDGE_5GC_Ph3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30006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1050056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Multi-Access (ATSSS_Ph4)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MASSS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33%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47572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1040026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Stage 2 of System architecture for Next Generation Real time Communication services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NG_RTC_Ph2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4309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1040028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System aspects of 5G NR </a:t>
                      </a:r>
                      <a:r>
                        <a:rPr lang="en-GB" sz="1000" dirty="0" err="1"/>
                        <a:t>Femto</a:t>
                      </a:r>
                      <a:r>
                        <a:rPr lang="en-GB" sz="1000" dirty="0"/>
                        <a:t>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5G_Femto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03447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1040031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Stage 2 of Vehicle Mounted Relays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VMR_Ph2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81160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1040085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Stage 2 of Identifying non-3GPP Devices Connecting behind a UE or 5G-RG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UIA_ARC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95981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1040073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Application enablement aspects for MMTel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MMTel_App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751628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1040072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/>
                        <a:t>   Stage 2 of Enhanced application layer support for location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eLSAPP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6102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202683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dirty="0"/>
              <a:t>RAN</a:t>
            </a:r>
          </a:p>
          <a:p>
            <a:pPr marL="739815" lvl="1" indent="-341313">
              <a:defRPr/>
            </a:pPr>
            <a:r>
              <a:rPr lang="en-GB" altLang="en-US" sz="2000" b="1" dirty="0"/>
              <a:t>studies</a:t>
            </a:r>
            <a:r>
              <a:rPr lang="en-GB" altLang="en-US" sz="2000" dirty="0"/>
              <a:t>: </a:t>
            </a:r>
            <a:r>
              <a:rPr lang="en-US" altLang="en-US" sz="2000" dirty="0"/>
              <a:t> </a:t>
            </a:r>
            <a:r>
              <a:rPr lang="en-US" altLang="en-US" sz="1400" b="1" dirty="0"/>
              <a:t>10 studies (against 8 </a:t>
            </a:r>
            <a:r>
              <a:rPr lang="en-US" altLang="en-US" sz="1400" dirty="0"/>
              <a:t>at previous TSG), </a:t>
            </a:r>
            <a:r>
              <a:rPr lang="en-US" altLang="en-US" sz="1400" b="1" dirty="0"/>
              <a:t>OCI = 51 % </a:t>
            </a:r>
            <a:r>
              <a:rPr lang="en-US" altLang="en-US" sz="1400" dirty="0"/>
              <a:t>(against 32% at previous TSG)</a:t>
            </a:r>
            <a:endParaRPr lang="en-GB" altLang="en-US" sz="1100" dirty="0"/>
          </a:p>
          <a:p>
            <a:pPr marL="739815" lvl="1" indent="-341313">
              <a:defRPr/>
            </a:pPr>
            <a:r>
              <a:rPr lang="en-GB" altLang="en-US" sz="2000" u="sng" dirty="0"/>
              <a:t>RAN </a:t>
            </a:r>
            <a:r>
              <a:rPr lang="en-GB" altLang="en-US" sz="2000" b="1" u="sng" dirty="0"/>
              <a:t>Core</a:t>
            </a:r>
            <a:r>
              <a:rPr lang="en-GB" altLang="en-US" sz="2000" u="sng" dirty="0"/>
              <a:t>: </a:t>
            </a:r>
            <a:r>
              <a:rPr lang="en-GB" altLang="en-US" sz="1400" b="1" u="sng" dirty="0"/>
              <a:t>41 items </a:t>
            </a:r>
            <a:r>
              <a:rPr lang="en-US" altLang="en-US" sz="1400" b="1" u="sng" dirty="0"/>
              <a:t>(against 20 </a:t>
            </a:r>
            <a:r>
              <a:rPr lang="en-US" altLang="en-US" sz="1400" u="sng" dirty="0"/>
              <a:t>at previous TSG), </a:t>
            </a:r>
            <a:r>
              <a:rPr lang="en-US" altLang="en-US" sz="1400" b="1" u="sng" dirty="0"/>
              <a:t>OCI = 25 % </a:t>
            </a:r>
            <a:r>
              <a:rPr lang="en-US" altLang="en-US" sz="1400" u="sng" dirty="0"/>
              <a:t>(against 18% at previous TSG) </a:t>
            </a:r>
            <a:endParaRPr lang="en-US" altLang="en-US" sz="1100" u="sng" dirty="0"/>
          </a:p>
          <a:p>
            <a:pPr marL="739815" lvl="1" indent="-341313">
              <a:defRPr/>
            </a:pPr>
            <a:r>
              <a:rPr lang="en-GB" altLang="en-US" sz="2000" dirty="0"/>
              <a:t>RAN </a:t>
            </a:r>
            <a:r>
              <a:rPr lang="en-GB" altLang="en-US" sz="2000" b="1" dirty="0"/>
              <a:t>Perf</a:t>
            </a:r>
            <a:r>
              <a:rPr lang="en-GB" altLang="en-US" sz="2000" dirty="0"/>
              <a:t>:  </a:t>
            </a:r>
            <a:r>
              <a:rPr lang="en-GB" altLang="en-US" sz="1400" b="1" dirty="0"/>
              <a:t>26 items </a:t>
            </a:r>
            <a:r>
              <a:rPr lang="en-US" altLang="en-US" sz="1400" b="1" dirty="0"/>
              <a:t>(against 19 </a:t>
            </a:r>
            <a:r>
              <a:rPr lang="en-US" altLang="en-US" sz="1400" dirty="0"/>
              <a:t>at previous TSG), </a:t>
            </a:r>
            <a:r>
              <a:rPr lang="en-US" altLang="en-US" sz="1400" b="1" dirty="0"/>
              <a:t>OCI = 6 % </a:t>
            </a:r>
            <a:r>
              <a:rPr lang="en-US" altLang="en-US" sz="1400" dirty="0"/>
              <a:t>(against 0% at previous TSG) </a:t>
            </a:r>
            <a:endParaRPr lang="en-GB" altLang="en-US" sz="1100" dirty="0"/>
          </a:p>
          <a:p>
            <a:pPr marL="341313" indent="-341313">
              <a:defRPr/>
            </a:pPr>
            <a:r>
              <a:rPr lang="en-US" altLang="en-US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20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Studies: Stays at 51 studies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64 % </a:t>
            </a:r>
            <a:r>
              <a:rPr lang="en-US" altLang="en-US" sz="1400" dirty="0"/>
              <a:t>(against 51% at previous TSG)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Normative: 26 items (against 20 at previous TSG)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36% (against 20% </a:t>
            </a:r>
            <a:r>
              <a:rPr lang="en-US" altLang="en-US" sz="14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2000" b="1" dirty="0"/>
              <a:t>CT WG: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Studies: 2 studies (against 1 at previous TSG)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7 % </a:t>
            </a:r>
            <a:r>
              <a:rPr lang="en-US" altLang="en-US" sz="1400" dirty="0"/>
              <a:t>(against 0% at previous TSG)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Normative: 62 items (against 27 at previous TSG)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13% (against 0% </a:t>
            </a:r>
            <a:r>
              <a:rPr lang="en-US" altLang="en-US" sz="14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</a:p>
          <a:p>
            <a:pPr lvl="1">
              <a:defRPr/>
            </a:pPr>
            <a:r>
              <a:rPr lang="en-GB" altLang="en-US" sz="1050" dirty="0"/>
              <a:t>Sept 2024: no specific milestone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freeze; 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820" y="3153565"/>
            <a:ext cx="2202010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302354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1" y="3024921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0639BF2-5BF2-BA56-26AB-D1EDC1B3A9C7}"/>
              </a:ext>
            </a:extLst>
          </p:cNvPr>
          <p:cNvSpPr>
            <a:spLocks/>
          </p:cNvSpPr>
          <p:nvPr/>
        </p:nvSpPr>
        <p:spPr bwMode="auto">
          <a:xfrm>
            <a:off x="547905" y="28455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30659</TotalTime>
  <Words>3189</Words>
  <Application>Microsoft Office PowerPoint</Application>
  <PresentationFormat>On-screen Show (16:9)</PresentationFormat>
  <Paragraphs>533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(1/2)</vt:lpstr>
      <vt:lpstr>Release 19 progress overview (2/2)</vt:lpstr>
      <vt:lpstr>Release 19 timeline recap - text version</vt:lpstr>
      <vt:lpstr>Content of this Work Plan review </vt:lpstr>
      <vt:lpstr>PowerPoint Presentation</vt:lpstr>
      <vt:lpstr>Release 20: introduction</vt:lpstr>
      <vt:lpstr>Release 20_5GA</vt:lpstr>
      <vt:lpstr>Release 20_FS_6G</vt:lpstr>
      <vt:lpstr>Release 20 progress overview (5GA &amp; 6G)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0718</cp:lastModifiedBy>
  <cp:revision>2012</cp:revision>
  <cp:lastPrinted>2017-02-24T12:37:51Z</cp:lastPrinted>
  <dcterms:created xsi:type="dcterms:W3CDTF">2008-08-30T09:32:10Z</dcterms:created>
  <dcterms:modified xsi:type="dcterms:W3CDTF">2024-09-13T02:26:50Z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