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0"/>
  </p:notesMasterIdLst>
  <p:handoutMasterIdLst>
    <p:handoutMasterId r:id="rId11"/>
  </p:handoutMasterIdLst>
  <p:sldIdLst>
    <p:sldId id="1120" r:id="rId5"/>
    <p:sldId id="1122" r:id="rId6"/>
    <p:sldId id="1123" r:id="rId7"/>
    <p:sldId id="1124" r:id="rId8"/>
    <p:sldId id="112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>
        <p:scale>
          <a:sx n="75" d="100"/>
          <a:sy n="75" d="100"/>
        </p:scale>
        <p:origin x="786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943" y="2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9/11/2024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9/11/2024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#105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10 – 13 September 2024, Melbourne, Australia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/>
              <a:t>SP-241360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/>
              <a:t>SP-241360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</a:t>
            </a:r>
            <a:endParaRPr lang="de-DE" altLang="de-DE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977928" y="1271588"/>
            <a:ext cx="5188151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on WA#64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C0F12AE8-362A-4181-BC04-78866F3EF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Working Agreement #64</a:t>
            </a:r>
            <a:endParaRPr lang="ko-KR" altLang="en-US" dirty="0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899E3E9A-B0B0-4185-9DAC-7A549A79E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766509"/>
          </a:xfrm>
        </p:spPr>
        <p:txBody>
          <a:bodyPr/>
          <a:lstStyle/>
          <a:p>
            <a:r>
              <a:rPr lang="en-US" altLang="ko-KR" dirty="0"/>
              <a:t> </a:t>
            </a:r>
            <a:r>
              <a:rPr lang="en-US" altLang="ko-KR" sz="1400" dirty="0"/>
              <a:t>SA2 chair declared WA#64 as shown in the table</a:t>
            </a:r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4938129-0308-42E2-B195-2199D21081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206613"/>
              </p:ext>
            </p:extLst>
          </p:nvPr>
        </p:nvGraphicFramePr>
        <p:xfrm>
          <a:off x="562522" y="1724883"/>
          <a:ext cx="8234855" cy="27191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7886">
                  <a:extLst>
                    <a:ext uri="{9D8B030D-6E8A-4147-A177-3AD203B41FA5}">
                      <a16:colId xmlns:a16="http://schemas.microsoft.com/office/drawing/2014/main" val="290988390"/>
                    </a:ext>
                  </a:extLst>
                </a:gridCol>
                <a:gridCol w="2285774">
                  <a:extLst>
                    <a:ext uri="{9D8B030D-6E8A-4147-A177-3AD203B41FA5}">
                      <a16:colId xmlns:a16="http://schemas.microsoft.com/office/drawing/2014/main" val="3685789611"/>
                    </a:ext>
                  </a:extLst>
                </a:gridCol>
                <a:gridCol w="733459">
                  <a:extLst>
                    <a:ext uri="{9D8B030D-6E8A-4147-A177-3AD203B41FA5}">
                      <a16:colId xmlns:a16="http://schemas.microsoft.com/office/drawing/2014/main" val="3881973305"/>
                    </a:ext>
                  </a:extLst>
                </a:gridCol>
                <a:gridCol w="795810">
                  <a:extLst>
                    <a:ext uri="{9D8B030D-6E8A-4147-A177-3AD203B41FA5}">
                      <a16:colId xmlns:a16="http://schemas.microsoft.com/office/drawing/2014/main" val="3104679035"/>
                    </a:ext>
                  </a:extLst>
                </a:gridCol>
                <a:gridCol w="1095927">
                  <a:extLst>
                    <a:ext uri="{9D8B030D-6E8A-4147-A177-3AD203B41FA5}">
                      <a16:colId xmlns:a16="http://schemas.microsoft.com/office/drawing/2014/main" val="3632851847"/>
                    </a:ext>
                  </a:extLst>
                </a:gridCol>
                <a:gridCol w="822847">
                  <a:extLst>
                    <a:ext uri="{9D8B030D-6E8A-4147-A177-3AD203B41FA5}">
                      <a16:colId xmlns:a16="http://schemas.microsoft.com/office/drawing/2014/main" val="1988584633"/>
                    </a:ext>
                  </a:extLst>
                </a:gridCol>
                <a:gridCol w="908149">
                  <a:extLst>
                    <a:ext uri="{9D8B030D-6E8A-4147-A177-3AD203B41FA5}">
                      <a16:colId xmlns:a16="http://schemas.microsoft.com/office/drawing/2014/main" val="3933307762"/>
                    </a:ext>
                  </a:extLst>
                </a:gridCol>
                <a:gridCol w="1095003">
                  <a:extLst>
                    <a:ext uri="{9D8B030D-6E8A-4147-A177-3AD203B41FA5}">
                      <a16:colId xmlns:a16="http://schemas.microsoft.com/office/drawing/2014/main" val="2091650905"/>
                    </a:ext>
                  </a:extLst>
                </a:gridCol>
              </a:tblGrid>
              <a:tr h="63927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#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Text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Date of inclusion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Challenge to be addressed at meeting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</a:rPr>
                        <a:t>Supporting Tdoc</a:t>
                      </a:r>
                      <a:endParaRPr lang="ko-KR" sz="1400" kern="10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</a:rPr>
                        <a:t>challenge-by date</a:t>
                      </a:r>
                      <a:endParaRPr lang="ko-KR" sz="1400" kern="10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</a:rPr>
                        <a:t>meeting at which created</a:t>
                      </a:r>
                      <a:endParaRPr lang="ko-KR" sz="1400" kern="10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</a:rPr>
                        <a:t>Status</a:t>
                      </a:r>
                      <a:endParaRPr lang="ko-KR" sz="1400" kern="10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1688831"/>
                  </a:ext>
                </a:extLst>
              </a:tr>
              <a:tr h="1324162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</a:rPr>
                        <a:t>64</a:t>
                      </a:r>
                      <a:endParaRPr lang="ko-KR" sz="1400" kern="10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The SA WG2 Chair declared the Feasibility Study on 5GS Enhancement for Energy Efficiency and Energy Saving Key Issue #1 conclusion updates contained in S2-2409296 as a Working Agreement.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23 August 2024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SA#105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S2-2409296</a:t>
                      </a:r>
                      <a:endParaRPr lang="ko-KR" sz="1400" kern="100" dirty="0">
                        <a:effectLst/>
                        <a:latin typeface="+mn-lt"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S2-2409559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03 September 2024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SA2#164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27/08/2024: Challenge received from Qualcomm</a:t>
                      </a:r>
                      <a:endParaRPr lang="ko-KR" sz="1400" kern="100" dirty="0"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6765" marR="567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027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0131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B6C86C-9E12-43BB-8C38-EF7B0632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Samsung Proposal for a </a:t>
            </a:r>
            <a:r>
              <a:rPr lang="en-US" altLang="ko-KR" sz="2800" dirty="0" err="1"/>
              <a:t>compromization</a:t>
            </a:r>
            <a:r>
              <a:rPr lang="en-US" altLang="ko-KR" sz="2800" dirty="0"/>
              <a:t> on Standalone NF or NWDAF</a:t>
            </a:r>
            <a:endParaRPr lang="ko-KR" altLang="en-US" sz="28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001A57-CFF5-45CE-85CC-C0A0AC01F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924050"/>
            <a:ext cx="8388350" cy="2611535"/>
          </a:xfrm>
        </p:spPr>
        <p:txBody>
          <a:bodyPr/>
          <a:lstStyle/>
          <a:p>
            <a:r>
              <a:rPr lang="en-US" altLang="ko-KR" sz="2000" dirty="0"/>
              <a:t>Original Text in WA#64</a:t>
            </a:r>
          </a:p>
          <a:p>
            <a:pPr lvl="1"/>
            <a:r>
              <a:rPr lang="en-US" altLang="ko-KR" sz="1800" dirty="0"/>
              <a:t>NOTE: The new network functionality can be deployed standalone or co-located with other NFs under SA2 responsibility.</a:t>
            </a:r>
          </a:p>
          <a:p>
            <a:r>
              <a:rPr lang="en-US" altLang="ko-KR" sz="2000" dirty="0"/>
              <a:t>Proposed Text to replace the above NOTE</a:t>
            </a:r>
          </a:p>
          <a:p>
            <a:pPr lvl="1"/>
            <a:r>
              <a:rPr lang="en-US" altLang="ko-KR" sz="1800" dirty="0"/>
              <a:t>Whether new NF is defined or the existing NF (e.g. NWDAF) is enhanced to support the new functionality will be decided during the normative phase under SA2 responsibility. 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48650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B6C36C-6217-4FA5-B06C-EEB417A35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E/// Proposal in offline e-mail thread 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F552253-9668-4953-BEBD-3C3250210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US" altLang="ko-KR" sz="2000" i="1" dirty="0"/>
              <a:t>TSG-SA#105 are asked:</a:t>
            </a:r>
            <a:endParaRPr lang="en-US" altLang="ko-KR" sz="2000" dirty="0"/>
          </a:p>
          <a:p>
            <a:pPr lvl="1" fontAlgn="t"/>
            <a:r>
              <a:rPr lang="en-US" altLang="ko-KR" sz="2000" i="1" dirty="0"/>
              <a:t>to confirm that the 22.261 6.15a “Energy Efficiency as a Service Criteria” requirements on credit control and charging are </a:t>
            </a:r>
            <a:r>
              <a:rPr lang="en-US" altLang="ko-KR" sz="2000" b="1" i="1" dirty="0"/>
              <a:t>NOT</a:t>
            </a:r>
            <a:r>
              <a:rPr lang="en-US" altLang="ko-KR" sz="2000" i="1" dirty="0"/>
              <a:t> applicable to a KI#1 solution based on new SA2 defined functionality (e.g. according to the WA);</a:t>
            </a:r>
            <a:endParaRPr lang="en-US" altLang="ko-KR" sz="2000" dirty="0"/>
          </a:p>
          <a:p>
            <a:pPr lvl="1" fontAlgn="t"/>
            <a:r>
              <a:rPr lang="en-US" altLang="ko-KR" sz="2000" i="1" dirty="0"/>
              <a:t>and to add the NOTE below in clause 4 (objectives) of the New WID on Energy Efficiency and Energy Saving (S2-2409559)</a:t>
            </a:r>
            <a:endParaRPr lang="en-US" altLang="ko-KR" sz="2000" dirty="0"/>
          </a:p>
          <a:p>
            <a:pPr lvl="2" fontAlgn="t"/>
            <a:r>
              <a:rPr lang="en-US" altLang="ko-KR" sz="1600" i="1" dirty="0"/>
              <a:t>NOTE x: The 3GPP TS 22.261 clause 6.15a “Energy Efficiency as a Service Criteria” requirements on credit control and charging are NOT applicable to this WID.</a:t>
            </a:r>
          </a:p>
          <a:p>
            <a:pPr marL="0" indent="0">
              <a:buNone/>
            </a:pP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479557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9AB3518-96B9-4EE6-8DCD-A2AF8B31D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(Summary)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9F4C50-D1FA-4570-979F-FD71AF0AF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It is proposed as follow in order to avoid Technical Voting for WA#64</a:t>
            </a:r>
          </a:p>
          <a:p>
            <a:r>
              <a:rPr lang="en-US" altLang="ko-KR" sz="2000" dirty="0"/>
              <a:t>Replace the following NOTE in WA#64</a:t>
            </a:r>
          </a:p>
          <a:p>
            <a:pPr lvl="1"/>
            <a:r>
              <a:rPr lang="en-US" altLang="ko-KR" sz="1800" dirty="0"/>
              <a:t>Original NOTE: The new network functionality can be deployed standalone or co-located with other NFs under SA2 responsibility.</a:t>
            </a:r>
          </a:p>
          <a:p>
            <a:pPr lvl="1"/>
            <a:r>
              <a:rPr lang="en-US" altLang="ko-KR" sz="1800" dirty="0"/>
              <a:t>Proposed NOTE: Whether new NF is defined or the existing NF (e.g. NWDAF) is enhanced to support the new functionality will be decided during the normative phase under SA2 responsibility. </a:t>
            </a:r>
            <a:endParaRPr lang="ko-KR" altLang="en-US" sz="1800" dirty="0"/>
          </a:p>
          <a:p>
            <a:pPr fontAlgn="t"/>
            <a:r>
              <a:rPr lang="en-US" altLang="ko-KR" sz="2000" i="1" dirty="0"/>
              <a:t>add the NOTE below in clause 4 (objectives) of the New WID on Energy Efficiency and Energy Saving (S2-2409559)</a:t>
            </a:r>
            <a:endParaRPr lang="en-US" altLang="ko-KR" sz="2000" dirty="0"/>
          </a:p>
          <a:p>
            <a:pPr lvl="1" fontAlgn="t"/>
            <a:r>
              <a:rPr lang="en-US" altLang="ko-KR" sz="1600" i="1" dirty="0"/>
              <a:t>NOTE x: The 3GPP TS 22.261 clause 6.15a “Energy Efficiency as a Service Criteria” requirements on credit control and charging are NOT applicable to this WID.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60305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dcmitype/"/>
    <ds:schemaRef ds:uri="http://purl.org/dc/terms/"/>
    <ds:schemaRef ds:uri="199dcaf0-96ce-4e65-9ae8-79a6ae4aa63e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ca8e41a-b3d0-462f-857c-48a93d48cc9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36529</TotalTime>
  <Words>440</Words>
  <Application>Microsoft Office PowerPoint</Application>
  <PresentationFormat>화면 슬라이드 쇼(16:9)</PresentationFormat>
  <Paragraphs>39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Arial </vt:lpstr>
      <vt:lpstr>MS PGothic</vt:lpstr>
      <vt:lpstr>MS PGothic</vt:lpstr>
      <vt:lpstr>맑은 고딕</vt:lpstr>
      <vt:lpstr>Arial</vt:lpstr>
      <vt:lpstr>Calibri</vt:lpstr>
      <vt:lpstr>Times New Roman</vt:lpstr>
      <vt:lpstr>Office Theme</vt:lpstr>
      <vt:lpstr>Custom Design</vt:lpstr>
      <vt:lpstr>PowerPoint 프레젠테이션</vt:lpstr>
      <vt:lpstr>Working Agreement #64</vt:lpstr>
      <vt:lpstr>Samsung Proposal for a compromization on Standalone NF or NWDAF</vt:lpstr>
      <vt:lpstr>E/// Proposal in offline e-mail thread </vt:lpstr>
      <vt:lpstr>Proposal (Summary)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</cp:lastModifiedBy>
  <cp:revision>2034</cp:revision>
  <cp:lastPrinted>2017-02-24T12:37:51Z</cp:lastPrinted>
  <dcterms:created xsi:type="dcterms:W3CDTF">2008-08-30T09:32:10Z</dcterms:created>
  <dcterms:modified xsi:type="dcterms:W3CDTF">2024-09-11T01:56:15Z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