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 id="2147483691" r:id="rId5"/>
  </p:sldMasterIdLst>
  <p:notesMasterIdLst>
    <p:notesMasterId r:id="rId39"/>
  </p:notesMasterIdLst>
  <p:sldIdLst>
    <p:sldId id="434" r:id="rId6"/>
    <p:sldId id="448" r:id="rId7"/>
    <p:sldId id="1198" r:id="rId8"/>
    <p:sldId id="1175" r:id="rId9"/>
    <p:sldId id="1120" r:id="rId10"/>
    <p:sldId id="1113" r:id="rId11"/>
    <p:sldId id="1183" r:id="rId12"/>
    <p:sldId id="1191" r:id="rId13"/>
    <p:sldId id="1192" r:id="rId14"/>
    <p:sldId id="1193" r:id="rId15"/>
    <p:sldId id="1238" r:id="rId16"/>
    <p:sldId id="1263" r:id="rId17"/>
    <p:sldId id="1264" r:id="rId18"/>
    <p:sldId id="1265" r:id="rId19"/>
    <p:sldId id="1266" r:id="rId20"/>
    <p:sldId id="1267" r:id="rId21"/>
    <p:sldId id="1247" r:id="rId22"/>
    <p:sldId id="1246" r:id="rId23"/>
    <p:sldId id="1248" r:id="rId24"/>
    <p:sldId id="1249" r:id="rId25"/>
    <p:sldId id="1250" r:id="rId26"/>
    <p:sldId id="1251" r:id="rId27"/>
    <p:sldId id="1252" r:id="rId28"/>
    <p:sldId id="1253" r:id="rId29"/>
    <p:sldId id="1254" r:id="rId30"/>
    <p:sldId id="1255" r:id="rId31"/>
    <p:sldId id="1256" r:id="rId32"/>
    <p:sldId id="1257" r:id="rId33"/>
    <p:sldId id="1258" r:id="rId34"/>
    <p:sldId id="1259" r:id="rId35"/>
    <p:sldId id="1260" r:id="rId36"/>
    <p:sldId id="1261" r:id="rId37"/>
    <p:sldId id="1262" r:id="rId38"/>
  </p:sldIdLst>
  <p:sldSz cx="14995525" cy="6858000"/>
  <p:notesSz cx="6858000" cy="9144000"/>
  <p:defaultTextStyle>
    <a:defPPr>
      <a:defRPr lang="fi-F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Wanshi Chen" initials="WC" lastIdx="1" clrIdx="0">
    <p:extLst>
      <p:ext uri="{19B8F6BF-5375-455C-9EA6-DF929625EA0E}">
        <p15:presenceInfo xmlns:p15="http://schemas.microsoft.com/office/powerpoint/2012/main" userId="S::wanshic@qti.qualcomm.com::3a7dbef4-3474-47c6-9897-007f5734efb0"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A7A7"/>
    <a:srgbClr val="C800BE"/>
    <a:srgbClr val="0066FF"/>
    <a:srgbClr val="FA7100"/>
    <a:srgbClr val="92D050"/>
    <a:srgbClr val="C5C5C5"/>
    <a:srgbClr val="53FFA1"/>
    <a:srgbClr val="FF5B5B"/>
    <a:srgbClr val="663300"/>
    <a:srgbClr val="1E965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3932562-7DD6-472A-9132-49848253D054}" v="29" dt="2023-11-20T14:11:47.195"/>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3971" autoAdjust="0"/>
    <p:restoredTop sz="96357" autoAdjust="0"/>
  </p:normalViewPr>
  <p:slideViewPr>
    <p:cSldViewPr snapToGrid="0">
      <p:cViewPr varScale="1">
        <p:scale>
          <a:sx n="112" d="100"/>
          <a:sy n="112" d="100"/>
        </p:scale>
        <p:origin x="150" y="144"/>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snapToGrid="0">
      <p:cViewPr varScale="1">
        <p:scale>
          <a:sx n="87" d="100"/>
          <a:sy n="87" d="100"/>
        </p:scale>
        <p:origin x="3840" y="66"/>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notesMaster" Target="notesMasters/notesMaster1.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viewProps" Target="viewProps.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commentAuthors" Target="commentAuthors.xml"/><Relationship Id="rId45" Type="http://schemas.microsoft.com/office/2016/11/relationships/changesInfo" Target="changesInfos/changesInfo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theme" Target="theme/theme1.xml"/><Relationship Id="rId8" Type="http://schemas.openxmlformats.org/officeDocument/2006/relationships/slide" Target="slides/slide3.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microsoft.com/office/2015/10/relationships/revisionInfo" Target="revisionInfo.xml"/><Relationship Id="rId20" Type="http://schemas.openxmlformats.org/officeDocument/2006/relationships/slide" Target="slides/slide15.xml"/><Relationship Id="rId41"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Wanshi Chen" userId="3a7dbef4-3474-47c6-9897-007f5734efb0" providerId="ADAL" clId="{C09D6E4C-C680-43E8-8C68-7B0A4B7A5149}"/>
    <pc:docChg chg="modSld">
      <pc:chgData name="Wanshi Chen" userId="3a7dbef4-3474-47c6-9897-007f5734efb0" providerId="ADAL" clId="{C09D6E4C-C680-43E8-8C68-7B0A4B7A5149}" dt="2023-11-20T17:11:28.255" v="19" actId="20577"/>
      <pc:docMkLst>
        <pc:docMk/>
      </pc:docMkLst>
      <pc:sldChg chg="modSp mod">
        <pc:chgData name="Wanshi Chen" userId="3a7dbef4-3474-47c6-9897-007f5734efb0" providerId="ADAL" clId="{C09D6E4C-C680-43E8-8C68-7B0A4B7A5149}" dt="2023-11-20T17:11:28.255" v="19" actId="20577"/>
        <pc:sldMkLst>
          <pc:docMk/>
          <pc:sldMk cId="399343419" sldId="434"/>
        </pc:sldMkLst>
        <pc:spChg chg="mod">
          <ac:chgData name="Wanshi Chen" userId="3a7dbef4-3474-47c6-9897-007f5734efb0" providerId="ADAL" clId="{C09D6E4C-C680-43E8-8C68-7B0A4B7A5149}" dt="2023-11-20T17:11:28.255" v="19" actId="20577"/>
          <ac:spMkLst>
            <pc:docMk/>
            <pc:sldMk cId="399343419" sldId="434"/>
            <ac:spMk id="4" creationId="{383B80EF-453E-44A1-A570-F84B9499B06E}"/>
          </ac:spMkLst>
        </pc:spChg>
      </pc:sldChg>
      <pc:sldChg chg="modSp mod">
        <pc:chgData name="Wanshi Chen" userId="3a7dbef4-3474-47c6-9897-007f5734efb0" providerId="ADAL" clId="{C09D6E4C-C680-43E8-8C68-7B0A4B7A5149}" dt="2023-11-20T17:09:18.727" v="11" actId="20577"/>
        <pc:sldMkLst>
          <pc:docMk/>
          <pc:sldMk cId="1532106690" sldId="1238"/>
        </pc:sldMkLst>
        <pc:spChg chg="mod">
          <ac:chgData name="Wanshi Chen" userId="3a7dbef4-3474-47c6-9897-007f5734efb0" providerId="ADAL" clId="{C09D6E4C-C680-43E8-8C68-7B0A4B7A5149}" dt="2023-11-20T17:09:18.727" v="11" actId="20577"/>
          <ac:spMkLst>
            <pc:docMk/>
            <pc:sldMk cId="1532106690" sldId="1238"/>
            <ac:spMk id="3" creationId="{ED097699-AEE1-40AC-85E4-6E4DE0A4133F}"/>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4948FFD-DDE0-4E13-8CF4-6D833C916B90}" type="datetimeFigureOut">
              <a:rPr lang="en-US" smtClean="0"/>
              <a:t>11/20/2023</a:t>
            </a:fld>
            <a:endParaRPr lang="en-US"/>
          </a:p>
        </p:txBody>
      </p:sp>
      <p:sp>
        <p:nvSpPr>
          <p:cNvPr id="4" name="Slide Image Placeholder 3"/>
          <p:cNvSpPr>
            <a:spLocks noGrp="1" noRot="1" noChangeAspect="1"/>
          </p:cNvSpPr>
          <p:nvPr>
            <p:ph type="sldImg" idx="2"/>
          </p:nvPr>
        </p:nvSpPr>
        <p:spPr>
          <a:xfrm>
            <a:off x="55563" y="1143000"/>
            <a:ext cx="6746875"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EFD39E0-52DC-4E29-9B33-7D479C89A1F8}" type="slidenum">
              <a:rPr lang="en-US" smtClean="0"/>
              <a:t>‹#›</a:t>
            </a:fld>
            <a:endParaRPr lang="en-US"/>
          </a:p>
        </p:txBody>
      </p:sp>
    </p:spTree>
    <p:extLst>
      <p:ext uri="{BB962C8B-B14F-4D97-AF65-F5344CB8AC3E}">
        <p14:creationId xmlns:p14="http://schemas.microsoft.com/office/powerpoint/2010/main" val="27424321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EFD39E0-52DC-4E29-9B33-7D479C89A1F8}" type="slidenum">
              <a:rPr lang="en-US" smtClean="0"/>
              <a:t>2</a:t>
            </a:fld>
            <a:endParaRPr lang="en-US"/>
          </a:p>
        </p:txBody>
      </p:sp>
    </p:spTree>
    <p:extLst>
      <p:ext uri="{BB962C8B-B14F-4D97-AF65-F5344CB8AC3E}">
        <p14:creationId xmlns:p14="http://schemas.microsoft.com/office/powerpoint/2010/main" val="350654129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1 White - plain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mj-lt"/>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a:t>Click to edit secondary headline</a:t>
            </a:r>
          </a:p>
        </p:txBody>
      </p:sp>
      <p:sp>
        <p:nvSpPr>
          <p:cNvPr id="68" name="Text Placeholder 42"/>
          <p:cNvSpPr>
            <a:spLocks noGrp="1"/>
          </p:cNvSpPr>
          <p:nvPr>
            <p:ph type="body" sz="quarter" idx="11"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mj-lt"/>
              </a:defRPr>
            </a:lvl1pPr>
          </a:lstStyle>
          <a:p>
            <a:pPr lvl="0"/>
            <a:r>
              <a:rPr lang="en-US" noProof="0"/>
              <a:t>Click to edit headline</a:t>
            </a:r>
          </a:p>
        </p:txBody>
      </p:sp>
    </p:spTree>
    <p:extLst>
      <p:ext uri="{BB962C8B-B14F-4D97-AF65-F5344CB8AC3E}">
        <p14:creationId xmlns:p14="http://schemas.microsoft.com/office/powerpoint/2010/main" val="1319510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6-1 Nokia Divider Master title">
    <p:spTree>
      <p:nvGrpSpPr>
        <p:cNvPr id="1" name=""/>
        <p:cNvGrpSpPr/>
        <p:nvPr/>
      </p:nvGrpSpPr>
      <p:grpSpPr>
        <a:xfrm>
          <a:off x="0" y="0"/>
          <a:ext cx="0" cy="0"/>
          <a:chOff x="0" y="0"/>
          <a:chExt cx="0" cy="0"/>
        </a:xfrm>
      </p:grpSpPr>
      <p:sp>
        <p:nvSpPr>
          <p:cNvPr id="7" name="Text Placeholder 42"/>
          <p:cNvSpPr>
            <a:spLocks noGrp="1"/>
          </p:cNvSpPr>
          <p:nvPr>
            <p:ph type="body" sz="quarter" idx="11" hasCustomPrompt="1"/>
          </p:nvPr>
        </p:nvSpPr>
        <p:spPr>
          <a:xfrm>
            <a:off x="684840" y="374417"/>
            <a:ext cx="13625855" cy="846355"/>
          </a:xfrm>
          <a:prstGeom prst="rect">
            <a:avLst/>
          </a:prstGeom>
        </p:spPr>
        <p:txBody>
          <a:bodyPr lIns="0" tIns="0" rIns="0" bIns="0"/>
          <a:lstStyle>
            <a:lvl1pPr marL="0" indent="0">
              <a:buNone/>
              <a:defRPr sz="5866" baseline="0">
                <a:solidFill>
                  <a:schemeClr val="bg1"/>
                </a:solidFill>
                <a:latin typeface="Nokia Pure Headline Ultra Light" panose="020B0204020202020204" pitchFamily="34" charset="0"/>
              </a:defRPr>
            </a:lvl1pPr>
          </a:lstStyle>
          <a:p>
            <a:pPr lvl="0"/>
            <a:r>
              <a:rPr lang="en-US"/>
              <a:t>Click to edit headline</a:t>
            </a:r>
          </a:p>
        </p:txBody>
      </p:sp>
      <p:sp>
        <p:nvSpPr>
          <p:cNvPr id="6" name="Text Placeholder 3"/>
          <p:cNvSpPr>
            <a:spLocks noGrp="1"/>
          </p:cNvSpPr>
          <p:nvPr>
            <p:ph type="body" sz="quarter" idx="12" hasCustomPrompt="1"/>
          </p:nvPr>
        </p:nvSpPr>
        <p:spPr>
          <a:xfrm>
            <a:off x="684840" y="1440000"/>
            <a:ext cx="13625855" cy="4747200"/>
          </a:xfrm>
          <a:prstGeom prst="rect">
            <a:avLst/>
          </a:prstGeom>
        </p:spPr>
        <p:txBody>
          <a:bodyPr lIns="0" tIns="0" rIns="0" bIns="0">
            <a:normAutofit/>
          </a:bodyPr>
          <a:lstStyle>
            <a:lvl1pPr marL="306901" indent="-306901">
              <a:spcBef>
                <a:spcPts val="0"/>
              </a:spcBef>
              <a:spcAft>
                <a:spcPts val="800"/>
              </a:spcAft>
              <a:buFont typeface="Nokia Pure Text Light" panose="020B0304040602060303" pitchFamily="34" charset="0"/>
              <a:buChar char="‑"/>
              <a:defRPr sz="2132" b="0">
                <a:solidFill>
                  <a:schemeClr val="bg1"/>
                </a:solidFill>
                <a:latin typeface="Nokia Pure Text Light" panose="020B0403020202020204" pitchFamily="34" charset="0"/>
                <a:ea typeface="Nokia Pure Text Light" panose="020B0403020202020204" pitchFamily="34" charset="0"/>
              </a:defRPr>
            </a:lvl1pPr>
            <a:lvl2pPr marL="609566" indent="-302667">
              <a:spcBef>
                <a:spcPts val="0"/>
              </a:spcBef>
              <a:spcAft>
                <a:spcPts val="800"/>
              </a:spcAft>
              <a:buFont typeface="Nokia Pure Text Light" panose="020B0304040602060303" pitchFamily="34" charset="0"/>
              <a:buChar char="‑"/>
              <a:defRPr sz="1867">
                <a:solidFill>
                  <a:schemeClr val="bg1"/>
                </a:solidFill>
                <a:latin typeface="Nokia Pure Text Light" panose="020B0403020202020204" pitchFamily="34" charset="0"/>
                <a:ea typeface="Nokia Pure Text Light" panose="020B0403020202020204" pitchFamily="34" charset="0"/>
              </a:defRPr>
            </a:lvl2pPr>
            <a:lvl3pPr marL="845352" indent="-228587">
              <a:spcBef>
                <a:spcPts val="0"/>
              </a:spcBef>
              <a:spcAft>
                <a:spcPts val="800"/>
              </a:spcAft>
              <a:buSzPct val="66000"/>
              <a:buFont typeface="Wingdings" panose="05000000000000000000" pitchFamily="2" charset="2"/>
              <a:buChar char="§"/>
              <a:defRPr sz="1599">
                <a:solidFill>
                  <a:schemeClr val="bg1"/>
                </a:solidFill>
                <a:latin typeface="Nokia Pure Text Light" panose="020B0403020202020204" pitchFamily="34" charset="0"/>
                <a:ea typeface="Nokia Pure Text Light" panose="020B0403020202020204" pitchFamily="34" charset="0"/>
              </a:defRPr>
            </a:lvl3pPr>
            <a:lvl4pPr marL="1068859" indent="0">
              <a:spcBef>
                <a:spcPts val="0"/>
              </a:spcBef>
              <a:spcAft>
                <a:spcPts val="800"/>
              </a:spcAft>
              <a:buNone/>
              <a:defRPr sz="1333">
                <a:solidFill>
                  <a:schemeClr val="bg1"/>
                </a:solidFill>
                <a:latin typeface="Nokia Pure Text Light" panose="020B0403020202020204" pitchFamily="34" charset="0"/>
                <a:ea typeface="Nokia Pure Text Light" panose="020B0403020202020204" pitchFamily="34" charset="0"/>
              </a:defRPr>
            </a:lvl4pPr>
            <a:lvl5pPr marL="1231132" indent="0">
              <a:spcBef>
                <a:spcPts val="0"/>
              </a:spcBef>
              <a:spcAft>
                <a:spcPts val="800"/>
              </a:spcAft>
              <a:buFont typeface="Arial" panose="020B0604020202020204" pitchFamily="34" charset="0"/>
              <a:buNone/>
              <a:defRPr sz="1068">
                <a:solidFill>
                  <a:schemeClr val="bg1"/>
                </a:solidFill>
                <a:latin typeface="Nokia Pure Text Light" panose="020B0403020202020204" pitchFamily="34" charset="0"/>
                <a:ea typeface="Nokia Pure Text Light" panose="020B0403020202020204" pitchFamily="34" charset="0"/>
              </a:defRPr>
            </a:lvl5pPr>
            <a:lvl6pPr marL="1538315" indent="0">
              <a:spcBef>
                <a:spcPts val="0"/>
              </a:spcBef>
              <a:spcAft>
                <a:spcPts val="800"/>
              </a:spcAft>
              <a:buFont typeface="Nokia Pure Text" panose="020B0503020202020204" pitchFamily="34" charset="0"/>
              <a:buNone/>
              <a:defRPr sz="1068" baseline="0">
                <a:solidFill>
                  <a:schemeClr val="bg1"/>
                </a:solidFill>
                <a:latin typeface="Nokia Pure Text Light" panose="020B0403020202020204" pitchFamily="34" charset="0"/>
                <a:ea typeface="Nokia Pure Text Light" panose="020B0403020202020204" pitchFamily="34" charset="0"/>
              </a:defRPr>
            </a:lvl6pPr>
            <a:lvl7pPr marL="1845497" indent="0">
              <a:spcBef>
                <a:spcPts val="0"/>
              </a:spcBef>
              <a:spcAft>
                <a:spcPts val="800"/>
              </a:spcAft>
              <a:buNone/>
              <a:defRPr sz="933">
                <a:solidFill>
                  <a:schemeClr val="bg1"/>
                </a:solidFill>
                <a:latin typeface="Nokia Pure Text Light" panose="020B0403020202020204" pitchFamily="34" charset="0"/>
                <a:ea typeface="Nokia Pure Text Light" panose="020B0403020202020204" pitchFamily="34" charset="0"/>
              </a:defRPr>
            </a:lvl7pPr>
            <a:lvl8pPr marL="2152679" indent="0">
              <a:spcBef>
                <a:spcPts val="0"/>
              </a:spcBef>
              <a:spcAft>
                <a:spcPts val="800"/>
              </a:spcAft>
              <a:buNone/>
              <a:defRPr sz="800">
                <a:solidFill>
                  <a:schemeClr val="bg1"/>
                </a:solidFill>
                <a:latin typeface="Nokia Pure Text Light" panose="020B0403020202020204" pitchFamily="34" charset="0"/>
                <a:ea typeface="Nokia Pure Text Light" panose="020B0403020202020204" pitchFamily="34" charset="0"/>
              </a:defRPr>
            </a:lvl8pPr>
          </a:lstStyle>
          <a:p>
            <a:pPr lvl="0"/>
            <a:r>
              <a:rPr lang="en-US"/>
              <a:t>Click to edit Master text styles</a:t>
            </a:r>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2915787" y="6198577"/>
            <a:ext cx="1654940" cy="566400"/>
          </a:xfrm>
          <a:prstGeom prst="rect">
            <a:avLst/>
          </a:prstGeom>
        </p:spPr>
      </p:pic>
    </p:spTree>
    <p:extLst>
      <p:ext uri="{BB962C8B-B14F-4D97-AF65-F5344CB8AC3E}">
        <p14:creationId xmlns:p14="http://schemas.microsoft.com/office/powerpoint/2010/main" val="6908483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Nokia White 1">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spcAft>
                <a:spcPts val="800"/>
              </a:spcAft>
              <a:defRPr baseline="0"/>
            </a:lvl1pPr>
            <a:lvl2pPr>
              <a:spcAft>
                <a:spcPts val="800"/>
              </a:spcAft>
              <a:defRPr/>
            </a:lvl2pPr>
            <a:lvl3pPr>
              <a:spcAft>
                <a:spcPts val="800"/>
              </a:spcAft>
              <a:defRPr/>
            </a:lvl3pPr>
            <a:lvl4pPr>
              <a:spcAft>
                <a:spcPts val="800"/>
              </a:spcAft>
              <a:defRPr/>
            </a:lvl4pPr>
            <a:lvl5pPr>
              <a:spcAft>
                <a:spcPts val="800"/>
              </a:spcAf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itle 1"/>
          <p:cNvSpPr>
            <a:spLocks noGrp="1"/>
          </p:cNvSpPr>
          <p:nvPr>
            <p:ph type="title"/>
          </p:nvPr>
        </p:nvSpPr>
        <p:spPr>
          <a:xfrm>
            <a:off x="685691" y="372352"/>
            <a:ext cx="13495974" cy="415719"/>
          </a:xfrm>
        </p:spPr>
        <p:txBody>
          <a:bodyPr/>
          <a:lstStyle>
            <a:lvl1pPr>
              <a:defRPr/>
            </a:lvl1pPr>
          </a:lstStyle>
          <a:p>
            <a:r>
              <a:rPr lang="en-US"/>
              <a:t>Click to edit Master title style</a:t>
            </a:r>
          </a:p>
        </p:txBody>
      </p:sp>
      <p:sp>
        <p:nvSpPr>
          <p:cNvPr id="6" name="Content Placeholder 8"/>
          <p:cNvSpPr>
            <a:spLocks noGrp="1"/>
          </p:cNvSpPr>
          <p:nvPr>
            <p:ph sz="quarter" idx="13"/>
          </p:nvPr>
        </p:nvSpPr>
        <p:spPr>
          <a:xfrm>
            <a:off x="685697" y="717056"/>
            <a:ext cx="13492774" cy="402167"/>
          </a:xfrm>
        </p:spPr>
        <p:txBody>
          <a:bodyPr/>
          <a:lstStyle>
            <a:lvl1pPr marL="0" indent="0">
              <a:buFont typeface="Arial"/>
              <a:buNone/>
              <a:defRPr sz="2400">
                <a:solidFill>
                  <a:schemeClr val="bg2"/>
                </a:solidFill>
                <a:latin typeface="+mj-lt"/>
              </a:defRPr>
            </a:lvl1pPr>
          </a:lstStyle>
          <a:p>
            <a:pPr lvl="0"/>
            <a:r>
              <a:rPr lang="en-US"/>
              <a:t>Click to edit Master text styles</a:t>
            </a:r>
          </a:p>
        </p:txBody>
      </p:sp>
      <p:sp>
        <p:nvSpPr>
          <p:cNvPr id="2" name="Rectangle 1">
            <a:extLst>
              <a:ext uri="{FF2B5EF4-FFF2-40B4-BE49-F238E27FC236}">
                <a16:creationId xmlns:a16="http://schemas.microsoft.com/office/drawing/2014/main" id="{DCDED975-CFE7-49E4-ACAD-F0EA43FC8E8B}"/>
              </a:ext>
            </a:extLst>
          </p:cNvPr>
          <p:cNvSpPr/>
          <p:nvPr userDrawn="1"/>
        </p:nvSpPr>
        <p:spPr>
          <a:xfrm>
            <a:off x="2269969" y="6319707"/>
            <a:ext cx="2517598" cy="3355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000" tIns="96000" rIns="96000" bIns="96000" numCol="1" spcCol="0" rtlCol="0" fromWordArt="0" anchor="t" anchorCtr="0" forceAA="0" compatLnSpc="1">
            <a:prstTxWarp prst="textNoShape">
              <a:avLst/>
            </a:prstTxWarp>
            <a:noAutofit/>
          </a:bodyPr>
          <a:lstStyle/>
          <a:p>
            <a:pPr algn="l"/>
            <a:endParaRPr lang="fi-FI" sz="1599">
              <a:solidFill>
                <a:schemeClr val="bg1"/>
              </a:solidFill>
              <a:latin typeface="Nokia Pure Text Light" panose="020B0403020202020204" pitchFamily="34" charset="0"/>
              <a:ea typeface="Nokia Pure Text Light" panose="020B0403020202020204" pitchFamily="34" charset="0"/>
            </a:endParaRPr>
          </a:p>
        </p:txBody>
      </p:sp>
    </p:spTree>
    <p:extLst>
      <p:ext uri="{BB962C8B-B14F-4D97-AF65-F5344CB8AC3E}">
        <p14:creationId xmlns:p14="http://schemas.microsoft.com/office/powerpoint/2010/main" val="118672206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2_Title">
    <p:spTree>
      <p:nvGrpSpPr>
        <p:cNvPr id="1" name=""/>
        <p:cNvGrpSpPr/>
        <p:nvPr/>
      </p:nvGrpSpPr>
      <p:grpSpPr>
        <a:xfrm>
          <a:off x="0" y="0"/>
          <a:ext cx="0" cy="0"/>
          <a:chOff x="0" y="0"/>
          <a:chExt cx="0" cy="0"/>
        </a:xfrm>
      </p:grpSpPr>
      <p:sp>
        <p:nvSpPr>
          <p:cNvPr id="4" name="Text Placeholder 12">
            <a:extLst>
              <a:ext uri="{FF2B5EF4-FFF2-40B4-BE49-F238E27FC236}">
                <a16:creationId xmlns:a16="http://schemas.microsoft.com/office/drawing/2014/main" id="{99A4E175-66C0-4DDD-AA07-5D4B03CEA1D0}"/>
              </a:ext>
            </a:extLst>
          </p:cNvPr>
          <p:cNvSpPr>
            <a:spLocks noGrp="1"/>
          </p:cNvSpPr>
          <p:nvPr>
            <p:ph type="body" sz="quarter" idx="11"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mj-lt"/>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dirty="0"/>
              <a:t>Click to edit secondary headline</a:t>
            </a:r>
          </a:p>
        </p:txBody>
      </p:sp>
      <p:sp>
        <p:nvSpPr>
          <p:cNvPr id="5" name="Text Placeholder 42">
            <a:extLst>
              <a:ext uri="{FF2B5EF4-FFF2-40B4-BE49-F238E27FC236}">
                <a16:creationId xmlns:a16="http://schemas.microsoft.com/office/drawing/2014/main" id="{F4102E0A-65A1-4E0C-ABCA-2CEBB8D5BF5D}"/>
              </a:ext>
            </a:extLst>
          </p:cNvPr>
          <p:cNvSpPr>
            <a:spLocks noGrp="1"/>
          </p:cNvSpPr>
          <p:nvPr>
            <p:ph type="body" sz="quarter" idx="12"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mj-lt"/>
              </a:defRPr>
            </a:lvl1pPr>
          </a:lstStyle>
          <a:p>
            <a:pPr lvl="0"/>
            <a:r>
              <a:rPr lang="en-US" noProof="0" dirty="0"/>
              <a:t>Click to edit headline</a:t>
            </a:r>
          </a:p>
        </p:txBody>
      </p:sp>
    </p:spTree>
    <p:extLst>
      <p:ext uri="{BB962C8B-B14F-4D97-AF65-F5344CB8AC3E}">
        <p14:creationId xmlns:p14="http://schemas.microsoft.com/office/powerpoint/2010/main" val="327022084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descr="bubbles_ppt_cover.png">
            <a:extLst>
              <a:ext uri="{FF2B5EF4-FFF2-40B4-BE49-F238E27FC236}">
                <a16:creationId xmlns:a16="http://schemas.microsoft.com/office/drawing/2014/main" id="{4EB823F2-CD38-4A2C-B19B-02C8CF0FADE8}"/>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78572" y="18"/>
            <a:ext cx="6328839" cy="6330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1124668" y="2130447"/>
            <a:ext cx="12746197"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2226260" y="3839308"/>
            <a:ext cx="10496869" cy="1752600"/>
          </a:xfrm>
        </p:spPr>
        <p:txBody>
          <a:bodyPr/>
          <a:lstStyle>
            <a:lvl1pPr marL="0" indent="0" algn="ctr">
              <a:buNone/>
              <a:defRPr/>
            </a:lvl1pPr>
            <a:lvl2pPr marL="609566" indent="0" algn="ctr">
              <a:buNone/>
              <a:defRPr/>
            </a:lvl2pPr>
            <a:lvl3pPr marL="1219133" indent="0" algn="ctr">
              <a:buNone/>
              <a:defRPr/>
            </a:lvl3pPr>
            <a:lvl4pPr marL="1828697" indent="0" algn="ctr">
              <a:buNone/>
              <a:defRPr/>
            </a:lvl4pPr>
            <a:lvl5pPr marL="2438263" indent="0" algn="ctr">
              <a:buNone/>
              <a:defRPr/>
            </a:lvl5pPr>
            <a:lvl6pPr marL="3047830" indent="0" algn="ctr">
              <a:buNone/>
              <a:defRPr/>
            </a:lvl6pPr>
            <a:lvl7pPr marL="3657396" indent="0" algn="ctr">
              <a:buNone/>
              <a:defRPr/>
            </a:lvl7pPr>
            <a:lvl8pPr marL="4266963" indent="0" algn="ctr">
              <a:buNone/>
              <a:defRPr/>
            </a:lvl8pPr>
            <a:lvl9pPr marL="4876529" indent="0" algn="ctr">
              <a:buNone/>
              <a:defRPr/>
            </a:lvl9pPr>
          </a:lstStyle>
          <a:p>
            <a:r>
              <a:rPr lang="en-US" dirty="0"/>
              <a:t>Click to edit Master subtitle style</a:t>
            </a:r>
            <a:endParaRPr lang="en-GB" dirty="0"/>
          </a:p>
        </p:txBody>
      </p:sp>
      <p:pic>
        <p:nvPicPr>
          <p:cNvPr id="1026" name="Picture 1">
            <a:extLst>
              <a:ext uri="{FF2B5EF4-FFF2-40B4-BE49-F238E27FC236}">
                <a16:creationId xmlns:a16="http://schemas.microsoft.com/office/drawing/2014/main" id="{4338F59A-BA49-4F59-9A25-4591FB314DBE}"/>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69002" y="0"/>
            <a:ext cx="2396398" cy="14927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13759811"/>
      </p:ext>
    </p:extLst>
  </p:cSld>
  <p:clrMapOvr>
    <a:masterClrMapping/>
  </p:clrMapOvr>
  <p:transition spd="slow"/>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457176" indent="-457176">
              <a:buFontTx/>
              <a:buBlip>
                <a:blip r:embed="rId2"/>
              </a:buBlip>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2583555665"/>
      </p:ext>
    </p:extLst>
  </p:cSld>
  <p:clrMapOvr>
    <a:masterClrMapping/>
  </p:clrMapOvr>
  <p:transition spd="slow"/>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4045933555"/>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2 White - on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mn-lt"/>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mn-lt"/>
              </a:defRPr>
            </a:lvl1pPr>
          </a:lstStyle>
          <a:p>
            <a:pPr lvl="0"/>
            <a:r>
              <a:rPr lang="en-US" noProof="0"/>
              <a:t>Click to edit headline</a:t>
            </a:r>
          </a:p>
        </p:txBody>
      </p:sp>
      <p:sp>
        <p:nvSpPr>
          <p:cNvPr id="4" name="Text Placeholder 3"/>
          <p:cNvSpPr>
            <a:spLocks noGrp="1"/>
          </p:cNvSpPr>
          <p:nvPr>
            <p:ph type="body" sz="quarter" idx="12"/>
          </p:nvPr>
        </p:nvSpPr>
        <p:spPr>
          <a:xfrm>
            <a:off x="684840" y="1440000"/>
            <a:ext cx="13625855"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mn-lt"/>
                <a:ea typeface="Nokia Pure Text Light" panose="020B0403020202020204" pitchFamily="34" charset="0"/>
              </a:defRPr>
            </a:lvl1pPr>
            <a:lvl2pPr marL="307184" indent="0">
              <a:spcBef>
                <a:spcPts val="0"/>
              </a:spcBef>
              <a:spcAft>
                <a:spcPts val="800"/>
              </a:spcAft>
              <a:buNone/>
              <a:defRPr sz="1867">
                <a:solidFill>
                  <a:schemeClr val="tx2"/>
                </a:solidFill>
                <a:latin typeface="+mn-lt"/>
                <a:ea typeface="Nokia Pure Text Light" panose="020B0403020202020204" pitchFamily="34" charset="0"/>
              </a:defRPr>
            </a:lvl2pPr>
            <a:lvl3pPr marL="616767" indent="0">
              <a:spcBef>
                <a:spcPts val="0"/>
              </a:spcBef>
              <a:spcAft>
                <a:spcPts val="800"/>
              </a:spcAft>
              <a:buNone/>
              <a:defRPr sz="1599">
                <a:solidFill>
                  <a:schemeClr val="tx2"/>
                </a:solidFill>
                <a:latin typeface="+mn-lt"/>
                <a:ea typeface="Nokia Pure Text Light" panose="020B0403020202020204" pitchFamily="34" charset="0"/>
              </a:defRPr>
            </a:lvl3pPr>
            <a:lvl4pPr marL="923948" indent="0">
              <a:spcBef>
                <a:spcPts val="0"/>
              </a:spcBef>
              <a:spcAft>
                <a:spcPts val="800"/>
              </a:spcAft>
              <a:buNone/>
              <a:defRPr sz="1333">
                <a:solidFill>
                  <a:schemeClr val="tx2"/>
                </a:solidFill>
                <a:latin typeface="+mn-lt"/>
                <a:ea typeface="Nokia Pure Text Light" panose="020B0403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mn-lt"/>
                <a:ea typeface="Nokia Pure Text Light" panose="020B0403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latin typeface="Nokia Pure Text Light" panose="020B0403020202020204" pitchFamily="34" charset="0"/>
                <a:ea typeface="Nokia Pure Text Light" panose="020B0403020202020204" pitchFamily="34" charset="0"/>
              </a:defRPr>
            </a:lvl6pPr>
            <a:lvl7pPr marL="2150279">
              <a:spcBef>
                <a:spcPts val="0"/>
              </a:spcBef>
              <a:spcAft>
                <a:spcPts val="800"/>
              </a:spcAft>
              <a:defRPr sz="933">
                <a:solidFill>
                  <a:schemeClr val="tx2"/>
                </a:solidFill>
                <a:latin typeface="Nokia Pure Text Light" panose="020B0403020202020204" pitchFamily="34" charset="0"/>
                <a:ea typeface="Nokia Pure Text Light" panose="020B0403020202020204" pitchFamily="34" charset="0"/>
              </a:defRPr>
            </a:lvl7pPr>
            <a:lvl8pPr marL="2457463">
              <a:spcBef>
                <a:spcPts val="0"/>
              </a:spcBef>
              <a:spcAft>
                <a:spcPts val="800"/>
              </a:spcAft>
              <a:defRPr sz="800">
                <a:solidFill>
                  <a:schemeClr val="tx2"/>
                </a:solidFill>
                <a:latin typeface="Nokia Pure Text Light" panose="020B0403020202020204" pitchFamily="34" charset="0"/>
                <a:ea typeface="Nokia Pure Text Light" panose="020B0403020202020204" pitchFamily="34" charset="0"/>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Tree>
    <p:extLst>
      <p:ext uri="{BB962C8B-B14F-4D97-AF65-F5344CB8AC3E}">
        <p14:creationId xmlns:p14="http://schemas.microsoft.com/office/powerpoint/2010/main" val="386704615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1-2 White - on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Arial" panose="020B0604020202020204" pitchFamily="34" charset="0"/>
                <a:cs typeface="Arial" panose="020B0604020202020204" pitchFamily="34" charset="0"/>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9" name="Table Placeholder 2"/>
          <p:cNvSpPr>
            <a:spLocks noGrp="1"/>
          </p:cNvSpPr>
          <p:nvPr>
            <p:ph type="tbl" sz="quarter" idx="13"/>
          </p:nvPr>
        </p:nvSpPr>
        <p:spPr>
          <a:xfrm>
            <a:off x="684840" y="1435200"/>
            <a:ext cx="13625855" cy="4752000"/>
          </a:xfrm>
          <a:prstGeom prst="rect">
            <a:avLst/>
          </a:prstGeom>
        </p:spPr>
        <p:txBody>
          <a:bodyPr/>
          <a:lstStyle>
            <a:lvl1pPr marL="0" indent="0">
              <a:buNone/>
              <a:defRPr sz="2132">
                <a:solidFill>
                  <a:schemeClr val="tx2"/>
                </a:solidFill>
                <a:latin typeface="Arial" panose="020B0604020202020204" pitchFamily="34" charset="0"/>
                <a:cs typeface="Arial" panose="020B0604020202020204" pitchFamily="34" charset="0"/>
              </a:defRPr>
            </a:lvl1pPr>
          </a:lstStyle>
          <a:p>
            <a:r>
              <a:rPr lang="en-US"/>
              <a:t>Click icon to add table</a:t>
            </a:r>
          </a:p>
        </p:txBody>
      </p:sp>
    </p:spTree>
    <p:extLst>
      <p:ext uri="{BB962C8B-B14F-4D97-AF65-F5344CB8AC3E}">
        <p14:creationId xmlns:p14="http://schemas.microsoft.com/office/powerpoint/2010/main" val="403515722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1-2 White - on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Arial" panose="020B0604020202020204" pitchFamily="34" charset="0"/>
                <a:cs typeface="Arial" panose="020B0604020202020204" pitchFamily="34" charset="0"/>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10" name="SmartArt Placeholder 2"/>
          <p:cNvSpPr>
            <a:spLocks noGrp="1"/>
          </p:cNvSpPr>
          <p:nvPr>
            <p:ph type="dgm" sz="quarter" idx="14"/>
          </p:nvPr>
        </p:nvSpPr>
        <p:spPr>
          <a:xfrm>
            <a:off x="684840" y="1435200"/>
            <a:ext cx="13625855" cy="4752000"/>
          </a:xfrm>
          <a:prstGeom prst="rect">
            <a:avLst/>
          </a:prstGeom>
        </p:spPr>
        <p:txBody>
          <a:bodyPr/>
          <a:lstStyle>
            <a:lvl1pPr marL="0" indent="0">
              <a:buNone/>
              <a:defRPr sz="1333">
                <a:solidFill>
                  <a:schemeClr val="tx2"/>
                </a:solidFill>
                <a:latin typeface="Arial" panose="020B0604020202020204" pitchFamily="34" charset="0"/>
                <a:cs typeface="Arial" panose="020B0604020202020204" pitchFamily="34" charset="0"/>
              </a:defRPr>
            </a:lvl1pPr>
          </a:lstStyle>
          <a:p>
            <a:r>
              <a:rPr lang="en-US"/>
              <a:t>Click icon to add SmartArt graphic</a:t>
            </a:r>
          </a:p>
        </p:txBody>
      </p:sp>
    </p:spTree>
    <p:extLst>
      <p:ext uri="{BB962C8B-B14F-4D97-AF65-F5344CB8AC3E}">
        <p14:creationId xmlns:p14="http://schemas.microsoft.com/office/powerpoint/2010/main" val="350279095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3 White - two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Arial" panose="020B0604020202020204" pitchFamily="34" charset="0"/>
                <a:cs typeface="Arial" panose="020B0604020202020204" pitchFamily="34" charset="0"/>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7" name="Text Placeholder 3"/>
          <p:cNvSpPr>
            <a:spLocks noGrp="1"/>
          </p:cNvSpPr>
          <p:nvPr>
            <p:ph type="body" sz="quarter" idx="12"/>
          </p:nvPr>
        </p:nvSpPr>
        <p:spPr>
          <a:xfrm>
            <a:off x="684837" y="1440000"/>
            <a:ext cx="6576779"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9" name="Text Placeholder 3"/>
          <p:cNvSpPr>
            <a:spLocks noGrp="1"/>
          </p:cNvSpPr>
          <p:nvPr>
            <p:ph type="body" sz="quarter" idx="13"/>
          </p:nvPr>
        </p:nvSpPr>
        <p:spPr>
          <a:xfrm>
            <a:off x="7733914" y="1440000"/>
            <a:ext cx="6576779"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Tree>
    <p:extLst>
      <p:ext uri="{BB962C8B-B14F-4D97-AF65-F5344CB8AC3E}">
        <p14:creationId xmlns:p14="http://schemas.microsoft.com/office/powerpoint/2010/main" val="3043842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1-3 White - two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Arial" panose="020B0604020202020204" pitchFamily="34" charset="0"/>
                <a:cs typeface="Arial" panose="020B0604020202020204" pitchFamily="34" charset="0"/>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9" name="Text Placeholder 3"/>
          <p:cNvSpPr>
            <a:spLocks noGrp="1"/>
          </p:cNvSpPr>
          <p:nvPr>
            <p:ph type="body" sz="quarter" idx="13"/>
          </p:nvPr>
        </p:nvSpPr>
        <p:spPr>
          <a:xfrm>
            <a:off x="7733914" y="1440000"/>
            <a:ext cx="6576779"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5" name="Table Placeholder 4"/>
          <p:cNvSpPr>
            <a:spLocks noGrp="1"/>
          </p:cNvSpPr>
          <p:nvPr>
            <p:ph type="tbl" sz="quarter" idx="14"/>
          </p:nvPr>
        </p:nvSpPr>
        <p:spPr>
          <a:xfrm>
            <a:off x="684837" y="1440000"/>
            <a:ext cx="6576779" cy="4747200"/>
          </a:xfrm>
          <a:prstGeom prst="rect">
            <a:avLst/>
          </a:prstGeom>
        </p:spPr>
        <p:txBody>
          <a:bodyPr>
            <a:normAutofit/>
          </a:bodyPr>
          <a:lstStyle>
            <a:lvl1pPr marL="0" indent="0">
              <a:buNone/>
              <a:defRPr sz="2132">
                <a:solidFill>
                  <a:schemeClr val="tx2"/>
                </a:solidFill>
                <a:latin typeface="Arial" panose="020B0604020202020204" pitchFamily="34" charset="0"/>
                <a:cs typeface="Arial" panose="020B0604020202020204" pitchFamily="34" charset="0"/>
              </a:defRPr>
            </a:lvl1pPr>
          </a:lstStyle>
          <a:p>
            <a:r>
              <a:rPr lang="en-US" noProof="0"/>
              <a:t>Click icon to add table</a:t>
            </a:r>
          </a:p>
        </p:txBody>
      </p:sp>
    </p:spTree>
    <p:extLst>
      <p:ext uri="{BB962C8B-B14F-4D97-AF65-F5344CB8AC3E}">
        <p14:creationId xmlns:p14="http://schemas.microsoft.com/office/powerpoint/2010/main" val="360964538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4 White - thre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Arial" panose="020B0604020202020204" pitchFamily="34" charset="0"/>
                <a:cs typeface="Arial" panose="020B0604020202020204" pitchFamily="34" charset="0"/>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7" name="Text Placeholder 3"/>
          <p:cNvSpPr>
            <a:spLocks noGrp="1"/>
          </p:cNvSpPr>
          <p:nvPr>
            <p:ph type="body" sz="quarter" idx="12"/>
          </p:nvPr>
        </p:nvSpPr>
        <p:spPr>
          <a:xfrm>
            <a:off x="684835" y="1440000"/>
            <a:ext cx="4250700"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0" name="Text Placeholder 3"/>
          <p:cNvSpPr>
            <a:spLocks noGrp="1"/>
          </p:cNvSpPr>
          <p:nvPr>
            <p:ph type="body" sz="quarter" idx="13"/>
          </p:nvPr>
        </p:nvSpPr>
        <p:spPr>
          <a:xfrm>
            <a:off x="5372178" y="1440000"/>
            <a:ext cx="4250700"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1" name="Text Placeholder 3"/>
          <p:cNvSpPr>
            <a:spLocks noGrp="1"/>
          </p:cNvSpPr>
          <p:nvPr>
            <p:ph type="body" sz="quarter" idx="14"/>
          </p:nvPr>
        </p:nvSpPr>
        <p:spPr>
          <a:xfrm>
            <a:off x="10059990" y="1440000"/>
            <a:ext cx="4250700"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Tree>
    <p:extLst>
      <p:ext uri="{BB962C8B-B14F-4D97-AF65-F5344CB8AC3E}">
        <p14:creationId xmlns:p14="http://schemas.microsoft.com/office/powerpoint/2010/main" val="2641699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1-4 White - thre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Arial" panose="020B0604020202020204" pitchFamily="34" charset="0"/>
                <a:cs typeface="Arial" panose="020B0604020202020204" pitchFamily="34" charset="0"/>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3" name="Table Placeholder 2"/>
          <p:cNvSpPr>
            <a:spLocks noGrp="1"/>
          </p:cNvSpPr>
          <p:nvPr>
            <p:ph type="tbl" sz="quarter" idx="15"/>
          </p:nvPr>
        </p:nvSpPr>
        <p:spPr>
          <a:xfrm>
            <a:off x="684362" y="1440000"/>
            <a:ext cx="4250700" cy="4747200"/>
          </a:xfrm>
          <a:prstGeom prst="rect">
            <a:avLst/>
          </a:prstGeom>
        </p:spPr>
        <p:txBody>
          <a:bodyPr>
            <a:normAutofit/>
          </a:bodyPr>
          <a:lstStyle>
            <a:lvl1pPr marL="0" indent="0">
              <a:buNone/>
              <a:defRPr sz="2132">
                <a:solidFill>
                  <a:schemeClr val="tx2"/>
                </a:solidFill>
                <a:latin typeface="Arial" panose="020B0604020202020204" pitchFamily="34" charset="0"/>
                <a:cs typeface="Arial" panose="020B0604020202020204" pitchFamily="34" charset="0"/>
              </a:defRPr>
            </a:lvl1pPr>
          </a:lstStyle>
          <a:p>
            <a:r>
              <a:rPr lang="en-US"/>
              <a:t>Click icon to add table</a:t>
            </a:r>
          </a:p>
        </p:txBody>
      </p:sp>
      <p:sp>
        <p:nvSpPr>
          <p:cNvPr id="14" name="Table Placeholder 2"/>
          <p:cNvSpPr>
            <a:spLocks noGrp="1"/>
          </p:cNvSpPr>
          <p:nvPr>
            <p:ph type="tbl" sz="quarter" idx="16"/>
          </p:nvPr>
        </p:nvSpPr>
        <p:spPr>
          <a:xfrm>
            <a:off x="10056747" y="1440000"/>
            <a:ext cx="4250700" cy="4747200"/>
          </a:xfrm>
          <a:prstGeom prst="rect">
            <a:avLst/>
          </a:prstGeom>
        </p:spPr>
        <p:txBody>
          <a:bodyPr>
            <a:normAutofit/>
          </a:bodyPr>
          <a:lstStyle>
            <a:lvl1pPr marL="0" indent="0">
              <a:buNone/>
              <a:defRPr sz="2132">
                <a:solidFill>
                  <a:schemeClr val="tx2"/>
                </a:solidFill>
                <a:latin typeface="Arial" panose="020B0604020202020204" pitchFamily="34" charset="0"/>
                <a:cs typeface="Arial" panose="020B0604020202020204" pitchFamily="34" charset="0"/>
              </a:defRPr>
            </a:lvl1pPr>
          </a:lstStyle>
          <a:p>
            <a:r>
              <a:rPr lang="en-US"/>
              <a:t>Click icon to add table</a:t>
            </a:r>
          </a:p>
        </p:txBody>
      </p:sp>
      <p:sp>
        <p:nvSpPr>
          <p:cNvPr id="15" name="Table Placeholder 2"/>
          <p:cNvSpPr>
            <a:spLocks noGrp="1"/>
          </p:cNvSpPr>
          <p:nvPr>
            <p:ph type="tbl" sz="quarter" idx="17"/>
          </p:nvPr>
        </p:nvSpPr>
        <p:spPr>
          <a:xfrm>
            <a:off x="5368935" y="1440000"/>
            <a:ext cx="4250700" cy="4747200"/>
          </a:xfrm>
          <a:prstGeom prst="rect">
            <a:avLst/>
          </a:prstGeom>
        </p:spPr>
        <p:txBody>
          <a:bodyPr>
            <a:normAutofit/>
          </a:bodyPr>
          <a:lstStyle>
            <a:lvl1pPr marL="0" indent="0">
              <a:buNone/>
              <a:defRPr sz="2132">
                <a:solidFill>
                  <a:schemeClr val="tx2"/>
                </a:solidFill>
                <a:latin typeface="Arial" panose="020B0604020202020204" pitchFamily="34" charset="0"/>
                <a:cs typeface="Arial" panose="020B0604020202020204" pitchFamily="34" charset="0"/>
              </a:defRPr>
            </a:lvl1pPr>
          </a:lstStyle>
          <a:p>
            <a:r>
              <a:rPr lang="en-US"/>
              <a:t>Click icon to add table</a:t>
            </a:r>
          </a:p>
        </p:txBody>
      </p:sp>
    </p:spTree>
    <p:extLst>
      <p:ext uri="{BB962C8B-B14F-4D97-AF65-F5344CB8AC3E}">
        <p14:creationId xmlns:p14="http://schemas.microsoft.com/office/powerpoint/2010/main" val="139528530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5 White - four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Arial" panose="020B0604020202020204" pitchFamily="34" charset="0"/>
                <a:cs typeface="Arial" panose="020B0604020202020204" pitchFamily="34" charset="0"/>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7" name="Text Placeholder 3"/>
          <p:cNvSpPr>
            <a:spLocks noGrp="1"/>
          </p:cNvSpPr>
          <p:nvPr>
            <p:ph type="body" sz="quarter" idx="12"/>
          </p:nvPr>
        </p:nvSpPr>
        <p:spPr>
          <a:xfrm>
            <a:off x="684839" y="1440000"/>
            <a:ext cx="3105374"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0" name="Text Placeholder 3"/>
          <p:cNvSpPr>
            <a:spLocks noGrp="1"/>
          </p:cNvSpPr>
          <p:nvPr>
            <p:ph type="body" sz="quarter" idx="13"/>
          </p:nvPr>
        </p:nvSpPr>
        <p:spPr>
          <a:xfrm>
            <a:off x="4191669" y="1440000"/>
            <a:ext cx="3105374"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1" name="Text Placeholder 3"/>
          <p:cNvSpPr>
            <a:spLocks noGrp="1"/>
          </p:cNvSpPr>
          <p:nvPr>
            <p:ph type="body" sz="quarter" idx="14"/>
          </p:nvPr>
        </p:nvSpPr>
        <p:spPr>
          <a:xfrm>
            <a:off x="7698494" y="1440000"/>
            <a:ext cx="3105374"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2" name="Text Placeholder 3"/>
          <p:cNvSpPr>
            <a:spLocks noGrp="1"/>
          </p:cNvSpPr>
          <p:nvPr>
            <p:ph type="body" sz="quarter" idx="15"/>
          </p:nvPr>
        </p:nvSpPr>
        <p:spPr>
          <a:xfrm>
            <a:off x="11205324" y="1440000"/>
            <a:ext cx="3105374"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Tree>
    <p:extLst>
      <p:ext uri="{BB962C8B-B14F-4D97-AF65-F5344CB8AC3E}">
        <p14:creationId xmlns:p14="http://schemas.microsoft.com/office/powerpoint/2010/main" val="374758261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slideLayout" Target="../slideLayouts/slideLayout14.xml"/><Relationship Id="rId1" Type="http://schemas.openxmlformats.org/officeDocument/2006/relationships/slideLayout" Target="../slideLayouts/slideLayout13.xml"/><Relationship Id="rId5" Type="http://schemas.openxmlformats.org/officeDocument/2006/relationships/image" Target="../media/image2.jpeg"/><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 name="Title Placeholder 6"/>
          <p:cNvSpPr>
            <a:spLocks noGrp="1"/>
          </p:cNvSpPr>
          <p:nvPr>
            <p:ph type="title"/>
          </p:nvPr>
        </p:nvSpPr>
        <p:spPr>
          <a:xfrm>
            <a:off x="684840" y="374400"/>
            <a:ext cx="13625855" cy="412800"/>
          </a:xfrm>
          <a:prstGeom prst="rect">
            <a:avLst/>
          </a:prstGeom>
        </p:spPr>
        <p:txBody>
          <a:bodyPr vert="horz" lIns="0" tIns="0" rIns="0" bIns="0" rtlCol="0" anchor="t" anchorCtr="0">
            <a:noAutofit/>
          </a:bodyPr>
          <a:lstStyle/>
          <a:p>
            <a:r>
              <a:rPr lang="en-US" noProof="0"/>
              <a:t>Click</a:t>
            </a:r>
            <a:r>
              <a:rPr lang="en-US"/>
              <a:t> to edit Master title slide</a:t>
            </a:r>
          </a:p>
        </p:txBody>
      </p:sp>
      <p:sp>
        <p:nvSpPr>
          <p:cNvPr id="21" name="Slide Number Placeholder 5"/>
          <p:cNvSpPr txBox="1">
            <a:spLocks/>
          </p:cNvSpPr>
          <p:nvPr userDrawn="1"/>
        </p:nvSpPr>
        <p:spPr>
          <a:xfrm>
            <a:off x="687302" y="6417413"/>
            <a:ext cx="413264" cy="168188"/>
          </a:xfrm>
          <a:prstGeom prst="rect">
            <a:avLst/>
          </a:prstGeom>
        </p:spPr>
        <p:txBody>
          <a:bodyPr lIns="0" tIns="0" rIns="0" bIns="0" anchor="b">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1068" smtClean="0">
                <a:solidFill>
                  <a:schemeClr val="tx2"/>
                </a:solidFill>
                <a:latin typeface="Arial" panose="020B0604020202020204" pitchFamily="34" charset="0"/>
                <a:ea typeface="Nokia Pure Text Light" panose="020B0304040602060303" pitchFamily="34" charset="0"/>
                <a:cs typeface="Arial" panose="020B0604020202020204" pitchFamily="34" charset="0"/>
              </a:rPr>
              <a:pPr>
                <a:defRPr/>
              </a:pPr>
              <a:t>‹#›</a:t>
            </a:fld>
            <a:endParaRPr lang="en-US" sz="1333" dirty="0">
              <a:solidFill>
                <a:schemeClr val="tx2"/>
              </a:solidFill>
              <a:latin typeface="Arial" panose="020B0604020202020204" pitchFamily="34" charset="0"/>
              <a:ea typeface="Nokia Pure Text Light" panose="020B0304040602060303" pitchFamily="34" charset="0"/>
              <a:cs typeface="Arial" panose="020B0604020202020204" pitchFamily="34" charset="0"/>
            </a:endParaRPr>
          </a:p>
        </p:txBody>
      </p:sp>
    </p:spTree>
    <p:extLst>
      <p:ext uri="{BB962C8B-B14F-4D97-AF65-F5344CB8AC3E}">
        <p14:creationId xmlns:p14="http://schemas.microsoft.com/office/powerpoint/2010/main" val="71587711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2" r:id="rId11"/>
    <p:sldLayoutId id="2147483673" r:id="rId12"/>
  </p:sldLayoutIdLst>
  <p:hf sldNum="0" hdr="0" dt="0"/>
  <p:txStyles>
    <p:titleStyle>
      <a:lvl1pPr algn="l" defTabSz="1219133" rtl="0" eaLnBrk="1" latinLnBrk="0" hangingPunct="1">
        <a:spcBef>
          <a:spcPct val="0"/>
        </a:spcBef>
        <a:buNone/>
        <a:defRPr sz="2666" kern="1200" baseline="0">
          <a:solidFill>
            <a:schemeClr val="tx1"/>
          </a:solidFill>
          <a:latin typeface="+mj-lt"/>
          <a:ea typeface="+mj-ea"/>
          <a:cs typeface="+mj-cs"/>
        </a:defRPr>
      </a:lvl1pPr>
    </p:titleStyle>
    <p:bodyStyle>
      <a:lvl1pPr marL="457176" indent="-457176" algn="l" defTabSz="1219133" rtl="0" eaLnBrk="1" latinLnBrk="0" hangingPunct="1">
        <a:spcBef>
          <a:spcPct val="20000"/>
        </a:spcBef>
        <a:buFont typeface="Arial" panose="020B0604020202020204" pitchFamily="34" charset="0"/>
        <a:buChar char="•"/>
        <a:defRPr sz="4267" kern="1200">
          <a:solidFill>
            <a:schemeClr val="tx1"/>
          </a:solidFill>
          <a:latin typeface="+mn-lt"/>
          <a:ea typeface="+mn-ea"/>
          <a:cs typeface="+mn-cs"/>
        </a:defRPr>
      </a:lvl1pPr>
      <a:lvl2pPr marL="990544" indent="-380978" algn="l" defTabSz="1219133" rtl="0" eaLnBrk="1" latinLnBrk="0" hangingPunct="1">
        <a:spcBef>
          <a:spcPct val="20000"/>
        </a:spcBef>
        <a:buFont typeface="Arial" panose="020B0604020202020204" pitchFamily="34" charset="0"/>
        <a:buChar char="–"/>
        <a:defRPr sz="3732" kern="1200">
          <a:solidFill>
            <a:schemeClr val="tx1"/>
          </a:solidFill>
          <a:latin typeface="+mn-lt"/>
          <a:ea typeface="+mn-ea"/>
          <a:cs typeface="+mn-cs"/>
        </a:defRPr>
      </a:lvl2pPr>
      <a:lvl3pPr marL="1523915" indent="-304782" algn="l" defTabSz="1219133" rtl="0" eaLnBrk="1" latinLnBrk="0" hangingPunct="1">
        <a:spcBef>
          <a:spcPct val="20000"/>
        </a:spcBef>
        <a:buFont typeface="Arial" panose="020B0604020202020204" pitchFamily="34" charset="0"/>
        <a:buChar char="•"/>
        <a:defRPr sz="3201" kern="1200">
          <a:solidFill>
            <a:schemeClr val="tx1"/>
          </a:solidFill>
          <a:latin typeface="+mn-lt"/>
          <a:ea typeface="+mn-ea"/>
          <a:cs typeface="+mn-cs"/>
        </a:defRPr>
      </a:lvl3pPr>
      <a:lvl4pPr marL="2133481" indent="-304782" algn="l" defTabSz="1219133" rtl="0" eaLnBrk="1" latinLnBrk="0" hangingPunct="1">
        <a:spcBef>
          <a:spcPct val="20000"/>
        </a:spcBef>
        <a:buFont typeface="Arial" panose="020B0604020202020204" pitchFamily="34" charset="0"/>
        <a:buChar char="–"/>
        <a:defRPr sz="2666" kern="1200">
          <a:solidFill>
            <a:schemeClr val="tx1"/>
          </a:solidFill>
          <a:latin typeface="+mn-lt"/>
          <a:ea typeface="+mn-ea"/>
          <a:cs typeface="+mn-cs"/>
        </a:defRPr>
      </a:lvl4pPr>
      <a:lvl5pPr marL="2743047" indent="-304782" algn="l" defTabSz="1219133" rtl="0" eaLnBrk="1" latinLnBrk="0" hangingPunct="1">
        <a:spcBef>
          <a:spcPct val="20000"/>
        </a:spcBef>
        <a:buFont typeface="Arial" panose="020B0604020202020204" pitchFamily="34" charset="0"/>
        <a:buChar char="»"/>
        <a:defRPr sz="2666" kern="1200">
          <a:solidFill>
            <a:schemeClr val="tx1"/>
          </a:solidFill>
          <a:latin typeface="+mn-lt"/>
          <a:ea typeface="+mn-ea"/>
          <a:cs typeface="+mn-cs"/>
        </a:defRPr>
      </a:lvl5pPr>
      <a:lvl6pPr marL="3352613" indent="-304782" algn="l" defTabSz="1219133" rtl="0" eaLnBrk="1" latinLnBrk="0" hangingPunct="1">
        <a:spcBef>
          <a:spcPct val="20000"/>
        </a:spcBef>
        <a:buFont typeface="Arial" panose="020B0604020202020204" pitchFamily="34" charset="0"/>
        <a:buChar char="•"/>
        <a:defRPr sz="2666" kern="1200">
          <a:solidFill>
            <a:schemeClr val="tx1"/>
          </a:solidFill>
          <a:latin typeface="+mn-lt"/>
          <a:ea typeface="+mn-ea"/>
          <a:cs typeface="+mn-cs"/>
        </a:defRPr>
      </a:lvl6pPr>
      <a:lvl7pPr marL="3962179" indent="-304782" algn="l" defTabSz="1219133" rtl="0" eaLnBrk="1" latinLnBrk="0" hangingPunct="1">
        <a:spcBef>
          <a:spcPct val="20000"/>
        </a:spcBef>
        <a:buFont typeface="Arial" panose="020B0604020202020204" pitchFamily="34" charset="0"/>
        <a:buChar char="•"/>
        <a:defRPr sz="2666" kern="1200">
          <a:solidFill>
            <a:schemeClr val="tx1"/>
          </a:solidFill>
          <a:latin typeface="+mn-lt"/>
          <a:ea typeface="+mn-ea"/>
          <a:cs typeface="+mn-cs"/>
        </a:defRPr>
      </a:lvl7pPr>
      <a:lvl8pPr marL="4571745" indent="-304782" algn="l" defTabSz="1219133" rtl="0" eaLnBrk="1" latinLnBrk="0" hangingPunct="1">
        <a:spcBef>
          <a:spcPct val="20000"/>
        </a:spcBef>
        <a:buFont typeface="Arial" panose="020B0604020202020204" pitchFamily="34" charset="0"/>
        <a:buChar char="•"/>
        <a:defRPr sz="2666" kern="1200">
          <a:solidFill>
            <a:schemeClr val="tx1"/>
          </a:solidFill>
          <a:latin typeface="+mn-lt"/>
          <a:ea typeface="+mn-ea"/>
          <a:cs typeface="+mn-cs"/>
        </a:defRPr>
      </a:lvl8pPr>
      <a:lvl9pPr marL="5181311" indent="-304782" algn="l" defTabSz="1219133" rtl="0" eaLnBrk="1" latinLnBrk="0" hangingPunct="1">
        <a:spcBef>
          <a:spcPct val="20000"/>
        </a:spcBef>
        <a:buFont typeface="Arial" panose="020B0604020202020204" pitchFamily="34" charset="0"/>
        <a:buChar char="•"/>
        <a:defRPr sz="2666" kern="1200">
          <a:solidFill>
            <a:schemeClr val="tx1"/>
          </a:solidFill>
          <a:latin typeface="+mn-lt"/>
          <a:ea typeface="+mn-ea"/>
          <a:cs typeface="+mn-cs"/>
        </a:defRPr>
      </a:lvl9pPr>
    </p:bodyStyle>
    <p:otherStyle>
      <a:defPPr>
        <a:defRPr lang="en-US"/>
      </a:defPPr>
      <a:lvl1pPr marL="0" algn="l" defTabSz="1219133" rtl="0" eaLnBrk="1" latinLnBrk="0" hangingPunct="1">
        <a:defRPr sz="2400" kern="1200">
          <a:solidFill>
            <a:schemeClr val="tx1"/>
          </a:solidFill>
          <a:latin typeface="+mn-lt"/>
          <a:ea typeface="+mn-ea"/>
          <a:cs typeface="+mn-cs"/>
        </a:defRPr>
      </a:lvl1pPr>
      <a:lvl2pPr marL="609566" algn="l" defTabSz="1219133" rtl="0" eaLnBrk="1" latinLnBrk="0" hangingPunct="1">
        <a:defRPr sz="2400" kern="1200">
          <a:solidFill>
            <a:schemeClr val="tx1"/>
          </a:solidFill>
          <a:latin typeface="+mn-lt"/>
          <a:ea typeface="+mn-ea"/>
          <a:cs typeface="+mn-cs"/>
        </a:defRPr>
      </a:lvl2pPr>
      <a:lvl3pPr marL="1219133" algn="l" defTabSz="1219133" rtl="0" eaLnBrk="1" latinLnBrk="0" hangingPunct="1">
        <a:defRPr sz="2400" kern="1200">
          <a:solidFill>
            <a:schemeClr val="tx1"/>
          </a:solidFill>
          <a:latin typeface="+mn-lt"/>
          <a:ea typeface="+mn-ea"/>
          <a:cs typeface="+mn-cs"/>
        </a:defRPr>
      </a:lvl3pPr>
      <a:lvl4pPr marL="1828697" algn="l" defTabSz="1219133" rtl="0" eaLnBrk="1" latinLnBrk="0" hangingPunct="1">
        <a:defRPr sz="2400" kern="1200">
          <a:solidFill>
            <a:schemeClr val="tx1"/>
          </a:solidFill>
          <a:latin typeface="+mn-lt"/>
          <a:ea typeface="+mn-ea"/>
          <a:cs typeface="+mn-cs"/>
        </a:defRPr>
      </a:lvl4pPr>
      <a:lvl5pPr marL="2438263" algn="l" defTabSz="1219133" rtl="0" eaLnBrk="1" latinLnBrk="0" hangingPunct="1">
        <a:defRPr sz="2400" kern="1200">
          <a:solidFill>
            <a:schemeClr val="tx1"/>
          </a:solidFill>
          <a:latin typeface="+mn-lt"/>
          <a:ea typeface="+mn-ea"/>
          <a:cs typeface="+mn-cs"/>
        </a:defRPr>
      </a:lvl5pPr>
      <a:lvl6pPr marL="3047830" algn="l" defTabSz="1219133" rtl="0" eaLnBrk="1" latinLnBrk="0" hangingPunct="1">
        <a:defRPr sz="2400" kern="1200">
          <a:solidFill>
            <a:schemeClr val="tx1"/>
          </a:solidFill>
          <a:latin typeface="+mn-lt"/>
          <a:ea typeface="+mn-ea"/>
          <a:cs typeface="+mn-cs"/>
        </a:defRPr>
      </a:lvl6pPr>
      <a:lvl7pPr marL="3657396" algn="l" defTabSz="1219133" rtl="0" eaLnBrk="1" latinLnBrk="0" hangingPunct="1">
        <a:defRPr sz="2400" kern="1200">
          <a:solidFill>
            <a:schemeClr val="tx1"/>
          </a:solidFill>
          <a:latin typeface="+mn-lt"/>
          <a:ea typeface="+mn-ea"/>
          <a:cs typeface="+mn-cs"/>
        </a:defRPr>
      </a:lvl7pPr>
      <a:lvl8pPr marL="4266963" algn="l" defTabSz="1219133" rtl="0" eaLnBrk="1" latinLnBrk="0" hangingPunct="1">
        <a:defRPr sz="2400" kern="1200">
          <a:solidFill>
            <a:schemeClr val="tx1"/>
          </a:solidFill>
          <a:latin typeface="+mn-lt"/>
          <a:ea typeface="+mn-ea"/>
          <a:cs typeface="+mn-cs"/>
        </a:defRPr>
      </a:lvl8pPr>
      <a:lvl9pPr marL="4876529" algn="l" defTabSz="1219133"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6F88378C-9D96-42E8-92CD-8526DDBF4F3C}"/>
              </a:ext>
            </a:extLst>
          </p:cNvPr>
          <p:cNvSpPr>
            <a:spLocks noGrp="1"/>
          </p:cNvSpPr>
          <p:nvPr>
            <p:ph type="title"/>
          </p:nvPr>
        </p:nvSpPr>
        <p:spPr bwMode="auto">
          <a:xfrm>
            <a:off x="2153009" y="228600"/>
            <a:ext cx="984602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7" name="Text Placeholder 2">
            <a:extLst>
              <a:ext uri="{FF2B5EF4-FFF2-40B4-BE49-F238E27FC236}">
                <a16:creationId xmlns:a16="http://schemas.microsoft.com/office/drawing/2014/main" id="{49C4EDCB-B938-42B8-9865-939F84368B62}"/>
              </a:ext>
            </a:extLst>
          </p:cNvPr>
          <p:cNvSpPr>
            <a:spLocks noGrp="1"/>
          </p:cNvSpPr>
          <p:nvPr>
            <p:ph type="body" idx="1"/>
          </p:nvPr>
        </p:nvSpPr>
        <p:spPr bwMode="auto">
          <a:xfrm>
            <a:off x="796641" y="1454152"/>
            <a:ext cx="13756312" cy="4830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1030" name="Rectangle 15">
            <a:extLst>
              <a:ext uri="{FF2B5EF4-FFF2-40B4-BE49-F238E27FC236}">
                <a16:creationId xmlns:a16="http://schemas.microsoft.com/office/drawing/2014/main" id="{7ECE1BFA-4997-4EE5-ADD7-5FC157887269}"/>
              </a:ext>
            </a:extLst>
          </p:cNvPr>
          <p:cNvSpPr>
            <a:spLocks noChangeArrowheads="1"/>
          </p:cNvSpPr>
          <p:nvPr userDrawn="1"/>
        </p:nvSpPr>
        <p:spPr bwMode="auto">
          <a:xfrm>
            <a:off x="6701131" y="3304123"/>
            <a:ext cx="1277189" cy="301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333" dirty="0">
                <a:solidFill>
                  <a:schemeClr val="bg1"/>
                </a:solidFill>
              </a:rPr>
              <a:t>© 3GPP 2012</a:t>
            </a:r>
            <a:endParaRPr lang="en-GB" altLang="en-US" sz="1333" dirty="0"/>
          </a:p>
        </p:txBody>
      </p:sp>
      <p:sp>
        <p:nvSpPr>
          <p:cNvPr id="5" name="Slide Number Placeholder 5">
            <a:extLst>
              <a:ext uri="{FF2B5EF4-FFF2-40B4-BE49-F238E27FC236}">
                <a16:creationId xmlns:a16="http://schemas.microsoft.com/office/drawing/2014/main" id="{10107ACB-6C9C-4721-BBBF-F429AA9FB76B}"/>
              </a:ext>
            </a:extLst>
          </p:cNvPr>
          <p:cNvSpPr txBox="1">
            <a:spLocks/>
          </p:cNvSpPr>
          <p:nvPr userDrawn="1"/>
        </p:nvSpPr>
        <p:spPr>
          <a:xfrm>
            <a:off x="687301" y="6421261"/>
            <a:ext cx="650431" cy="164340"/>
          </a:xfrm>
          <a:prstGeom prst="rect">
            <a:avLst/>
          </a:prstGeom>
        </p:spPr>
        <p:txBody>
          <a:bodyPr wrap="square" lIns="0" tIns="0" rIns="0" bIns="0" anchor="b">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en-US" sz="1068" dirty="0">
                <a:solidFill>
                  <a:schemeClr val="tx2"/>
                </a:solidFill>
                <a:latin typeface="Arial" panose="020B0604020202020204" pitchFamily="34" charset="0"/>
                <a:ea typeface="Nokia Pure Text Light" panose="020B0304040602060303" pitchFamily="34" charset="0"/>
                <a:cs typeface="Arial" panose="020B0604020202020204" pitchFamily="34" charset="0"/>
              </a:rPr>
              <a:t>Slide </a:t>
            </a:r>
            <a:fld id="{71245D3D-131A-47D1-B100-B33219007AD2}" type="slidenum">
              <a:rPr lang="en-US" sz="1068" smtClean="0">
                <a:solidFill>
                  <a:schemeClr val="tx2"/>
                </a:solidFill>
                <a:latin typeface="Arial" panose="020B0604020202020204" pitchFamily="34" charset="0"/>
                <a:ea typeface="Nokia Pure Text Light" panose="020B0304040602060303" pitchFamily="34" charset="0"/>
                <a:cs typeface="Arial" panose="020B0604020202020204" pitchFamily="34" charset="0"/>
              </a:rPr>
              <a:pPr>
                <a:defRPr/>
              </a:pPr>
              <a:t>‹#›</a:t>
            </a:fld>
            <a:endParaRPr lang="en-US" sz="1333" dirty="0">
              <a:solidFill>
                <a:schemeClr val="tx2"/>
              </a:solidFill>
              <a:latin typeface="Arial" panose="020B0604020202020204" pitchFamily="34" charset="0"/>
              <a:ea typeface="Nokia Pure Text Light" panose="020B0304040602060303" pitchFamily="34" charset="0"/>
              <a:cs typeface="Arial" panose="020B0604020202020204" pitchFamily="34" charset="0"/>
            </a:endParaRPr>
          </a:p>
        </p:txBody>
      </p:sp>
    </p:spTree>
    <p:extLst>
      <p:ext uri="{BB962C8B-B14F-4D97-AF65-F5344CB8AC3E}">
        <p14:creationId xmlns:p14="http://schemas.microsoft.com/office/powerpoint/2010/main" val="2430339617"/>
      </p:ext>
    </p:extLst>
  </p:cSld>
  <p:clrMap bg1="lt1" tx1="dk1" bg2="lt2" tx2="dk2" accent1="accent1" accent2="accent2" accent3="accent3" accent4="accent4" accent5="accent5" accent6="accent6" hlink="hlink" folHlink="folHlink"/>
  <p:sldLayoutIdLst>
    <p:sldLayoutId id="2147483692" r:id="rId1"/>
    <p:sldLayoutId id="2147483693" r:id="rId2"/>
    <p:sldLayoutId id="2147483694" r:id="rId3"/>
  </p:sldLayoutIdLst>
  <p:transition spd="slow"/>
  <p:hf sldNum="0" hdr="0" dt="0"/>
  <p:txStyles>
    <p:titleStyle>
      <a:lvl1pPr algn="ctr" rtl="0" eaLnBrk="0" fontAlgn="base" hangingPunct="0">
        <a:spcBef>
          <a:spcPct val="0"/>
        </a:spcBef>
        <a:spcAft>
          <a:spcPct val="0"/>
        </a:spcAft>
        <a:defRPr sz="4267">
          <a:solidFill>
            <a:srgbClr val="FF0000"/>
          </a:solidFill>
          <a:latin typeface="+mj-lt"/>
          <a:ea typeface="+mj-ea"/>
          <a:cs typeface="+mj-cs"/>
        </a:defRPr>
      </a:lvl1pPr>
      <a:lvl2pPr algn="ctr" rtl="0" eaLnBrk="0" fontAlgn="base" hangingPunct="0">
        <a:spcBef>
          <a:spcPct val="0"/>
        </a:spcBef>
        <a:spcAft>
          <a:spcPct val="0"/>
        </a:spcAft>
        <a:defRPr sz="4267">
          <a:solidFill>
            <a:srgbClr val="FF0000"/>
          </a:solidFill>
          <a:latin typeface="Calibri" pitchFamily="34" charset="0"/>
        </a:defRPr>
      </a:lvl2pPr>
      <a:lvl3pPr algn="ctr" rtl="0" eaLnBrk="0" fontAlgn="base" hangingPunct="0">
        <a:spcBef>
          <a:spcPct val="0"/>
        </a:spcBef>
        <a:spcAft>
          <a:spcPct val="0"/>
        </a:spcAft>
        <a:defRPr sz="4267">
          <a:solidFill>
            <a:srgbClr val="FF0000"/>
          </a:solidFill>
          <a:latin typeface="Calibri" pitchFamily="34" charset="0"/>
        </a:defRPr>
      </a:lvl3pPr>
      <a:lvl4pPr algn="ctr" rtl="0" eaLnBrk="0" fontAlgn="base" hangingPunct="0">
        <a:spcBef>
          <a:spcPct val="0"/>
        </a:spcBef>
        <a:spcAft>
          <a:spcPct val="0"/>
        </a:spcAft>
        <a:defRPr sz="4267">
          <a:solidFill>
            <a:srgbClr val="FF0000"/>
          </a:solidFill>
          <a:latin typeface="Calibri" pitchFamily="34" charset="0"/>
        </a:defRPr>
      </a:lvl4pPr>
      <a:lvl5pPr algn="ctr" rtl="0" eaLnBrk="0" fontAlgn="base" hangingPunct="0">
        <a:spcBef>
          <a:spcPct val="0"/>
        </a:spcBef>
        <a:spcAft>
          <a:spcPct val="0"/>
        </a:spcAft>
        <a:defRPr sz="4267">
          <a:solidFill>
            <a:srgbClr val="FF0000"/>
          </a:solidFill>
          <a:latin typeface="Calibri" pitchFamily="34" charset="0"/>
        </a:defRPr>
      </a:lvl5pPr>
      <a:lvl6pPr marL="609566" algn="ctr" rtl="0" eaLnBrk="0" fontAlgn="base" hangingPunct="0">
        <a:spcBef>
          <a:spcPct val="0"/>
        </a:spcBef>
        <a:spcAft>
          <a:spcPct val="0"/>
        </a:spcAft>
        <a:defRPr sz="4267">
          <a:solidFill>
            <a:srgbClr val="FF0000"/>
          </a:solidFill>
          <a:latin typeface="Calibri" pitchFamily="34" charset="0"/>
        </a:defRPr>
      </a:lvl6pPr>
      <a:lvl7pPr marL="1219133" algn="ctr" rtl="0" eaLnBrk="0" fontAlgn="base" hangingPunct="0">
        <a:spcBef>
          <a:spcPct val="0"/>
        </a:spcBef>
        <a:spcAft>
          <a:spcPct val="0"/>
        </a:spcAft>
        <a:defRPr sz="4267">
          <a:solidFill>
            <a:srgbClr val="FF0000"/>
          </a:solidFill>
          <a:latin typeface="Calibri" pitchFamily="34" charset="0"/>
        </a:defRPr>
      </a:lvl7pPr>
      <a:lvl8pPr marL="1828697" algn="ctr" rtl="0" eaLnBrk="0" fontAlgn="base" hangingPunct="0">
        <a:spcBef>
          <a:spcPct val="0"/>
        </a:spcBef>
        <a:spcAft>
          <a:spcPct val="0"/>
        </a:spcAft>
        <a:defRPr sz="4267">
          <a:solidFill>
            <a:srgbClr val="FF0000"/>
          </a:solidFill>
          <a:latin typeface="Calibri" pitchFamily="34" charset="0"/>
        </a:defRPr>
      </a:lvl8pPr>
      <a:lvl9pPr marL="2438263" algn="ctr" rtl="0" eaLnBrk="0" fontAlgn="base" hangingPunct="0">
        <a:spcBef>
          <a:spcPct val="0"/>
        </a:spcBef>
        <a:spcAft>
          <a:spcPct val="0"/>
        </a:spcAft>
        <a:defRPr sz="4267">
          <a:solidFill>
            <a:srgbClr val="FF0000"/>
          </a:solidFill>
          <a:latin typeface="Calibri" pitchFamily="34" charset="0"/>
        </a:defRPr>
      </a:lvl9pPr>
    </p:titleStyle>
    <p:bodyStyle>
      <a:lvl1pPr marL="457176" indent="-457176" algn="l" rtl="0" eaLnBrk="0" fontAlgn="base" hangingPunct="0">
        <a:spcBef>
          <a:spcPct val="20000"/>
        </a:spcBef>
        <a:spcAft>
          <a:spcPct val="0"/>
        </a:spcAft>
        <a:buBlip>
          <a:blip r:embed="rId5"/>
        </a:buBlip>
        <a:defRPr sz="3732">
          <a:solidFill>
            <a:schemeClr val="tx1"/>
          </a:solidFill>
          <a:latin typeface="+mn-lt"/>
          <a:ea typeface="+mn-ea"/>
          <a:cs typeface="+mn-cs"/>
        </a:defRPr>
      </a:lvl1pPr>
      <a:lvl2pPr marL="990544" indent="-380978" algn="l" rtl="0" eaLnBrk="0" fontAlgn="base" hangingPunct="0">
        <a:spcBef>
          <a:spcPct val="20000"/>
        </a:spcBef>
        <a:spcAft>
          <a:spcPct val="0"/>
        </a:spcAft>
        <a:buClr>
          <a:srgbClr val="C00000"/>
        </a:buClr>
        <a:buFont typeface="Arial" panose="020B0604020202020204" pitchFamily="34" charset="0"/>
        <a:buChar char="•"/>
        <a:defRPr sz="3201">
          <a:solidFill>
            <a:schemeClr val="tx1"/>
          </a:solidFill>
          <a:latin typeface="+mn-lt"/>
        </a:defRPr>
      </a:lvl2pPr>
      <a:lvl3pPr marL="1523915" indent="-304782" algn="l" rtl="0" eaLnBrk="0" fontAlgn="base" hangingPunct="0">
        <a:spcBef>
          <a:spcPct val="20000"/>
        </a:spcBef>
        <a:spcAft>
          <a:spcPct val="0"/>
        </a:spcAft>
        <a:buFont typeface="Arial" panose="020B0604020202020204" pitchFamily="34" charset="0"/>
        <a:buChar char="•"/>
        <a:defRPr sz="2666">
          <a:solidFill>
            <a:schemeClr val="tx1"/>
          </a:solidFill>
          <a:latin typeface="+mn-lt"/>
        </a:defRPr>
      </a:lvl3pPr>
      <a:lvl4pPr marL="2133481" indent="-304782" algn="l" rtl="0" eaLnBrk="0" fontAlgn="base" hangingPunct="0">
        <a:spcBef>
          <a:spcPct val="20000"/>
        </a:spcBef>
        <a:spcAft>
          <a:spcPct val="0"/>
        </a:spcAft>
        <a:buFont typeface="Arial" panose="020B0604020202020204" pitchFamily="34" charset="0"/>
        <a:buChar char="–"/>
        <a:defRPr sz="2666">
          <a:solidFill>
            <a:schemeClr val="tx1"/>
          </a:solidFill>
          <a:latin typeface="+mn-lt"/>
        </a:defRPr>
      </a:lvl4pPr>
      <a:lvl5pPr marL="2743047" indent="-304782" algn="l" rtl="0" eaLnBrk="0" fontAlgn="base" hangingPunct="0">
        <a:spcBef>
          <a:spcPct val="20000"/>
        </a:spcBef>
        <a:spcAft>
          <a:spcPct val="0"/>
        </a:spcAft>
        <a:buFont typeface="Arial" panose="020B0604020202020204" pitchFamily="34" charset="0"/>
        <a:buChar char="»"/>
        <a:defRPr sz="2132">
          <a:solidFill>
            <a:schemeClr val="tx1"/>
          </a:solidFill>
          <a:latin typeface="+mn-lt"/>
        </a:defRPr>
      </a:lvl5pPr>
      <a:lvl6pPr marL="3352613" indent="-304782" algn="l" rtl="0" eaLnBrk="0" fontAlgn="base" hangingPunct="0">
        <a:spcBef>
          <a:spcPct val="20000"/>
        </a:spcBef>
        <a:spcAft>
          <a:spcPct val="0"/>
        </a:spcAft>
        <a:buFont typeface="Arial" charset="0"/>
        <a:buChar char="»"/>
        <a:defRPr sz="2132">
          <a:solidFill>
            <a:schemeClr val="tx1"/>
          </a:solidFill>
          <a:latin typeface="+mn-lt"/>
        </a:defRPr>
      </a:lvl6pPr>
      <a:lvl7pPr marL="3962179" indent="-304782" algn="l" rtl="0" eaLnBrk="0" fontAlgn="base" hangingPunct="0">
        <a:spcBef>
          <a:spcPct val="20000"/>
        </a:spcBef>
        <a:spcAft>
          <a:spcPct val="0"/>
        </a:spcAft>
        <a:buFont typeface="Arial" charset="0"/>
        <a:buChar char="»"/>
        <a:defRPr sz="2132">
          <a:solidFill>
            <a:schemeClr val="tx1"/>
          </a:solidFill>
          <a:latin typeface="+mn-lt"/>
        </a:defRPr>
      </a:lvl7pPr>
      <a:lvl8pPr marL="4571745" indent="-304782" algn="l" rtl="0" eaLnBrk="0" fontAlgn="base" hangingPunct="0">
        <a:spcBef>
          <a:spcPct val="20000"/>
        </a:spcBef>
        <a:spcAft>
          <a:spcPct val="0"/>
        </a:spcAft>
        <a:buFont typeface="Arial" charset="0"/>
        <a:buChar char="»"/>
        <a:defRPr sz="2132">
          <a:solidFill>
            <a:schemeClr val="tx1"/>
          </a:solidFill>
          <a:latin typeface="+mn-lt"/>
        </a:defRPr>
      </a:lvl8pPr>
      <a:lvl9pPr marL="5181311" indent="-304782" algn="l" rtl="0" eaLnBrk="0" fontAlgn="base" hangingPunct="0">
        <a:spcBef>
          <a:spcPct val="20000"/>
        </a:spcBef>
        <a:spcAft>
          <a:spcPct val="0"/>
        </a:spcAft>
        <a:buFont typeface="Arial" charset="0"/>
        <a:buChar char="»"/>
        <a:defRPr sz="2132">
          <a:solidFill>
            <a:schemeClr val="tx1"/>
          </a:solidFill>
          <a:latin typeface="+mn-lt"/>
        </a:defRPr>
      </a:lvl9pPr>
    </p:bodyStyle>
    <p:otherStyle>
      <a:defPPr>
        <a:defRPr lang="en-US"/>
      </a:defPPr>
      <a:lvl1pPr marL="0" algn="l" defTabSz="1219133" rtl="0" eaLnBrk="1" latinLnBrk="0" hangingPunct="1">
        <a:defRPr sz="2400" kern="1200">
          <a:solidFill>
            <a:schemeClr val="tx1"/>
          </a:solidFill>
          <a:latin typeface="+mn-lt"/>
          <a:ea typeface="+mn-ea"/>
          <a:cs typeface="+mn-cs"/>
        </a:defRPr>
      </a:lvl1pPr>
      <a:lvl2pPr marL="609566" algn="l" defTabSz="1219133" rtl="0" eaLnBrk="1" latinLnBrk="0" hangingPunct="1">
        <a:defRPr sz="2400" kern="1200">
          <a:solidFill>
            <a:schemeClr val="tx1"/>
          </a:solidFill>
          <a:latin typeface="+mn-lt"/>
          <a:ea typeface="+mn-ea"/>
          <a:cs typeface="+mn-cs"/>
        </a:defRPr>
      </a:lvl2pPr>
      <a:lvl3pPr marL="1219133" algn="l" defTabSz="1219133" rtl="0" eaLnBrk="1" latinLnBrk="0" hangingPunct="1">
        <a:defRPr sz="2400" kern="1200">
          <a:solidFill>
            <a:schemeClr val="tx1"/>
          </a:solidFill>
          <a:latin typeface="+mn-lt"/>
          <a:ea typeface="+mn-ea"/>
          <a:cs typeface="+mn-cs"/>
        </a:defRPr>
      </a:lvl3pPr>
      <a:lvl4pPr marL="1828697" algn="l" defTabSz="1219133" rtl="0" eaLnBrk="1" latinLnBrk="0" hangingPunct="1">
        <a:defRPr sz="2400" kern="1200">
          <a:solidFill>
            <a:schemeClr val="tx1"/>
          </a:solidFill>
          <a:latin typeface="+mn-lt"/>
          <a:ea typeface="+mn-ea"/>
          <a:cs typeface="+mn-cs"/>
        </a:defRPr>
      </a:lvl4pPr>
      <a:lvl5pPr marL="2438263" algn="l" defTabSz="1219133" rtl="0" eaLnBrk="1" latinLnBrk="0" hangingPunct="1">
        <a:defRPr sz="2400" kern="1200">
          <a:solidFill>
            <a:schemeClr val="tx1"/>
          </a:solidFill>
          <a:latin typeface="+mn-lt"/>
          <a:ea typeface="+mn-ea"/>
          <a:cs typeface="+mn-cs"/>
        </a:defRPr>
      </a:lvl5pPr>
      <a:lvl6pPr marL="3047830" algn="l" defTabSz="1219133" rtl="0" eaLnBrk="1" latinLnBrk="0" hangingPunct="1">
        <a:defRPr sz="2400" kern="1200">
          <a:solidFill>
            <a:schemeClr val="tx1"/>
          </a:solidFill>
          <a:latin typeface="+mn-lt"/>
          <a:ea typeface="+mn-ea"/>
          <a:cs typeface="+mn-cs"/>
        </a:defRPr>
      </a:lvl6pPr>
      <a:lvl7pPr marL="3657396" algn="l" defTabSz="1219133" rtl="0" eaLnBrk="1" latinLnBrk="0" hangingPunct="1">
        <a:defRPr sz="2400" kern="1200">
          <a:solidFill>
            <a:schemeClr val="tx1"/>
          </a:solidFill>
          <a:latin typeface="+mn-lt"/>
          <a:ea typeface="+mn-ea"/>
          <a:cs typeface="+mn-cs"/>
        </a:defRPr>
      </a:lvl7pPr>
      <a:lvl8pPr marL="4266963" algn="l" defTabSz="1219133" rtl="0" eaLnBrk="1" latinLnBrk="0" hangingPunct="1">
        <a:defRPr sz="2400" kern="1200">
          <a:solidFill>
            <a:schemeClr val="tx1"/>
          </a:solidFill>
          <a:latin typeface="+mn-lt"/>
          <a:ea typeface="+mn-ea"/>
          <a:cs typeface="+mn-cs"/>
        </a:defRPr>
      </a:lvl8pPr>
      <a:lvl9pPr marL="4876529" algn="l" defTabSz="1219133"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3" Type="http://schemas.openxmlformats.org/officeDocument/2006/relationships/hyperlink" Target="http://www.3gpp.org/ftp/tsg_ran/TSG_RAN/TSGR_101/Docs/RP-231540.zip" TargetMode="External"/><Relationship Id="rId2" Type="http://schemas.openxmlformats.org/officeDocument/2006/relationships/hyperlink" Target="http://www.3gpp.org/ftp/tsg_ran/TSG_RAN/TSGR_AHs/2023_06_RAN_Rel19_WS/Docs/RWS-230488.zip" TargetMode="External"/><Relationship Id="rId1" Type="http://schemas.openxmlformats.org/officeDocument/2006/relationships/slideLayout" Target="../slideLayouts/slideLayout14.xml"/><Relationship Id="rId4" Type="http://schemas.openxmlformats.org/officeDocument/2006/relationships/hyperlink" Target="http://www.3gpp.org/ftp/tsg_ran/TSG_RAN/TSGR_101/Docs/RP-232611.zip" TargetMode="External"/></Relationships>
</file>

<file path=ppt/slides/_rels/slide19.xml.rels><?xml version="1.0" encoding="UTF-8" standalone="yes"?>
<Relationships xmlns="http://schemas.openxmlformats.org/package/2006/relationships"><Relationship Id="rId3" Type="http://schemas.openxmlformats.org/officeDocument/2006/relationships/hyperlink" Target="http://www.3gpp.org/ftp/tsg_ran/TSG_RAN/TSGR_101/Docs/RP-231540.zip" TargetMode="External"/><Relationship Id="rId2" Type="http://schemas.openxmlformats.org/officeDocument/2006/relationships/hyperlink" Target="http://www.3gpp.org/ftp/tsg_ran/TSG_RAN/TSGR_AHs/2023_06_RAN_Rel19_WS/Docs/RWS-230488.zip" TargetMode="External"/><Relationship Id="rId1" Type="http://schemas.openxmlformats.org/officeDocument/2006/relationships/slideLayout" Target="../slideLayouts/slideLayout14.xml"/><Relationship Id="rId4" Type="http://schemas.openxmlformats.org/officeDocument/2006/relationships/hyperlink" Target="http://www.3gpp.org/ftp/tsg_ran/TSG_RAN/TSGR_101/Docs/RP-232612.zip"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4.xml"/></Relationships>
</file>

<file path=ppt/slides/_rels/slide20.xml.rels><?xml version="1.0" encoding="UTF-8" standalone="yes"?>
<Relationships xmlns="http://schemas.openxmlformats.org/package/2006/relationships"><Relationship Id="rId3" Type="http://schemas.openxmlformats.org/officeDocument/2006/relationships/hyperlink" Target="http://www.3gpp.org/ftp/tsg_ran/TSG_RAN/TSGR_101/Docs/RP-231540.zip" TargetMode="External"/><Relationship Id="rId2" Type="http://schemas.openxmlformats.org/officeDocument/2006/relationships/hyperlink" Target="http://www.3gpp.org/ftp/tsg_ran/TSG_RAN/TSGR_AHs/2023_06_RAN_Rel19_WS/Docs/RWS-230488.zip" TargetMode="External"/><Relationship Id="rId1" Type="http://schemas.openxmlformats.org/officeDocument/2006/relationships/slideLayout" Target="../slideLayouts/slideLayout14.xml"/><Relationship Id="rId4" Type="http://schemas.openxmlformats.org/officeDocument/2006/relationships/hyperlink" Target="http://www.3gpp.org/ftp/tsg_ran/TSG_RAN/TSGR_101/Docs/RP-232613.zip" TargetMode="External"/></Relationships>
</file>

<file path=ppt/slides/_rels/slide21.xml.rels><?xml version="1.0" encoding="UTF-8" standalone="yes"?>
<Relationships xmlns="http://schemas.openxmlformats.org/package/2006/relationships"><Relationship Id="rId3" Type="http://schemas.openxmlformats.org/officeDocument/2006/relationships/hyperlink" Target="http://www.3gpp.org/ftp/tsg_ran/TSG_RAN/TSGR_101/Docs/RP-231540.zip" TargetMode="External"/><Relationship Id="rId2" Type="http://schemas.openxmlformats.org/officeDocument/2006/relationships/hyperlink" Target="http://www.3gpp.org/ftp/tsg_ran/TSG_RAN/TSGR_AHs/2023_06_RAN_Rel19_WS/Docs/RWS-230488.zip" TargetMode="External"/><Relationship Id="rId1" Type="http://schemas.openxmlformats.org/officeDocument/2006/relationships/slideLayout" Target="../slideLayouts/slideLayout14.xml"/><Relationship Id="rId4" Type="http://schemas.openxmlformats.org/officeDocument/2006/relationships/hyperlink" Target="http://www.3gpp.org/ftp/tsg_ran/TSG_RAN/TSGR_101/Docs/RP-232614.zip" TargetMode="External"/></Relationships>
</file>

<file path=ppt/slides/_rels/slide22.xml.rels><?xml version="1.0" encoding="UTF-8" standalone="yes"?>
<Relationships xmlns="http://schemas.openxmlformats.org/package/2006/relationships"><Relationship Id="rId3" Type="http://schemas.openxmlformats.org/officeDocument/2006/relationships/hyperlink" Target="http://www.3gpp.org/ftp/tsg_ran/TSG_RAN/TSGR_101/Docs/RP-231540.zip" TargetMode="External"/><Relationship Id="rId2" Type="http://schemas.openxmlformats.org/officeDocument/2006/relationships/hyperlink" Target="http://www.3gpp.org/ftp/tsg_ran/TSG_RAN/TSGR_AHs/2023_06_RAN_Rel19_WS/Docs/RWS-230488.zip" TargetMode="External"/><Relationship Id="rId1" Type="http://schemas.openxmlformats.org/officeDocument/2006/relationships/slideLayout" Target="../slideLayouts/slideLayout14.xml"/><Relationship Id="rId4" Type="http://schemas.openxmlformats.org/officeDocument/2006/relationships/hyperlink" Target="http://www.3gpp.org/ftp/tsg_ran/TSG_RAN/TSGR_101/Docs/RP-232615.zip" TargetMode="External"/></Relationships>
</file>

<file path=ppt/slides/_rels/slide23.xml.rels><?xml version="1.0" encoding="UTF-8" standalone="yes"?>
<Relationships xmlns="http://schemas.openxmlformats.org/package/2006/relationships"><Relationship Id="rId3" Type="http://schemas.openxmlformats.org/officeDocument/2006/relationships/hyperlink" Target="http://www.3gpp.org/ftp/tsg_ran/TSG_RAN/TSGR_101/Docs/RP-231540.zip" TargetMode="External"/><Relationship Id="rId2" Type="http://schemas.openxmlformats.org/officeDocument/2006/relationships/hyperlink" Target="http://www.3gpp.org/ftp/tsg_ran/TSG_RAN/TSGR_AHs/2023_06_RAN_Rel19_WS/Docs/RWS-230488.zip" TargetMode="External"/><Relationship Id="rId1" Type="http://schemas.openxmlformats.org/officeDocument/2006/relationships/slideLayout" Target="../slideLayouts/slideLayout14.xml"/><Relationship Id="rId4" Type="http://schemas.openxmlformats.org/officeDocument/2006/relationships/hyperlink" Target="http://www.3gpp.org/ftp/tsg_ran/TSG_RAN/TSGR_101/Docs/RP-232616.zip" TargetMode="External"/></Relationships>
</file>

<file path=ppt/slides/_rels/slide24.xml.rels><?xml version="1.0" encoding="UTF-8" standalone="yes"?>
<Relationships xmlns="http://schemas.openxmlformats.org/package/2006/relationships"><Relationship Id="rId3" Type="http://schemas.openxmlformats.org/officeDocument/2006/relationships/hyperlink" Target="http://www.3gpp.org/ftp/tsg_ran/TSG_RAN/TSGR_101/Docs/RP-231540.zip" TargetMode="External"/><Relationship Id="rId2" Type="http://schemas.openxmlformats.org/officeDocument/2006/relationships/hyperlink" Target="http://www.3gpp.org/ftp/tsg_ran/TSG_RAN/TSGR_AHs/2023_06_RAN_Rel19_WS/Docs/RWS-230488.zip" TargetMode="External"/><Relationship Id="rId1" Type="http://schemas.openxmlformats.org/officeDocument/2006/relationships/slideLayout" Target="../slideLayouts/slideLayout14.xml"/><Relationship Id="rId4" Type="http://schemas.openxmlformats.org/officeDocument/2006/relationships/hyperlink" Target="http://www.3gpp.org/ftp/tsg_ran/TSG_RAN/TSGR_101/Docs/RP-232617.zip" TargetMode="External"/></Relationships>
</file>

<file path=ppt/slides/_rels/slide25.xml.rels><?xml version="1.0" encoding="UTF-8" standalone="yes"?>
<Relationships xmlns="http://schemas.openxmlformats.org/package/2006/relationships"><Relationship Id="rId3" Type="http://schemas.openxmlformats.org/officeDocument/2006/relationships/hyperlink" Target="http://www.3gpp.org/ftp/tsg_ran/TSG_RAN/TSGR_101/Docs/RP-231540.zip" TargetMode="External"/><Relationship Id="rId2" Type="http://schemas.openxmlformats.org/officeDocument/2006/relationships/hyperlink" Target="http://www.3gpp.org/ftp/tsg_ran/TSG_RAN/TSGR_AHs/2023_06_RAN_Rel19_WS/Docs/RWS-230488.zip" TargetMode="External"/><Relationship Id="rId1" Type="http://schemas.openxmlformats.org/officeDocument/2006/relationships/slideLayout" Target="../slideLayouts/slideLayout14.xml"/><Relationship Id="rId4" Type="http://schemas.openxmlformats.org/officeDocument/2006/relationships/hyperlink" Target="http://www.3gpp.org/ftp/tsg_ran/TSG_RAN/TSGR_101/Docs/RP-232617.zip" TargetMode="External"/></Relationships>
</file>

<file path=ppt/slides/_rels/slide26.xml.rels><?xml version="1.0" encoding="UTF-8" standalone="yes"?>
<Relationships xmlns="http://schemas.openxmlformats.org/package/2006/relationships"><Relationship Id="rId3" Type="http://schemas.openxmlformats.org/officeDocument/2006/relationships/hyperlink" Target="http://www.3gpp.org/ftp/tsg_ran/TSG_RAN/TSGR_101/Docs/RP-231540.zip" TargetMode="External"/><Relationship Id="rId2" Type="http://schemas.openxmlformats.org/officeDocument/2006/relationships/hyperlink" Target="http://www.3gpp.org/ftp/tsg_ran/TSG_RAN/TSGR_AHs/2023_06_RAN_Rel19_WS/Docs/RWS-230488.zip" TargetMode="External"/><Relationship Id="rId1" Type="http://schemas.openxmlformats.org/officeDocument/2006/relationships/slideLayout" Target="../slideLayouts/slideLayout14.xml"/><Relationship Id="rId4" Type="http://schemas.openxmlformats.org/officeDocument/2006/relationships/hyperlink" Target="http://www.3gpp.org/ftp/tsg_ran/TSG_RAN/TSGR_101/Docs/RP-232618.zip" TargetMode="External"/></Relationships>
</file>

<file path=ppt/slides/_rels/slide27.xml.rels><?xml version="1.0" encoding="UTF-8" standalone="yes"?>
<Relationships xmlns="http://schemas.openxmlformats.org/package/2006/relationships"><Relationship Id="rId3" Type="http://schemas.openxmlformats.org/officeDocument/2006/relationships/hyperlink" Target="http://www.3gpp.org/ftp/tsg_ran/TSG_RAN/TSGR_101/Docs/RP-231540.zip" TargetMode="External"/><Relationship Id="rId2" Type="http://schemas.openxmlformats.org/officeDocument/2006/relationships/hyperlink" Target="http://www.3gpp.org/ftp/tsg_ran/TSG_RAN/TSGR_AHs/2023_06_RAN_Rel19_WS/Docs/RWS-230488.zip" TargetMode="External"/><Relationship Id="rId1" Type="http://schemas.openxmlformats.org/officeDocument/2006/relationships/slideLayout" Target="../slideLayouts/slideLayout14.xml"/><Relationship Id="rId4" Type="http://schemas.openxmlformats.org/officeDocument/2006/relationships/hyperlink" Target="http://www.3gpp.org/ftp/tsg_ran/TSG_RAN/TSGR_101/Docs/RP-232619.zip" TargetMode="External"/></Relationships>
</file>

<file path=ppt/slides/_rels/slide28.xml.rels><?xml version="1.0" encoding="UTF-8" standalone="yes"?>
<Relationships xmlns="http://schemas.openxmlformats.org/package/2006/relationships"><Relationship Id="rId3" Type="http://schemas.openxmlformats.org/officeDocument/2006/relationships/hyperlink" Target="http://www.3gpp.org/ftp/tsg_ran/TSG_RAN/TSGR_101/Docs/RP-231540.zip" TargetMode="External"/><Relationship Id="rId2" Type="http://schemas.openxmlformats.org/officeDocument/2006/relationships/hyperlink" Target="http://www.3gpp.org/ftp/tsg_ran/TSG_RAN/TSGR_AHs/2023_06_RAN_Rel19_WS/Docs/RWS-230488.zip" TargetMode="External"/><Relationship Id="rId1" Type="http://schemas.openxmlformats.org/officeDocument/2006/relationships/slideLayout" Target="../slideLayouts/slideLayout14.xml"/><Relationship Id="rId4" Type="http://schemas.openxmlformats.org/officeDocument/2006/relationships/hyperlink" Target="http://www.3gpp.org/ftp/tsg_ran/TSG_RAN/TSGR_101/Docs/RP-232610.zip" TargetMode="External"/></Relationships>
</file>

<file path=ppt/slides/_rels/slide29.xml.rels><?xml version="1.0" encoding="UTF-8" standalone="yes"?>
<Relationships xmlns="http://schemas.openxmlformats.org/package/2006/relationships"><Relationship Id="rId3" Type="http://schemas.openxmlformats.org/officeDocument/2006/relationships/hyperlink" Target="http://www.3gpp.org/ftp/tsg_ran/TSG_RAN/TSGR_101/Docs/RP-231540.zip" TargetMode="External"/><Relationship Id="rId2" Type="http://schemas.openxmlformats.org/officeDocument/2006/relationships/hyperlink" Target="http://www.3gpp.org/ftp/tsg_ran/TSG_RAN/TSGR_AHs/2023_06_RAN_Rel19_WS/Docs/RWS-230488.zip" TargetMode="External"/><Relationship Id="rId1" Type="http://schemas.openxmlformats.org/officeDocument/2006/relationships/slideLayout" Target="../slideLayouts/slideLayout14.xml"/><Relationship Id="rId4" Type="http://schemas.openxmlformats.org/officeDocument/2006/relationships/hyperlink" Target="http://www.3gpp.org/ftp/tsg_ran/TSG_RAN/TSGR_101/Docs/RP-232621.zip"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3" Type="http://schemas.openxmlformats.org/officeDocument/2006/relationships/hyperlink" Target="http://www.3gpp.org/ftp/tsg_ran/TSG_RAN/TSGR_101/Docs/RP-231540.zip" TargetMode="External"/><Relationship Id="rId2" Type="http://schemas.openxmlformats.org/officeDocument/2006/relationships/hyperlink" Target="http://www.3gpp.org/ftp/tsg_ran/TSG_RAN/TSGR_AHs/2023_06_RAN_Rel19_WS/Docs/RWS-230488.zip" TargetMode="External"/><Relationship Id="rId1" Type="http://schemas.openxmlformats.org/officeDocument/2006/relationships/slideLayout" Target="../slideLayouts/slideLayout14.xml"/><Relationship Id="rId5" Type="http://schemas.openxmlformats.org/officeDocument/2006/relationships/hyperlink" Target="http://www.3gpp.org/ftp/tsg_ran/TSG_RAN/TSGR_101/Docs/RP-232622.zip" TargetMode="External"/><Relationship Id="rId4" Type="http://schemas.openxmlformats.org/officeDocument/2006/relationships/hyperlink" Target="http://www.3gpp.org/ftp/tsg_ran/TSG_RAN/TSGR_101/Docs/RP-232621.zip" TargetMode="External"/></Relationships>
</file>

<file path=ppt/slides/_rels/slide31.xml.rels><?xml version="1.0" encoding="UTF-8" standalone="yes"?>
<Relationships xmlns="http://schemas.openxmlformats.org/package/2006/relationships"><Relationship Id="rId3" Type="http://schemas.openxmlformats.org/officeDocument/2006/relationships/hyperlink" Target="http://www.3gpp.org/ftp/tsg_ran/TSG_RAN/TSGR_101/Docs/RP-231540.zip" TargetMode="External"/><Relationship Id="rId2" Type="http://schemas.openxmlformats.org/officeDocument/2006/relationships/hyperlink" Target="http://www.3gpp.org/ftp/tsg_ran/TSG_RAN/TSGR_AHs/2023_06_RAN_Rel19_WS/Docs/RWS-230488.zip" TargetMode="External"/><Relationship Id="rId1" Type="http://schemas.openxmlformats.org/officeDocument/2006/relationships/slideLayout" Target="../slideLayouts/slideLayout14.xml"/><Relationship Id="rId5" Type="http://schemas.openxmlformats.org/officeDocument/2006/relationships/hyperlink" Target="http://www.3gpp.org/ftp/tsg_ran/TSG_RAN/TSGR_101/Docs/RP-232623.zip" TargetMode="External"/><Relationship Id="rId4" Type="http://schemas.openxmlformats.org/officeDocument/2006/relationships/hyperlink" Target="http://www.3gpp.org/ftp/tsg_ran/TSG_RAN/TSGR_101/Docs/RP-232621.zip" TargetMode="External"/></Relationships>
</file>

<file path=ppt/slides/_rels/slide32.xml.rels><?xml version="1.0" encoding="UTF-8" standalone="yes"?>
<Relationships xmlns="http://schemas.openxmlformats.org/package/2006/relationships"><Relationship Id="rId3" Type="http://schemas.openxmlformats.org/officeDocument/2006/relationships/hyperlink" Target="http://www.3gpp.org/ftp/tsg_ran/TSG_RAN/TSGR_101/Docs/RP-231540.zip" TargetMode="External"/><Relationship Id="rId2" Type="http://schemas.openxmlformats.org/officeDocument/2006/relationships/hyperlink" Target="http://www.3gpp.org/ftp/tsg_ran/TSG_RAN/TSGR_AHs/2023_06_RAN_Rel19_WS/Docs/RWS-230488.zip" TargetMode="External"/><Relationship Id="rId1" Type="http://schemas.openxmlformats.org/officeDocument/2006/relationships/slideLayout" Target="../slideLayouts/slideLayout14.xml"/><Relationship Id="rId5" Type="http://schemas.openxmlformats.org/officeDocument/2006/relationships/hyperlink" Target="http://www.3gpp.org/ftp/tsg_ran/TSG_RAN/TSGR_101/Docs/RP-232624.zip" TargetMode="External"/><Relationship Id="rId4" Type="http://schemas.openxmlformats.org/officeDocument/2006/relationships/hyperlink" Target="http://www.3gpp.org/ftp/tsg_ran/TSG_RAN/TSGR_101/Docs/RP-232621.zip" TargetMode="External"/></Relationships>
</file>

<file path=ppt/slides/_rels/slide33.xml.rels><?xml version="1.0" encoding="UTF-8" standalone="yes"?>
<Relationships xmlns="http://schemas.openxmlformats.org/package/2006/relationships"><Relationship Id="rId3" Type="http://schemas.openxmlformats.org/officeDocument/2006/relationships/hyperlink" Target="http://www.3gpp.org/ftp/tsg_ran/TSG_RAN/TSGR_101/Docs/RP-231540.zip" TargetMode="External"/><Relationship Id="rId2" Type="http://schemas.openxmlformats.org/officeDocument/2006/relationships/hyperlink" Target="http://www.3gpp.org/ftp/tsg_ran/TSG_RAN/TSGR_AHs/2023_06_RAN_Rel19_WS/Docs/RWS-230488.zip" TargetMode="External"/><Relationship Id="rId1" Type="http://schemas.openxmlformats.org/officeDocument/2006/relationships/slideLayout" Target="../slideLayouts/slideLayout14.xml"/><Relationship Id="rId5" Type="http://schemas.openxmlformats.org/officeDocument/2006/relationships/hyperlink" Target="http://www.3gpp.org/ftp/tsg_ran/TSG_RAN/TSGR_101/Docs/RP-232625.zip" TargetMode="External"/><Relationship Id="rId4" Type="http://schemas.openxmlformats.org/officeDocument/2006/relationships/hyperlink" Target="http://www.3gpp.org/ftp/tsg_ran/TSG_RAN/TSGR_101/Docs/RP-232621.zip" TargetMode="External"/></Relationships>
</file>

<file path=ppt/slides/_rels/slide4.xml.rels><?xml version="1.0" encoding="UTF-8" standalone="yes"?>
<Relationships xmlns="http://schemas.openxmlformats.org/package/2006/relationships"><Relationship Id="rId8" Type="http://schemas.openxmlformats.org/officeDocument/2006/relationships/hyperlink" Target="http://www.3gpp.org/ftp/tsg_ran/TSG_RAN/TSGR_101/Docs/RP-232613.zip" TargetMode="External"/><Relationship Id="rId13" Type="http://schemas.openxmlformats.org/officeDocument/2006/relationships/hyperlink" Target="http://www.3gpp.org/ftp/tsg_ran/TSG_RAN/TSGR_101/Docs/RP-232618.zip" TargetMode="External"/><Relationship Id="rId18" Type="http://schemas.openxmlformats.org/officeDocument/2006/relationships/hyperlink" Target="http://www.3gpp.org/ftp/tsg_ran/TSG_RAN/TSGR_101/Docs/RP-232623.zip" TargetMode="External"/><Relationship Id="rId3" Type="http://schemas.openxmlformats.org/officeDocument/2006/relationships/hyperlink" Target="http://www.3gpp.org/ftp/tsg_ran/TSG_RAN/TSGR_99/Docs/RP-230050.zip" TargetMode="External"/><Relationship Id="rId21" Type="http://schemas.openxmlformats.org/officeDocument/2006/relationships/hyperlink" Target="http://www.3gpp.org/ftp/tsg_ran/TSG_RAN/TSGR_101/Docs/RP-232626.zip" TargetMode="External"/><Relationship Id="rId7" Type="http://schemas.openxmlformats.org/officeDocument/2006/relationships/hyperlink" Target="http://www.3gpp.org/ftp/tsg_ran/TSG_RAN/TSGR_101/Docs/RP-232612.zip" TargetMode="External"/><Relationship Id="rId12" Type="http://schemas.openxmlformats.org/officeDocument/2006/relationships/hyperlink" Target="http://www.3gpp.org/ftp/tsg_ran/TSG_RAN/TSGR_101/Docs/RP-232617.zip" TargetMode="External"/><Relationship Id="rId17" Type="http://schemas.openxmlformats.org/officeDocument/2006/relationships/hyperlink" Target="http://www.3gpp.org/ftp/tsg_ran/TSG_RAN/TSGR_101/Docs/RP-232622.zip" TargetMode="External"/><Relationship Id="rId2" Type="http://schemas.openxmlformats.org/officeDocument/2006/relationships/hyperlink" Target="http://www.3gpp.org/ftp/tsg_ran/TSG_RAN/TSGR_98e/Docs/RP-222730.zip" TargetMode="External"/><Relationship Id="rId16" Type="http://schemas.openxmlformats.org/officeDocument/2006/relationships/hyperlink" Target="http://www.3gpp.org/ftp/tsg_ran/TSG_RAN/TSGR_101/Docs/RP-232621.zip" TargetMode="External"/><Relationship Id="rId20" Type="http://schemas.openxmlformats.org/officeDocument/2006/relationships/hyperlink" Target="http://www.3gpp.org/ftp/tsg_ran/TSG_RAN/TSGR_101/Docs/RP-232625.zip" TargetMode="External"/><Relationship Id="rId1" Type="http://schemas.openxmlformats.org/officeDocument/2006/relationships/slideLayout" Target="../slideLayouts/slideLayout14.xml"/><Relationship Id="rId6" Type="http://schemas.openxmlformats.org/officeDocument/2006/relationships/hyperlink" Target="http://www.3gpp.org/ftp/tsg_ran/TSG_RAN/TSGR_101/Docs/RP-232611.zip" TargetMode="External"/><Relationship Id="rId11" Type="http://schemas.openxmlformats.org/officeDocument/2006/relationships/hyperlink" Target="http://www.3gpp.org/ftp/tsg_ran/TSG_RAN/TSGR_101/Docs/RP-232616.zip" TargetMode="External"/><Relationship Id="rId5" Type="http://schemas.openxmlformats.org/officeDocument/2006/relationships/hyperlink" Target="http://www.3gpp.org/ftp/tsg_ran/TSG_RAN/TSGR_101/Docs/RP-231540.zip" TargetMode="External"/><Relationship Id="rId15" Type="http://schemas.openxmlformats.org/officeDocument/2006/relationships/hyperlink" Target="http://www.3gpp.org/ftp/tsg_ran/TSG_RAN/TSGR_101/Docs/RP-232610.zip" TargetMode="External"/><Relationship Id="rId23" Type="http://schemas.openxmlformats.org/officeDocument/2006/relationships/hyperlink" Target="http://www.3gpp.org/ftp/tsg_ran/TSG_RAN/TSGR_101/Docs/RP-232628.zip" TargetMode="External"/><Relationship Id="rId10" Type="http://schemas.openxmlformats.org/officeDocument/2006/relationships/hyperlink" Target="http://www.3gpp.org/ftp/tsg_ran/TSG_RAN/TSGR_101/Docs/RP-232615.zip" TargetMode="External"/><Relationship Id="rId19" Type="http://schemas.openxmlformats.org/officeDocument/2006/relationships/hyperlink" Target="http://www.3gpp.org/ftp/tsg_ran/TSG_RAN/TSGR_101/Docs/RP-232624.zip" TargetMode="External"/><Relationship Id="rId4" Type="http://schemas.openxmlformats.org/officeDocument/2006/relationships/hyperlink" Target="http://www.3gpp.org/ftp/tsg_ran/TSG_RAN/TSGR_AHs/2023_06_RAN_Rel19_WS/Docs/RWS-230488.zip" TargetMode="External"/><Relationship Id="rId9" Type="http://schemas.openxmlformats.org/officeDocument/2006/relationships/hyperlink" Target="http://www.3gpp.org/ftp/tsg_ran/TSG_RAN/TSGR_101/Docs/RP-232614.zip" TargetMode="External"/><Relationship Id="rId14" Type="http://schemas.openxmlformats.org/officeDocument/2006/relationships/hyperlink" Target="http://www.3gpp.org/ftp/tsg_ran/TSG_RAN/TSGR_101/Docs/RP-232619.zip" TargetMode="External"/><Relationship Id="rId22" Type="http://schemas.openxmlformats.org/officeDocument/2006/relationships/hyperlink" Target="http://www.3gpp.org/ftp/tsg_ran/TSG_RAN/TSGR_101/Docs/RP-232627.zip" TargetMode="Externa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3" Type="http://schemas.openxmlformats.org/officeDocument/2006/relationships/hyperlink" Target="http://www.3gpp.org/ftp/tsg_ran/TSG_RAN/TSGR_101/Docs/RP-231540.zip" TargetMode="External"/><Relationship Id="rId2" Type="http://schemas.openxmlformats.org/officeDocument/2006/relationships/hyperlink" Target="http://www.3gpp.org/ftp/tsg_ran/TSG_RAN/TSGR_AHs/2023_06_RAN_Rel19_WS/Docs/RWS-230488.zip" TargetMode="External"/><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F8CA0F-D8F1-4A1D-B054-9C9D5323BB36}"/>
              </a:ext>
            </a:extLst>
          </p:cNvPr>
          <p:cNvSpPr>
            <a:spLocks noGrp="1"/>
          </p:cNvSpPr>
          <p:nvPr>
            <p:ph type="ctrTitle"/>
          </p:nvPr>
        </p:nvSpPr>
        <p:spPr>
          <a:xfrm>
            <a:off x="2047535" y="2369287"/>
            <a:ext cx="12746197" cy="1470025"/>
          </a:xfrm>
        </p:spPr>
        <p:txBody>
          <a:bodyPr/>
          <a:lstStyle/>
          <a:p>
            <a:r>
              <a:rPr lang="en-US" sz="4800" dirty="0"/>
              <a:t>Summary for RAN Rel-19 Package: RAN1/2/3-led</a:t>
            </a:r>
          </a:p>
        </p:txBody>
      </p:sp>
      <p:sp>
        <p:nvSpPr>
          <p:cNvPr id="3" name="Subtitle 2">
            <a:extLst>
              <a:ext uri="{FF2B5EF4-FFF2-40B4-BE49-F238E27FC236}">
                <a16:creationId xmlns:a16="http://schemas.microsoft.com/office/drawing/2014/main" id="{D0131E32-5769-4333-B8D6-800B757A4D6C}"/>
              </a:ext>
            </a:extLst>
          </p:cNvPr>
          <p:cNvSpPr>
            <a:spLocks noGrp="1"/>
          </p:cNvSpPr>
          <p:nvPr>
            <p:ph type="subTitle" idx="1"/>
          </p:nvPr>
        </p:nvSpPr>
        <p:spPr>
          <a:xfrm>
            <a:off x="2406913" y="4127179"/>
            <a:ext cx="10324867" cy="1752600"/>
          </a:xfrm>
        </p:spPr>
        <p:txBody>
          <a:bodyPr/>
          <a:lstStyle/>
          <a:p>
            <a:r>
              <a:rPr lang="en-US" u="sng" dirty="0"/>
              <a:t>Source:</a:t>
            </a:r>
            <a:r>
              <a:rPr lang="en-US" dirty="0"/>
              <a:t> </a:t>
            </a:r>
            <a:r>
              <a:rPr lang="en-US"/>
              <a:t>RAN Chair</a:t>
            </a:r>
            <a:endParaRPr lang="en-US" dirty="0"/>
          </a:p>
        </p:txBody>
      </p:sp>
      <p:sp>
        <p:nvSpPr>
          <p:cNvPr id="4" name="TextBox 3">
            <a:extLst>
              <a:ext uri="{FF2B5EF4-FFF2-40B4-BE49-F238E27FC236}">
                <a16:creationId xmlns:a16="http://schemas.microsoft.com/office/drawing/2014/main" id="{383B80EF-453E-44A1-A570-F84B9499B06E}"/>
              </a:ext>
            </a:extLst>
          </p:cNvPr>
          <p:cNvSpPr txBox="1"/>
          <p:nvPr/>
        </p:nvSpPr>
        <p:spPr>
          <a:xfrm>
            <a:off x="11699192" y="367469"/>
            <a:ext cx="2760692" cy="1200329"/>
          </a:xfrm>
          <a:prstGeom prst="rect">
            <a:avLst/>
          </a:prstGeom>
          <a:noFill/>
        </p:spPr>
        <p:txBody>
          <a:bodyPr wrap="none" rtlCol="0">
            <a:spAutoFit/>
          </a:bodyPr>
          <a:lstStyle/>
          <a:p>
            <a:r>
              <a:rPr lang="en-US" b="1" dirty="0"/>
              <a:t>3GPP RAN#102</a:t>
            </a:r>
          </a:p>
          <a:p>
            <a:r>
              <a:rPr lang="en-US" b="1" dirty="0"/>
              <a:t>December 11</a:t>
            </a:r>
            <a:r>
              <a:rPr lang="en-US" b="1" baseline="30000" dirty="0"/>
              <a:t>th</a:t>
            </a:r>
            <a:r>
              <a:rPr lang="en-US" b="1" dirty="0"/>
              <a:t> – 15</a:t>
            </a:r>
            <a:r>
              <a:rPr lang="en-US" b="1" baseline="30000" dirty="0"/>
              <a:t>th</a:t>
            </a:r>
            <a:r>
              <a:rPr lang="en-US" b="1" dirty="0"/>
              <a:t>, 2023</a:t>
            </a:r>
          </a:p>
          <a:p>
            <a:r>
              <a:rPr lang="en-US" b="1" dirty="0"/>
              <a:t>RP-232745</a:t>
            </a:r>
          </a:p>
          <a:p>
            <a:r>
              <a:rPr lang="en-US" b="1" dirty="0"/>
              <a:t>AI: 9.1</a:t>
            </a:r>
          </a:p>
        </p:txBody>
      </p:sp>
    </p:spTree>
    <p:extLst>
      <p:ext uri="{BB962C8B-B14F-4D97-AF65-F5344CB8AC3E}">
        <p14:creationId xmlns:p14="http://schemas.microsoft.com/office/powerpoint/2010/main" val="399343419"/>
      </p:ext>
    </p:extLst>
  </p:cSld>
  <p:clrMapOvr>
    <a:masterClrMapping/>
  </p:clrMapOvr>
  <p:transition spd="slow"/>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D0395-6E2A-4D67-A1A6-3A5C1DB567C4}"/>
              </a:ext>
            </a:extLst>
          </p:cNvPr>
          <p:cNvSpPr>
            <a:spLocks noGrp="1"/>
          </p:cNvSpPr>
          <p:nvPr>
            <p:ph type="title"/>
          </p:nvPr>
        </p:nvSpPr>
        <p:spPr>
          <a:xfrm>
            <a:off x="2236190" y="41186"/>
            <a:ext cx="11374390" cy="1046235"/>
          </a:xfrm>
        </p:spPr>
        <p:txBody>
          <a:bodyPr/>
          <a:lstStyle/>
          <a:p>
            <a:r>
              <a:rPr lang="en-US" sz="4000" dirty="0"/>
              <a:t>RAN R19 Package: RAN3-led Projects</a:t>
            </a:r>
          </a:p>
        </p:txBody>
      </p:sp>
      <p:graphicFrame>
        <p:nvGraphicFramePr>
          <p:cNvPr id="4" name="Table 3">
            <a:extLst>
              <a:ext uri="{FF2B5EF4-FFF2-40B4-BE49-F238E27FC236}">
                <a16:creationId xmlns:a16="http://schemas.microsoft.com/office/drawing/2014/main" id="{337756E7-6FC9-4C16-96D0-8F5B53F963A2}"/>
              </a:ext>
            </a:extLst>
          </p:cNvPr>
          <p:cNvGraphicFramePr>
            <a:graphicFrameLocks noGrp="1"/>
          </p:cNvGraphicFramePr>
          <p:nvPr>
            <p:extLst>
              <p:ext uri="{D42A27DB-BD31-4B8C-83A1-F6EECF244321}">
                <p14:modId xmlns:p14="http://schemas.microsoft.com/office/powerpoint/2010/main" val="382926812"/>
              </p:ext>
            </p:extLst>
          </p:nvPr>
        </p:nvGraphicFramePr>
        <p:xfrm>
          <a:off x="1962057" y="1261771"/>
          <a:ext cx="10742063" cy="1990668"/>
        </p:xfrm>
        <a:graphic>
          <a:graphicData uri="http://schemas.openxmlformats.org/drawingml/2006/table">
            <a:tbl>
              <a:tblPr>
                <a:tableStyleId>{5C22544A-7EE6-4342-B048-85BDC9FD1C3A}</a:tableStyleId>
              </a:tblPr>
              <a:tblGrid>
                <a:gridCol w="5114328">
                  <a:extLst>
                    <a:ext uri="{9D8B030D-6E8A-4147-A177-3AD203B41FA5}">
                      <a16:colId xmlns:a16="http://schemas.microsoft.com/office/drawing/2014/main" val="1235071577"/>
                    </a:ext>
                  </a:extLst>
                </a:gridCol>
                <a:gridCol w="5627735">
                  <a:extLst>
                    <a:ext uri="{9D8B030D-6E8A-4147-A177-3AD203B41FA5}">
                      <a16:colId xmlns:a16="http://schemas.microsoft.com/office/drawing/2014/main" val="2382299046"/>
                    </a:ext>
                  </a:extLst>
                </a:gridCol>
              </a:tblGrid>
              <a:tr h="540753">
                <a:tc>
                  <a:txBody>
                    <a:bodyPr/>
                    <a:lstStyle/>
                    <a:p>
                      <a:pPr algn="l" fontAlgn="b"/>
                      <a:r>
                        <a:rPr lang="en-US" sz="1800" b="1" u="none" strike="noStrike" dirty="0">
                          <a:effectLst/>
                        </a:rPr>
                        <a:t>Project</a:t>
                      </a:r>
                      <a:endParaRPr lang="en-US" sz="1800" b="1" i="0" u="none" strike="noStrike" dirty="0">
                        <a:solidFill>
                          <a:srgbClr val="000000"/>
                        </a:solidFill>
                        <a:effectLst/>
                        <a:latin typeface="Calibri" panose="020F0502020204030204" pitchFamily="34" charset="0"/>
                      </a:endParaRPr>
                    </a:p>
                  </a:txBody>
                  <a:tcPr marL="9525" marR="9525" marT="9525" marB="0" anchor="b">
                    <a:solidFill>
                      <a:schemeClr val="bg1">
                        <a:lumMod val="95000"/>
                      </a:schemeClr>
                    </a:solidFill>
                  </a:tcPr>
                </a:tc>
                <a:tc>
                  <a:txBody>
                    <a:bodyPr/>
                    <a:lstStyle/>
                    <a:p>
                      <a:pPr algn="ctr" fontAlgn="b"/>
                      <a:r>
                        <a:rPr lang="en-US" sz="1800" b="1" u="none" strike="noStrike">
                          <a:effectLst/>
                        </a:rPr>
                        <a:t>TU estimate</a:t>
                      </a:r>
                      <a:endParaRPr lang="en-US" sz="1800" b="1" i="0" u="none" strike="noStrike">
                        <a:solidFill>
                          <a:srgbClr val="000000"/>
                        </a:solidFill>
                        <a:effectLst/>
                        <a:latin typeface="Calibri" panose="020F0502020204030204" pitchFamily="34" charset="0"/>
                      </a:endParaRPr>
                    </a:p>
                  </a:txBody>
                  <a:tcPr marL="9525" marR="9525" marT="9525" marB="0" anchor="b">
                    <a:solidFill>
                      <a:schemeClr val="bg1">
                        <a:lumMod val="95000"/>
                      </a:schemeClr>
                    </a:solidFill>
                  </a:tcPr>
                </a:tc>
                <a:extLst>
                  <a:ext uri="{0D108BD9-81ED-4DB2-BD59-A6C34878D82A}">
                    <a16:rowId xmlns:a16="http://schemas.microsoft.com/office/drawing/2014/main" val="2366491359"/>
                  </a:ext>
                </a:extLst>
              </a:tr>
              <a:tr h="350997">
                <a:tc>
                  <a:txBody>
                    <a:bodyPr/>
                    <a:lstStyle/>
                    <a:p>
                      <a:pPr algn="l" fontAlgn="ctr"/>
                      <a:r>
                        <a:rPr lang="en-US" sz="1800" b="1" u="none" strike="noStrike" dirty="0">
                          <a:effectLst/>
                          <a:highlight>
                            <a:srgbClr val="FF00FF"/>
                          </a:highlight>
                        </a:rPr>
                        <a:t>AI/ML for NG-RAN</a:t>
                      </a:r>
                      <a:endParaRPr lang="en-US" sz="1800" b="1" i="0" u="none" strike="noStrike" dirty="0">
                        <a:solidFill>
                          <a:srgbClr val="000000"/>
                        </a:solidFill>
                        <a:effectLst/>
                        <a:highlight>
                          <a:srgbClr val="FF00FF"/>
                        </a:highlight>
                        <a:latin typeface="Calibri" panose="020F0502020204030204" pitchFamily="34" charset="0"/>
                      </a:endParaRPr>
                    </a:p>
                  </a:txBody>
                  <a:tcPr marL="9525" marR="9525" marT="9525" marB="0" anchor="ctr">
                    <a:solidFill>
                      <a:schemeClr val="bg1">
                        <a:lumMod val="95000"/>
                      </a:schemeClr>
                    </a:solidFill>
                  </a:tcPr>
                </a:tc>
                <a:tc>
                  <a:txBody>
                    <a:bodyPr/>
                    <a:lstStyle/>
                    <a:p>
                      <a:pPr algn="ctr" fontAlgn="ctr"/>
                      <a:r>
                        <a:rPr lang="en-US" sz="1800" b="1" u="none" strike="noStrike" dirty="0">
                          <a:effectLst/>
                          <a:highlight>
                            <a:srgbClr val="FF00FF"/>
                          </a:highlight>
                        </a:rPr>
                        <a:t>6 months SI, followed by 12-month WI, ~2 TUs</a:t>
                      </a:r>
                      <a:endParaRPr lang="en-US" sz="1800" b="1" i="0" u="none" strike="noStrike" dirty="0">
                        <a:solidFill>
                          <a:srgbClr val="000000"/>
                        </a:solidFill>
                        <a:effectLst/>
                        <a:highlight>
                          <a:srgbClr val="FF00FF"/>
                        </a:highlight>
                        <a:latin typeface="Calibri" panose="020F0502020204030204" pitchFamily="34" charset="0"/>
                      </a:endParaRPr>
                    </a:p>
                  </a:txBody>
                  <a:tcPr marL="9525" marR="9525" marT="9525" marB="0" anchor="ctr">
                    <a:solidFill>
                      <a:schemeClr val="bg1">
                        <a:lumMod val="95000"/>
                      </a:schemeClr>
                    </a:solidFill>
                  </a:tcPr>
                </a:tc>
                <a:extLst>
                  <a:ext uri="{0D108BD9-81ED-4DB2-BD59-A6C34878D82A}">
                    <a16:rowId xmlns:a16="http://schemas.microsoft.com/office/drawing/2014/main" val="3746234758"/>
                  </a:ext>
                </a:extLst>
              </a:tr>
              <a:tr h="540753">
                <a:tc>
                  <a:txBody>
                    <a:bodyPr/>
                    <a:lstStyle/>
                    <a:p>
                      <a:pPr algn="l" fontAlgn="ctr"/>
                      <a:r>
                        <a:rPr lang="en-US" sz="1800" b="1" u="none" strike="noStrike" dirty="0">
                          <a:effectLst/>
                        </a:rPr>
                        <a:t>SON/MDT Enhancements</a:t>
                      </a:r>
                      <a:endParaRPr lang="en-US" sz="1800" b="1" i="0" u="none" strike="noStrike" dirty="0">
                        <a:solidFill>
                          <a:srgbClr val="000000"/>
                        </a:solidFill>
                        <a:effectLst/>
                        <a:latin typeface="Calibri" panose="020F0502020204030204" pitchFamily="34" charset="0"/>
                      </a:endParaRPr>
                    </a:p>
                  </a:txBody>
                  <a:tcPr marL="9525" marR="9525" marT="9525" marB="0" anchor="ctr">
                    <a:solidFill>
                      <a:schemeClr val="bg1">
                        <a:lumMod val="95000"/>
                      </a:schemeClr>
                    </a:solidFill>
                  </a:tcPr>
                </a:tc>
                <a:tc>
                  <a:txBody>
                    <a:bodyPr/>
                    <a:lstStyle/>
                    <a:p>
                      <a:pPr algn="ctr" fontAlgn="ctr"/>
                      <a:r>
                        <a:rPr lang="en-US" sz="1800" b="1" u="none" strike="noStrike" dirty="0">
                          <a:effectLst/>
                        </a:rPr>
                        <a:t>~1.5 TUs</a:t>
                      </a:r>
                      <a:endParaRPr lang="en-US" sz="1800" b="1" i="0" u="none" strike="noStrike" dirty="0">
                        <a:solidFill>
                          <a:srgbClr val="000000"/>
                        </a:solidFill>
                        <a:effectLst/>
                        <a:latin typeface="Calibri" panose="020F0502020204030204" pitchFamily="34" charset="0"/>
                      </a:endParaRPr>
                    </a:p>
                  </a:txBody>
                  <a:tcPr marL="9525" marR="9525" marT="9525" marB="0" anchor="ctr">
                    <a:solidFill>
                      <a:schemeClr val="bg1">
                        <a:lumMod val="95000"/>
                      </a:schemeClr>
                    </a:solidFill>
                  </a:tcPr>
                </a:tc>
                <a:extLst>
                  <a:ext uri="{0D108BD9-81ED-4DB2-BD59-A6C34878D82A}">
                    <a16:rowId xmlns:a16="http://schemas.microsoft.com/office/drawing/2014/main" val="2193853494"/>
                  </a:ext>
                </a:extLst>
              </a:tr>
              <a:tr h="540753">
                <a:tc>
                  <a:txBody>
                    <a:bodyPr/>
                    <a:lstStyle/>
                    <a:p>
                      <a:pPr algn="l" fontAlgn="ctr"/>
                      <a:r>
                        <a:rPr lang="en-US" sz="1800" b="1" u="none" strike="noStrike" dirty="0">
                          <a:effectLst/>
                          <a:highlight>
                            <a:srgbClr val="FF00FF"/>
                          </a:highlight>
                        </a:rPr>
                        <a:t>Additional topological improvements</a:t>
                      </a:r>
                      <a:endParaRPr lang="en-US" sz="1800" b="1" i="0" u="none" strike="noStrike" dirty="0">
                        <a:solidFill>
                          <a:srgbClr val="000000"/>
                        </a:solidFill>
                        <a:effectLst/>
                        <a:highlight>
                          <a:srgbClr val="FF00FF"/>
                        </a:highlight>
                        <a:latin typeface="Calibri" panose="020F0502020204030204" pitchFamily="34" charset="0"/>
                      </a:endParaRPr>
                    </a:p>
                  </a:txBody>
                  <a:tcPr marL="9525" marR="9525" marT="9525" marB="0" anchor="ctr">
                    <a:solidFill>
                      <a:schemeClr val="bg1">
                        <a:lumMod val="95000"/>
                      </a:schemeClr>
                    </a:solidFill>
                  </a:tcPr>
                </a:tc>
                <a:tc>
                  <a:txBody>
                    <a:bodyPr/>
                    <a:lstStyle/>
                    <a:p>
                      <a:pPr algn="ctr" fontAlgn="ctr"/>
                      <a:r>
                        <a:rPr lang="en-US" sz="1800" b="1" u="none" strike="noStrike" dirty="0">
                          <a:effectLst/>
                          <a:highlight>
                            <a:srgbClr val="FF00FF"/>
                          </a:highlight>
                        </a:rPr>
                        <a:t>6 months SI, followed by 12-month WI,</a:t>
                      </a:r>
                      <a:r>
                        <a:rPr lang="en-US" sz="1800" b="1" u="none" strike="noStrike" dirty="0">
                          <a:effectLst/>
                        </a:rPr>
                        <a:t>  ~2TUs for SI, and ~1.5TUs for WI</a:t>
                      </a:r>
                      <a:endParaRPr lang="en-US" sz="1800" b="1" i="0" u="none" strike="noStrike" dirty="0">
                        <a:solidFill>
                          <a:srgbClr val="000000"/>
                        </a:solidFill>
                        <a:effectLst/>
                        <a:latin typeface="Calibri" panose="020F0502020204030204" pitchFamily="34" charset="0"/>
                      </a:endParaRPr>
                    </a:p>
                  </a:txBody>
                  <a:tcPr marL="9525" marR="9525" marT="9525" marB="0" anchor="ctr">
                    <a:solidFill>
                      <a:schemeClr val="bg1">
                        <a:lumMod val="95000"/>
                      </a:schemeClr>
                    </a:solidFill>
                  </a:tcPr>
                </a:tc>
                <a:extLst>
                  <a:ext uri="{0D108BD9-81ED-4DB2-BD59-A6C34878D82A}">
                    <a16:rowId xmlns:a16="http://schemas.microsoft.com/office/drawing/2014/main" val="3784725635"/>
                  </a:ext>
                </a:extLst>
              </a:tr>
            </a:tbl>
          </a:graphicData>
        </a:graphic>
      </p:graphicFrame>
      <p:sp>
        <p:nvSpPr>
          <p:cNvPr id="5" name="TextBox 4">
            <a:extLst>
              <a:ext uri="{FF2B5EF4-FFF2-40B4-BE49-F238E27FC236}">
                <a16:creationId xmlns:a16="http://schemas.microsoft.com/office/drawing/2014/main" id="{C5B0D6BF-3482-4628-AF8E-FE62898CE79D}"/>
              </a:ext>
            </a:extLst>
          </p:cNvPr>
          <p:cNvSpPr txBox="1"/>
          <p:nvPr/>
        </p:nvSpPr>
        <p:spPr>
          <a:xfrm>
            <a:off x="5361228" y="4752870"/>
            <a:ext cx="4843314" cy="369332"/>
          </a:xfrm>
          <a:prstGeom prst="rect">
            <a:avLst/>
          </a:prstGeom>
          <a:noFill/>
        </p:spPr>
        <p:txBody>
          <a:bodyPr wrap="none" rtlCol="0">
            <a:spAutoFit/>
          </a:bodyPr>
          <a:lstStyle/>
          <a:p>
            <a:r>
              <a:rPr lang="en-US" dirty="0"/>
              <a:t>Legend - XX: WI; </a:t>
            </a:r>
            <a:r>
              <a:rPr lang="en-US" dirty="0">
                <a:highlight>
                  <a:srgbClr val="00FFFF"/>
                </a:highlight>
              </a:rPr>
              <a:t>XX: SI only</a:t>
            </a:r>
            <a:r>
              <a:rPr lang="en-US" dirty="0"/>
              <a:t>; </a:t>
            </a:r>
            <a:r>
              <a:rPr lang="en-US" dirty="0">
                <a:highlight>
                  <a:srgbClr val="FF00FF"/>
                </a:highlight>
              </a:rPr>
              <a:t>XX: SI followed by WI</a:t>
            </a:r>
          </a:p>
        </p:txBody>
      </p:sp>
    </p:spTree>
    <p:extLst>
      <p:ext uri="{BB962C8B-B14F-4D97-AF65-F5344CB8AC3E}">
        <p14:creationId xmlns:p14="http://schemas.microsoft.com/office/powerpoint/2010/main" val="3120087387"/>
      </p:ext>
    </p:extLst>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D0395-6E2A-4D67-A1A6-3A5C1DB567C4}"/>
              </a:ext>
            </a:extLst>
          </p:cNvPr>
          <p:cNvSpPr>
            <a:spLocks noGrp="1"/>
          </p:cNvSpPr>
          <p:nvPr>
            <p:ph type="title"/>
          </p:nvPr>
        </p:nvSpPr>
        <p:spPr>
          <a:xfrm>
            <a:off x="2236190" y="41186"/>
            <a:ext cx="11374390" cy="1046235"/>
          </a:xfrm>
        </p:spPr>
        <p:txBody>
          <a:bodyPr/>
          <a:lstStyle/>
          <a:p>
            <a:r>
              <a:rPr lang="en-US" sz="4000" dirty="0"/>
              <a:t>Proposal </a:t>
            </a:r>
          </a:p>
        </p:txBody>
      </p:sp>
      <p:sp>
        <p:nvSpPr>
          <p:cNvPr id="3" name="Content Placeholder 2">
            <a:extLst>
              <a:ext uri="{FF2B5EF4-FFF2-40B4-BE49-F238E27FC236}">
                <a16:creationId xmlns:a16="http://schemas.microsoft.com/office/drawing/2014/main" id="{ED097699-AEE1-40AC-85E4-6E4DE0A4133F}"/>
              </a:ext>
            </a:extLst>
          </p:cNvPr>
          <p:cNvSpPr>
            <a:spLocks noGrp="1"/>
          </p:cNvSpPr>
          <p:nvPr>
            <p:ph idx="1"/>
          </p:nvPr>
        </p:nvSpPr>
        <p:spPr>
          <a:xfrm>
            <a:off x="421445" y="1013883"/>
            <a:ext cx="13954955" cy="4830233"/>
          </a:xfrm>
        </p:spPr>
        <p:txBody>
          <a:bodyPr/>
          <a:lstStyle/>
          <a:p>
            <a:r>
              <a:rPr lang="en-US" sz="3200" dirty="0">
                <a:latin typeface="TimesNewRomanPSMT"/>
              </a:rPr>
              <a:t>RAN R19 package for RAN1/2/3 as detailed in slides 6 to 10 is endorsed</a:t>
            </a:r>
          </a:p>
          <a:p>
            <a:pPr lvl="1"/>
            <a:r>
              <a:rPr lang="en-US" sz="2800" dirty="0">
                <a:latin typeface="TimesNewRomanPSMT"/>
              </a:rPr>
              <a:t>The detailed TU spreadsheet for RAN1/2/3/4 as detailed in slides 13 to 16 is endorsed as the baseline for further discussion during RAN#102 for final RAN Rel-19 SID/WID approvals </a:t>
            </a:r>
          </a:p>
          <a:p>
            <a:pPr lvl="2"/>
            <a:r>
              <a:rPr lang="en-US" sz="2400" dirty="0">
                <a:latin typeface="TimesNewRomanPSMT"/>
              </a:rPr>
              <a:t>RAN4 TU spreadsheet is expected to be further refined/updated in RAN#103</a:t>
            </a:r>
          </a:p>
          <a:p>
            <a:pPr lvl="1"/>
            <a:r>
              <a:rPr lang="en-US" sz="2800" dirty="0">
                <a:latin typeface="TimesNewRomanPSMT"/>
              </a:rPr>
              <a:t>The proposed detailed scope in slides 18 to 33 is endorsed as the baseline for further discussion in RAN#102 for final RAN Rel-19 SID/WID approvals </a:t>
            </a:r>
            <a:endParaRPr lang="en-US" sz="2800" dirty="0"/>
          </a:p>
        </p:txBody>
      </p:sp>
    </p:spTree>
    <p:extLst>
      <p:ext uri="{BB962C8B-B14F-4D97-AF65-F5344CB8AC3E}">
        <p14:creationId xmlns:p14="http://schemas.microsoft.com/office/powerpoint/2010/main" val="1532106690"/>
      </p:ext>
    </p:extLst>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F8CA0F-D8F1-4A1D-B054-9C9D5323BB36}"/>
              </a:ext>
            </a:extLst>
          </p:cNvPr>
          <p:cNvSpPr>
            <a:spLocks noGrp="1"/>
          </p:cNvSpPr>
          <p:nvPr>
            <p:ph type="ctrTitle"/>
          </p:nvPr>
        </p:nvSpPr>
        <p:spPr>
          <a:xfrm>
            <a:off x="1531068" y="2460647"/>
            <a:ext cx="12746197" cy="1470025"/>
          </a:xfrm>
        </p:spPr>
        <p:txBody>
          <a:bodyPr/>
          <a:lstStyle/>
          <a:p>
            <a:r>
              <a:rPr lang="en-US" sz="6000" dirty="0"/>
              <a:t>Appendix: Baseline TUs</a:t>
            </a:r>
          </a:p>
        </p:txBody>
      </p:sp>
    </p:spTree>
    <p:extLst>
      <p:ext uri="{BB962C8B-B14F-4D97-AF65-F5344CB8AC3E}">
        <p14:creationId xmlns:p14="http://schemas.microsoft.com/office/powerpoint/2010/main" val="1750054290"/>
      </p:ext>
    </p:extLst>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D0395-6E2A-4D67-A1A6-3A5C1DB567C4}"/>
              </a:ext>
            </a:extLst>
          </p:cNvPr>
          <p:cNvSpPr>
            <a:spLocks noGrp="1"/>
          </p:cNvSpPr>
          <p:nvPr>
            <p:ph type="title"/>
          </p:nvPr>
        </p:nvSpPr>
        <p:spPr>
          <a:xfrm>
            <a:off x="124131" y="2049864"/>
            <a:ext cx="2644706" cy="1046235"/>
          </a:xfrm>
        </p:spPr>
        <p:txBody>
          <a:bodyPr/>
          <a:lstStyle/>
          <a:p>
            <a:r>
              <a:rPr lang="en-US" sz="3600" dirty="0"/>
              <a:t>TU Spreadsheet for RAN1</a:t>
            </a:r>
          </a:p>
        </p:txBody>
      </p:sp>
      <p:sp>
        <p:nvSpPr>
          <p:cNvPr id="3" name="Content Placeholder 2">
            <a:extLst>
              <a:ext uri="{FF2B5EF4-FFF2-40B4-BE49-F238E27FC236}">
                <a16:creationId xmlns:a16="http://schemas.microsoft.com/office/drawing/2014/main" id="{85903BC0-EB37-4C3E-8DD6-27F0E6CA817C}"/>
              </a:ext>
            </a:extLst>
          </p:cNvPr>
          <p:cNvSpPr>
            <a:spLocks noGrp="1"/>
          </p:cNvSpPr>
          <p:nvPr>
            <p:ph idx="1"/>
          </p:nvPr>
        </p:nvSpPr>
        <p:spPr>
          <a:xfrm>
            <a:off x="599245" y="1013883"/>
            <a:ext cx="13954955" cy="4830233"/>
          </a:xfrm>
        </p:spPr>
        <p:txBody>
          <a:bodyPr/>
          <a:lstStyle/>
          <a:p>
            <a:pPr marL="0" indent="0">
              <a:buNone/>
            </a:pPr>
            <a:endParaRPr lang="en-US" sz="4000" dirty="0"/>
          </a:p>
          <a:p>
            <a:endParaRPr lang="en-US" sz="2800" dirty="0"/>
          </a:p>
        </p:txBody>
      </p:sp>
      <p:pic>
        <p:nvPicPr>
          <p:cNvPr id="7" name="Picture 6">
            <a:extLst>
              <a:ext uri="{FF2B5EF4-FFF2-40B4-BE49-F238E27FC236}">
                <a16:creationId xmlns:a16="http://schemas.microsoft.com/office/drawing/2014/main" id="{214D0AF3-30E2-430F-994E-D3171BC3BFD0}"/>
              </a:ext>
            </a:extLst>
          </p:cNvPr>
          <p:cNvPicPr>
            <a:picLocks noChangeAspect="1"/>
          </p:cNvPicPr>
          <p:nvPr/>
        </p:nvPicPr>
        <p:blipFill>
          <a:blip r:embed="rId2"/>
          <a:stretch>
            <a:fillRect/>
          </a:stretch>
        </p:blipFill>
        <p:spPr>
          <a:xfrm>
            <a:off x="3099214" y="422483"/>
            <a:ext cx="11703941" cy="6013034"/>
          </a:xfrm>
          <a:prstGeom prst="rect">
            <a:avLst/>
          </a:prstGeom>
        </p:spPr>
      </p:pic>
    </p:spTree>
    <p:extLst>
      <p:ext uri="{BB962C8B-B14F-4D97-AF65-F5344CB8AC3E}">
        <p14:creationId xmlns:p14="http://schemas.microsoft.com/office/powerpoint/2010/main" val="472149090"/>
      </p:ext>
    </p:extLst>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D0395-6E2A-4D67-A1A6-3A5C1DB567C4}"/>
              </a:ext>
            </a:extLst>
          </p:cNvPr>
          <p:cNvSpPr>
            <a:spLocks noGrp="1"/>
          </p:cNvSpPr>
          <p:nvPr>
            <p:ph type="title"/>
          </p:nvPr>
        </p:nvSpPr>
        <p:spPr>
          <a:xfrm>
            <a:off x="227456" y="2131555"/>
            <a:ext cx="2575565" cy="1046235"/>
          </a:xfrm>
        </p:spPr>
        <p:txBody>
          <a:bodyPr/>
          <a:lstStyle/>
          <a:p>
            <a:r>
              <a:rPr lang="en-US" sz="3200" dirty="0"/>
              <a:t>TU Spreadsheet for RAN2</a:t>
            </a:r>
          </a:p>
        </p:txBody>
      </p:sp>
      <p:pic>
        <p:nvPicPr>
          <p:cNvPr id="4" name="Picture 3">
            <a:extLst>
              <a:ext uri="{FF2B5EF4-FFF2-40B4-BE49-F238E27FC236}">
                <a16:creationId xmlns:a16="http://schemas.microsoft.com/office/drawing/2014/main" id="{02FAADC8-2E93-4472-8171-50B0A4B5EC2C}"/>
              </a:ext>
            </a:extLst>
          </p:cNvPr>
          <p:cNvPicPr>
            <a:picLocks noChangeAspect="1"/>
          </p:cNvPicPr>
          <p:nvPr/>
        </p:nvPicPr>
        <p:blipFill>
          <a:blip r:embed="rId2"/>
          <a:stretch>
            <a:fillRect/>
          </a:stretch>
        </p:blipFill>
        <p:spPr>
          <a:xfrm>
            <a:off x="2589375" y="481368"/>
            <a:ext cx="11987253" cy="5765608"/>
          </a:xfrm>
          <a:prstGeom prst="rect">
            <a:avLst/>
          </a:prstGeom>
        </p:spPr>
      </p:pic>
    </p:spTree>
    <p:extLst>
      <p:ext uri="{BB962C8B-B14F-4D97-AF65-F5344CB8AC3E}">
        <p14:creationId xmlns:p14="http://schemas.microsoft.com/office/powerpoint/2010/main" val="2055640723"/>
      </p:ext>
    </p:extLst>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D0395-6E2A-4D67-A1A6-3A5C1DB567C4}"/>
              </a:ext>
            </a:extLst>
          </p:cNvPr>
          <p:cNvSpPr>
            <a:spLocks noGrp="1"/>
          </p:cNvSpPr>
          <p:nvPr>
            <p:ph type="title"/>
          </p:nvPr>
        </p:nvSpPr>
        <p:spPr>
          <a:xfrm>
            <a:off x="224615" y="2362666"/>
            <a:ext cx="2962966" cy="1046235"/>
          </a:xfrm>
        </p:spPr>
        <p:txBody>
          <a:bodyPr/>
          <a:lstStyle/>
          <a:p>
            <a:r>
              <a:rPr lang="en-US" sz="3600" dirty="0"/>
              <a:t>TU Spreadsheet for RAN3</a:t>
            </a:r>
          </a:p>
        </p:txBody>
      </p:sp>
      <p:sp>
        <p:nvSpPr>
          <p:cNvPr id="3" name="Content Placeholder 2">
            <a:extLst>
              <a:ext uri="{FF2B5EF4-FFF2-40B4-BE49-F238E27FC236}">
                <a16:creationId xmlns:a16="http://schemas.microsoft.com/office/drawing/2014/main" id="{85903BC0-EB37-4C3E-8DD6-27F0E6CA817C}"/>
              </a:ext>
            </a:extLst>
          </p:cNvPr>
          <p:cNvSpPr>
            <a:spLocks noGrp="1"/>
          </p:cNvSpPr>
          <p:nvPr>
            <p:ph idx="1"/>
          </p:nvPr>
        </p:nvSpPr>
        <p:spPr>
          <a:xfrm>
            <a:off x="599245" y="1013883"/>
            <a:ext cx="13954955" cy="4830233"/>
          </a:xfrm>
        </p:spPr>
        <p:txBody>
          <a:bodyPr/>
          <a:lstStyle/>
          <a:p>
            <a:pPr marL="0" indent="0">
              <a:buNone/>
            </a:pPr>
            <a:endParaRPr lang="en-US" sz="4000" dirty="0"/>
          </a:p>
          <a:p>
            <a:endParaRPr lang="en-US" sz="2800" dirty="0"/>
          </a:p>
        </p:txBody>
      </p:sp>
      <p:pic>
        <p:nvPicPr>
          <p:cNvPr id="4" name="Picture 3">
            <a:extLst>
              <a:ext uri="{FF2B5EF4-FFF2-40B4-BE49-F238E27FC236}">
                <a16:creationId xmlns:a16="http://schemas.microsoft.com/office/drawing/2014/main" id="{48646EB9-28FD-4941-913F-C760668E256D}"/>
              </a:ext>
            </a:extLst>
          </p:cNvPr>
          <p:cNvPicPr>
            <a:picLocks noChangeAspect="1"/>
          </p:cNvPicPr>
          <p:nvPr/>
        </p:nvPicPr>
        <p:blipFill>
          <a:blip r:embed="rId2"/>
          <a:stretch>
            <a:fillRect/>
          </a:stretch>
        </p:blipFill>
        <p:spPr>
          <a:xfrm>
            <a:off x="2757769" y="631919"/>
            <a:ext cx="11796431" cy="5401412"/>
          </a:xfrm>
          <a:prstGeom prst="rect">
            <a:avLst/>
          </a:prstGeom>
        </p:spPr>
      </p:pic>
    </p:spTree>
    <p:extLst>
      <p:ext uri="{BB962C8B-B14F-4D97-AF65-F5344CB8AC3E}">
        <p14:creationId xmlns:p14="http://schemas.microsoft.com/office/powerpoint/2010/main" val="4186427731"/>
      </p:ext>
    </p:extLst>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D0395-6E2A-4D67-A1A6-3A5C1DB567C4}"/>
              </a:ext>
            </a:extLst>
          </p:cNvPr>
          <p:cNvSpPr>
            <a:spLocks noGrp="1"/>
          </p:cNvSpPr>
          <p:nvPr>
            <p:ph type="title"/>
          </p:nvPr>
        </p:nvSpPr>
        <p:spPr>
          <a:xfrm>
            <a:off x="62245" y="2382764"/>
            <a:ext cx="1373449" cy="1046235"/>
          </a:xfrm>
        </p:spPr>
        <p:txBody>
          <a:bodyPr/>
          <a:lstStyle/>
          <a:p>
            <a:r>
              <a:rPr lang="en-US" sz="1800" dirty="0"/>
              <a:t>TU Spreadsheet for RAN4</a:t>
            </a:r>
          </a:p>
        </p:txBody>
      </p:sp>
      <p:sp>
        <p:nvSpPr>
          <p:cNvPr id="3" name="Content Placeholder 2">
            <a:extLst>
              <a:ext uri="{FF2B5EF4-FFF2-40B4-BE49-F238E27FC236}">
                <a16:creationId xmlns:a16="http://schemas.microsoft.com/office/drawing/2014/main" id="{85903BC0-EB37-4C3E-8DD6-27F0E6CA817C}"/>
              </a:ext>
            </a:extLst>
          </p:cNvPr>
          <p:cNvSpPr>
            <a:spLocks noGrp="1"/>
          </p:cNvSpPr>
          <p:nvPr>
            <p:ph idx="1"/>
          </p:nvPr>
        </p:nvSpPr>
        <p:spPr>
          <a:xfrm>
            <a:off x="599245" y="1013883"/>
            <a:ext cx="13954955" cy="4830233"/>
          </a:xfrm>
        </p:spPr>
        <p:txBody>
          <a:bodyPr/>
          <a:lstStyle/>
          <a:p>
            <a:pPr marL="0" indent="0">
              <a:buNone/>
            </a:pPr>
            <a:endParaRPr lang="en-US" sz="4000" dirty="0"/>
          </a:p>
          <a:p>
            <a:endParaRPr lang="en-US" sz="2800" dirty="0"/>
          </a:p>
        </p:txBody>
      </p:sp>
      <p:pic>
        <p:nvPicPr>
          <p:cNvPr id="4" name="Picture 3">
            <a:extLst>
              <a:ext uri="{FF2B5EF4-FFF2-40B4-BE49-F238E27FC236}">
                <a16:creationId xmlns:a16="http://schemas.microsoft.com/office/drawing/2014/main" id="{A8A280A1-1440-4A2A-ADCC-CF9507025688}"/>
              </a:ext>
            </a:extLst>
          </p:cNvPr>
          <p:cNvPicPr>
            <a:picLocks noChangeAspect="1"/>
          </p:cNvPicPr>
          <p:nvPr/>
        </p:nvPicPr>
        <p:blipFill>
          <a:blip r:embed="rId2"/>
          <a:stretch>
            <a:fillRect/>
          </a:stretch>
        </p:blipFill>
        <p:spPr>
          <a:xfrm>
            <a:off x="1610287" y="68367"/>
            <a:ext cx="13237535" cy="6858000"/>
          </a:xfrm>
          <a:prstGeom prst="rect">
            <a:avLst/>
          </a:prstGeom>
        </p:spPr>
      </p:pic>
    </p:spTree>
    <p:extLst>
      <p:ext uri="{BB962C8B-B14F-4D97-AF65-F5344CB8AC3E}">
        <p14:creationId xmlns:p14="http://schemas.microsoft.com/office/powerpoint/2010/main" val="1995825280"/>
      </p:ext>
    </p:extLst>
  </p:cSld>
  <p:clrMapOvr>
    <a:masterClrMapping/>
  </p:clrMapOvr>
  <p:transition spd="slow"/>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F8CA0F-D8F1-4A1D-B054-9C9D5323BB36}"/>
              </a:ext>
            </a:extLst>
          </p:cNvPr>
          <p:cNvSpPr>
            <a:spLocks noGrp="1"/>
          </p:cNvSpPr>
          <p:nvPr>
            <p:ph type="ctrTitle"/>
          </p:nvPr>
        </p:nvSpPr>
        <p:spPr>
          <a:xfrm>
            <a:off x="1531068" y="2460647"/>
            <a:ext cx="12746197" cy="1470025"/>
          </a:xfrm>
        </p:spPr>
        <p:txBody>
          <a:bodyPr/>
          <a:lstStyle/>
          <a:p>
            <a:r>
              <a:rPr lang="en-US" sz="6000" dirty="0"/>
              <a:t>Appendix: Baseline Objectives</a:t>
            </a:r>
          </a:p>
        </p:txBody>
      </p:sp>
    </p:spTree>
    <p:extLst>
      <p:ext uri="{BB962C8B-B14F-4D97-AF65-F5344CB8AC3E}">
        <p14:creationId xmlns:p14="http://schemas.microsoft.com/office/powerpoint/2010/main" val="3081645398"/>
      </p:ext>
    </p:extLst>
  </p:cSld>
  <p:clrMapOvr>
    <a:masterClrMapping/>
  </p:clrMapOvr>
  <p:transition spd="slow"/>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D0395-6E2A-4D67-A1A6-3A5C1DB567C4}"/>
              </a:ext>
            </a:extLst>
          </p:cNvPr>
          <p:cNvSpPr>
            <a:spLocks noGrp="1"/>
          </p:cNvSpPr>
          <p:nvPr>
            <p:ph type="title"/>
          </p:nvPr>
        </p:nvSpPr>
        <p:spPr>
          <a:xfrm>
            <a:off x="2236190" y="41186"/>
            <a:ext cx="11374390" cy="1046235"/>
          </a:xfrm>
        </p:spPr>
        <p:txBody>
          <a:bodyPr/>
          <a:lstStyle/>
          <a:p>
            <a:r>
              <a:rPr lang="en-US" sz="4000" b="1" dirty="0"/>
              <a:t>AI/ML – Air Interface WI</a:t>
            </a:r>
          </a:p>
        </p:txBody>
      </p:sp>
      <p:sp>
        <p:nvSpPr>
          <p:cNvPr id="3" name="Content Placeholder 2">
            <a:extLst>
              <a:ext uri="{FF2B5EF4-FFF2-40B4-BE49-F238E27FC236}">
                <a16:creationId xmlns:a16="http://schemas.microsoft.com/office/drawing/2014/main" id="{ED097699-AEE1-40AC-85E4-6E4DE0A4133F}"/>
              </a:ext>
            </a:extLst>
          </p:cNvPr>
          <p:cNvSpPr>
            <a:spLocks noGrp="1"/>
          </p:cNvSpPr>
          <p:nvPr>
            <p:ph idx="1"/>
          </p:nvPr>
        </p:nvSpPr>
        <p:spPr>
          <a:xfrm>
            <a:off x="421445" y="1013883"/>
            <a:ext cx="13954955" cy="4830233"/>
          </a:xfrm>
        </p:spPr>
        <p:txBody>
          <a:bodyPr/>
          <a:lstStyle/>
          <a:p>
            <a:r>
              <a:rPr lang="en-US" sz="2400" dirty="0">
                <a:latin typeface="TimesNewRomanPSMT"/>
              </a:rPr>
              <a:t>References: </a:t>
            </a:r>
            <a:r>
              <a:rPr lang="en-US" sz="2400" dirty="0">
                <a:hlinkClick r:id="rId2" tooltip="http://www.3gpp.org/ftp/tsg_ran/tsg_ran/tsgr_ahs/2021_06_ran_rel18_ws/docs/rws-210659.zip"/>
              </a:rPr>
              <a:t>RWS-230488</a:t>
            </a:r>
            <a:r>
              <a:rPr lang="en-US" sz="2400" dirty="0"/>
              <a:t>, </a:t>
            </a:r>
            <a:r>
              <a:rPr lang="en-US" sz="2400" dirty="0">
                <a:hlinkClick r:id="rId3"/>
              </a:rPr>
              <a:t>RP-231540</a:t>
            </a:r>
            <a:r>
              <a:rPr lang="en-US" sz="2400" dirty="0"/>
              <a:t>, </a:t>
            </a:r>
            <a:r>
              <a:rPr lang="en-US" sz="2400" u="none" strike="noStrike" dirty="0">
                <a:effectLst/>
                <a:hlinkClick r:id="rId4"/>
              </a:rPr>
              <a:t>RP-232611</a:t>
            </a:r>
            <a:endParaRPr lang="en-US" sz="2400" b="0" i="0" u="none" strike="noStrike" dirty="0">
              <a:solidFill>
                <a:srgbClr val="000000"/>
              </a:solidFill>
              <a:effectLst/>
              <a:latin typeface="Calibri" panose="020F0502020204030204" pitchFamily="34" charset="0"/>
            </a:endParaRPr>
          </a:p>
          <a:p>
            <a:r>
              <a:rPr lang="en-US" sz="2400" dirty="0">
                <a:latin typeface="TimesNewRomanPSMT"/>
              </a:rPr>
              <a:t>Potential objectives:</a:t>
            </a:r>
          </a:p>
          <a:p>
            <a:pPr lvl="1"/>
            <a:r>
              <a:rPr lang="en-US" sz="2000" dirty="0">
                <a:latin typeface="TimesNewRomanPSMT"/>
              </a:rPr>
              <a:t>Consider support single sided models for, </a:t>
            </a:r>
          </a:p>
          <a:p>
            <a:pPr lvl="2"/>
            <a:r>
              <a:rPr lang="en-US" sz="1800" dirty="0">
                <a:latin typeface="TimesNewRomanPSMT"/>
              </a:rPr>
              <a:t>Positioning, further discuss whether to support all 5 sub use cases.  </a:t>
            </a:r>
          </a:p>
          <a:p>
            <a:pPr lvl="2"/>
            <a:r>
              <a:rPr lang="en-US" sz="1800" dirty="0">
                <a:latin typeface="TimesNewRomanPSMT"/>
              </a:rPr>
              <a:t>Beam management for DL Tx prediction in both UE-sided and NW sided model, </a:t>
            </a:r>
          </a:p>
          <a:p>
            <a:pPr lvl="2"/>
            <a:r>
              <a:rPr lang="en-US" sz="1800" dirty="0">
                <a:latin typeface="TimesNewRomanPSMT"/>
              </a:rPr>
              <a:t>Consider support of single sided model for CSI prediction, if it is recommended to proceed with normative work taken all WG’s outcome in Q4-23 into account</a:t>
            </a:r>
          </a:p>
          <a:p>
            <a:pPr lvl="1"/>
            <a:r>
              <a:rPr lang="en-US" sz="2000" dirty="0">
                <a:latin typeface="TimesNewRomanPSMT"/>
              </a:rPr>
              <a:t>Consider support two-sided model for CSI compression, if it is recommended to proceed with normative work taken all WG’s outcome in Q4-23 into account</a:t>
            </a:r>
          </a:p>
          <a:p>
            <a:pPr lvl="1"/>
            <a:r>
              <a:rPr lang="en-US" sz="2000" dirty="0">
                <a:latin typeface="TimesNewRomanPSMT"/>
              </a:rPr>
              <a:t>Consider support the necessary/recommended LCM components for selected sub use cases</a:t>
            </a:r>
          </a:p>
          <a:p>
            <a:pPr lvl="1"/>
            <a:r>
              <a:rPr lang="en-US" sz="2000" dirty="0">
                <a:latin typeface="TimesNewRomanPSMT"/>
              </a:rPr>
              <a:t>RAN4 requirements and test cases for AI/ML enabled features</a:t>
            </a:r>
          </a:p>
          <a:p>
            <a:r>
              <a:rPr lang="en-US" sz="2531" dirty="0">
                <a:highlight>
                  <a:srgbClr val="FFFF00"/>
                </a:highlight>
                <a:latin typeface="TimesNewRomanPSMT"/>
              </a:rPr>
              <a:t>Taking into account the progress in RAN WGs in 4Q’2023</a:t>
            </a:r>
          </a:p>
          <a:p>
            <a:pPr marL="609566" lvl="1" indent="0">
              <a:buNone/>
            </a:pPr>
            <a:endParaRPr lang="en-US" sz="1600" dirty="0">
              <a:latin typeface="TimesNewRomanPSMT"/>
            </a:endParaRPr>
          </a:p>
        </p:txBody>
      </p:sp>
    </p:spTree>
    <p:extLst>
      <p:ext uri="{BB962C8B-B14F-4D97-AF65-F5344CB8AC3E}">
        <p14:creationId xmlns:p14="http://schemas.microsoft.com/office/powerpoint/2010/main" val="2606391646"/>
      </p:ext>
    </p:extLst>
  </p:cSld>
  <p:clrMapOvr>
    <a:masterClrMapping/>
  </p:clrMapOvr>
  <p:transition spd="slow"/>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D0395-6E2A-4D67-A1A6-3A5C1DB567C4}"/>
              </a:ext>
            </a:extLst>
          </p:cNvPr>
          <p:cNvSpPr>
            <a:spLocks noGrp="1"/>
          </p:cNvSpPr>
          <p:nvPr>
            <p:ph type="title"/>
          </p:nvPr>
        </p:nvSpPr>
        <p:spPr>
          <a:xfrm>
            <a:off x="2236190" y="41186"/>
            <a:ext cx="11374390" cy="766523"/>
          </a:xfrm>
        </p:spPr>
        <p:txBody>
          <a:bodyPr/>
          <a:lstStyle/>
          <a:p>
            <a:r>
              <a:rPr lang="en-US" sz="4000" b="1" u="none" strike="noStrike" dirty="0">
                <a:effectLst/>
              </a:rPr>
              <a:t>NR-MIMO Evolution WI</a:t>
            </a:r>
            <a:endParaRPr lang="en-US" sz="4000" dirty="0"/>
          </a:p>
        </p:txBody>
      </p:sp>
      <p:sp>
        <p:nvSpPr>
          <p:cNvPr id="3" name="Content Placeholder 2">
            <a:extLst>
              <a:ext uri="{FF2B5EF4-FFF2-40B4-BE49-F238E27FC236}">
                <a16:creationId xmlns:a16="http://schemas.microsoft.com/office/drawing/2014/main" id="{ED097699-AEE1-40AC-85E4-6E4DE0A4133F}"/>
              </a:ext>
            </a:extLst>
          </p:cNvPr>
          <p:cNvSpPr>
            <a:spLocks noGrp="1"/>
          </p:cNvSpPr>
          <p:nvPr>
            <p:ph idx="1"/>
          </p:nvPr>
        </p:nvSpPr>
        <p:spPr>
          <a:xfrm>
            <a:off x="404512" y="807709"/>
            <a:ext cx="8423294" cy="4830233"/>
          </a:xfrm>
        </p:spPr>
        <p:txBody>
          <a:bodyPr/>
          <a:lstStyle/>
          <a:p>
            <a:r>
              <a:rPr lang="en-US" sz="2000" dirty="0">
                <a:latin typeface="TimesNewRomanPSMT"/>
              </a:rPr>
              <a:t>References: </a:t>
            </a:r>
            <a:r>
              <a:rPr lang="en-US" sz="2000" dirty="0">
                <a:hlinkClick r:id="rId2" tooltip="http://www.3gpp.org/ftp/tsg_ran/tsg_ran/tsgr_ahs/2021_06_ran_rel18_ws/docs/rws-210659.zip"/>
              </a:rPr>
              <a:t>RWS-230488</a:t>
            </a:r>
            <a:r>
              <a:rPr lang="en-US" sz="2000" dirty="0"/>
              <a:t>, </a:t>
            </a:r>
            <a:r>
              <a:rPr lang="en-US" sz="2000" dirty="0">
                <a:hlinkClick r:id="rId3"/>
              </a:rPr>
              <a:t>RP-231540</a:t>
            </a:r>
            <a:r>
              <a:rPr lang="en-US" sz="2000" dirty="0"/>
              <a:t>, </a:t>
            </a:r>
            <a:r>
              <a:rPr lang="en-US" sz="2000" u="none" strike="noStrike" dirty="0">
                <a:effectLst/>
                <a:hlinkClick r:id="rId4"/>
              </a:rPr>
              <a:t>RP-232612</a:t>
            </a:r>
            <a:endParaRPr lang="en-US" sz="2000" b="0" i="0" u="none" strike="noStrike" dirty="0">
              <a:solidFill>
                <a:srgbClr val="000000"/>
              </a:solidFill>
              <a:effectLst/>
              <a:latin typeface="Calibri" panose="020F0502020204030204" pitchFamily="34" charset="0"/>
            </a:endParaRPr>
          </a:p>
          <a:p>
            <a:r>
              <a:rPr lang="en-US" sz="2000" dirty="0">
                <a:latin typeface="TimesNewRomanPSMT"/>
              </a:rPr>
              <a:t>Potential objectives:</a:t>
            </a:r>
          </a:p>
          <a:p>
            <a:pPr marL="0" indent="0">
              <a:buNone/>
            </a:pPr>
            <a:r>
              <a:rPr lang="en-US" sz="2000" b="1" dirty="0">
                <a:solidFill>
                  <a:srgbClr val="FF0000"/>
                </a:solidFill>
                <a:effectLst/>
                <a:latin typeface="Calibri" panose="020F0502020204030204" pitchFamily="34" charset="0"/>
                <a:ea typeface="SimSun" panose="02010600030101010101" pitchFamily="2" charset="-122"/>
                <a:cs typeface="Arial" panose="020B0604020202020204" pitchFamily="34" charset="0"/>
              </a:rPr>
              <a:t>[To discuss in RAN#102 according to the TU budget, particularly the necessary down-scoping of </a:t>
            </a:r>
            <a:r>
              <a:rPr lang="en-US" sz="2000" b="1" dirty="0">
                <a:solidFill>
                  <a:srgbClr val="FF0000"/>
                </a:solidFill>
                <a:effectLst/>
                <a:highlight>
                  <a:srgbClr val="FFFF00"/>
                </a:highlight>
                <a:latin typeface="Calibri" panose="020F0502020204030204" pitchFamily="34" charset="0"/>
                <a:ea typeface="SimSun" panose="02010600030101010101" pitchFamily="2" charset="-122"/>
                <a:cs typeface="Arial" panose="020B0604020202020204" pitchFamily="34" charset="0"/>
              </a:rPr>
              <a:t>the yellow part</a:t>
            </a:r>
            <a:r>
              <a:rPr lang="en-US" sz="2000" b="1" dirty="0">
                <a:solidFill>
                  <a:srgbClr val="FF0000"/>
                </a:solidFill>
                <a:effectLst/>
                <a:latin typeface="Calibri" panose="020F0502020204030204" pitchFamily="34" charset="0"/>
                <a:ea typeface="SimSun" panose="02010600030101010101" pitchFamily="2" charset="-122"/>
                <a:cs typeface="Arial" panose="020B0604020202020204" pitchFamily="34" charset="0"/>
              </a:rPr>
              <a:t>]</a:t>
            </a:r>
            <a:endParaRPr lang="en-US" sz="2000" dirty="0">
              <a:latin typeface="TimesNewRomanPSMT"/>
            </a:endParaRPr>
          </a:p>
          <a:p>
            <a:pPr marL="533368" lvl="1">
              <a:lnSpc>
                <a:spcPct val="107000"/>
              </a:lnSpc>
              <a:spcBef>
                <a:spcPts val="0"/>
              </a:spcBef>
              <a:spcAft>
                <a:spcPts val="800"/>
              </a:spcAft>
            </a:pPr>
            <a:r>
              <a:rPr lang="en-GB" sz="1400" b="1" dirty="0">
                <a:effectLst/>
                <a:latin typeface="Calibri" panose="020F0502020204030204" pitchFamily="34" charset="0"/>
                <a:ea typeface="SimSun" panose="02010600030101010101" pitchFamily="2" charset="-122"/>
                <a:cs typeface="Arial" panose="020B0604020202020204" pitchFamily="34" charset="0"/>
              </a:rPr>
              <a:t>Topic 1: Beam management enhancements to reduce overhead/latency through UE-initiated/event-driven beam management</a:t>
            </a:r>
            <a:endParaRPr lang="en-US" sz="1400" dirty="0">
              <a:effectLst/>
              <a:latin typeface="Calibri" panose="020F0502020204030204" pitchFamily="34" charset="0"/>
              <a:ea typeface="SimSun" panose="02010600030101010101" pitchFamily="2" charset="-122"/>
              <a:cs typeface="Arial" panose="020B0604020202020204" pitchFamily="34" charset="0"/>
            </a:endParaRPr>
          </a:p>
          <a:p>
            <a:pPr marL="990568" lvl="1">
              <a:lnSpc>
                <a:spcPct val="107000"/>
              </a:lnSpc>
              <a:spcBef>
                <a:spcPts val="0"/>
              </a:spcBef>
              <a:spcAft>
                <a:spcPts val="800"/>
              </a:spcAft>
            </a:pPr>
            <a:r>
              <a:rPr lang="en-GB" sz="1400" dirty="0">
                <a:effectLst/>
                <a:latin typeface="Calibri" panose="020F0502020204030204" pitchFamily="34" charset="0"/>
                <a:ea typeface="SimSun" panose="02010600030101010101" pitchFamily="2" charset="-122"/>
                <a:cs typeface="Arial" panose="020B0604020202020204" pitchFamily="34" charset="0"/>
              </a:rPr>
              <a:t>Objective 1. Signalling/mechanism to facilitate UE-initiated beam management procedure including UE-initiated beam reporting</a:t>
            </a:r>
            <a:r>
              <a:rPr lang="en-GB" sz="1400" dirty="0">
                <a:latin typeface="Calibri" panose="020F0502020204030204" pitchFamily="34" charset="0"/>
                <a:ea typeface="SimSun" panose="02010600030101010101" pitchFamily="2" charset="-122"/>
                <a:cs typeface="Arial" panose="020B0604020202020204" pitchFamily="34" charset="0"/>
              </a:rPr>
              <a:t>/</a:t>
            </a:r>
            <a:r>
              <a:rPr lang="en-GB" sz="1400" dirty="0">
                <a:highlight>
                  <a:srgbClr val="FFFF00"/>
                </a:highlight>
                <a:latin typeface="Calibri" panose="020F0502020204030204" pitchFamily="34" charset="0"/>
                <a:ea typeface="SimSun" panose="02010600030101010101" pitchFamily="2" charset="-122"/>
                <a:cs typeface="Arial" panose="020B0604020202020204" pitchFamily="34" charset="0"/>
              </a:rPr>
              <a:t>[</a:t>
            </a:r>
            <a:r>
              <a:rPr lang="en-GB" sz="1400" dirty="0">
                <a:effectLst/>
                <a:highlight>
                  <a:srgbClr val="FFFF00"/>
                </a:highlight>
                <a:latin typeface="Calibri" panose="020F0502020204030204" pitchFamily="34" charset="0"/>
                <a:ea typeface="SimSun" panose="02010600030101010101" pitchFamily="2" charset="-122"/>
                <a:cs typeface="Arial" panose="020B0604020202020204" pitchFamily="34" charset="0"/>
              </a:rPr>
              <a:t>switch]</a:t>
            </a:r>
            <a:endParaRPr lang="en-US" sz="1400" dirty="0">
              <a:effectLst/>
              <a:highlight>
                <a:srgbClr val="FFFF00"/>
              </a:highlight>
              <a:latin typeface="Calibri" panose="020F0502020204030204" pitchFamily="34" charset="0"/>
              <a:ea typeface="SimSun" panose="02010600030101010101" pitchFamily="2" charset="-122"/>
              <a:cs typeface="Arial" panose="020B0604020202020204" pitchFamily="34" charset="0"/>
            </a:endParaRPr>
          </a:p>
          <a:p>
            <a:pPr marL="533368" lvl="1">
              <a:lnSpc>
                <a:spcPct val="107000"/>
              </a:lnSpc>
              <a:spcBef>
                <a:spcPts val="0"/>
              </a:spcBef>
              <a:spcAft>
                <a:spcPts val="800"/>
              </a:spcAft>
            </a:pPr>
            <a:r>
              <a:rPr lang="en-GB" sz="1400" b="1" dirty="0">
                <a:effectLst/>
                <a:latin typeface="Calibri" panose="020F0502020204030204" pitchFamily="34" charset="0"/>
                <a:ea typeface="SimSun" panose="02010600030101010101" pitchFamily="2" charset="-122"/>
                <a:cs typeface="Arial" panose="020B0604020202020204" pitchFamily="34" charset="0"/>
              </a:rPr>
              <a:t>Topic 2: Enhancements to CSI framework to support &gt; 32 (64/128) CSI-RS ports</a:t>
            </a:r>
            <a:endParaRPr lang="en-US" sz="1400" dirty="0">
              <a:effectLst/>
              <a:latin typeface="Calibri" panose="020F0502020204030204" pitchFamily="34" charset="0"/>
              <a:ea typeface="SimSun" panose="02010600030101010101" pitchFamily="2" charset="-122"/>
              <a:cs typeface="Arial" panose="020B0604020202020204" pitchFamily="34" charset="0"/>
            </a:endParaRPr>
          </a:p>
          <a:p>
            <a:pPr marL="990568" lvl="1">
              <a:lnSpc>
                <a:spcPct val="107000"/>
              </a:lnSpc>
              <a:spcBef>
                <a:spcPts val="0"/>
              </a:spcBef>
              <a:spcAft>
                <a:spcPts val="800"/>
              </a:spcAft>
            </a:pPr>
            <a:r>
              <a:rPr lang="en-GB" sz="1400" dirty="0">
                <a:effectLst/>
                <a:latin typeface="Calibri" panose="020F0502020204030204" pitchFamily="34" charset="0"/>
                <a:ea typeface="SimSun" panose="02010600030101010101" pitchFamily="2" charset="-122"/>
                <a:cs typeface="Arial" panose="020B0604020202020204" pitchFamily="34" charset="0"/>
              </a:rPr>
              <a:t>Objective 1: Type I codebook enhancements to support &gt; 32 CSI-RS ports</a:t>
            </a:r>
            <a:endParaRPr lang="en-US" sz="1400" dirty="0">
              <a:effectLst/>
              <a:latin typeface="Calibri" panose="020F0502020204030204" pitchFamily="34" charset="0"/>
              <a:ea typeface="SimSun" panose="02010600030101010101" pitchFamily="2" charset="-122"/>
              <a:cs typeface="Arial" panose="020B0604020202020204" pitchFamily="34" charset="0"/>
            </a:endParaRPr>
          </a:p>
          <a:p>
            <a:pPr marL="990568" lvl="1">
              <a:lnSpc>
                <a:spcPct val="107000"/>
              </a:lnSpc>
              <a:spcBef>
                <a:spcPts val="0"/>
              </a:spcBef>
              <a:spcAft>
                <a:spcPts val="800"/>
              </a:spcAft>
            </a:pPr>
            <a:r>
              <a:rPr lang="en-GB" sz="1400" dirty="0">
                <a:effectLst/>
                <a:highlight>
                  <a:srgbClr val="FFFF00"/>
                </a:highlight>
                <a:latin typeface="Calibri" panose="020F0502020204030204" pitchFamily="34" charset="0"/>
                <a:ea typeface="SimSun" panose="02010600030101010101" pitchFamily="2" charset="-122"/>
                <a:cs typeface="Arial" panose="020B0604020202020204" pitchFamily="34" charset="0"/>
              </a:rPr>
              <a:t>Objective 2: Type II codebook enhancements to support &gt; 32 CSI-RS ports</a:t>
            </a:r>
            <a:endParaRPr lang="en-US" sz="1400" dirty="0">
              <a:effectLst/>
              <a:highlight>
                <a:srgbClr val="FFFF00"/>
              </a:highlight>
              <a:latin typeface="Calibri" panose="020F0502020204030204" pitchFamily="34" charset="0"/>
              <a:ea typeface="SimSun" panose="02010600030101010101" pitchFamily="2" charset="-122"/>
              <a:cs typeface="Arial" panose="020B0604020202020204" pitchFamily="34" charset="0"/>
            </a:endParaRPr>
          </a:p>
          <a:p>
            <a:pPr marL="990568" lvl="1">
              <a:lnSpc>
                <a:spcPct val="107000"/>
              </a:lnSpc>
              <a:spcBef>
                <a:spcPts val="0"/>
              </a:spcBef>
              <a:spcAft>
                <a:spcPts val="800"/>
              </a:spcAft>
            </a:pPr>
            <a:r>
              <a:rPr lang="en-GB" sz="1400" dirty="0">
                <a:effectLst/>
                <a:highlight>
                  <a:srgbClr val="FFFF00"/>
                </a:highlight>
                <a:latin typeface="Calibri" panose="020F0502020204030204" pitchFamily="34" charset="0"/>
                <a:ea typeface="SimSun" panose="02010600030101010101" pitchFamily="2" charset="-122"/>
                <a:cs typeface="Arial" panose="020B0604020202020204" pitchFamily="34" charset="0"/>
              </a:rPr>
              <a:t>Objective 3: Hybrid beamforming enhancements (CRI based reporting enhancements)</a:t>
            </a:r>
            <a:endParaRPr lang="en-US" sz="1400" dirty="0">
              <a:effectLst/>
              <a:highlight>
                <a:srgbClr val="FFFF00"/>
              </a:highlight>
              <a:latin typeface="Calibri" panose="020F0502020204030204" pitchFamily="34" charset="0"/>
              <a:ea typeface="SimSun" panose="02010600030101010101" pitchFamily="2" charset="-122"/>
              <a:cs typeface="Arial" panose="020B0604020202020204" pitchFamily="34" charset="0"/>
            </a:endParaRPr>
          </a:p>
          <a:p>
            <a:pPr marL="990568" lvl="1">
              <a:lnSpc>
                <a:spcPct val="107000"/>
              </a:lnSpc>
              <a:spcBef>
                <a:spcPts val="0"/>
              </a:spcBef>
              <a:spcAft>
                <a:spcPts val="800"/>
              </a:spcAft>
            </a:pPr>
            <a:r>
              <a:rPr lang="en-GB" sz="1400" dirty="0">
                <a:effectLst/>
                <a:latin typeface="Calibri" panose="020F0502020204030204" pitchFamily="34" charset="0"/>
                <a:ea typeface="SimSun" panose="02010600030101010101" pitchFamily="2" charset="-122"/>
                <a:cs typeface="Arial" panose="020B0604020202020204" pitchFamily="34" charset="0"/>
              </a:rPr>
              <a:t>Note 1: Extension of legacy codebooks and legacy CSI-RS resources</a:t>
            </a:r>
            <a:endParaRPr lang="en-US" sz="1400" dirty="0">
              <a:effectLst/>
              <a:latin typeface="Calibri" panose="020F0502020204030204" pitchFamily="34" charset="0"/>
              <a:ea typeface="SimSun" panose="02010600030101010101" pitchFamily="2" charset="-122"/>
              <a:cs typeface="Arial" panose="020B0604020202020204" pitchFamily="34" charset="0"/>
            </a:endParaRPr>
          </a:p>
          <a:p>
            <a:pPr marL="990568" lvl="1">
              <a:lnSpc>
                <a:spcPct val="107000"/>
              </a:lnSpc>
              <a:spcBef>
                <a:spcPts val="0"/>
              </a:spcBef>
              <a:spcAft>
                <a:spcPts val="800"/>
              </a:spcAft>
            </a:pPr>
            <a:r>
              <a:rPr lang="en-GB" sz="1400" dirty="0">
                <a:effectLst/>
                <a:latin typeface="Calibri" panose="020F0502020204030204" pitchFamily="34" charset="0"/>
                <a:ea typeface="SimSun" panose="02010600030101010101" pitchFamily="2" charset="-122"/>
                <a:cs typeface="Arial" panose="020B0604020202020204" pitchFamily="34" charset="0"/>
              </a:rPr>
              <a:t>Note 2: Objective 3 may require further study or clarification.</a:t>
            </a:r>
            <a:endParaRPr lang="en-US" sz="1400" dirty="0">
              <a:effectLst/>
              <a:latin typeface="Calibri" panose="020F0502020204030204" pitchFamily="34" charset="0"/>
              <a:ea typeface="SimSun" panose="02010600030101010101" pitchFamily="2" charset="-122"/>
              <a:cs typeface="Arial" panose="020B0604020202020204" pitchFamily="34" charset="0"/>
            </a:endParaRPr>
          </a:p>
          <a:p>
            <a:pPr marL="533368" lvl="1">
              <a:lnSpc>
                <a:spcPct val="107000"/>
              </a:lnSpc>
              <a:spcBef>
                <a:spcPts val="0"/>
              </a:spcBef>
              <a:spcAft>
                <a:spcPts val="800"/>
              </a:spcAft>
            </a:pPr>
            <a:r>
              <a:rPr lang="en-GB" sz="1400" dirty="0">
                <a:effectLst/>
                <a:latin typeface="Calibri" panose="020F0502020204030204" pitchFamily="34" charset="0"/>
                <a:ea typeface="SimSun" panose="02010600030101010101" pitchFamily="2" charset="-122"/>
                <a:cs typeface="Arial" panose="020B0604020202020204" pitchFamily="34" charset="0"/>
              </a:rPr>
              <a:t> </a:t>
            </a:r>
            <a:r>
              <a:rPr lang="en-GB" sz="1400" b="1" dirty="0">
                <a:effectLst/>
                <a:latin typeface="Calibri" panose="020F0502020204030204" pitchFamily="34" charset="0"/>
                <a:ea typeface="SimSun" panose="02010600030101010101" pitchFamily="2" charset="-122"/>
                <a:cs typeface="Arial" panose="020B0604020202020204" pitchFamily="34" charset="0"/>
              </a:rPr>
              <a:t>Topic 3: </a:t>
            </a:r>
            <a:r>
              <a:rPr lang="en-US" sz="1400" b="1" dirty="0">
                <a:effectLst/>
                <a:latin typeface="Calibri" panose="020F0502020204030204" pitchFamily="34" charset="0"/>
                <a:ea typeface="SimSun" panose="02010600030101010101" pitchFamily="2" charset="-122"/>
                <a:cs typeface="Arial" panose="020B0604020202020204" pitchFamily="34" charset="0"/>
              </a:rPr>
              <a:t>CJT/DL multi-TRP enhancements</a:t>
            </a:r>
            <a:endParaRPr lang="en-US" sz="1400" dirty="0">
              <a:effectLst/>
              <a:latin typeface="Calibri" panose="020F0502020204030204" pitchFamily="34" charset="0"/>
              <a:ea typeface="SimSun" panose="02010600030101010101" pitchFamily="2" charset="-122"/>
              <a:cs typeface="Arial" panose="020B0604020202020204" pitchFamily="34" charset="0"/>
            </a:endParaRPr>
          </a:p>
          <a:p>
            <a:pPr marL="990568" lvl="1">
              <a:lnSpc>
                <a:spcPct val="107000"/>
              </a:lnSpc>
              <a:spcBef>
                <a:spcPts val="0"/>
              </a:spcBef>
              <a:spcAft>
                <a:spcPts val="800"/>
              </a:spcAft>
            </a:pPr>
            <a:r>
              <a:rPr lang="en-US" sz="1400" dirty="0">
                <a:effectLst/>
                <a:latin typeface="Calibri" panose="020F0502020204030204" pitchFamily="34" charset="0"/>
                <a:ea typeface="SimSun" panose="02010600030101010101" pitchFamily="2" charset="-122"/>
                <a:cs typeface="Arial" panose="020B0604020202020204" pitchFamily="34" charset="0"/>
              </a:rPr>
              <a:t>Objective 1: UE-assisted calibration reporting of delay and frequency/phase offsets for CJT with non-ideal synchronization and backhaul</a:t>
            </a:r>
          </a:p>
          <a:p>
            <a:pPr marL="990568" lvl="1">
              <a:lnSpc>
                <a:spcPct val="107000"/>
              </a:lnSpc>
              <a:spcBef>
                <a:spcPts val="0"/>
              </a:spcBef>
              <a:spcAft>
                <a:spcPts val="800"/>
              </a:spcAft>
            </a:pPr>
            <a:r>
              <a:rPr lang="en-US" sz="1400" dirty="0">
                <a:effectLst/>
                <a:latin typeface="Calibri" panose="020F0502020204030204" pitchFamily="34" charset="0"/>
                <a:ea typeface="SimSun" panose="02010600030101010101" pitchFamily="2" charset="-122"/>
                <a:cs typeface="Arial" panose="020B0604020202020204" pitchFamily="34" charset="0"/>
              </a:rPr>
              <a:t>Note: Assume legacy CSI-RS design and standalone aperiodic reporting on PUSCH.</a:t>
            </a:r>
          </a:p>
          <a:p>
            <a:pPr marL="533368" lvl="1">
              <a:lnSpc>
                <a:spcPct val="107000"/>
              </a:lnSpc>
              <a:spcBef>
                <a:spcPts val="0"/>
              </a:spcBef>
              <a:spcAft>
                <a:spcPts val="800"/>
              </a:spcAft>
            </a:pPr>
            <a:r>
              <a:rPr lang="en-US" sz="700" dirty="0">
                <a:effectLst/>
                <a:latin typeface="Calibri" panose="020F0502020204030204" pitchFamily="34" charset="0"/>
                <a:ea typeface="SimSun" panose="02010600030101010101" pitchFamily="2" charset="-122"/>
                <a:cs typeface="Arial" panose="020B0604020202020204" pitchFamily="34" charset="0"/>
              </a:rPr>
              <a:t> </a:t>
            </a:r>
            <a:endParaRPr lang="en-US" sz="1050" dirty="0">
              <a:latin typeface="TimesNewRomanPSMT"/>
            </a:endParaRPr>
          </a:p>
        </p:txBody>
      </p:sp>
      <p:sp>
        <p:nvSpPr>
          <p:cNvPr id="5" name="TextBox 4">
            <a:extLst>
              <a:ext uri="{FF2B5EF4-FFF2-40B4-BE49-F238E27FC236}">
                <a16:creationId xmlns:a16="http://schemas.microsoft.com/office/drawing/2014/main" id="{0F4D232E-20DC-4EE0-B105-3C77B60784EB}"/>
              </a:ext>
            </a:extLst>
          </p:cNvPr>
          <p:cNvSpPr txBox="1"/>
          <p:nvPr/>
        </p:nvSpPr>
        <p:spPr>
          <a:xfrm>
            <a:off x="8161234" y="1352042"/>
            <a:ext cx="6699901" cy="4949496"/>
          </a:xfrm>
          <a:prstGeom prst="rect">
            <a:avLst/>
          </a:prstGeom>
          <a:noFill/>
        </p:spPr>
        <p:txBody>
          <a:bodyPr wrap="square">
            <a:spAutoFit/>
          </a:bodyPr>
          <a:lstStyle/>
          <a:p>
            <a:pPr marL="533368" lvl="1">
              <a:lnSpc>
                <a:spcPct val="107000"/>
              </a:lnSpc>
              <a:spcBef>
                <a:spcPts val="0"/>
              </a:spcBef>
              <a:spcAft>
                <a:spcPts val="800"/>
              </a:spcAft>
            </a:pPr>
            <a:r>
              <a:rPr lang="en-US" sz="1400" strike="sngStrike" dirty="0">
                <a:solidFill>
                  <a:srgbClr val="FF0000"/>
                </a:solidFill>
                <a:effectLst/>
                <a:latin typeface="Calibri" panose="020F0502020204030204" pitchFamily="34" charset="0"/>
                <a:ea typeface="SimSun" panose="02010600030101010101" pitchFamily="2" charset="-122"/>
                <a:cs typeface="Arial" panose="020B0604020202020204" pitchFamily="34" charset="0"/>
              </a:rPr>
              <a:t> </a:t>
            </a:r>
            <a:r>
              <a:rPr lang="en-US" sz="1400" b="1" dirty="0">
                <a:effectLst/>
                <a:highlight>
                  <a:srgbClr val="FFFF00"/>
                </a:highlight>
                <a:latin typeface="Calibri" panose="020F0502020204030204" pitchFamily="34" charset="0"/>
                <a:ea typeface="SimSun" panose="02010600030101010101" pitchFamily="2" charset="-122"/>
                <a:cs typeface="Arial" panose="020B0604020202020204" pitchFamily="34" charset="0"/>
              </a:rPr>
              <a:t>Topic 4: UL enhancements</a:t>
            </a:r>
            <a:endParaRPr lang="en-US" sz="1400" dirty="0">
              <a:effectLst/>
              <a:highlight>
                <a:srgbClr val="FFFF00"/>
              </a:highlight>
              <a:latin typeface="Calibri" panose="020F0502020204030204" pitchFamily="34" charset="0"/>
              <a:ea typeface="SimSun" panose="02010600030101010101" pitchFamily="2" charset="-122"/>
              <a:cs typeface="Arial" panose="020B0604020202020204" pitchFamily="34" charset="0"/>
            </a:endParaRPr>
          </a:p>
          <a:p>
            <a:pPr marL="990568" lvl="1">
              <a:lnSpc>
                <a:spcPct val="107000"/>
              </a:lnSpc>
              <a:spcBef>
                <a:spcPts val="0"/>
              </a:spcBef>
              <a:spcAft>
                <a:spcPts val="800"/>
              </a:spcAft>
            </a:pPr>
            <a:r>
              <a:rPr lang="en-US" sz="1400" dirty="0">
                <a:effectLst/>
                <a:highlight>
                  <a:srgbClr val="FFFF00"/>
                </a:highlight>
                <a:latin typeface="Calibri" panose="020F0502020204030204" pitchFamily="34" charset="0"/>
                <a:ea typeface="SimSun" panose="02010600030101010101" pitchFamily="2" charset="-122"/>
                <a:cs typeface="Arial" panose="020B0604020202020204" pitchFamily="34" charset="0"/>
              </a:rPr>
              <a:t>Objective 1: </a:t>
            </a:r>
            <a:r>
              <a:rPr lang="en-US" sz="1400" dirty="0" err="1">
                <a:effectLst/>
                <a:highlight>
                  <a:srgbClr val="FFFF00"/>
                </a:highlight>
                <a:latin typeface="Calibri" panose="020F0502020204030204" pitchFamily="34" charset="0"/>
                <a:ea typeface="SimSun" panose="02010600030101010101" pitchFamily="2" charset="-122"/>
                <a:cs typeface="Arial" panose="020B0604020202020204" pitchFamily="34" charset="0"/>
              </a:rPr>
              <a:t>STxMP</a:t>
            </a:r>
            <a:r>
              <a:rPr lang="en-US" sz="1400" dirty="0">
                <a:effectLst/>
                <a:highlight>
                  <a:srgbClr val="FFFF00"/>
                </a:highlight>
                <a:latin typeface="Calibri" panose="020F0502020204030204" pitchFamily="34" charset="0"/>
                <a:ea typeface="SimSun" panose="02010600030101010101" pitchFamily="2" charset="-122"/>
                <a:cs typeface="Arial" panose="020B0604020202020204" pitchFamily="34" charset="0"/>
              </a:rPr>
              <a:t> enhancements (e.g. Simultaneous TX of PUCCH and PUSCH, Asymmetric panel implementations, </a:t>
            </a:r>
            <a:r>
              <a:rPr lang="en-US" sz="1400" dirty="0" err="1">
                <a:effectLst/>
                <a:highlight>
                  <a:srgbClr val="FFFF00"/>
                </a:highlight>
                <a:latin typeface="Calibri" panose="020F0502020204030204" pitchFamily="34" charset="0"/>
                <a:ea typeface="SimSun" panose="02010600030101010101" pitchFamily="2" charset="-122"/>
                <a:cs typeface="Arial" panose="020B0604020202020204" pitchFamily="34" charset="0"/>
              </a:rPr>
              <a:t>mDCI</a:t>
            </a:r>
            <a:r>
              <a:rPr lang="en-US" sz="1400" dirty="0">
                <a:effectLst/>
                <a:highlight>
                  <a:srgbClr val="FFFF00"/>
                </a:highlight>
                <a:latin typeface="Calibri" panose="020F0502020204030204" pitchFamily="34" charset="0"/>
                <a:ea typeface="SimSun" panose="02010600030101010101" pitchFamily="2" charset="-122"/>
                <a:cs typeface="Arial" panose="020B0604020202020204" pitchFamily="34" charset="0"/>
              </a:rPr>
              <a:t> PUCCH + PUCCH, </a:t>
            </a:r>
            <a:r>
              <a:rPr lang="en-US" sz="1400" dirty="0" err="1">
                <a:effectLst/>
                <a:highlight>
                  <a:srgbClr val="FFFF00"/>
                </a:highlight>
                <a:latin typeface="Calibri" panose="020F0502020204030204" pitchFamily="34" charset="0"/>
                <a:ea typeface="SimSun" panose="02010600030101010101" pitchFamily="2" charset="-122"/>
                <a:cs typeface="Arial" panose="020B0604020202020204" pitchFamily="34" charset="0"/>
              </a:rPr>
              <a:t>STxMP</a:t>
            </a:r>
            <a:r>
              <a:rPr lang="en-US" sz="1400" dirty="0">
                <a:effectLst/>
                <a:highlight>
                  <a:srgbClr val="FFFF00"/>
                </a:highlight>
                <a:latin typeface="Calibri" panose="020F0502020204030204" pitchFamily="34" charset="0"/>
                <a:ea typeface="SimSun" panose="02010600030101010101" pitchFamily="2" charset="-122"/>
                <a:cs typeface="Arial" panose="020B0604020202020204" pitchFamily="34" charset="0"/>
              </a:rPr>
              <a:t> with up to rank 8, Coherent SFN </a:t>
            </a:r>
            <a:r>
              <a:rPr lang="en-US" sz="1400" dirty="0" err="1">
                <a:effectLst/>
                <a:highlight>
                  <a:srgbClr val="FFFF00"/>
                </a:highlight>
                <a:latin typeface="Calibri" panose="020F0502020204030204" pitchFamily="34" charset="0"/>
                <a:ea typeface="SimSun" panose="02010600030101010101" pitchFamily="2" charset="-122"/>
                <a:cs typeface="Arial" panose="020B0604020202020204" pitchFamily="34" charset="0"/>
              </a:rPr>
              <a:t>STxMP</a:t>
            </a:r>
            <a:r>
              <a:rPr lang="en-US" sz="1400" dirty="0">
                <a:effectLst/>
                <a:highlight>
                  <a:srgbClr val="FFFF00"/>
                </a:highlight>
                <a:latin typeface="Calibri" panose="020F0502020204030204" pitchFamily="34" charset="0"/>
                <a:ea typeface="SimSun" panose="02010600030101010101" pitchFamily="2" charset="-122"/>
                <a:cs typeface="Arial" panose="020B0604020202020204" pitchFamily="34" charset="0"/>
              </a:rPr>
              <a:t>)</a:t>
            </a:r>
          </a:p>
          <a:p>
            <a:pPr marL="990568" lvl="1">
              <a:lnSpc>
                <a:spcPct val="107000"/>
              </a:lnSpc>
              <a:spcBef>
                <a:spcPts val="0"/>
              </a:spcBef>
              <a:spcAft>
                <a:spcPts val="800"/>
              </a:spcAft>
            </a:pPr>
            <a:r>
              <a:rPr lang="en-US" sz="1400" dirty="0">
                <a:effectLst/>
                <a:highlight>
                  <a:srgbClr val="FFFF00"/>
                </a:highlight>
                <a:latin typeface="Calibri" panose="020F0502020204030204" pitchFamily="34" charset="0"/>
                <a:ea typeface="SimSun" panose="02010600030101010101" pitchFamily="2" charset="-122"/>
                <a:cs typeface="Arial" panose="020B0604020202020204" pitchFamily="34" charset="0"/>
              </a:rPr>
              <a:t>Objective 2: Enhancements for UL 3Tx including 3Tx for UL codebook and non-codebook based transmission</a:t>
            </a:r>
          </a:p>
          <a:p>
            <a:pPr marL="533368" lvl="1">
              <a:lnSpc>
                <a:spcPct val="107000"/>
              </a:lnSpc>
              <a:spcBef>
                <a:spcPts val="0"/>
              </a:spcBef>
              <a:spcAft>
                <a:spcPts val="800"/>
              </a:spcAft>
            </a:pPr>
            <a:r>
              <a:rPr lang="en-US" sz="1400" b="1" dirty="0">
                <a:effectLst/>
                <a:highlight>
                  <a:srgbClr val="FFFF00"/>
                </a:highlight>
                <a:latin typeface="Calibri" panose="020F0502020204030204" pitchFamily="34" charset="0"/>
                <a:ea typeface="SimSun" panose="02010600030101010101" pitchFamily="2" charset="-122"/>
                <a:cs typeface="Arial" panose="020B0604020202020204" pitchFamily="34" charset="0"/>
              </a:rPr>
              <a:t>Topic 5: Enhancement for asymmetric downlink S-TRP/UL M-TRP scenario assuming intra-band intra-cell non-co-located M-TRP scenarios without changing existing cell definition or defining a new cell</a:t>
            </a:r>
            <a:endParaRPr lang="en-US" sz="1400" dirty="0">
              <a:effectLst/>
              <a:highlight>
                <a:srgbClr val="FFFF00"/>
              </a:highlight>
              <a:latin typeface="Calibri" panose="020F0502020204030204" pitchFamily="34" charset="0"/>
              <a:ea typeface="SimSun" panose="02010600030101010101" pitchFamily="2" charset="-122"/>
              <a:cs typeface="Arial" panose="020B0604020202020204" pitchFamily="34" charset="0"/>
            </a:endParaRPr>
          </a:p>
          <a:p>
            <a:pPr marL="990568" lvl="1">
              <a:lnSpc>
                <a:spcPct val="107000"/>
              </a:lnSpc>
              <a:spcBef>
                <a:spcPts val="0"/>
              </a:spcBef>
              <a:spcAft>
                <a:spcPts val="800"/>
              </a:spcAft>
            </a:pPr>
            <a:r>
              <a:rPr lang="en-US" sz="1400" dirty="0">
                <a:effectLst/>
                <a:highlight>
                  <a:srgbClr val="FFFF00"/>
                </a:highlight>
                <a:latin typeface="Calibri" panose="020F0502020204030204" pitchFamily="34" charset="0"/>
                <a:ea typeface="SimSun" panose="02010600030101010101" pitchFamily="2" charset="-122"/>
                <a:cs typeface="Arial" panose="020B0604020202020204" pitchFamily="34" charset="0"/>
              </a:rPr>
              <a:t>Objective 1: Extension of Rel-18 2TA </a:t>
            </a:r>
            <a:r>
              <a:rPr lang="en-US" sz="1400" dirty="0" err="1">
                <a:effectLst/>
                <a:highlight>
                  <a:srgbClr val="FFFF00"/>
                </a:highlight>
                <a:latin typeface="Calibri" panose="020F0502020204030204" pitchFamily="34" charset="0"/>
                <a:ea typeface="SimSun" panose="02010600030101010101" pitchFamily="2" charset="-122"/>
                <a:cs typeface="Arial" panose="020B0604020202020204" pitchFamily="34" charset="0"/>
              </a:rPr>
              <a:t>mDCI</a:t>
            </a:r>
            <a:r>
              <a:rPr lang="en-US" sz="1400" dirty="0">
                <a:effectLst/>
                <a:highlight>
                  <a:srgbClr val="FFFF00"/>
                </a:highlight>
                <a:latin typeface="Calibri" panose="020F0502020204030204" pitchFamily="34" charset="0"/>
                <a:ea typeface="SimSun" panose="02010600030101010101" pitchFamily="2" charset="-122"/>
                <a:cs typeface="Arial" panose="020B0604020202020204" pitchFamily="34" charset="0"/>
              </a:rPr>
              <a:t> to </a:t>
            </a:r>
            <a:r>
              <a:rPr lang="en-US" sz="1400" dirty="0" err="1">
                <a:effectLst/>
                <a:highlight>
                  <a:srgbClr val="FFFF00"/>
                </a:highlight>
                <a:latin typeface="Calibri" panose="020F0502020204030204" pitchFamily="34" charset="0"/>
                <a:ea typeface="SimSun" panose="02010600030101010101" pitchFamily="2" charset="-122"/>
                <a:cs typeface="Arial" panose="020B0604020202020204" pitchFamily="34" charset="0"/>
              </a:rPr>
              <a:t>sDCI</a:t>
            </a:r>
            <a:r>
              <a:rPr lang="en-US" sz="1400" dirty="0">
                <a:effectLst/>
                <a:highlight>
                  <a:srgbClr val="FFFF00"/>
                </a:highlight>
                <a:latin typeface="Calibri" panose="020F0502020204030204" pitchFamily="34" charset="0"/>
                <a:ea typeface="SimSun" panose="02010600030101010101" pitchFamily="2" charset="-122"/>
                <a:cs typeface="Arial" panose="020B0604020202020204" pitchFamily="34" charset="0"/>
              </a:rPr>
              <a:t> assuming legacy PRACH resources</a:t>
            </a:r>
          </a:p>
          <a:p>
            <a:pPr marL="990568" lvl="1">
              <a:lnSpc>
                <a:spcPct val="107000"/>
              </a:lnSpc>
              <a:spcBef>
                <a:spcPts val="0"/>
              </a:spcBef>
              <a:spcAft>
                <a:spcPts val="800"/>
              </a:spcAft>
            </a:pPr>
            <a:r>
              <a:rPr lang="en-US" sz="1400" dirty="0">
                <a:effectLst/>
                <a:highlight>
                  <a:srgbClr val="FFFF00"/>
                </a:highlight>
                <a:latin typeface="Calibri" panose="020F0502020204030204" pitchFamily="34" charset="0"/>
                <a:ea typeface="SimSun" panose="02010600030101010101" pitchFamily="2" charset="-122"/>
                <a:cs typeface="Arial" panose="020B0604020202020204" pitchFamily="34" charset="0"/>
              </a:rPr>
              <a:t>Objective 2: Separate UL power control for SRS only to downlink S-TRP from SRS to UL M-TRP and introduce path loss measurement to uplink M-TRP</a:t>
            </a:r>
          </a:p>
          <a:p>
            <a:pPr marL="533368" lvl="1">
              <a:lnSpc>
                <a:spcPct val="107000"/>
              </a:lnSpc>
              <a:spcBef>
                <a:spcPts val="0"/>
              </a:spcBef>
              <a:spcAft>
                <a:spcPts val="800"/>
              </a:spcAft>
            </a:pPr>
            <a:r>
              <a:rPr lang="en-US" sz="1400" b="1" dirty="0">
                <a:effectLst/>
                <a:highlight>
                  <a:srgbClr val="FFFF00"/>
                </a:highlight>
                <a:latin typeface="Calibri" panose="020F0502020204030204" pitchFamily="34" charset="0"/>
                <a:ea typeface="SimSun" panose="02010600030101010101" pitchFamily="2" charset="-122"/>
                <a:cs typeface="Arial" panose="020B0604020202020204" pitchFamily="34" charset="0"/>
              </a:rPr>
              <a:t>Topic 6: </a:t>
            </a:r>
            <a:r>
              <a:rPr lang="en-GB" sz="1400" b="1" dirty="0">
                <a:effectLst/>
                <a:highlight>
                  <a:srgbClr val="FFFF00"/>
                </a:highlight>
                <a:latin typeface="Calibri" panose="020F0502020204030204" pitchFamily="34" charset="0"/>
                <a:ea typeface="SimSun" panose="02010600030101010101" pitchFamily="2" charset="-122"/>
                <a:cs typeface="Arial" panose="020B0604020202020204" pitchFamily="34" charset="0"/>
              </a:rPr>
              <a:t>6Rx/8Rx UE enhancements with lower complexity utilizing two segments of 3/4 Rx antenna units up to 8-layer DL Tx based on legacy codebook and legacy codeword to layer mapping</a:t>
            </a:r>
            <a:endParaRPr lang="en-US" sz="1400" dirty="0">
              <a:effectLst/>
              <a:highlight>
                <a:srgbClr val="FFFF00"/>
              </a:highlight>
              <a:latin typeface="Calibri" panose="020F0502020204030204" pitchFamily="34" charset="0"/>
              <a:ea typeface="SimSun" panose="02010600030101010101" pitchFamily="2" charset="-122"/>
              <a:cs typeface="Arial" panose="020B0604020202020204" pitchFamily="34" charset="0"/>
            </a:endParaRPr>
          </a:p>
          <a:p>
            <a:pPr marL="990568" lvl="1">
              <a:lnSpc>
                <a:spcPct val="107000"/>
              </a:lnSpc>
              <a:spcBef>
                <a:spcPts val="0"/>
              </a:spcBef>
              <a:spcAft>
                <a:spcPts val="800"/>
              </a:spcAft>
            </a:pPr>
            <a:r>
              <a:rPr lang="en-US" sz="1400" dirty="0">
                <a:effectLst/>
                <a:highlight>
                  <a:srgbClr val="FFFF00"/>
                </a:highlight>
                <a:latin typeface="Calibri" panose="020F0502020204030204" pitchFamily="34" charset="0"/>
                <a:ea typeface="SimSun" panose="02010600030101010101" pitchFamily="2" charset="-122"/>
                <a:cs typeface="Arial" panose="020B0604020202020204" pitchFamily="34" charset="0"/>
              </a:rPr>
              <a:t>Objective 1: SRS antenna port grouping, CSI and codeword association to the segments of receive antenna.</a:t>
            </a:r>
          </a:p>
        </p:txBody>
      </p:sp>
    </p:spTree>
    <p:extLst>
      <p:ext uri="{BB962C8B-B14F-4D97-AF65-F5344CB8AC3E}">
        <p14:creationId xmlns:p14="http://schemas.microsoft.com/office/powerpoint/2010/main" val="101420474"/>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D0395-6E2A-4D67-A1A6-3A5C1DB567C4}"/>
              </a:ext>
            </a:extLst>
          </p:cNvPr>
          <p:cNvSpPr>
            <a:spLocks noGrp="1"/>
          </p:cNvSpPr>
          <p:nvPr>
            <p:ph type="title"/>
          </p:nvPr>
        </p:nvSpPr>
        <p:spPr>
          <a:xfrm>
            <a:off x="4275926" y="186269"/>
            <a:ext cx="5164407" cy="1143000"/>
          </a:xfrm>
        </p:spPr>
        <p:txBody>
          <a:bodyPr/>
          <a:lstStyle/>
          <a:p>
            <a:r>
              <a:rPr lang="en-US" dirty="0"/>
              <a:t>Outline</a:t>
            </a:r>
          </a:p>
        </p:txBody>
      </p:sp>
      <p:sp>
        <p:nvSpPr>
          <p:cNvPr id="3" name="Content Placeholder 2">
            <a:extLst>
              <a:ext uri="{FF2B5EF4-FFF2-40B4-BE49-F238E27FC236}">
                <a16:creationId xmlns:a16="http://schemas.microsoft.com/office/drawing/2014/main" id="{85903BC0-EB37-4C3E-8DD6-27F0E6CA817C}"/>
              </a:ext>
            </a:extLst>
          </p:cNvPr>
          <p:cNvSpPr>
            <a:spLocks noGrp="1"/>
          </p:cNvSpPr>
          <p:nvPr>
            <p:ph idx="1"/>
          </p:nvPr>
        </p:nvSpPr>
        <p:spPr>
          <a:xfrm>
            <a:off x="518184" y="1210734"/>
            <a:ext cx="13490424" cy="5038524"/>
          </a:xfrm>
        </p:spPr>
        <p:txBody>
          <a:bodyPr/>
          <a:lstStyle/>
          <a:p>
            <a:r>
              <a:rPr lang="en-US" sz="3200" dirty="0">
                <a:sym typeface="Wingdings" panose="05000000000000000000" pitchFamily="2" charset="2"/>
              </a:rPr>
              <a:t>References </a:t>
            </a:r>
          </a:p>
          <a:p>
            <a:r>
              <a:rPr lang="en-US" sz="3200" dirty="0">
                <a:sym typeface="Wingdings" panose="05000000000000000000" pitchFamily="2" charset="2"/>
              </a:rPr>
              <a:t>Overall RAN Rel-19 package: RAN1/2/3-led</a:t>
            </a:r>
          </a:p>
          <a:p>
            <a:pPr lvl="1"/>
            <a:r>
              <a:rPr lang="en-US" sz="2669" dirty="0">
                <a:sym typeface="Wingdings" panose="05000000000000000000" pitchFamily="2" charset="2"/>
              </a:rPr>
              <a:t>General thoughts </a:t>
            </a:r>
          </a:p>
          <a:p>
            <a:pPr lvl="1"/>
            <a:r>
              <a:rPr lang="en-US" sz="2669" dirty="0">
                <a:sym typeface="Wingdings" panose="05000000000000000000" pitchFamily="2" charset="2"/>
              </a:rPr>
              <a:t>RAN1-led</a:t>
            </a:r>
          </a:p>
          <a:p>
            <a:pPr lvl="1"/>
            <a:r>
              <a:rPr lang="en-US" sz="2669" dirty="0">
                <a:sym typeface="Wingdings" panose="05000000000000000000" pitchFamily="2" charset="2"/>
              </a:rPr>
              <a:t>RAN2-led</a:t>
            </a:r>
          </a:p>
          <a:p>
            <a:pPr lvl="1"/>
            <a:r>
              <a:rPr lang="en-US" sz="2669" dirty="0">
                <a:sym typeface="Wingdings" panose="05000000000000000000" pitchFamily="2" charset="2"/>
              </a:rPr>
              <a:t>RAN3-led</a:t>
            </a:r>
          </a:p>
          <a:p>
            <a:r>
              <a:rPr lang="en-US" sz="3200" dirty="0">
                <a:sym typeface="Wingdings" panose="05000000000000000000" pitchFamily="2" charset="2"/>
              </a:rPr>
              <a:t>Appendix:</a:t>
            </a:r>
          </a:p>
          <a:p>
            <a:pPr lvl="1"/>
            <a:r>
              <a:rPr lang="en-US" sz="2669" dirty="0">
                <a:sym typeface="Wingdings" panose="05000000000000000000" pitchFamily="2" charset="2"/>
              </a:rPr>
              <a:t>Baseline TU arrangement</a:t>
            </a:r>
          </a:p>
          <a:p>
            <a:pPr lvl="1"/>
            <a:r>
              <a:rPr lang="en-US" sz="2669" dirty="0">
                <a:sym typeface="Wingdings" panose="05000000000000000000" pitchFamily="2" charset="2"/>
              </a:rPr>
              <a:t>Baseline objectives</a:t>
            </a:r>
          </a:p>
          <a:p>
            <a:endParaRPr lang="en-US" sz="2000" dirty="0"/>
          </a:p>
          <a:p>
            <a:pPr lvl="1"/>
            <a:endParaRPr lang="en-US" sz="2400" dirty="0"/>
          </a:p>
        </p:txBody>
      </p:sp>
    </p:spTree>
    <p:extLst>
      <p:ext uri="{BB962C8B-B14F-4D97-AF65-F5344CB8AC3E}">
        <p14:creationId xmlns:p14="http://schemas.microsoft.com/office/powerpoint/2010/main" val="1586269898"/>
      </p:ext>
    </p:extLst>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D0395-6E2A-4D67-A1A6-3A5C1DB567C4}"/>
              </a:ext>
            </a:extLst>
          </p:cNvPr>
          <p:cNvSpPr>
            <a:spLocks noGrp="1"/>
          </p:cNvSpPr>
          <p:nvPr>
            <p:ph type="title"/>
          </p:nvPr>
        </p:nvSpPr>
        <p:spPr>
          <a:xfrm>
            <a:off x="2236190" y="41186"/>
            <a:ext cx="11374390" cy="1046235"/>
          </a:xfrm>
        </p:spPr>
        <p:txBody>
          <a:bodyPr/>
          <a:lstStyle/>
          <a:p>
            <a:r>
              <a:rPr lang="en-US" sz="4000" b="1" u="none" strike="noStrike" dirty="0">
                <a:effectLst/>
              </a:rPr>
              <a:t>Evolution of duplex operation</a:t>
            </a:r>
            <a:r>
              <a:rPr lang="en-US" sz="4000" b="1" dirty="0">
                <a:solidFill>
                  <a:srgbClr val="000000"/>
                </a:solidFill>
                <a:latin typeface="Calibri" panose="020F0502020204030204" pitchFamily="34" charset="0"/>
              </a:rPr>
              <a:t> </a:t>
            </a:r>
            <a:r>
              <a:rPr lang="en-US" sz="4000" b="1" dirty="0"/>
              <a:t>WI</a:t>
            </a:r>
          </a:p>
        </p:txBody>
      </p:sp>
      <p:sp>
        <p:nvSpPr>
          <p:cNvPr id="3" name="Content Placeholder 2">
            <a:extLst>
              <a:ext uri="{FF2B5EF4-FFF2-40B4-BE49-F238E27FC236}">
                <a16:creationId xmlns:a16="http://schemas.microsoft.com/office/drawing/2014/main" id="{ED097699-AEE1-40AC-85E4-6E4DE0A4133F}"/>
              </a:ext>
            </a:extLst>
          </p:cNvPr>
          <p:cNvSpPr>
            <a:spLocks noGrp="1"/>
          </p:cNvSpPr>
          <p:nvPr>
            <p:ph idx="1"/>
          </p:nvPr>
        </p:nvSpPr>
        <p:spPr>
          <a:xfrm>
            <a:off x="404512" y="929216"/>
            <a:ext cx="14114793" cy="4830233"/>
          </a:xfrm>
        </p:spPr>
        <p:txBody>
          <a:bodyPr/>
          <a:lstStyle/>
          <a:p>
            <a:r>
              <a:rPr lang="en-US" sz="2000" dirty="0">
                <a:latin typeface="TimesNewRomanPSMT"/>
              </a:rPr>
              <a:t>References: </a:t>
            </a:r>
            <a:r>
              <a:rPr lang="en-US" sz="2000" dirty="0">
                <a:hlinkClick r:id="rId2" tooltip="http://www.3gpp.org/ftp/tsg_ran/tsg_ran/tsgr_ahs/2021_06_ran_rel18_ws/docs/rws-210659.zip"/>
              </a:rPr>
              <a:t>RWS-230488</a:t>
            </a:r>
            <a:r>
              <a:rPr lang="en-US" sz="2000" dirty="0"/>
              <a:t>, </a:t>
            </a:r>
            <a:r>
              <a:rPr lang="en-US" sz="2000" dirty="0">
                <a:hlinkClick r:id="rId3"/>
              </a:rPr>
              <a:t>RP-231540</a:t>
            </a:r>
            <a:r>
              <a:rPr lang="en-US" sz="2000" dirty="0"/>
              <a:t>, </a:t>
            </a:r>
            <a:r>
              <a:rPr lang="en-US" sz="2000" u="none" strike="noStrike" dirty="0">
                <a:effectLst/>
                <a:hlinkClick r:id="rId4"/>
              </a:rPr>
              <a:t>RP-232613</a:t>
            </a:r>
            <a:endParaRPr lang="en-US" sz="2000" b="0" i="0" u="none" strike="noStrike" dirty="0">
              <a:solidFill>
                <a:srgbClr val="000000"/>
              </a:solidFill>
              <a:effectLst/>
              <a:latin typeface="Calibri" panose="020F0502020204030204" pitchFamily="34" charset="0"/>
            </a:endParaRPr>
          </a:p>
          <a:p>
            <a:r>
              <a:rPr lang="en-US" sz="2000" dirty="0">
                <a:latin typeface="TimesNewRomanPSMT"/>
              </a:rPr>
              <a:t>Potential objectives:</a:t>
            </a:r>
          </a:p>
          <a:p>
            <a:pPr lvl="1"/>
            <a:r>
              <a:rPr lang="en-US" sz="2000" dirty="0">
                <a:latin typeface="TimesNewRomanPSMT"/>
              </a:rPr>
              <a:t>For </a:t>
            </a:r>
            <a:r>
              <a:rPr lang="en-US" sz="2000" dirty="0" err="1">
                <a:latin typeface="TimesNewRomanPSMT"/>
              </a:rPr>
              <a:t>subband</a:t>
            </a:r>
            <a:r>
              <a:rPr lang="en-US" sz="2000" dirty="0">
                <a:latin typeface="TimesNewRomanPSMT"/>
              </a:rPr>
              <a:t> non-overlapping full duplex (SBFD) operation at </a:t>
            </a:r>
            <a:r>
              <a:rPr lang="en-US" sz="2000" dirty="0" err="1">
                <a:latin typeface="TimesNewRomanPSMT"/>
              </a:rPr>
              <a:t>gNB</a:t>
            </a:r>
            <a:r>
              <a:rPr lang="en-US" sz="2000" dirty="0">
                <a:latin typeface="TimesNewRomanPSMT"/>
              </a:rPr>
              <a:t> side within a TDD carrier </a:t>
            </a:r>
          </a:p>
          <a:p>
            <a:pPr lvl="2"/>
            <a:r>
              <a:rPr lang="en-US" sz="1800" dirty="0">
                <a:highlight>
                  <a:srgbClr val="FFFF00"/>
                </a:highlight>
                <a:latin typeface="TimesNewRomanPSMT"/>
              </a:rPr>
              <a:t>[</a:t>
            </a:r>
            <a:r>
              <a:rPr lang="en-US" sz="1800" u="sng" dirty="0">
                <a:solidFill>
                  <a:srgbClr val="FF0000"/>
                </a:solidFill>
                <a:highlight>
                  <a:srgbClr val="FFFF00"/>
                </a:highlight>
                <a:latin typeface="TimesNewRomanPSMT"/>
              </a:rPr>
              <a:t>Semi-static/dynamic</a:t>
            </a:r>
            <a:r>
              <a:rPr lang="en-US" sz="1800" dirty="0">
                <a:highlight>
                  <a:srgbClr val="FFFF00"/>
                </a:highlight>
                <a:latin typeface="TimesNewRomanPSMT"/>
              </a:rPr>
              <a:t>]</a:t>
            </a:r>
            <a:r>
              <a:rPr lang="en-US" sz="1800" dirty="0">
                <a:latin typeface="TimesNewRomanPSMT"/>
              </a:rPr>
              <a:t> indication of time location of SBFD </a:t>
            </a:r>
            <a:r>
              <a:rPr lang="en-US" sz="1800" dirty="0" err="1">
                <a:latin typeface="TimesNewRomanPSMT"/>
              </a:rPr>
              <a:t>subbands</a:t>
            </a:r>
            <a:r>
              <a:rPr lang="en-US" sz="1800" dirty="0">
                <a:latin typeface="TimesNewRomanPSMT"/>
              </a:rPr>
              <a:t> to UEs </a:t>
            </a:r>
            <a:r>
              <a:rPr lang="en-US" sz="1800" dirty="0">
                <a:highlight>
                  <a:srgbClr val="FFFF00"/>
                </a:highlight>
                <a:latin typeface="TimesNewRomanPSMT"/>
              </a:rPr>
              <a:t>[in RRC_CONNECTED mode]</a:t>
            </a:r>
          </a:p>
          <a:p>
            <a:pPr lvl="2"/>
            <a:r>
              <a:rPr lang="en-US" sz="1800" u="sng" dirty="0">
                <a:solidFill>
                  <a:srgbClr val="FF0000"/>
                </a:solidFill>
                <a:latin typeface="TimesNewRomanPSMT"/>
              </a:rPr>
              <a:t>Semi-static indication of </a:t>
            </a:r>
            <a:r>
              <a:rPr lang="en-US" sz="1800" dirty="0">
                <a:latin typeface="TimesNewRomanPSMT"/>
              </a:rPr>
              <a:t>frequency domain location of SBFD </a:t>
            </a:r>
            <a:r>
              <a:rPr lang="en-US" sz="1800" dirty="0" err="1">
                <a:latin typeface="TimesNewRomanPSMT"/>
              </a:rPr>
              <a:t>subbands</a:t>
            </a:r>
            <a:r>
              <a:rPr lang="en-US" sz="1800" dirty="0">
                <a:latin typeface="TimesNewRomanPSMT"/>
              </a:rPr>
              <a:t> to UEs </a:t>
            </a:r>
            <a:r>
              <a:rPr lang="en-US" sz="1800" dirty="0">
                <a:highlight>
                  <a:srgbClr val="FFFF00"/>
                </a:highlight>
                <a:latin typeface="TimesNewRomanPSMT"/>
              </a:rPr>
              <a:t>[in RRC_CONNECTED mode]</a:t>
            </a:r>
          </a:p>
          <a:p>
            <a:pPr lvl="2"/>
            <a:r>
              <a:rPr lang="en-US" sz="1800" dirty="0">
                <a:latin typeface="TimesNewRomanPSMT"/>
              </a:rPr>
              <a:t>UE transmission and reception behavior and procedures in SBFD symbols and/or non-SBFD symbols</a:t>
            </a:r>
          </a:p>
          <a:p>
            <a:pPr lvl="2"/>
            <a:r>
              <a:rPr lang="en-US" sz="1800" dirty="0">
                <a:latin typeface="TimesNewRomanPSMT"/>
              </a:rPr>
              <a:t>Note: followings are assumed based on TR 38.858</a:t>
            </a:r>
          </a:p>
          <a:p>
            <a:pPr lvl="3"/>
            <a:r>
              <a:rPr lang="en-US" sz="1400" dirty="0">
                <a:latin typeface="TimesNewRomanPSMT"/>
              </a:rPr>
              <a:t>SBFD operation Option 4</a:t>
            </a:r>
          </a:p>
          <a:p>
            <a:pPr lvl="3"/>
            <a:r>
              <a:rPr lang="en-US" sz="1400" dirty="0">
                <a:latin typeface="TimesNewRomanPSMT"/>
              </a:rPr>
              <a:t>Coexistence between legacy UEs and SBFD aware UEs in the cell operating SBFD at </a:t>
            </a:r>
            <a:r>
              <a:rPr lang="en-US" sz="1400" dirty="0" err="1">
                <a:latin typeface="TimesNewRomanPSMT"/>
              </a:rPr>
              <a:t>gNB</a:t>
            </a:r>
            <a:r>
              <a:rPr lang="en-US" sz="1400" dirty="0">
                <a:latin typeface="TimesNewRomanPSMT"/>
              </a:rPr>
              <a:t> side</a:t>
            </a:r>
          </a:p>
          <a:p>
            <a:pPr lvl="3"/>
            <a:r>
              <a:rPr lang="en-US" sz="1400" dirty="0">
                <a:latin typeface="TimesNewRomanPSMT"/>
              </a:rPr>
              <a:t>SBFD scheme within a single configured DL and UL BWP pair with aligned center frequencies</a:t>
            </a:r>
          </a:p>
          <a:p>
            <a:pPr lvl="3"/>
            <a:r>
              <a:rPr lang="en-US" sz="1400" dirty="0">
                <a:latin typeface="TimesNewRomanPSMT"/>
              </a:rPr>
              <a:t>Up to one UL </a:t>
            </a:r>
            <a:r>
              <a:rPr lang="en-US" sz="1400" dirty="0" err="1">
                <a:latin typeface="TimesNewRomanPSMT"/>
              </a:rPr>
              <a:t>subband</a:t>
            </a:r>
            <a:r>
              <a:rPr lang="en-US" sz="1400" dirty="0">
                <a:latin typeface="TimesNewRomanPSMT"/>
              </a:rPr>
              <a:t> for SBFD operation in an SBFD symbol (excluding legacy UL symbol/slot) within a TDD carrier</a:t>
            </a:r>
          </a:p>
          <a:p>
            <a:pPr lvl="2"/>
            <a:r>
              <a:rPr lang="en-US" sz="2000" dirty="0">
                <a:latin typeface="TimesNewRomanPSMT"/>
              </a:rPr>
              <a:t>At least adjacent channel coexistence between two operators should be considered as a minimum.</a:t>
            </a:r>
          </a:p>
          <a:p>
            <a:pPr lvl="1"/>
            <a:r>
              <a:rPr lang="en-US" sz="2000" dirty="0">
                <a:effectLst/>
                <a:latin typeface="Times New Roman" panose="02020603050405020304" pitchFamily="18" charset="0"/>
                <a:ea typeface="MS PGothic" panose="020B0600070205080204" pitchFamily="34" charset="-128"/>
              </a:rPr>
              <a:t>Specify enhancements for CLI handling:</a:t>
            </a:r>
          </a:p>
          <a:p>
            <a:pPr lvl="2"/>
            <a:r>
              <a:rPr lang="en-US" sz="1600" u="sng" dirty="0">
                <a:solidFill>
                  <a:srgbClr val="FF0000"/>
                </a:solidFill>
                <a:latin typeface="Times New Roman" panose="02020603050405020304" pitchFamily="18" charset="0"/>
                <a:ea typeface="MS PGothic" panose="020B0600070205080204" pitchFamily="34" charset="-128"/>
              </a:rPr>
              <a:t>Support both the </a:t>
            </a:r>
            <a:r>
              <a:rPr lang="en-US" sz="1600" u="sng" dirty="0" err="1">
                <a:solidFill>
                  <a:srgbClr val="FF0000"/>
                </a:solidFill>
                <a:latin typeface="Times New Roman" panose="02020603050405020304" pitchFamily="18" charset="0"/>
                <a:ea typeface="MS PGothic" panose="020B0600070205080204" pitchFamily="34" charset="-128"/>
              </a:rPr>
              <a:t>gNB</a:t>
            </a:r>
            <a:r>
              <a:rPr lang="en-US" sz="1600" u="sng" dirty="0">
                <a:solidFill>
                  <a:srgbClr val="FF0000"/>
                </a:solidFill>
                <a:latin typeface="Times New Roman" panose="02020603050405020304" pitchFamily="18" charset="0"/>
                <a:ea typeface="MS PGothic" panose="020B0600070205080204" pitchFamily="34" charset="-128"/>
              </a:rPr>
              <a:t>-to-</a:t>
            </a:r>
            <a:r>
              <a:rPr lang="en-US" sz="1600" u="sng" dirty="0" err="1">
                <a:solidFill>
                  <a:srgbClr val="FF0000"/>
                </a:solidFill>
                <a:latin typeface="Times New Roman" panose="02020603050405020304" pitchFamily="18" charset="0"/>
                <a:ea typeface="MS PGothic" panose="020B0600070205080204" pitchFamily="34" charset="-128"/>
              </a:rPr>
              <a:t>gNB</a:t>
            </a:r>
            <a:r>
              <a:rPr lang="en-US" sz="1600" u="sng" dirty="0">
                <a:solidFill>
                  <a:srgbClr val="FF0000"/>
                </a:solidFill>
                <a:latin typeface="Times New Roman" panose="02020603050405020304" pitchFamily="18" charset="0"/>
                <a:ea typeface="MS PGothic" panose="020B0600070205080204" pitchFamily="34" charset="-128"/>
              </a:rPr>
              <a:t> co-channel CLI handling scheme(s) and UE-to-UE co-channel CLI handling scheme(s) (the detailed schemes are to be down-selected from those in TR38.858)  </a:t>
            </a:r>
            <a:endParaRPr lang="en-US" sz="1600" u="sng" strike="sngStrike" dirty="0">
              <a:solidFill>
                <a:srgbClr val="FF0000"/>
              </a:solidFill>
              <a:latin typeface="Times New Roman" panose="02020603050405020304" pitchFamily="18" charset="0"/>
              <a:ea typeface="MS PGothic" panose="020B0600070205080204" pitchFamily="34" charset="-128"/>
            </a:endParaRPr>
          </a:p>
          <a:p>
            <a:pPr lvl="2"/>
            <a:r>
              <a:rPr lang="en-US" sz="1600" u="sng" dirty="0">
                <a:solidFill>
                  <a:srgbClr val="FF0000"/>
                </a:solidFill>
                <a:latin typeface="Times New Roman" panose="02020603050405020304" pitchFamily="18" charset="0"/>
                <a:ea typeface="MS PGothic" panose="020B0600070205080204" pitchFamily="34" charset="-128"/>
              </a:rPr>
              <a:t>The SBFD operation drives the CLI enhancements, which are expected to be applicable to the dynamic/flexible TDD operation but without dedicated optimization</a:t>
            </a:r>
          </a:p>
          <a:p>
            <a:pPr lvl="1"/>
            <a:r>
              <a:rPr lang="en-US" sz="2000" dirty="0">
                <a:latin typeface="TimesNewRomanPSMT"/>
              </a:rPr>
              <a:t>RF requirements for SBFD operation at </a:t>
            </a:r>
            <a:r>
              <a:rPr lang="en-US" sz="2000" dirty="0" err="1">
                <a:latin typeface="TimesNewRomanPSMT"/>
              </a:rPr>
              <a:t>gNB</a:t>
            </a:r>
            <a:endParaRPr lang="en-US" sz="2000" dirty="0">
              <a:latin typeface="TimesNewRomanPSMT"/>
            </a:endParaRPr>
          </a:p>
          <a:p>
            <a:endParaRPr lang="en-US" sz="2000" dirty="0">
              <a:latin typeface="TimesNewRomanPSMT"/>
            </a:endParaRPr>
          </a:p>
        </p:txBody>
      </p:sp>
    </p:spTree>
    <p:extLst>
      <p:ext uri="{BB962C8B-B14F-4D97-AF65-F5344CB8AC3E}">
        <p14:creationId xmlns:p14="http://schemas.microsoft.com/office/powerpoint/2010/main" val="2443997767"/>
      </p:ext>
    </p:extLst>
  </p:cSld>
  <p:clrMapOvr>
    <a:masterClrMapping/>
  </p:clrMapOvr>
  <p:transition spd="slow"/>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D0395-6E2A-4D67-A1A6-3A5C1DB567C4}"/>
              </a:ext>
            </a:extLst>
          </p:cNvPr>
          <p:cNvSpPr>
            <a:spLocks noGrp="1"/>
          </p:cNvSpPr>
          <p:nvPr>
            <p:ph type="title"/>
          </p:nvPr>
        </p:nvSpPr>
        <p:spPr>
          <a:xfrm>
            <a:off x="873057" y="52316"/>
            <a:ext cx="3521143" cy="1046235"/>
          </a:xfrm>
        </p:spPr>
        <p:txBody>
          <a:bodyPr/>
          <a:lstStyle/>
          <a:p>
            <a:r>
              <a:rPr lang="en-US" sz="4000" b="1" u="none" strike="noStrike" dirty="0">
                <a:effectLst/>
              </a:rPr>
              <a:t>Ambient IoT SI</a:t>
            </a:r>
            <a:endParaRPr lang="en-US" sz="4000" b="1" dirty="0"/>
          </a:p>
        </p:txBody>
      </p:sp>
      <p:sp>
        <p:nvSpPr>
          <p:cNvPr id="3" name="Content Placeholder 2">
            <a:extLst>
              <a:ext uri="{FF2B5EF4-FFF2-40B4-BE49-F238E27FC236}">
                <a16:creationId xmlns:a16="http://schemas.microsoft.com/office/drawing/2014/main" id="{ED097699-AEE1-40AC-85E4-6E4DE0A4133F}"/>
              </a:ext>
            </a:extLst>
          </p:cNvPr>
          <p:cNvSpPr>
            <a:spLocks noGrp="1"/>
          </p:cNvSpPr>
          <p:nvPr>
            <p:ph idx="1"/>
          </p:nvPr>
        </p:nvSpPr>
        <p:spPr>
          <a:xfrm>
            <a:off x="404512" y="929216"/>
            <a:ext cx="6470421" cy="4830233"/>
          </a:xfrm>
        </p:spPr>
        <p:txBody>
          <a:bodyPr/>
          <a:lstStyle/>
          <a:p>
            <a:r>
              <a:rPr lang="en-US" sz="2400" dirty="0">
                <a:latin typeface="TimesNewRomanPSMT"/>
              </a:rPr>
              <a:t>References: </a:t>
            </a:r>
            <a:r>
              <a:rPr lang="en-US" sz="2400" dirty="0">
                <a:hlinkClick r:id="rId2" tooltip="http://www.3gpp.org/ftp/tsg_ran/tsg_ran/tsgr_ahs/2021_06_ran_rel18_ws/docs/rws-210659.zip"/>
              </a:rPr>
              <a:t>RWS-230488</a:t>
            </a:r>
            <a:r>
              <a:rPr lang="en-US" sz="2400" dirty="0"/>
              <a:t>, </a:t>
            </a:r>
            <a:r>
              <a:rPr lang="en-US" sz="2400" dirty="0">
                <a:hlinkClick r:id="rId3"/>
              </a:rPr>
              <a:t>RP-231540</a:t>
            </a:r>
            <a:r>
              <a:rPr lang="en-US" sz="2400" dirty="0"/>
              <a:t>, </a:t>
            </a:r>
            <a:r>
              <a:rPr lang="en-US" sz="2400" u="none" strike="noStrike" dirty="0">
                <a:effectLst/>
                <a:hlinkClick r:id="rId4"/>
              </a:rPr>
              <a:t>RP-232614</a:t>
            </a:r>
            <a:endParaRPr lang="en-US" sz="2400" b="0" i="0" u="none" strike="noStrike" dirty="0">
              <a:solidFill>
                <a:srgbClr val="000000"/>
              </a:solidFill>
              <a:effectLst/>
              <a:latin typeface="Calibri" panose="020F0502020204030204" pitchFamily="34" charset="0"/>
            </a:endParaRPr>
          </a:p>
          <a:p>
            <a:r>
              <a:rPr lang="en-US" sz="2400" dirty="0">
                <a:latin typeface="TimesNewRomanPSMT"/>
              </a:rPr>
              <a:t>Potential objectives:</a:t>
            </a:r>
          </a:p>
          <a:p>
            <a:pPr lvl="1"/>
            <a:r>
              <a:rPr lang="en-US" sz="2000" dirty="0">
                <a:highlight>
                  <a:srgbClr val="FFFF00"/>
                </a:highlight>
                <a:latin typeface="TimesNewRomanPSMT"/>
              </a:rPr>
              <a:t>Consider all Devices A, B and C in the SI?</a:t>
            </a:r>
          </a:p>
          <a:p>
            <a:pPr lvl="1"/>
            <a:r>
              <a:rPr lang="en-US" sz="2000" dirty="0">
                <a:highlight>
                  <a:srgbClr val="FFFF00"/>
                </a:highlight>
                <a:latin typeface="TimesNewRomanPSMT"/>
              </a:rPr>
              <a:t>Down-selection among:</a:t>
            </a:r>
          </a:p>
          <a:p>
            <a:pPr lvl="2"/>
            <a:r>
              <a:rPr lang="en-US" sz="1800" dirty="0">
                <a:highlight>
                  <a:srgbClr val="FFFF00"/>
                </a:highlight>
                <a:latin typeface="TimesNewRomanPSMT"/>
              </a:rPr>
              <a:t>Deployment scenario 1 with Topology 1</a:t>
            </a:r>
          </a:p>
          <a:p>
            <a:pPr lvl="2"/>
            <a:r>
              <a:rPr lang="en-US" sz="1800" dirty="0">
                <a:highlight>
                  <a:srgbClr val="FFFF00"/>
                </a:highlight>
                <a:latin typeface="TimesNewRomanPSMT"/>
              </a:rPr>
              <a:t>Deployment scenario 2 with Topology 1</a:t>
            </a:r>
          </a:p>
          <a:p>
            <a:pPr lvl="2"/>
            <a:r>
              <a:rPr lang="en-US" sz="1800" dirty="0">
                <a:highlight>
                  <a:srgbClr val="FFFF00"/>
                </a:highlight>
                <a:latin typeface="TimesNewRomanPSMT"/>
              </a:rPr>
              <a:t>Deployment scenario 2 with Topology 2</a:t>
            </a:r>
          </a:p>
          <a:p>
            <a:pPr lvl="2"/>
            <a:r>
              <a:rPr lang="en-US" sz="1800" dirty="0">
                <a:highlight>
                  <a:srgbClr val="FFFF00"/>
                </a:highlight>
                <a:latin typeface="TimesNewRomanPSMT"/>
              </a:rPr>
              <a:t>Deployment scenario 4 with Topology 1</a:t>
            </a:r>
          </a:p>
          <a:p>
            <a:pPr lvl="2"/>
            <a:r>
              <a:rPr lang="en-US" sz="1800" dirty="0">
                <a:highlight>
                  <a:srgbClr val="FFFF00"/>
                </a:highlight>
                <a:latin typeface="TimesNewRomanPSMT"/>
              </a:rPr>
              <a:t>Deployment scenario 4 with Topology 3</a:t>
            </a:r>
          </a:p>
          <a:p>
            <a:pPr lvl="1"/>
            <a:r>
              <a:rPr lang="en-GB" altLang="zh-CN" sz="2000" dirty="0">
                <a:highlight>
                  <a:srgbClr val="FFFF00"/>
                </a:highlight>
                <a:latin typeface="Calibri" panose="020F0502020204030204" pitchFamily="34" charset="0"/>
                <a:cs typeface="Calibri" panose="020F0502020204030204" pitchFamily="34" charset="0"/>
              </a:rPr>
              <a:t>FR1 licensed spectrum, focusing on FDD only</a:t>
            </a:r>
          </a:p>
          <a:p>
            <a:pPr lvl="2"/>
            <a:r>
              <a:rPr lang="en-GB" altLang="zh-CN" sz="1800" dirty="0" err="1">
                <a:highlight>
                  <a:srgbClr val="FFFF00"/>
                </a:highlight>
                <a:latin typeface="Calibri" panose="020F0502020204030204" pitchFamily="34" charset="0"/>
                <a:cs typeface="Calibri" panose="020F0502020204030204" pitchFamily="34" charset="0"/>
              </a:rPr>
              <a:t>Downselection</a:t>
            </a:r>
            <a:r>
              <a:rPr lang="en-GB" altLang="zh-CN" sz="1800" dirty="0">
                <a:highlight>
                  <a:srgbClr val="FFFF00"/>
                </a:highlight>
                <a:latin typeface="Calibri" panose="020F0502020204030204" pitchFamily="34" charset="0"/>
                <a:cs typeface="Calibri" panose="020F0502020204030204" pitchFamily="34" charset="0"/>
              </a:rPr>
              <a:t> Spectrum in-band to NR, in guard-band to LTE/NR, and in standalone band(s)</a:t>
            </a:r>
            <a:endParaRPr kumimoji="1" lang="en-US" altLang="zh-CN" sz="1800" dirty="0">
              <a:solidFill>
                <a:srgbClr val="000000"/>
              </a:solidFill>
              <a:highlight>
                <a:srgbClr val="FFFF00"/>
              </a:highlight>
              <a:latin typeface="Calibri" panose="020F0502020204030204" pitchFamily="34" charset="0"/>
              <a:ea typeface="Microsoft YaHei" panose="020B0503020204020204" pitchFamily="34" charset="-122"/>
              <a:cs typeface="Calibri" panose="020F0502020204030204" pitchFamily="34" charset="0"/>
            </a:endParaRPr>
          </a:p>
          <a:p>
            <a:pPr lvl="2"/>
            <a:endParaRPr lang="en-GB" altLang="zh-CN" sz="1865" dirty="0">
              <a:highlight>
                <a:srgbClr val="FFFF00"/>
              </a:highlight>
              <a:latin typeface="Calibri" panose="020F0502020204030204" pitchFamily="34" charset="0"/>
              <a:cs typeface="Calibri" panose="020F0502020204030204" pitchFamily="34" charset="0"/>
            </a:endParaRPr>
          </a:p>
          <a:p>
            <a:pPr lvl="2"/>
            <a:endParaRPr lang="en-GB" altLang="zh-CN" sz="1865" dirty="0">
              <a:highlight>
                <a:srgbClr val="FFFF00"/>
              </a:highlight>
              <a:latin typeface="Calibri" panose="020F0502020204030204" pitchFamily="34" charset="0"/>
              <a:cs typeface="Calibri" panose="020F0502020204030204" pitchFamily="34" charset="0"/>
            </a:endParaRPr>
          </a:p>
          <a:p>
            <a:pPr lvl="1"/>
            <a:endParaRPr lang="en-US" sz="2400" dirty="0">
              <a:highlight>
                <a:srgbClr val="FFFF00"/>
              </a:highlight>
              <a:latin typeface="TimesNewRomanPSMT"/>
            </a:endParaRPr>
          </a:p>
          <a:p>
            <a:pPr lvl="1"/>
            <a:endParaRPr lang="en-US" sz="2400" dirty="0">
              <a:latin typeface="TimesNewRomanPSMT"/>
            </a:endParaRPr>
          </a:p>
          <a:p>
            <a:endParaRPr lang="en-US" sz="2400" dirty="0">
              <a:latin typeface="TimesNewRomanPSMT"/>
            </a:endParaRPr>
          </a:p>
        </p:txBody>
      </p:sp>
      <p:sp>
        <p:nvSpPr>
          <p:cNvPr id="5" name="TextBox 4">
            <a:extLst>
              <a:ext uri="{FF2B5EF4-FFF2-40B4-BE49-F238E27FC236}">
                <a16:creationId xmlns:a16="http://schemas.microsoft.com/office/drawing/2014/main" id="{6AD3882C-2D0E-4A88-A94A-0080B66661BB}"/>
              </a:ext>
            </a:extLst>
          </p:cNvPr>
          <p:cNvSpPr txBox="1"/>
          <p:nvPr/>
        </p:nvSpPr>
        <p:spPr>
          <a:xfrm>
            <a:off x="6874933" y="194313"/>
            <a:ext cx="7497232" cy="6740307"/>
          </a:xfrm>
          <a:prstGeom prst="rect">
            <a:avLst/>
          </a:prstGeom>
          <a:noFill/>
        </p:spPr>
        <p:txBody>
          <a:bodyPr wrap="square">
            <a:spAutoFit/>
          </a:bodyPr>
          <a:lstStyle/>
          <a:p>
            <a:pPr marL="285750" lvl="3" indent="-285750">
              <a:buFont typeface="Arial" panose="020B0604020202020204" pitchFamily="34" charset="0"/>
              <a:buChar char="•"/>
            </a:pPr>
            <a:r>
              <a:rPr lang="en-US" altLang="zh-CN" sz="1600" dirty="0">
                <a:highlight>
                  <a:srgbClr val="FFFF00"/>
                </a:highlight>
                <a:latin typeface="Calibri" panose="020F0502020204030204" pitchFamily="34" charset="0"/>
                <a:cs typeface="Calibri" panose="020F0502020204030204" pitchFamily="34" charset="0"/>
              </a:rPr>
              <a:t>Evaluations and remaining feasibility assessments</a:t>
            </a:r>
            <a:endParaRPr lang="zh-CN" altLang="zh-CN" sz="1600" dirty="0">
              <a:highlight>
                <a:srgbClr val="FFFF00"/>
              </a:highlight>
              <a:latin typeface="Calibri" panose="020F0502020204030204" pitchFamily="34" charset="0"/>
              <a:cs typeface="Calibri" panose="020F0502020204030204" pitchFamily="34" charset="0"/>
            </a:endParaRPr>
          </a:p>
          <a:p>
            <a:pPr marL="742989" lvl="5" indent="-285750">
              <a:buFont typeface="Arial" panose="020B0604020202020204" pitchFamily="34" charset="0"/>
              <a:buChar char="•"/>
            </a:pPr>
            <a:r>
              <a:rPr lang="en-US" altLang="zh-CN" sz="1600" dirty="0">
                <a:highlight>
                  <a:srgbClr val="FFFF00"/>
                </a:highlight>
                <a:latin typeface="Calibri" panose="020F0502020204030204" pitchFamily="34" charset="0"/>
                <a:cs typeface="Calibri" panose="020F0502020204030204" pitchFamily="34" charset="0"/>
              </a:rPr>
              <a:t>Device architecture and characteristics</a:t>
            </a:r>
            <a:endParaRPr lang="zh-CN" altLang="zh-CN" sz="1600" dirty="0">
              <a:highlight>
                <a:srgbClr val="FFFF00"/>
              </a:highlight>
              <a:latin typeface="Calibri" panose="020F0502020204030204" pitchFamily="34" charset="0"/>
              <a:cs typeface="Calibri" panose="020F0502020204030204" pitchFamily="34" charset="0"/>
            </a:endParaRPr>
          </a:p>
          <a:p>
            <a:pPr marL="742989" lvl="4" indent="-285750">
              <a:buFont typeface="Arial" panose="020B0604020202020204" pitchFamily="34" charset="0"/>
              <a:buChar char="•"/>
            </a:pPr>
            <a:r>
              <a:rPr lang="en-US" altLang="zh-CN" sz="1600" dirty="0">
                <a:highlight>
                  <a:srgbClr val="FFFF00"/>
                </a:highlight>
                <a:latin typeface="Calibri" panose="020F0502020204030204" pitchFamily="34" charset="0"/>
                <a:cs typeface="Calibri" panose="020F0502020204030204" pitchFamily="34" charset="0"/>
              </a:rPr>
              <a:t>Evaluation methodology and assumptions</a:t>
            </a:r>
            <a:endParaRPr lang="zh-CN" altLang="zh-CN" sz="1600" dirty="0">
              <a:highlight>
                <a:srgbClr val="FFFF00"/>
              </a:highlight>
              <a:latin typeface="Calibri" panose="020F0502020204030204" pitchFamily="34" charset="0"/>
              <a:cs typeface="Calibri" panose="020F0502020204030204" pitchFamily="34" charset="0"/>
            </a:endParaRPr>
          </a:p>
          <a:p>
            <a:pPr marL="742989" lvl="4" indent="-285750">
              <a:buFont typeface="Arial" panose="020B0604020202020204" pitchFamily="34" charset="0"/>
              <a:buChar char="•"/>
            </a:pPr>
            <a:r>
              <a:rPr lang="en-US" altLang="zh-CN" sz="1600" dirty="0">
                <a:highlight>
                  <a:srgbClr val="FFFF00"/>
                </a:highlight>
                <a:latin typeface="Calibri" panose="020F0502020204030204" pitchFamily="34" charset="0"/>
                <a:cs typeface="Calibri" panose="020F0502020204030204" pitchFamily="34" charset="0"/>
              </a:rPr>
              <a:t>Design target evaluations</a:t>
            </a:r>
            <a:endParaRPr lang="zh-CN" altLang="zh-CN" sz="1600" dirty="0">
              <a:highlight>
                <a:srgbClr val="FFFF00"/>
              </a:highlight>
              <a:latin typeface="Calibri" panose="020F0502020204030204" pitchFamily="34" charset="0"/>
              <a:cs typeface="Calibri" panose="020F0502020204030204" pitchFamily="34" charset="0"/>
            </a:endParaRPr>
          </a:p>
          <a:p>
            <a:pPr marL="742989" lvl="4" indent="-285750">
              <a:buFont typeface="Arial" panose="020B0604020202020204" pitchFamily="34" charset="0"/>
              <a:buChar char="•"/>
            </a:pPr>
            <a:r>
              <a:rPr lang="en-US" altLang="zh-CN" sz="1600" dirty="0">
                <a:highlight>
                  <a:srgbClr val="FFFF00"/>
                </a:highlight>
                <a:latin typeface="Calibri" panose="020F0502020204030204" pitchFamily="34" charset="0"/>
                <a:cs typeface="Calibri" panose="020F0502020204030204" pitchFamily="34" charset="0"/>
              </a:rPr>
              <a:t>Coexistence evaluations</a:t>
            </a:r>
            <a:endParaRPr lang="zh-CN" altLang="zh-CN" sz="1600" dirty="0">
              <a:highlight>
                <a:srgbClr val="FFFF00"/>
              </a:highlight>
              <a:latin typeface="Calibri" panose="020F0502020204030204" pitchFamily="34" charset="0"/>
              <a:cs typeface="Calibri" panose="020F0502020204030204" pitchFamily="34" charset="0"/>
            </a:endParaRPr>
          </a:p>
          <a:p>
            <a:pPr marL="285750" lvl="3" indent="-285750">
              <a:buFont typeface="Arial" panose="020B0604020202020204" pitchFamily="34" charset="0"/>
              <a:buChar char="•"/>
            </a:pPr>
            <a:r>
              <a:rPr lang="en-US" altLang="zh-CN" sz="1600" dirty="0">
                <a:highlight>
                  <a:srgbClr val="FFFF00"/>
                </a:highlight>
                <a:latin typeface="Calibri" panose="020F0502020204030204" pitchFamily="34" charset="0"/>
                <a:cs typeface="Calibri" panose="020F0502020204030204" pitchFamily="34" charset="0"/>
              </a:rPr>
              <a:t>Physical layer study on:</a:t>
            </a:r>
            <a:endParaRPr lang="zh-CN" altLang="zh-CN" sz="1600" dirty="0">
              <a:highlight>
                <a:srgbClr val="FFFF00"/>
              </a:highlight>
              <a:latin typeface="Calibri" panose="020F0502020204030204" pitchFamily="34" charset="0"/>
              <a:cs typeface="Calibri" panose="020F0502020204030204" pitchFamily="34" charset="0"/>
            </a:endParaRPr>
          </a:p>
          <a:p>
            <a:pPr marL="742989" lvl="4" indent="-285750">
              <a:buFont typeface="Arial" panose="020B0604020202020204" pitchFamily="34" charset="0"/>
              <a:buChar char="•"/>
            </a:pPr>
            <a:r>
              <a:rPr lang="en-US" altLang="zh-CN" sz="1600" dirty="0">
                <a:highlight>
                  <a:srgbClr val="FFFF00"/>
                </a:highlight>
                <a:latin typeface="Calibri" panose="020F0502020204030204" pitchFamily="34" charset="0"/>
                <a:cs typeface="Calibri" panose="020F0502020204030204" pitchFamily="34" charset="0"/>
              </a:rPr>
              <a:t>Waveform and multiple access</a:t>
            </a:r>
            <a:endParaRPr lang="zh-CN" altLang="zh-CN" sz="1600" dirty="0">
              <a:highlight>
                <a:srgbClr val="FFFF00"/>
              </a:highlight>
              <a:latin typeface="Calibri" panose="020F0502020204030204" pitchFamily="34" charset="0"/>
              <a:cs typeface="Calibri" panose="020F0502020204030204" pitchFamily="34" charset="0"/>
            </a:endParaRPr>
          </a:p>
          <a:p>
            <a:pPr marL="742989" lvl="4" indent="-285750">
              <a:buFont typeface="Arial" panose="020B0604020202020204" pitchFamily="34" charset="0"/>
              <a:buChar char="•"/>
            </a:pPr>
            <a:r>
              <a:rPr lang="en-US" altLang="zh-CN" sz="1600" dirty="0">
                <a:highlight>
                  <a:srgbClr val="FFFF00"/>
                </a:highlight>
                <a:latin typeface="Calibri" panose="020F0502020204030204" pitchFamily="34" charset="0"/>
                <a:cs typeface="Calibri" panose="020F0502020204030204" pitchFamily="34" charset="0"/>
              </a:rPr>
              <a:t>Frame structure and numerology</a:t>
            </a:r>
            <a:endParaRPr lang="zh-CN" altLang="zh-CN" sz="1600" dirty="0">
              <a:highlight>
                <a:srgbClr val="FFFF00"/>
              </a:highlight>
              <a:latin typeface="Calibri" panose="020F0502020204030204" pitchFamily="34" charset="0"/>
              <a:cs typeface="Calibri" panose="020F0502020204030204" pitchFamily="34" charset="0"/>
            </a:endParaRPr>
          </a:p>
          <a:p>
            <a:pPr marL="742989" lvl="4" indent="-285750">
              <a:buFont typeface="Arial" panose="020B0604020202020204" pitchFamily="34" charset="0"/>
              <a:buChar char="•"/>
            </a:pPr>
            <a:r>
              <a:rPr lang="en-US" altLang="zh-CN" sz="1600" dirty="0">
                <a:highlight>
                  <a:srgbClr val="FFFF00"/>
                </a:highlight>
                <a:latin typeface="Calibri" panose="020F0502020204030204" pitchFamily="34" charset="0"/>
                <a:cs typeface="Calibri" panose="020F0502020204030204" pitchFamily="34" charset="0"/>
              </a:rPr>
              <a:t>Modulation and channel coding</a:t>
            </a:r>
            <a:endParaRPr lang="zh-CN" altLang="zh-CN" sz="1600" dirty="0">
              <a:highlight>
                <a:srgbClr val="FFFF00"/>
              </a:highlight>
              <a:latin typeface="Calibri" panose="020F0502020204030204" pitchFamily="34" charset="0"/>
              <a:cs typeface="Calibri" panose="020F0502020204030204" pitchFamily="34" charset="0"/>
            </a:endParaRPr>
          </a:p>
          <a:p>
            <a:pPr marL="742989" lvl="4" indent="-285750">
              <a:buFont typeface="Arial" panose="020B0604020202020204" pitchFamily="34" charset="0"/>
              <a:buChar char="•"/>
            </a:pPr>
            <a:r>
              <a:rPr lang="en-US" altLang="zh-CN" sz="1600" dirty="0">
                <a:highlight>
                  <a:srgbClr val="FFFF00"/>
                </a:highlight>
                <a:latin typeface="Calibri" panose="020F0502020204030204" pitchFamily="34" charset="0"/>
                <a:cs typeface="Calibri" panose="020F0502020204030204" pitchFamily="34" charset="0"/>
              </a:rPr>
              <a:t>Physical layer signals/channels</a:t>
            </a:r>
            <a:endParaRPr lang="zh-CN" altLang="zh-CN" sz="1600" dirty="0">
              <a:highlight>
                <a:srgbClr val="FFFF00"/>
              </a:highlight>
              <a:latin typeface="Calibri" panose="020F0502020204030204" pitchFamily="34" charset="0"/>
              <a:cs typeface="Calibri" panose="020F0502020204030204" pitchFamily="34" charset="0"/>
            </a:endParaRPr>
          </a:p>
          <a:p>
            <a:pPr marL="742989" lvl="4" indent="-285750">
              <a:buFont typeface="Arial" panose="020B0604020202020204" pitchFamily="34" charset="0"/>
              <a:buChar char="•"/>
            </a:pPr>
            <a:r>
              <a:rPr lang="en-US" altLang="zh-CN" sz="1600" dirty="0">
                <a:highlight>
                  <a:srgbClr val="FFFF00"/>
                </a:highlight>
                <a:latin typeface="Calibri" panose="020F0502020204030204" pitchFamily="34" charset="0"/>
                <a:cs typeface="Calibri" panose="020F0502020204030204" pitchFamily="34" charset="0"/>
              </a:rPr>
              <a:t>Physical layer procedures including initial access and mobility, scheduling, (H)ARQ, power control, </a:t>
            </a:r>
            <a:r>
              <a:rPr lang="en-US" altLang="zh-CN" sz="1600" dirty="0" err="1">
                <a:highlight>
                  <a:srgbClr val="FFFF00"/>
                </a:highlight>
                <a:latin typeface="Calibri" panose="020F0502020204030204" pitchFamily="34" charset="0"/>
                <a:cs typeface="Calibri" panose="020F0502020204030204" pitchFamily="34" charset="0"/>
              </a:rPr>
              <a:t>etc</a:t>
            </a:r>
            <a:endParaRPr lang="zh-CN" altLang="zh-CN" sz="1600" dirty="0">
              <a:highlight>
                <a:srgbClr val="FFFF00"/>
              </a:highlight>
              <a:latin typeface="Calibri" panose="020F0502020204030204" pitchFamily="34" charset="0"/>
              <a:cs typeface="Calibri" panose="020F0502020204030204" pitchFamily="34" charset="0"/>
            </a:endParaRPr>
          </a:p>
          <a:p>
            <a:pPr marL="285750" lvl="3" indent="-285750">
              <a:buFont typeface="Arial" panose="020B0604020202020204" pitchFamily="34" charset="0"/>
              <a:buChar char="•"/>
            </a:pPr>
            <a:r>
              <a:rPr lang="en-US" altLang="zh-CN" sz="1600" dirty="0">
                <a:highlight>
                  <a:srgbClr val="FFFF00"/>
                </a:highlight>
                <a:latin typeface="Calibri" panose="020F0502020204030204" pitchFamily="34" charset="0"/>
                <a:cs typeface="Calibri" panose="020F0502020204030204" pitchFamily="34" charset="0"/>
              </a:rPr>
              <a:t>Higher layers study on:</a:t>
            </a:r>
            <a:endParaRPr lang="zh-CN" altLang="zh-CN" sz="1600" dirty="0">
              <a:highlight>
                <a:srgbClr val="FFFF00"/>
              </a:highlight>
              <a:latin typeface="Calibri" panose="020F0502020204030204" pitchFamily="34" charset="0"/>
              <a:cs typeface="Calibri" panose="020F0502020204030204" pitchFamily="34" charset="0"/>
            </a:endParaRPr>
          </a:p>
          <a:p>
            <a:pPr marL="742989" lvl="4" indent="-285750">
              <a:buFont typeface="Arial" panose="020B0604020202020204" pitchFamily="34" charset="0"/>
              <a:buChar char="•"/>
            </a:pPr>
            <a:r>
              <a:rPr lang="en-US" altLang="zh-CN" sz="1600" dirty="0">
                <a:highlight>
                  <a:srgbClr val="FFFF00"/>
                </a:highlight>
                <a:latin typeface="Calibri" panose="020F0502020204030204" pitchFamily="34" charset="0"/>
                <a:cs typeface="Calibri" panose="020F0502020204030204" pitchFamily="34" charset="0"/>
              </a:rPr>
              <a:t>Compact protocol stack and lightweight signaling procedure, including mobility aspects</a:t>
            </a:r>
          </a:p>
          <a:p>
            <a:pPr marL="1200228" lvl="5" indent="-285750">
              <a:buFont typeface="Arial" panose="020B0604020202020204" pitchFamily="34" charset="0"/>
              <a:buChar char="•"/>
            </a:pPr>
            <a:r>
              <a:rPr lang="en-US" altLang="zh-CN" sz="1600" dirty="0">
                <a:highlight>
                  <a:srgbClr val="FFFF00"/>
                </a:highlight>
                <a:latin typeface="Calibri" panose="020F0502020204030204" pitchFamily="34" charset="0"/>
                <a:cs typeface="Calibri" panose="020F0502020204030204" pitchFamily="34" charset="0"/>
              </a:rPr>
              <a:t>Control plane functionalities, including CN connectivity</a:t>
            </a:r>
            <a:endParaRPr lang="zh-CN" altLang="zh-CN" sz="1600" dirty="0">
              <a:highlight>
                <a:srgbClr val="FFFF00"/>
              </a:highlight>
              <a:latin typeface="Calibri" panose="020F0502020204030204" pitchFamily="34" charset="0"/>
              <a:cs typeface="Calibri" panose="020F0502020204030204" pitchFamily="34" charset="0"/>
            </a:endParaRPr>
          </a:p>
          <a:p>
            <a:pPr marL="1200228" lvl="5" indent="-285750">
              <a:buFont typeface="Arial" panose="020B0604020202020204" pitchFamily="34" charset="0"/>
              <a:buChar char="•"/>
            </a:pPr>
            <a:r>
              <a:rPr lang="en-US" altLang="zh-CN" sz="1600" dirty="0">
                <a:highlight>
                  <a:srgbClr val="FFFF00"/>
                </a:highlight>
                <a:latin typeface="Calibri" panose="020F0502020204030204" pitchFamily="34" charset="0"/>
                <a:cs typeface="Calibri" panose="020F0502020204030204" pitchFamily="34" charset="0"/>
              </a:rPr>
              <a:t>User plane functionalities</a:t>
            </a:r>
          </a:p>
          <a:p>
            <a:pPr marL="1200228" lvl="5" indent="-285750">
              <a:buFont typeface="Arial" panose="020B0604020202020204" pitchFamily="34" charset="0"/>
              <a:buChar char="•"/>
            </a:pPr>
            <a:r>
              <a:rPr lang="en-US" altLang="zh-CN" sz="1600" dirty="0">
                <a:highlight>
                  <a:srgbClr val="FFFF00"/>
                </a:highlight>
                <a:latin typeface="Calibri" panose="020F0502020204030204" pitchFamily="34" charset="0"/>
                <a:cs typeface="Calibri" panose="020F0502020204030204" pitchFamily="34" charset="0"/>
              </a:rPr>
              <a:t>Security aspects (</a:t>
            </a:r>
            <a:r>
              <a:rPr lang="en-GB" altLang="zh-CN" sz="1600" dirty="0">
                <a:highlight>
                  <a:srgbClr val="FFFF00"/>
                </a:highlight>
                <a:latin typeface="Calibri" panose="020F0502020204030204" pitchFamily="34" charset="0"/>
                <a:cs typeface="Calibri" panose="020F0502020204030204" pitchFamily="34" charset="0"/>
              </a:rPr>
              <a:t>*Note: This does not necessarily mean security has RAN impact</a:t>
            </a:r>
            <a:r>
              <a:rPr lang="en-US" altLang="zh-CN" sz="1600" dirty="0">
                <a:highlight>
                  <a:srgbClr val="FFFF00"/>
                </a:highlight>
                <a:latin typeface="Calibri" panose="020F0502020204030204" pitchFamily="34" charset="0"/>
                <a:cs typeface="Calibri" panose="020F0502020204030204" pitchFamily="34" charset="0"/>
              </a:rPr>
              <a:t>)</a:t>
            </a:r>
          </a:p>
          <a:p>
            <a:pPr marL="285750" lvl="3" indent="-285750">
              <a:buFont typeface="Arial" panose="020B0604020202020204" pitchFamily="34" charset="0"/>
              <a:buChar char="•"/>
            </a:pPr>
            <a:r>
              <a:rPr lang="en-US" altLang="zh-CN" sz="1600" dirty="0">
                <a:highlight>
                  <a:srgbClr val="FFFF00"/>
                </a:highlight>
                <a:latin typeface="Calibri" panose="020F0502020204030204" pitchFamily="34" charset="0"/>
                <a:cs typeface="Calibri" panose="020F0502020204030204" pitchFamily="34" charset="0"/>
              </a:rPr>
              <a:t>RAN3 aspects for study:</a:t>
            </a:r>
            <a:endParaRPr lang="zh-CN" altLang="zh-CN" sz="1600" dirty="0">
              <a:highlight>
                <a:srgbClr val="FFFF00"/>
              </a:highlight>
              <a:latin typeface="Calibri" panose="020F0502020204030204" pitchFamily="34" charset="0"/>
              <a:cs typeface="Calibri" panose="020F0502020204030204" pitchFamily="34" charset="0"/>
            </a:endParaRPr>
          </a:p>
          <a:p>
            <a:pPr marL="742989" lvl="4" indent="-285750">
              <a:buFont typeface="Arial" panose="020B0604020202020204" pitchFamily="34" charset="0"/>
              <a:buChar char="•"/>
            </a:pPr>
            <a:r>
              <a:rPr lang="en-US" altLang="zh-CN" sz="1600" dirty="0">
                <a:highlight>
                  <a:srgbClr val="FFFF00"/>
                </a:highlight>
                <a:latin typeface="Calibri" panose="020F0502020204030204" pitchFamily="34" charset="0"/>
                <a:cs typeface="Calibri" panose="020F0502020204030204" pitchFamily="34" charset="0"/>
              </a:rPr>
              <a:t>Enabling necessary CN-RAN </a:t>
            </a:r>
            <a:r>
              <a:rPr lang="en-US" altLang="zh-CN" sz="1600" dirty="0" err="1">
                <a:highlight>
                  <a:srgbClr val="FFFF00"/>
                </a:highlight>
                <a:latin typeface="Calibri" panose="020F0502020204030204" pitchFamily="34" charset="0"/>
                <a:cs typeface="Calibri" panose="020F0502020204030204" pitchFamily="34" charset="0"/>
              </a:rPr>
              <a:t>signalling</a:t>
            </a:r>
            <a:endParaRPr lang="zh-CN" altLang="zh-CN" sz="1600" dirty="0">
              <a:highlight>
                <a:srgbClr val="FFFF00"/>
              </a:highlight>
              <a:latin typeface="Calibri" panose="020F0502020204030204" pitchFamily="34" charset="0"/>
              <a:cs typeface="Calibri" panose="020F0502020204030204" pitchFamily="34" charset="0"/>
            </a:endParaRPr>
          </a:p>
          <a:p>
            <a:pPr marL="742989" lvl="4" indent="-285750">
              <a:buFont typeface="Arial" panose="020B0604020202020204" pitchFamily="34" charset="0"/>
              <a:buChar char="•"/>
            </a:pPr>
            <a:r>
              <a:rPr lang="en-US" altLang="zh-CN" sz="1600" dirty="0">
                <a:highlight>
                  <a:srgbClr val="FFFF00"/>
                </a:highlight>
                <a:latin typeface="Calibri" panose="020F0502020204030204" pitchFamily="34" charset="0"/>
                <a:cs typeface="Calibri" panose="020F0502020204030204" pitchFamily="34" charset="0"/>
              </a:rPr>
              <a:t>RAN architecture aspects, if any</a:t>
            </a:r>
          </a:p>
          <a:p>
            <a:pPr marL="285750" lvl="3" indent="-285750">
              <a:buFont typeface="Arial" panose="020B0604020202020204" pitchFamily="34" charset="0"/>
              <a:buChar char="•"/>
            </a:pPr>
            <a:r>
              <a:rPr lang="en-US" altLang="zh-CN" sz="1600" dirty="0">
                <a:highlight>
                  <a:srgbClr val="FFFF00"/>
                </a:highlight>
                <a:latin typeface="Calibri" panose="020F0502020204030204" pitchFamily="34" charset="0"/>
                <a:cs typeface="Calibri" panose="020F0502020204030204" pitchFamily="34" charset="0"/>
              </a:rPr>
              <a:t>RAN4 aspects for study:</a:t>
            </a:r>
            <a:endParaRPr lang="zh-CN" altLang="zh-CN" sz="1600" dirty="0">
              <a:highlight>
                <a:srgbClr val="FFFF00"/>
              </a:highlight>
              <a:latin typeface="Calibri" panose="020F0502020204030204" pitchFamily="34" charset="0"/>
              <a:cs typeface="Calibri" panose="020F0502020204030204" pitchFamily="34" charset="0"/>
            </a:endParaRPr>
          </a:p>
          <a:p>
            <a:pPr marL="742989" lvl="4" indent="-285750" fontAlgn="base">
              <a:buFont typeface="Arial" panose="020B0604020202020204" pitchFamily="34" charset="0"/>
              <a:buChar char="•"/>
            </a:pPr>
            <a:r>
              <a:rPr lang="en-US" altLang="zh-CN" sz="1600" dirty="0">
                <a:highlight>
                  <a:srgbClr val="FFFF00"/>
                </a:highlight>
                <a:latin typeface="Calibri" panose="020F0502020204030204" pitchFamily="34" charset="0"/>
                <a:cs typeface="Calibri" panose="020F0502020204030204" pitchFamily="34" charset="0"/>
              </a:rPr>
              <a:t>Feasibility study of BS/UE/device architectures</a:t>
            </a:r>
            <a:endParaRPr lang="zh-CN" altLang="zh-CN" sz="1600" dirty="0">
              <a:highlight>
                <a:srgbClr val="FFFF00"/>
              </a:highlight>
              <a:latin typeface="Calibri" panose="020F0502020204030204" pitchFamily="34" charset="0"/>
              <a:cs typeface="Calibri" panose="020F0502020204030204" pitchFamily="34" charset="0"/>
            </a:endParaRPr>
          </a:p>
          <a:p>
            <a:pPr marL="742989" lvl="4" indent="-285750" fontAlgn="base">
              <a:buFont typeface="Arial" panose="020B0604020202020204" pitchFamily="34" charset="0"/>
              <a:buChar char="•"/>
            </a:pPr>
            <a:r>
              <a:rPr lang="en-US" altLang="zh-CN" sz="1600" dirty="0">
                <a:highlight>
                  <a:srgbClr val="FFFF00"/>
                </a:highlight>
                <a:latin typeface="Calibri" panose="020F0502020204030204" pitchFamily="34" charset="0"/>
                <a:cs typeface="Calibri" panose="020F0502020204030204" pitchFamily="34" charset="0"/>
              </a:rPr>
              <a:t>Link budget study</a:t>
            </a:r>
            <a:endParaRPr lang="zh-CN" altLang="zh-CN" sz="1600" dirty="0">
              <a:highlight>
                <a:srgbClr val="FFFF00"/>
              </a:highlight>
              <a:latin typeface="Calibri" panose="020F0502020204030204" pitchFamily="34" charset="0"/>
              <a:cs typeface="Calibri" panose="020F0502020204030204" pitchFamily="34" charset="0"/>
            </a:endParaRPr>
          </a:p>
          <a:p>
            <a:pPr marL="742989" lvl="4" indent="-285750" fontAlgn="base">
              <a:buFont typeface="Arial" panose="020B0604020202020204" pitchFamily="34" charset="0"/>
              <a:buChar char="•"/>
            </a:pPr>
            <a:r>
              <a:rPr lang="en-US" altLang="zh-CN" sz="1600" dirty="0">
                <a:highlight>
                  <a:srgbClr val="FFFF00"/>
                </a:highlight>
                <a:latin typeface="Calibri" panose="020F0502020204030204" pitchFamily="34" charset="0"/>
                <a:cs typeface="Calibri" panose="020F0502020204030204" pitchFamily="34" charset="0"/>
              </a:rPr>
              <a:t>Coexistence analysis</a:t>
            </a:r>
          </a:p>
          <a:p>
            <a:pPr marL="742989" lvl="4" indent="-285750" fontAlgn="base">
              <a:buFont typeface="Arial" panose="020B0604020202020204" pitchFamily="34" charset="0"/>
              <a:buChar char="•"/>
            </a:pPr>
            <a:r>
              <a:rPr lang="en-US" altLang="zh-CN" sz="1600" dirty="0">
                <a:highlight>
                  <a:srgbClr val="FFFF00"/>
                </a:highlight>
                <a:latin typeface="Calibri" panose="020F0502020204030204" pitchFamily="34" charset="0"/>
                <a:cs typeface="Calibri" panose="020F0502020204030204" pitchFamily="34" charset="0"/>
              </a:rPr>
              <a:t>RRM</a:t>
            </a:r>
            <a:endParaRPr lang="en-US" dirty="0">
              <a:highlight>
                <a:srgbClr val="FFFF00"/>
              </a:highlight>
            </a:endParaRPr>
          </a:p>
        </p:txBody>
      </p:sp>
    </p:spTree>
    <p:extLst>
      <p:ext uri="{BB962C8B-B14F-4D97-AF65-F5344CB8AC3E}">
        <p14:creationId xmlns:p14="http://schemas.microsoft.com/office/powerpoint/2010/main" val="1943700410"/>
      </p:ext>
    </p:extLst>
  </p:cSld>
  <p:clrMapOvr>
    <a:masterClrMapping/>
  </p:clrMapOvr>
  <p:transition spd="slow"/>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D0395-6E2A-4D67-A1A6-3A5C1DB567C4}"/>
              </a:ext>
            </a:extLst>
          </p:cNvPr>
          <p:cNvSpPr>
            <a:spLocks noGrp="1"/>
          </p:cNvSpPr>
          <p:nvPr>
            <p:ph type="title"/>
          </p:nvPr>
        </p:nvSpPr>
        <p:spPr>
          <a:xfrm>
            <a:off x="2236190" y="41186"/>
            <a:ext cx="11374390" cy="1046235"/>
          </a:xfrm>
        </p:spPr>
        <p:txBody>
          <a:bodyPr/>
          <a:lstStyle/>
          <a:p>
            <a:r>
              <a:rPr lang="en-US" sz="4000" b="1" u="none" strike="noStrike" dirty="0">
                <a:effectLst/>
              </a:rPr>
              <a:t>Network Energy Savings </a:t>
            </a:r>
            <a:r>
              <a:rPr lang="en-US" sz="4000" b="1" dirty="0"/>
              <a:t>WI</a:t>
            </a:r>
          </a:p>
        </p:txBody>
      </p:sp>
      <p:sp>
        <p:nvSpPr>
          <p:cNvPr id="3" name="Content Placeholder 2">
            <a:extLst>
              <a:ext uri="{FF2B5EF4-FFF2-40B4-BE49-F238E27FC236}">
                <a16:creationId xmlns:a16="http://schemas.microsoft.com/office/drawing/2014/main" id="{ED097699-AEE1-40AC-85E4-6E4DE0A4133F}"/>
              </a:ext>
            </a:extLst>
          </p:cNvPr>
          <p:cNvSpPr>
            <a:spLocks noGrp="1"/>
          </p:cNvSpPr>
          <p:nvPr>
            <p:ph idx="1"/>
          </p:nvPr>
        </p:nvSpPr>
        <p:spPr>
          <a:xfrm>
            <a:off x="472877" y="937762"/>
            <a:ext cx="7722540" cy="4830233"/>
          </a:xfrm>
        </p:spPr>
        <p:txBody>
          <a:bodyPr/>
          <a:lstStyle/>
          <a:p>
            <a:r>
              <a:rPr lang="en-US" sz="2000" dirty="0">
                <a:latin typeface="TimesNewRomanPSMT"/>
              </a:rPr>
              <a:t>References: </a:t>
            </a:r>
            <a:r>
              <a:rPr lang="en-US" sz="2000" dirty="0">
                <a:hlinkClick r:id="rId2" tooltip="http://www.3gpp.org/ftp/tsg_ran/tsg_ran/tsgr_ahs/2021_06_ran_rel18_ws/docs/rws-210659.zip"/>
              </a:rPr>
              <a:t>RWS-230488</a:t>
            </a:r>
            <a:r>
              <a:rPr lang="en-US" sz="2000" dirty="0"/>
              <a:t>, </a:t>
            </a:r>
            <a:r>
              <a:rPr lang="en-US" sz="2000" dirty="0">
                <a:hlinkClick r:id="rId3"/>
              </a:rPr>
              <a:t>RP-231540</a:t>
            </a:r>
            <a:r>
              <a:rPr lang="en-US" sz="2000" dirty="0"/>
              <a:t>, </a:t>
            </a:r>
            <a:r>
              <a:rPr lang="en-US" sz="2000" u="none" strike="noStrike" dirty="0">
                <a:effectLst/>
                <a:hlinkClick r:id="rId4"/>
              </a:rPr>
              <a:t>RP-232615</a:t>
            </a:r>
            <a:endParaRPr lang="en-US" sz="2000" b="0" i="0" u="none" strike="noStrike" dirty="0">
              <a:solidFill>
                <a:srgbClr val="000000"/>
              </a:solidFill>
              <a:effectLst/>
              <a:latin typeface="Calibri" panose="020F0502020204030204" pitchFamily="34" charset="0"/>
            </a:endParaRPr>
          </a:p>
          <a:p>
            <a:r>
              <a:rPr lang="en-US" sz="2000" dirty="0">
                <a:latin typeface="TimesNewRomanPSMT"/>
              </a:rPr>
              <a:t>Potential objectives:</a:t>
            </a:r>
          </a:p>
          <a:p>
            <a:pPr lvl="1"/>
            <a:r>
              <a:rPr lang="en-US" altLang="zh-CN" sz="1800" dirty="0">
                <a:latin typeface="Calibri" panose="020F0502020204030204" pitchFamily="34" charset="0"/>
                <a:cs typeface="Calibri" panose="020F0502020204030204" pitchFamily="34" charset="0"/>
              </a:rPr>
              <a:t>On-demand SSB transmission </a:t>
            </a:r>
            <a:r>
              <a:rPr lang="en-US" altLang="zh-CN" sz="1800" strike="sngStrike" dirty="0">
                <a:solidFill>
                  <a:srgbClr val="FF0000"/>
                </a:solidFill>
                <a:highlight>
                  <a:srgbClr val="FFFF00"/>
                </a:highlight>
                <a:latin typeface="Calibri" panose="020F0502020204030204" pitchFamily="34" charset="0"/>
                <a:cs typeface="Calibri" panose="020F0502020204030204" pitchFamily="34" charset="0"/>
              </a:rPr>
              <a:t>([and possibly other DL signals]) </a:t>
            </a:r>
            <a:r>
              <a:rPr lang="en-US" altLang="zh-CN" sz="1800" dirty="0">
                <a:latin typeface="Calibri" panose="020F0502020204030204" pitchFamily="34" charset="0"/>
                <a:cs typeface="Calibri" panose="020F0502020204030204" pitchFamily="34" charset="0"/>
              </a:rPr>
              <a:t>for </a:t>
            </a:r>
            <a:r>
              <a:rPr lang="en-US" altLang="zh-CN" sz="1800" dirty="0" err="1">
                <a:latin typeface="Calibri" panose="020F0502020204030204" pitchFamily="34" charset="0"/>
                <a:cs typeface="Calibri" panose="020F0502020204030204" pitchFamily="34" charset="0"/>
              </a:rPr>
              <a:t>Scell</a:t>
            </a:r>
            <a:r>
              <a:rPr lang="en-US" altLang="zh-CN" sz="1800" dirty="0">
                <a:latin typeface="Calibri" panose="020F0502020204030204" pitchFamily="34" charset="0"/>
                <a:cs typeface="Calibri" panose="020F0502020204030204" pitchFamily="34" charset="0"/>
              </a:rPr>
              <a:t> for connected UEs</a:t>
            </a:r>
          </a:p>
          <a:p>
            <a:pPr lvl="2"/>
            <a:r>
              <a:rPr lang="en-US" altLang="zh-CN" sz="1600" dirty="0">
                <a:latin typeface="Calibri" panose="020F0502020204030204" pitchFamily="34" charset="0"/>
                <a:cs typeface="Calibri" panose="020F0502020204030204" pitchFamily="34" charset="0"/>
              </a:rPr>
              <a:t>Possible triggering methods (e.g., UE uplink wake-up-signal </a:t>
            </a:r>
            <a:r>
              <a:rPr lang="en-US" altLang="zh-CN" sz="1600" u="sng" dirty="0">
                <a:solidFill>
                  <a:srgbClr val="FF0000"/>
                </a:solidFill>
                <a:latin typeface="Calibri" panose="020F0502020204030204" pitchFamily="34" charset="0"/>
                <a:cs typeface="Calibri" panose="020F0502020204030204" pitchFamily="34" charset="0"/>
              </a:rPr>
              <a:t>using an existing signal/channel</a:t>
            </a:r>
            <a:r>
              <a:rPr lang="en-US" altLang="zh-CN" sz="1600" dirty="0">
                <a:latin typeface="Calibri" panose="020F0502020204030204" pitchFamily="34" charset="0"/>
                <a:cs typeface="Calibri" panose="020F0502020204030204" pitchFamily="34" charset="0"/>
              </a:rPr>
              <a:t>, cell on/off indication via backhaul, </a:t>
            </a:r>
            <a:r>
              <a:rPr lang="en-US" altLang="zh-CN" sz="1600" dirty="0" err="1">
                <a:latin typeface="Calibri" panose="020F0502020204030204" pitchFamily="34" charset="0"/>
                <a:cs typeface="Calibri" panose="020F0502020204030204" pitchFamily="34" charset="0"/>
              </a:rPr>
              <a:t>Scell</a:t>
            </a:r>
            <a:r>
              <a:rPr lang="en-US" altLang="zh-CN" sz="1600" dirty="0">
                <a:latin typeface="Calibri" panose="020F0502020204030204" pitchFamily="34" charset="0"/>
                <a:cs typeface="Calibri" panose="020F0502020204030204" pitchFamily="34" charset="0"/>
              </a:rPr>
              <a:t> activation/deactivation signaling, etc.)</a:t>
            </a:r>
          </a:p>
          <a:p>
            <a:pPr lvl="2"/>
            <a:r>
              <a:rPr lang="en-US" altLang="zh-CN" sz="1600" strike="sngStrike" dirty="0">
                <a:solidFill>
                  <a:srgbClr val="FF0000"/>
                </a:solidFill>
                <a:highlight>
                  <a:srgbClr val="FFFF00"/>
                </a:highlight>
                <a:latin typeface="Calibri" panose="020F0502020204030204" pitchFamily="34" charset="0"/>
                <a:cs typeface="Calibri" panose="020F0502020204030204" pitchFamily="34" charset="0"/>
              </a:rPr>
              <a:t>Whether to target the design of a simplified SSB</a:t>
            </a:r>
            <a:endParaRPr lang="en-US" altLang="zh-CN" sz="1600" u="sng" strike="sngStrike" dirty="0">
              <a:solidFill>
                <a:srgbClr val="FF0000"/>
              </a:solidFill>
              <a:highlight>
                <a:srgbClr val="FFFF00"/>
              </a:highlight>
              <a:latin typeface="Calibri" panose="020F0502020204030204" pitchFamily="34" charset="0"/>
              <a:cs typeface="Calibri" panose="020F0502020204030204" pitchFamily="34" charset="0"/>
            </a:endParaRPr>
          </a:p>
          <a:p>
            <a:pPr lvl="1"/>
            <a:r>
              <a:rPr lang="en-US" altLang="zh-CN" sz="1800" dirty="0">
                <a:latin typeface="Calibri" panose="020F0502020204030204" pitchFamily="34" charset="0"/>
                <a:cs typeface="Calibri" panose="020F0502020204030204" pitchFamily="34" charset="0"/>
              </a:rPr>
              <a:t>On-demand SIB1</a:t>
            </a:r>
            <a:r>
              <a:rPr lang="en-US" altLang="zh-CN" sz="1800" strike="sngStrike" dirty="0">
                <a:solidFill>
                  <a:srgbClr val="FF0000"/>
                </a:solidFill>
                <a:highlight>
                  <a:srgbClr val="FFFF00"/>
                </a:highlight>
                <a:latin typeface="Calibri" panose="020F0502020204030204" pitchFamily="34" charset="0"/>
                <a:cs typeface="Calibri" panose="020F0502020204030204" pitchFamily="34" charset="0"/>
              </a:rPr>
              <a:t>/[SSB] </a:t>
            </a:r>
            <a:r>
              <a:rPr lang="en-US" altLang="zh-CN" sz="1800" dirty="0">
                <a:latin typeface="Calibri" panose="020F0502020204030204" pitchFamily="34" charset="0"/>
                <a:cs typeface="Calibri" panose="020F0502020204030204" pitchFamily="34" charset="0"/>
              </a:rPr>
              <a:t>transmission for idle UEs </a:t>
            </a:r>
          </a:p>
          <a:p>
            <a:pPr lvl="2"/>
            <a:r>
              <a:rPr lang="en-US" altLang="zh-CN" sz="1600" dirty="0">
                <a:latin typeface="Calibri" panose="020F0502020204030204" pitchFamily="34" charset="0"/>
                <a:cs typeface="Calibri" panose="020F0502020204030204" pitchFamily="34" charset="0"/>
              </a:rPr>
              <a:t>Possible triggering methods (e.g., UE uplink wake-up-signal </a:t>
            </a:r>
            <a:r>
              <a:rPr lang="en-US" altLang="zh-CN" sz="1600" u="sng" dirty="0">
                <a:solidFill>
                  <a:srgbClr val="FF0000"/>
                </a:solidFill>
                <a:latin typeface="Calibri" panose="020F0502020204030204" pitchFamily="34" charset="0"/>
                <a:cs typeface="Calibri" panose="020F0502020204030204" pitchFamily="34" charset="0"/>
              </a:rPr>
              <a:t>using an existing signal/channel</a:t>
            </a:r>
            <a:r>
              <a:rPr lang="en-US" altLang="zh-CN" sz="1600" dirty="0">
                <a:latin typeface="Calibri" panose="020F0502020204030204" pitchFamily="34" charset="0"/>
                <a:cs typeface="Calibri" panose="020F0502020204030204" pitchFamily="34" charset="0"/>
              </a:rPr>
              <a:t>, cell on/off indication via backhaul, </a:t>
            </a:r>
            <a:r>
              <a:rPr lang="en-US" altLang="zh-CN" sz="1600" dirty="0" err="1">
                <a:latin typeface="Calibri" panose="020F0502020204030204" pitchFamily="34" charset="0"/>
                <a:cs typeface="Calibri" panose="020F0502020204030204" pitchFamily="34" charset="0"/>
              </a:rPr>
              <a:t>Scell</a:t>
            </a:r>
            <a:r>
              <a:rPr lang="en-US" altLang="zh-CN" sz="1600" dirty="0">
                <a:latin typeface="Calibri" panose="020F0502020204030204" pitchFamily="34" charset="0"/>
                <a:cs typeface="Calibri" panose="020F0502020204030204" pitchFamily="34" charset="0"/>
              </a:rPr>
              <a:t> activation/deactivation signaling, etc.)</a:t>
            </a:r>
          </a:p>
          <a:p>
            <a:pPr lvl="2"/>
            <a:r>
              <a:rPr lang="en-US" altLang="zh-CN" sz="1600" strike="sngStrike" dirty="0">
                <a:solidFill>
                  <a:srgbClr val="FF0000"/>
                </a:solidFill>
                <a:highlight>
                  <a:srgbClr val="FFFF00"/>
                </a:highlight>
                <a:latin typeface="Calibri" panose="020F0502020204030204" pitchFamily="34" charset="0"/>
                <a:cs typeface="Calibri" panose="020F0502020204030204" pitchFamily="34" charset="0"/>
              </a:rPr>
              <a:t>Whether to target the design of a simplified SSB</a:t>
            </a:r>
            <a:endParaRPr lang="en-US" altLang="zh-CN" sz="1600" u="sng" strike="sngStrike" dirty="0">
              <a:solidFill>
                <a:srgbClr val="FF0000"/>
              </a:solidFill>
              <a:highlight>
                <a:srgbClr val="FFFF00"/>
              </a:highlight>
              <a:latin typeface="Calibri" panose="020F0502020204030204" pitchFamily="34" charset="0"/>
              <a:cs typeface="Calibri" panose="020F0502020204030204" pitchFamily="34" charset="0"/>
            </a:endParaRPr>
          </a:p>
          <a:p>
            <a:pPr lvl="1"/>
            <a:r>
              <a:rPr lang="en-US" altLang="zh-CN" sz="1800" dirty="0">
                <a:solidFill>
                  <a:srgbClr val="FF0000"/>
                </a:solidFill>
                <a:highlight>
                  <a:srgbClr val="FFFF00"/>
                </a:highlight>
              </a:rPr>
              <a:t>Other topics? </a:t>
            </a:r>
          </a:p>
          <a:p>
            <a:pPr marL="609566" lvl="1" indent="0">
              <a:buNone/>
            </a:pPr>
            <a:endParaRPr lang="en-US" altLang="zh-CN" sz="2000" dirty="0">
              <a:latin typeface="Calibri" panose="020F0502020204030204" pitchFamily="34" charset="0"/>
              <a:cs typeface="Calibri" panose="020F0502020204030204" pitchFamily="34" charset="0"/>
            </a:endParaRPr>
          </a:p>
        </p:txBody>
      </p:sp>
      <p:sp>
        <p:nvSpPr>
          <p:cNvPr id="5" name="TextBox 4">
            <a:extLst>
              <a:ext uri="{FF2B5EF4-FFF2-40B4-BE49-F238E27FC236}">
                <a16:creationId xmlns:a16="http://schemas.microsoft.com/office/drawing/2014/main" id="{F81056EB-8787-47E0-B100-DBA8BC3EF6AC}"/>
              </a:ext>
            </a:extLst>
          </p:cNvPr>
          <p:cNvSpPr txBox="1"/>
          <p:nvPr/>
        </p:nvSpPr>
        <p:spPr>
          <a:xfrm>
            <a:off x="7923385" y="830804"/>
            <a:ext cx="6417891" cy="5447645"/>
          </a:xfrm>
          <a:prstGeom prst="rect">
            <a:avLst/>
          </a:prstGeom>
          <a:noFill/>
        </p:spPr>
        <p:txBody>
          <a:bodyPr wrap="square">
            <a:spAutoFit/>
          </a:bodyPr>
          <a:lstStyle/>
          <a:p>
            <a:pPr marL="742950" lvl="1" indent="-285750">
              <a:buFont typeface="Arial" panose="020B0604020202020204" pitchFamily="34" charset="0"/>
              <a:buChar char="•"/>
            </a:pPr>
            <a:r>
              <a:rPr lang="en-US" altLang="zh-CN" sz="1400" dirty="0">
                <a:solidFill>
                  <a:srgbClr val="FF0000"/>
                </a:solidFill>
                <a:highlight>
                  <a:srgbClr val="FFFF00"/>
                </a:highlight>
              </a:rPr>
              <a:t>[SSB]/SIB1-less operation in multi-carrier scenario for (documented in TR38.864)</a:t>
            </a:r>
          </a:p>
          <a:p>
            <a:pPr marL="1200150" lvl="2" indent="-285750">
              <a:buFont typeface="Arial" panose="020B0604020202020204" pitchFamily="34" charset="0"/>
              <a:buChar char="•"/>
            </a:pPr>
            <a:r>
              <a:rPr lang="en-US" altLang="zh-CN" sz="1400" dirty="0">
                <a:solidFill>
                  <a:srgbClr val="FF0000"/>
                </a:solidFill>
                <a:highlight>
                  <a:srgbClr val="FFFF00"/>
                </a:highlight>
              </a:rPr>
              <a:t>[</a:t>
            </a:r>
            <a:r>
              <a:rPr lang="en-US" altLang="zh-CN" sz="1200" dirty="0">
                <a:solidFill>
                  <a:srgbClr val="FF0000"/>
                </a:solidFill>
                <a:highlight>
                  <a:srgbClr val="FFFF00"/>
                </a:highlight>
              </a:rPr>
              <a:t>SSB]/SIB1-less for non-anchor NES cell for UEs in IDLE/INACTIVE state, where it is assumed that another carrier (an anchor cell) is available for the UE</a:t>
            </a:r>
          </a:p>
          <a:p>
            <a:pPr marL="742950" lvl="1" indent="-285750">
              <a:buFont typeface="Arial" panose="020B0604020202020204" pitchFamily="34" charset="0"/>
              <a:buChar char="•"/>
            </a:pPr>
            <a:r>
              <a:rPr lang="en-US" altLang="zh-CN" sz="1400" dirty="0">
                <a:solidFill>
                  <a:srgbClr val="FF0000"/>
                </a:solidFill>
                <a:highlight>
                  <a:srgbClr val="FFFF00"/>
                </a:highlight>
              </a:rPr>
              <a:t>Adaptation of common signal/channel transmissions (documented in TR38.864)</a:t>
            </a:r>
          </a:p>
          <a:p>
            <a:pPr marL="742950" lvl="1" indent="-285750">
              <a:buFont typeface="Arial" panose="020B0604020202020204" pitchFamily="34" charset="0"/>
              <a:buChar char="•"/>
            </a:pPr>
            <a:r>
              <a:rPr lang="en-US" altLang="zh-CN" sz="1400" dirty="0">
                <a:solidFill>
                  <a:srgbClr val="FF0000"/>
                </a:solidFill>
                <a:highlight>
                  <a:srgbClr val="FFFF00"/>
                </a:highlight>
              </a:rPr>
              <a:t>Specify Cell DRX/DTX for UEs in idle/inactive modes (as an extension of Rel-18 cell DRX/DTX) </a:t>
            </a:r>
          </a:p>
          <a:p>
            <a:pPr marL="742950" lvl="1" indent="-285750">
              <a:buFont typeface="Arial" panose="020B0604020202020204" pitchFamily="34" charset="0"/>
              <a:buChar char="•"/>
            </a:pPr>
            <a:r>
              <a:rPr lang="en-US" altLang="zh-CN" sz="1400" dirty="0">
                <a:solidFill>
                  <a:srgbClr val="FF0000"/>
                </a:solidFill>
                <a:highlight>
                  <a:srgbClr val="FFFF00"/>
                </a:highlight>
              </a:rPr>
              <a:t>Multi-TRP adaptation mechanisms</a:t>
            </a:r>
          </a:p>
          <a:p>
            <a:pPr marL="742950" lvl="1" indent="-285750">
              <a:buFont typeface="Arial" panose="020B0604020202020204" pitchFamily="34" charset="0"/>
              <a:buChar char="•"/>
            </a:pPr>
            <a:r>
              <a:rPr lang="en-US" altLang="zh-CN" sz="1400" dirty="0">
                <a:solidFill>
                  <a:srgbClr val="FF0000"/>
                </a:solidFill>
                <a:highlight>
                  <a:srgbClr val="FFFF00"/>
                </a:highlight>
              </a:rPr>
              <a:t>UE group-common or cell-specific BWP configuration, adaptation and/or switching.</a:t>
            </a:r>
          </a:p>
          <a:p>
            <a:pPr marL="742950" lvl="1" indent="-285750">
              <a:buFont typeface="Arial" panose="020B0604020202020204" pitchFamily="34" charset="0"/>
              <a:buChar char="•"/>
            </a:pPr>
            <a:r>
              <a:rPr lang="en-US" altLang="zh-CN" sz="1400" dirty="0">
                <a:solidFill>
                  <a:srgbClr val="FF0000"/>
                </a:solidFill>
                <a:highlight>
                  <a:srgbClr val="FFFF00"/>
                </a:highlight>
              </a:rPr>
              <a:t>Group cell switch</a:t>
            </a:r>
          </a:p>
          <a:p>
            <a:pPr marL="742950" lvl="1" indent="-285750">
              <a:buFont typeface="Arial" panose="020B0604020202020204" pitchFamily="34" charset="0"/>
              <a:buChar char="•"/>
            </a:pPr>
            <a:r>
              <a:rPr lang="en-US" altLang="zh-CN" sz="1400" dirty="0">
                <a:solidFill>
                  <a:srgbClr val="FF0000"/>
                </a:solidFill>
                <a:highlight>
                  <a:srgbClr val="FFFF00"/>
                </a:highlight>
              </a:rPr>
              <a:t>Power domains studied in R18 (techniques D-2 ~ D-5)</a:t>
            </a:r>
          </a:p>
          <a:p>
            <a:pPr marL="742950" lvl="1" indent="-285750">
              <a:buFont typeface="Arial" panose="020B0604020202020204" pitchFamily="34" charset="0"/>
              <a:buChar char="•"/>
            </a:pPr>
            <a:r>
              <a:rPr lang="en-US" altLang="zh-CN" sz="1400" dirty="0">
                <a:solidFill>
                  <a:srgbClr val="FF0000"/>
                </a:solidFill>
                <a:highlight>
                  <a:srgbClr val="FFFF00"/>
                </a:highlight>
              </a:rPr>
              <a:t>Low-power SSB/SIB1/Paging</a:t>
            </a:r>
          </a:p>
          <a:p>
            <a:pPr marL="742950" lvl="1" indent="-285750">
              <a:buFont typeface="Arial" panose="020B0604020202020204" pitchFamily="34" charset="0"/>
              <a:buChar char="•"/>
            </a:pPr>
            <a:r>
              <a:rPr lang="en-US" altLang="zh-CN" sz="1400" dirty="0">
                <a:solidFill>
                  <a:srgbClr val="FF0000"/>
                </a:solidFill>
                <a:highlight>
                  <a:srgbClr val="FFFF00"/>
                </a:highlight>
              </a:rPr>
              <a:t>Extension of spatial and power domain techniques in 1) high load scenarios 2) Type-II codebook types</a:t>
            </a:r>
          </a:p>
          <a:p>
            <a:pPr marL="742950" lvl="1" indent="-285750">
              <a:buFont typeface="Arial" panose="020B0604020202020204" pitchFamily="34" charset="0"/>
              <a:buChar char="•"/>
            </a:pPr>
            <a:r>
              <a:rPr lang="en-US" altLang="zh-CN" sz="1400" dirty="0">
                <a:solidFill>
                  <a:srgbClr val="FF0000"/>
                </a:solidFill>
                <a:highlight>
                  <a:srgbClr val="FFFF00"/>
                </a:highlight>
              </a:rPr>
              <a:t>Semi-static beam-specific broadcast channel configuration</a:t>
            </a:r>
          </a:p>
          <a:p>
            <a:pPr marL="742950" lvl="1" indent="-285750">
              <a:buFont typeface="Arial" panose="020B0604020202020204" pitchFamily="34" charset="0"/>
              <a:buChar char="•"/>
            </a:pPr>
            <a:r>
              <a:rPr lang="en-US" altLang="zh-CN" sz="1400" dirty="0">
                <a:solidFill>
                  <a:srgbClr val="FF0000"/>
                </a:solidFill>
                <a:highlight>
                  <a:srgbClr val="FFFF00"/>
                </a:highlight>
              </a:rPr>
              <a:t>Scenario 2a for SSB-less</a:t>
            </a:r>
          </a:p>
          <a:p>
            <a:pPr marL="742950" lvl="1" indent="-285750">
              <a:buFont typeface="Arial" panose="020B0604020202020204" pitchFamily="34" charset="0"/>
              <a:buChar char="•"/>
            </a:pPr>
            <a:r>
              <a:rPr lang="en-US" altLang="zh-CN" sz="1400" dirty="0">
                <a:solidFill>
                  <a:srgbClr val="FF0000"/>
                </a:solidFill>
                <a:highlight>
                  <a:srgbClr val="FFFF00"/>
                </a:highlight>
              </a:rPr>
              <a:t>It was also mentioned that some proposals for multi-carrier enhancements may be beneficial for network energy savings (e.g. cross-carrier HARQ, fast DL carrier switch, multi-carrier CSI)</a:t>
            </a:r>
          </a:p>
          <a:p>
            <a:pPr marL="742950" lvl="1" indent="-285750">
              <a:buFont typeface="Arial" panose="020B0604020202020204" pitchFamily="34" charset="0"/>
              <a:buChar char="•"/>
            </a:pPr>
            <a:r>
              <a:rPr lang="en-US" altLang="zh-CN" sz="1400" dirty="0">
                <a:solidFill>
                  <a:srgbClr val="FF0000"/>
                </a:solidFill>
                <a:highlight>
                  <a:srgbClr val="FFFF00"/>
                </a:highlight>
              </a:rPr>
              <a:t>Extensions to network-controlled repeaters (NCR), e.g. backhaul/control link behavior for efficient interaction between NES-capable </a:t>
            </a:r>
            <a:r>
              <a:rPr lang="en-US" altLang="zh-CN" sz="1400" dirty="0" err="1">
                <a:solidFill>
                  <a:srgbClr val="FF0000"/>
                </a:solidFill>
                <a:highlight>
                  <a:srgbClr val="FFFF00"/>
                </a:highlight>
              </a:rPr>
              <a:t>gNB</a:t>
            </a:r>
            <a:r>
              <a:rPr lang="en-US" altLang="zh-CN" sz="1400" dirty="0">
                <a:solidFill>
                  <a:srgbClr val="FF0000"/>
                </a:solidFill>
                <a:highlight>
                  <a:srgbClr val="FFFF00"/>
                </a:highlight>
              </a:rPr>
              <a:t> and associated NCR, to consider the case where the </a:t>
            </a:r>
            <a:r>
              <a:rPr lang="en-US" altLang="zh-CN" sz="1400" dirty="0" err="1">
                <a:solidFill>
                  <a:srgbClr val="FF0000"/>
                </a:solidFill>
                <a:highlight>
                  <a:srgbClr val="FFFF00"/>
                </a:highlight>
              </a:rPr>
              <a:t>gNB</a:t>
            </a:r>
            <a:r>
              <a:rPr lang="en-US" altLang="zh-CN" sz="1400" dirty="0">
                <a:solidFill>
                  <a:srgbClr val="FF0000"/>
                </a:solidFill>
                <a:highlight>
                  <a:srgbClr val="FFFF00"/>
                </a:highlight>
              </a:rPr>
              <a:t> would operate with S/P-domain adaptation or cell DTX/DRX adaptation for NW energy saving</a:t>
            </a:r>
          </a:p>
        </p:txBody>
      </p:sp>
    </p:spTree>
    <p:extLst>
      <p:ext uri="{BB962C8B-B14F-4D97-AF65-F5344CB8AC3E}">
        <p14:creationId xmlns:p14="http://schemas.microsoft.com/office/powerpoint/2010/main" val="1751836064"/>
      </p:ext>
    </p:extLst>
  </p:cSld>
  <p:clrMapOvr>
    <a:masterClrMapping/>
  </p:clrMapOvr>
  <p:transition spd="slow"/>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D0395-6E2A-4D67-A1A6-3A5C1DB567C4}"/>
              </a:ext>
            </a:extLst>
          </p:cNvPr>
          <p:cNvSpPr>
            <a:spLocks noGrp="1"/>
          </p:cNvSpPr>
          <p:nvPr>
            <p:ph type="title"/>
          </p:nvPr>
        </p:nvSpPr>
        <p:spPr>
          <a:xfrm>
            <a:off x="2236190" y="41186"/>
            <a:ext cx="11374390" cy="1046235"/>
          </a:xfrm>
        </p:spPr>
        <p:txBody>
          <a:bodyPr/>
          <a:lstStyle/>
          <a:p>
            <a:r>
              <a:rPr lang="en-US" sz="4000" b="1" u="none" strike="noStrike" dirty="0">
                <a:effectLst/>
              </a:rPr>
              <a:t>LP-WUS/WUR </a:t>
            </a:r>
            <a:r>
              <a:rPr lang="en-US" sz="4000" b="1" dirty="0"/>
              <a:t>WI</a:t>
            </a:r>
          </a:p>
        </p:txBody>
      </p:sp>
      <p:sp>
        <p:nvSpPr>
          <p:cNvPr id="3" name="Content Placeholder 2">
            <a:extLst>
              <a:ext uri="{FF2B5EF4-FFF2-40B4-BE49-F238E27FC236}">
                <a16:creationId xmlns:a16="http://schemas.microsoft.com/office/drawing/2014/main" id="{ED097699-AEE1-40AC-85E4-6E4DE0A4133F}"/>
              </a:ext>
            </a:extLst>
          </p:cNvPr>
          <p:cNvSpPr>
            <a:spLocks noGrp="1"/>
          </p:cNvSpPr>
          <p:nvPr>
            <p:ph idx="1"/>
          </p:nvPr>
        </p:nvSpPr>
        <p:spPr>
          <a:xfrm>
            <a:off x="404513" y="929216"/>
            <a:ext cx="7093250" cy="4830233"/>
          </a:xfrm>
        </p:spPr>
        <p:txBody>
          <a:bodyPr/>
          <a:lstStyle/>
          <a:p>
            <a:r>
              <a:rPr lang="en-US" sz="2400" dirty="0">
                <a:latin typeface="TimesNewRomanPSMT"/>
              </a:rPr>
              <a:t>References: </a:t>
            </a:r>
            <a:r>
              <a:rPr lang="en-US" sz="2400" dirty="0">
                <a:hlinkClick r:id="rId2" tooltip="http://www.3gpp.org/ftp/tsg_ran/tsg_ran/tsgr_ahs/2021_06_ran_rel18_ws/docs/rws-210659.zip"/>
              </a:rPr>
              <a:t>RWS-230488</a:t>
            </a:r>
            <a:r>
              <a:rPr lang="en-US" sz="2400" dirty="0"/>
              <a:t>, </a:t>
            </a:r>
            <a:r>
              <a:rPr lang="en-US" sz="2400" dirty="0">
                <a:hlinkClick r:id="rId3"/>
              </a:rPr>
              <a:t>RP-231540</a:t>
            </a:r>
            <a:r>
              <a:rPr lang="en-US" sz="2400" dirty="0"/>
              <a:t>, </a:t>
            </a:r>
            <a:r>
              <a:rPr lang="en-US" sz="2400" u="none" strike="noStrike" dirty="0">
                <a:effectLst/>
                <a:hlinkClick r:id="rId4"/>
              </a:rPr>
              <a:t>RP-232616</a:t>
            </a:r>
            <a:endParaRPr lang="en-US" sz="2400" b="0" i="0" u="none" strike="noStrike" dirty="0">
              <a:solidFill>
                <a:srgbClr val="000000"/>
              </a:solidFill>
              <a:effectLst/>
              <a:latin typeface="Calibri" panose="020F0502020204030204" pitchFamily="34" charset="0"/>
            </a:endParaRPr>
          </a:p>
          <a:p>
            <a:r>
              <a:rPr lang="en-US" sz="2400" dirty="0">
                <a:latin typeface="TimesNewRomanPSMT"/>
              </a:rPr>
              <a:t>Potential objectives:</a:t>
            </a:r>
          </a:p>
          <a:p>
            <a:pPr lvl="1"/>
            <a:r>
              <a:rPr lang="en-US" sz="2000" dirty="0">
                <a:latin typeface="TimesNewRomanPSMT"/>
              </a:rPr>
              <a:t>Waveform &amp; LP-SS support</a:t>
            </a:r>
          </a:p>
          <a:p>
            <a:pPr lvl="2"/>
            <a:r>
              <a:rPr lang="en-US" sz="1865" dirty="0">
                <a:latin typeface="TimesNewRomanPSMT"/>
              </a:rPr>
              <a:t>Waveform-option-1 + waveform-point-3, or waveform-point-3 only </a:t>
            </a:r>
            <a:r>
              <a:rPr lang="en-US" sz="1865" dirty="0">
                <a:latin typeface="TimesNewRomanPSMT"/>
                <a:sym typeface="Wingdings" panose="05000000000000000000" pitchFamily="2" charset="2"/>
              </a:rPr>
              <a:t> </a:t>
            </a:r>
            <a:r>
              <a:rPr lang="en-US" sz="1865" dirty="0">
                <a:highlight>
                  <a:srgbClr val="FFFF00"/>
                </a:highlight>
                <a:latin typeface="TimesNewRomanPSMT"/>
                <a:sym typeface="Wingdings" panose="05000000000000000000" pitchFamily="2" charset="2"/>
              </a:rPr>
              <a:t>Further </a:t>
            </a:r>
            <a:r>
              <a:rPr lang="en-US" sz="1865" dirty="0" err="1">
                <a:highlight>
                  <a:srgbClr val="FFFF00"/>
                </a:highlight>
                <a:latin typeface="TimesNewRomanPSMT"/>
                <a:sym typeface="Wingdings" panose="05000000000000000000" pitchFamily="2" charset="2"/>
              </a:rPr>
              <a:t>downselection</a:t>
            </a:r>
            <a:endParaRPr lang="en-US" sz="1865" dirty="0">
              <a:highlight>
                <a:srgbClr val="FFFF00"/>
              </a:highlight>
              <a:latin typeface="TimesNewRomanPSMT"/>
            </a:endParaRPr>
          </a:p>
          <a:p>
            <a:pPr lvl="3"/>
            <a:r>
              <a:rPr lang="en-US" sz="1865" dirty="0">
                <a:latin typeface="TimesNewRomanPSMT"/>
              </a:rPr>
              <a:t>Waveform-option-1: OOK-1 and/or OOK-4, as described in section 7.2.1.1 (A)(D) in TR38.869. </a:t>
            </a:r>
          </a:p>
          <a:p>
            <a:pPr lvl="3"/>
            <a:r>
              <a:rPr lang="en-US" sz="1865" dirty="0">
                <a:latin typeface="TimesNewRomanPSMT"/>
              </a:rPr>
              <a:t>Waveform-option-3: Harmonized design that accommodates OOK-1/OOK-4 and OFDM waveform, i.e., specified overlayed OFDM sequences over OOK symbol</a:t>
            </a:r>
          </a:p>
          <a:p>
            <a:pPr lvl="2"/>
            <a:r>
              <a:rPr lang="en-US" sz="1865" dirty="0">
                <a:latin typeface="TimesNewRomanPSMT"/>
              </a:rPr>
              <a:t>For RRC IDLE/INACTIVE, in addition to existing PSS/SSS, LP-SS (, i.e., OOK-1 and/or OOK-4 waveform with/without overlayed OFDM sequences with potential further down selection in WI phase) for LP-WUR that cannot receive existing PSS/SSS, is supported for synchronization and/or RRM for serving cell. </a:t>
            </a:r>
          </a:p>
          <a:p>
            <a:pPr lvl="1"/>
            <a:endParaRPr lang="en-US" sz="2400" dirty="0">
              <a:latin typeface="TimesNewRomanPSMT"/>
            </a:endParaRPr>
          </a:p>
          <a:p>
            <a:endParaRPr lang="en-US" sz="2400" dirty="0">
              <a:latin typeface="TimesNewRomanPSMT"/>
            </a:endParaRPr>
          </a:p>
        </p:txBody>
      </p:sp>
      <p:sp>
        <p:nvSpPr>
          <p:cNvPr id="5" name="TextBox 4">
            <a:extLst>
              <a:ext uri="{FF2B5EF4-FFF2-40B4-BE49-F238E27FC236}">
                <a16:creationId xmlns:a16="http://schemas.microsoft.com/office/drawing/2014/main" id="{D41CF8D2-9E25-4397-9B4B-B2B52255C386}"/>
              </a:ext>
            </a:extLst>
          </p:cNvPr>
          <p:cNvSpPr txBox="1"/>
          <p:nvPr/>
        </p:nvSpPr>
        <p:spPr>
          <a:xfrm>
            <a:off x="7563028" y="1118948"/>
            <a:ext cx="7323488" cy="2308324"/>
          </a:xfrm>
          <a:prstGeom prst="rect">
            <a:avLst/>
          </a:prstGeom>
          <a:noFill/>
        </p:spPr>
        <p:txBody>
          <a:bodyPr wrap="square">
            <a:spAutoFit/>
          </a:bodyPr>
          <a:lstStyle/>
          <a:p>
            <a:pPr marL="342900" marR="0" lvl="0" indent="-342900">
              <a:spcBef>
                <a:spcPts val="0"/>
              </a:spcBef>
              <a:spcAft>
                <a:spcPts val="0"/>
              </a:spcAft>
              <a:buFont typeface="Arial" panose="020B0604020202020204" pitchFamily="34" charset="0"/>
              <a:buChar char="•"/>
            </a:pPr>
            <a:r>
              <a:rPr lang="en-US" dirty="0">
                <a:effectLst/>
                <a:latin typeface="Arial" panose="020B0604020202020204" pitchFamily="34" charset="0"/>
                <a:ea typeface="SimSun" panose="02010600030101010101" pitchFamily="2" charset="-122"/>
              </a:rPr>
              <a:t> For IDLE/INACTIVE operation, specify</a:t>
            </a:r>
            <a:endParaRPr lang="en-US" dirty="0">
              <a:effectLst/>
              <a:latin typeface="Times New Roman" panose="02020603050405020304" pitchFamily="18" charset="0"/>
              <a:ea typeface="SimSun" panose="02010600030101010101" pitchFamily="2" charset="-122"/>
            </a:endParaRPr>
          </a:p>
          <a:p>
            <a:pPr marL="742950" marR="0" lvl="1" indent="-285750">
              <a:spcBef>
                <a:spcPts val="0"/>
              </a:spcBef>
              <a:spcAft>
                <a:spcPts val="0"/>
              </a:spcAft>
              <a:buFont typeface="Arial" panose="020B0604020202020204" pitchFamily="34" charset="0"/>
              <a:buChar char="•"/>
            </a:pPr>
            <a:r>
              <a:rPr lang="en-US" dirty="0">
                <a:effectLst/>
                <a:latin typeface="Arial" panose="020B0604020202020204" pitchFamily="34" charset="0"/>
                <a:ea typeface="SimSun" panose="02010600030101010101" pitchFamily="2" charset="-122"/>
              </a:rPr>
              <a:t>UE serving cell RRM measurement offloaded from MR to LR</a:t>
            </a:r>
            <a:endParaRPr lang="en-US" dirty="0">
              <a:effectLst/>
              <a:latin typeface="Times New Roman" panose="02020603050405020304" pitchFamily="18" charset="0"/>
              <a:ea typeface="SimSun" panose="02010600030101010101" pitchFamily="2" charset="-122"/>
            </a:endParaRPr>
          </a:p>
          <a:p>
            <a:pPr marL="742950" marR="0" lvl="1" indent="-285750">
              <a:spcBef>
                <a:spcPts val="0"/>
              </a:spcBef>
              <a:spcAft>
                <a:spcPts val="0"/>
              </a:spcAft>
              <a:buFont typeface="Arial" panose="020B0604020202020204" pitchFamily="34" charset="0"/>
              <a:buChar char="•"/>
            </a:pPr>
            <a:r>
              <a:rPr lang="en-US" dirty="0">
                <a:effectLst/>
                <a:latin typeface="Arial" panose="020B0604020202020204" pitchFamily="34" charset="0"/>
                <a:ea typeface="SimSun" panose="02010600030101010101" pitchFamily="2" charset="-122"/>
              </a:rPr>
              <a:t>Further time domain relaxation (at least X times) of UE MR RRM measurement for both serving and neighbor cell measurement</a:t>
            </a:r>
            <a:endParaRPr lang="en-US" dirty="0">
              <a:effectLst/>
              <a:latin typeface="Times New Roman" panose="02020603050405020304" pitchFamily="18" charset="0"/>
              <a:ea typeface="SimSun" panose="02010600030101010101" pitchFamily="2" charset="-122"/>
            </a:endParaRPr>
          </a:p>
          <a:p>
            <a:pPr marL="1143000" marR="0" lvl="2" indent="-228600">
              <a:spcBef>
                <a:spcPts val="0"/>
              </a:spcBef>
              <a:spcAft>
                <a:spcPts val="0"/>
              </a:spcAft>
              <a:buFont typeface="Arial" panose="020B0604020202020204" pitchFamily="34" charset="0"/>
              <a:buChar char="•"/>
            </a:pPr>
            <a:r>
              <a:rPr lang="en-US" dirty="0">
                <a:effectLst/>
                <a:latin typeface="Arial" panose="020B0604020202020204" pitchFamily="34" charset="0"/>
                <a:ea typeface="SimSun" panose="02010600030101010101" pitchFamily="2" charset="-122"/>
              </a:rPr>
              <a:t>X to be determined in the WI phase</a:t>
            </a:r>
            <a:endParaRPr lang="en-US" dirty="0">
              <a:effectLst/>
              <a:latin typeface="Times New Roman" panose="02020603050405020304" pitchFamily="18" charset="0"/>
              <a:ea typeface="SimSun" panose="02010600030101010101" pitchFamily="2" charset="-122"/>
            </a:endParaRPr>
          </a:p>
          <a:p>
            <a:pPr marL="342900" marR="0" lvl="0" indent="-342900">
              <a:spcBef>
                <a:spcPts val="0"/>
              </a:spcBef>
              <a:spcAft>
                <a:spcPts val="900"/>
              </a:spcAft>
              <a:buFont typeface="Arial" panose="020B0604020202020204" pitchFamily="34" charset="0"/>
              <a:buChar char="•"/>
            </a:pPr>
            <a:r>
              <a:rPr lang="en-US" dirty="0">
                <a:effectLst/>
                <a:latin typeface="Arial" panose="020B0604020202020204" pitchFamily="34" charset="0"/>
                <a:ea typeface="SimSun" panose="02010600030101010101" pitchFamily="2" charset="-122"/>
              </a:rPr>
              <a:t>Note: For CONNECTED mode, UE RRM/RLM/BFD/CSI measurements are performed by MR</a:t>
            </a:r>
            <a:endParaRPr lang="en-US" dirty="0">
              <a:effectLst/>
              <a:latin typeface="Times New Roman" panose="02020603050405020304" pitchFamily="18" charset="0"/>
              <a:ea typeface="SimSun" panose="02010600030101010101" pitchFamily="2" charset="-122"/>
            </a:endParaRPr>
          </a:p>
        </p:txBody>
      </p:sp>
      <p:sp>
        <p:nvSpPr>
          <p:cNvPr id="7" name="TextBox 6">
            <a:extLst>
              <a:ext uri="{FF2B5EF4-FFF2-40B4-BE49-F238E27FC236}">
                <a16:creationId xmlns:a16="http://schemas.microsoft.com/office/drawing/2014/main" id="{83CAA15B-0210-433D-9651-15203B8C5D6F}"/>
              </a:ext>
            </a:extLst>
          </p:cNvPr>
          <p:cNvSpPr txBox="1"/>
          <p:nvPr/>
        </p:nvSpPr>
        <p:spPr>
          <a:xfrm>
            <a:off x="7563028" y="3458799"/>
            <a:ext cx="7497232" cy="1754326"/>
          </a:xfrm>
          <a:prstGeom prst="rect">
            <a:avLst/>
          </a:prstGeom>
          <a:noFill/>
        </p:spPr>
        <p:txBody>
          <a:bodyPr wrap="square">
            <a:spAutoFit/>
          </a:bodyPr>
          <a:lstStyle/>
          <a:p>
            <a:pPr marL="342900" marR="0" lvl="0" indent="-342900">
              <a:spcBef>
                <a:spcPts val="0"/>
              </a:spcBef>
              <a:spcAft>
                <a:spcPts val="0"/>
              </a:spcAft>
              <a:buFont typeface="Wingdings" panose="05000000000000000000" pitchFamily="2" charset="2"/>
              <a:buChar char=""/>
            </a:pPr>
            <a:r>
              <a:rPr lang="en-US" dirty="0">
                <a:effectLst/>
                <a:latin typeface="Arial" panose="020B0604020202020204" pitchFamily="34" charset="0"/>
                <a:ea typeface="SimSun" panose="02010600030101010101" pitchFamily="2" charset="-122"/>
              </a:rPr>
              <a:t>To specify an LP-WUS design commonly applicable to both IDLE/INACTIVE and CONNECTED modes</a:t>
            </a:r>
            <a:endParaRPr lang="en-US" dirty="0">
              <a:effectLst/>
              <a:latin typeface="Times New Roman" panose="02020603050405020304" pitchFamily="18" charset="0"/>
              <a:ea typeface="SimSun" panose="02010600030101010101" pitchFamily="2" charset="-122"/>
            </a:endParaRPr>
          </a:p>
          <a:p>
            <a:pPr marL="342900" marR="0" lvl="0" indent="-342900">
              <a:spcBef>
                <a:spcPts val="0"/>
              </a:spcBef>
              <a:spcAft>
                <a:spcPts val="0"/>
              </a:spcAft>
              <a:buFont typeface="Wingdings" panose="05000000000000000000" pitchFamily="2" charset="2"/>
              <a:buChar char=""/>
            </a:pPr>
            <a:r>
              <a:rPr lang="en-US" dirty="0">
                <a:effectLst/>
                <a:latin typeface="Arial" panose="020B0604020202020204" pitchFamily="34" charset="0"/>
                <a:ea typeface="SimSun" panose="02010600030101010101" pitchFamily="2" charset="-122"/>
              </a:rPr>
              <a:t>For IDLE/INACTIVE mode, to specify procedures to allow UE MR paging monitoring triggered by LP-WUS</a:t>
            </a:r>
            <a:endParaRPr lang="en-US" dirty="0">
              <a:effectLst/>
              <a:latin typeface="Times New Roman" panose="02020603050405020304" pitchFamily="18" charset="0"/>
              <a:ea typeface="SimSun" panose="02010600030101010101" pitchFamily="2" charset="-122"/>
            </a:endParaRPr>
          </a:p>
          <a:p>
            <a:pPr marL="342900" marR="0" lvl="0" indent="-342900">
              <a:spcBef>
                <a:spcPts val="0"/>
              </a:spcBef>
              <a:spcAft>
                <a:spcPts val="900"/>
              </a:spcAft>
              <a:buFont typeface="Wingdings" panose="05000000000000000000" pitchFamily="2" charset="2"/>
              <a:buChar char=""/>
            </a:pPr>
            <a:r>
              <a:rPr lang="en-US" dirty="0">
                <a:effectLst/>
                <a:latin typeface="Arial" panose="020B0604020202020204" pitchFamily="34" charset="0"/>
                <a:ea typeface="SimSun" panose="02010600030101010101" pitchFamily="2" charset="-122"/>
              </a:rPr>
              <a:t>For CONNECTED mode, to specify procedures to allow UE MR PDCCH monitoring triggered by LP-WUS</a:t>
            </a:r>
            <a:endParaRPr lang="en-US" dirty="0">
              <a:effectLst/>
              <a:latin typeface="Times New Roman" panose="02020603050405020304" pitchFamily="18" charset="0"/>
              <a:ea typeface="SimSun" panose="02010600030101010101" pitchFamily="2" charset="-122"/>
            </a:endParaRPr>
          </a:p>
        </p:txBody>
      </p:sp>
      <p:sp>
        <p:nvSpPr>
          <p:cNvPr id="9" name="TextBox 8">
            <a:extLst>
              <a:ext uri="{FF2B5EF4-FFF2-40B4-BE49-F238E27FC236}">
                <a16:creationId xmlns:a16="http://schemas.microsoft.com/office/drawing/2014/main" id="{25F4FFE7-2AA5-41CA-A5B8-D404276B9FE0}"/>
              </a:ext>
            </a:extLst>
          </p:cNvPr>
          <p:cNvSpPr txBox="1"/>
          <p:nvPr/>
        </p:nvSpPr>
        <p:spPr>
          <a:xfrm>
            <a:off x="7563028" y="5129991"/>
            <a:ext cx="6504516" cy="369332"/>
          </a:xfrm>
          <a:prstGeom prst="rect">
            <a:avLst/>
          </a:prstGeom>
          <a:noFill/>
        </p:spPr>
        <p:txBody>
          <a:bodyPr wrap="square">
            <a:spAutoFit/>
          </a:bodyPr>
          <a:lstStyle/>
          <a:p>
            <a:pPr marL="285750" indent="-285750">
              <a:buFont typeface="Arial" panose="020B0604020202020204" pitchFamily="34" charset="0"/>
              <a:buChar char="•"/>
            </a:pPr>
            <a:r>
              <a:rPr lang="en-US" sz="1800" dirty="0">
                <a:effectLst/>
                <a:latin typeface="Arial" panose="020B0604020202020204" pitchFamily="34" charset="0"/>
                <a:ea typeface="SimSun" panose="02010600030101010101" pitchFamily="2" charset="-122"/>
              </a:rPr>
              <a:t>At least duty-cycled monitoring for LP-WUS is supported</a:t>
            </a:r>
            <a:endParaRPr lang="en-US" dirty="0"/>
          </a:p>
        </p:txBody>
      </p:sp>
      <p:sp>
        <p:nvSpPr>
          <p:cNvPr id="11" name="TextBox 10">
            <a:extLst>
              <a:ext uri="{FF2B5EF4-FFF2-40B4-BE49-F238E27FC236}">
                <a16:creationId xmlns:a16="http://schemas.microsoft.com/office/drawing/2014/main" id="{32DB92DB-F99A-4185-923E-8028830BA05F}"/>
              </a:ext>
            </a:extLst>
          </p:cNvPr>
          <p:cNvSpPr txBox="1"/>
          <p:nvPr/>
        </p:nvSpPr>
        <p:spPr>
          <a:xfrm>
            <a:off x="7563028" y="5605618"/>
            <a:ext cx="6707716" cy="646331"/>
          </a:xfrm>
          <a:prstGeom prst="rect">
            <a:avLst/>
          </a:prstGeom>
          <a:noFill/>
        </p:spPr>
        <p:txBody>
          <a:bodyPr wrap="square">
            <a:spAutoFit/>
          </a:bodyPr>
          <a:lstStyle/>
          <a:p>
            <a:pPr marL="285750" indent="-285750">
              <a:buFont typeface="Arial" panose="020B0604020202020204" pitchFamily="34" charset="0"/>
              <a:buChar char="•"/>
            </a:pPr>
            <a:r>
              <a:rPr lang="en-US" dirty="0">
                <a:latin typeface="Arial" panose="020B0604020202020204" pitchFamily="34" charset="0"/>
                <a:ea typeface="SimSun" panose="02010600030101010101" pitchFamily="2" charset="-122"/>
              </a:rPr>
              <a:t>Note: </a:t>
            </a:r>
            <a:r>
              <a:rPr lang="en-US" sz="1800" dirty="0">
                <a:effectLst/>
                <a:latin typeface="Arial" panose="020B0604020202020204" pitchFamily="34" charset="0"/>
                <a:ea typeface="SimSun" panose="02010600030101010101" pitchFamily="2" charset="-122"/>
              </a:rPr>
              <a:t>LP-WUS shall be able to reach at least the coverage of PUSCH for message3</a:t>
            </a:r>
          </a:p>
        </p:txBody>
      </p:sp>
    </p:spTree>
    <p:extLst>
      <p:ext uri="{BB962C8B-B14F-4D97-AF65-F5344CB8AC3E}">
        <p14:creationId xmlns:p14="http://schemas.microsoft.com/office/powerpoint/2010/main" val="1792070981"/>
      </p:ext>
    </p:extLst>
  </p:cSld>
  <p:clrMapOvr>
    <a:masterClrMapping/>
  </p:clrMapOvr>
  <p:transition spd="slow"/>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D0395-6E2A-4D67-A1A6-3A5C1DB567C4}"/>
              </a:ext>
            </a:extLst>
          </p:cNvPr>
          <p:cNvSpPr>
            <a:spLocks noGrp="1"/>
          </p:cNvSpPr>
          <p:nvPr>
            <p:ph type="title"/>
          </p:nvPr>
        </p:nvSpPr>
        <p:spPr>
          <a:xfrm>
            <a:off x="2236190" y="41186"/>
            <a:ext cx="11374390" cy="1046235"/>
          </a:xfrm>
        </p:spPr>
        <p:txBody>
          <a:bodyPr/>
          <a:lstStyle/>
          <a:p>
            <a:r>
              <a:rPr lang="en-US" sz="4000" b="1" u="none" strike="noStrike" dirty="0">
                <a:effectLst/>
              </a:rPr>
              <a:t>ISAC SI</a:t>
            </a:r>
            <a:endParaRPr lang="en-US" sz="4000" b="1" dirty="0"/>
          </a:p>
        </p:txBody>
      </p:sp>
      <p:sp>
        <p:nvSpPr>
          <p:cNvPr id="3" name="Content Placeholder 2">
            <a:extLst>
              <a:ext uri="{FF2B5EF4-FFF2-40B4-BE49-F238E27FC236}">
                <a16:creationId xmlns:a16="http://schemas.microsoft.com/office/drawing/2014/main" id="{ED097699-AEE1-40AC-85E4-6E4DE0A4133F}"/>
              </a:ext>
            </a:extLst>
          </p:cNvPr>
          <p:cNvSpPr>
            <a:spLocks noGrp="1"/>
          </p:cNvSpPr>
          <p:nvPr>
            <p:ph idx="1"/>
          </p:nvPr>
        </p:nvSpPr>
        <p:spPr>
          <a:xfrm>
            <a:off x="404512" y="929216"/>
            <a:ext cx="13954955" cy="4830233"/>
          </a:xfrm>
        </p:spPr>
        <p:txBody>
          <a:bodyPr/>
          <a:lstStyle/>
          <a:p>
            <a:r>
              <a:rPr lang="en-US" sz="2400" dirty="0">
                <a:latin typeface="TimesNewRomanPSMT"/>
              </a:rPr>
              <a:t>References: </a:t>
            </a:r>
            <a:r>
              <a:rPr lang="en-US" sz="2400" dirty="0">
                <a:hlinkClick r:id="rId2" tooltip="http://www.3gpp.org/ftp/tsg_ran/tsg_ran/tsgr_ahs/2021_06_ran_rel18_ws/docs/rws-210659.zip"/>
              </a:rPr>
              <a:t>RWS-230488</a:t>
            </a:r>
            <a:r>
              <a:rPr lang="en-US" sz="2400" dirty="0"/>
              <a:t>, </a:t>
            </a:r>
            <a:r>
              <a:rPr lang="en-US" sz="2400" dirty="0">
                <a:hlinkClick r:id="rId3"/>
              </a:rPr>
              <a:t>RP-231540</a:t>
            </a:r>
            <a:r>
              <a:rPr lang="en-US" sz="2400" dirty="0"/>
              <a:t>, </a:t>
            </a:r>
            <a:r>
              <a:rPr lang="en-US" sz="2400" u="none" strike="noStrike" dirty="0">
                <a:effectLst/>
                <a:hlinkClick r:id="rId4"/>
              </a:rPr>
              <a:t>RP-232617</a:t>
            </a:r>
            <a:endParaRPr lang="en-US" sz="2400" u="none" strike="noStrike" dirty="0">
              <a:effectLst/>
            </a:endParaRPr>
          </a:p>
          <a:p>
            <a:r>
              <a:rPr lang="en-US" sz="2400" dirty="0">
                <a:latin typeface="TimesNewRomanPSMT"/>
              </a:rPr>
              <a:t>RAN to select a small number of ISAC use cases from TR22.837, and to identify appropriate corresponding information needed for the point below, i.e. scenarios, frequency ranges and sensing modes. </a:t>
            </a:r>
          </a:p>
          <a:p>
            <a:pPr marL="1066766" lvl="1" indent="-457200"/>
            <a:r>
              <a:rPr lang="en-US" sz="2000" dirty="0">
                <a:latin typeface="TimesNewRomanPSMT"/>
              </a:rPr>
              <a:t>Also consider the ongoing SA1 TS22.137</a:t>
            </a:r>
          </a:p>
          <a:p>
            <a:r>
              <a:rPr lang="en-US" sz="2400" dirty="0">
                <a:latin typeface="TimesNewRomanPSMT"/>
              </a:rPr>
              <a:t>Potential objectives:</a:t>
            </a:r>
          </a:p>
          <a:p>
            <a:pPr marL="1066766" lvl="1" indent="-457200">
              <a:buFont typeface="+mj-lt"/>
              <a:buAutoNum type="arabicPeriod"/>
            </a:pPr>
            <a:r>
              <a:rPr lang="en-US" sz="2000" dirty="0">
                <a:latin typeface="TimesNewRomanPSMT"/>
              </a:rPr>
              <a:t>A RAN1-led study objective to define channel modelling details for sensing using 38.901 (if applicable to the selected use cases) as a starting point, and taking into account relevant measurements, including:</a:t>
            </a:r>
          </a:p>
          <a:p>
            <a:pPr lvl="2"/>
            <a:r>
              <a:rPr lang="en-US" sz="1800" dirty="0">
                <a:latin typeface="TimesNewRomanPSMT"/>
              </a:rPr>
              <a:t>a.	modelling of sensing targets </a:t>
            </a:r>
            <a:r>
              <a:rPr lang="en-US" sz="1800" u="sng" dirty="0">
                <a:solidFill>
                  <a:srgbClr val="FF0000"/>
                </a:solidFill>
                <a:latin typeface="TimesNewRomanPSMT"/>
              </a:rPr>
              <a:t>and background environment, </a:t>
            </a:r>
            <a:r>
              <a:rPr lang="en-US" sz="1800" dirty="0">
                <a:latin typeface="TimesNewRomanPSMT"/>
              </a:rPr>
              <a:t>including, for example (if needed by the selected use cases), radar cross-section (RCS), mobility and clutter/scattering patterns;</a:t>
            </a:r>
          </a:p>
          <a:p>
            <a:pPr lvl="2"/>
            <a:r>
              <a:rPr lang="en-US" sz="1800" dirty="0">
                <a:latin typeface="TimesNewRomanPSMT"/>
              </a:rPr>
              <a:t>b.	spatial consistency. </a:t>
            </a:r>
          </a:p>
          <a:p>
            <a:pPr marL="609566" lvl="1" indent="0">
              <a:buNone/>
            </a:pPr>
            <a:r>
              <a:rPr lang="en-US" sz="2000" dirty="0">
                <a:latin typeface="TimesNewRomanPSMT"/>
              </a:rPr>
              <a:t>	 </a:t>
            </a:r>
            <a:r>
              <a:rPr lang="en-US" sz="2000" strike="sngStrike" dirty="0">
                <a:solidFill>
                  <a:srgbClr val="FF0000"/>
                </a:solidFill>
                <a:latin typeface="TimesNewRomanPSMT"/>
              </a:rPr>
              <a:t>This objective to start after completion of the first (RAN-led) objective if not already done in SID. </a:t>
            </a:r>
          </a:p>
          <a:p>
            <a:pPr lvl="1"/>
            <a:r>
              <a:rPr lang="en-US" sz="1869" dirty="0">
                <a:highlight>
                  <a:srgbClr val="FFFF00"/>
                </a:highlight>
                <a:latin typeface="TimesNewRomanPSMT"/>
              </a:rPr>
              <a:t>Anything else?</a:t>
            </a:r>
          </a:p>
        </p:txBody>
      </p:sp>
    </p:spTree>
    <p:extLst>
      <p:ext uri="{BB962C8B-B14F-4D97-AF65-F5344CB8AC3E}">
        <p14:creationId xmlns:p14="http://schemas.microsoft.com/office/powerpoint/2010/main" val="2571732600"/>
      </p:ext>
    </p:extLst>
  </p:cSld>
  <p:clrMapOvr>
    <a:masterClrMapping/>
  </p:clrMapOvr>
  <p:transition spd="slow"/>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D0395-6E2A-4D67-A1A6-3A5C1DB567C4}"/>
              </a:ext>
            </a:extLst>
          </p:cNvPr>
          <p:cNvSpPr>
            <a:spLocks noGrp="1"/>
          </p:cNvSpPr>
          <p:nvPr>
            <p:ph type="title"/>
          </p:nvPr>
        </p:nvSpPr>
        <p:spPr>
          <a:xfrm>
            <a:off x="2236189" y="41186"/>
            <a:ext cx="11818477" cy="1046235"/>
          </a:xfrm>
        </p:spPr>
        <p:txBody>
          <a:bodyPr/>
          <a:lstStyle/>
          <a:p>
            <a:r>
              <a:rPr lang="en-US" sz="4000" b="1" u="none" strike="noStrike" dirty="0">
                <a:effectLst/>
              </a:rPr>
              <a:t>Exploring study in new spectrum (7-24GHz) SI</a:t>
            </a:r>
            <a:endParaRPr lang="en-US" sz="4000" b="1" dirty="0"/>
          </a:p>
        </p:txBody>
      </p:sp>
      <p:sp>
        <p:nvSpPr>
          <p:cNvPr id="3" name="Content Placeholder 2">
            <a:extLst>
              <a:ext uri="{FF2B5EF4-FFF2-40B4-BE49-F238E27FC236}">
                <a16:creationId xmlns:a16="http://schemas.microsoft.com/office/drawing/2014/main" id="{ED097699-AEE1-40AC-85E4-6E4DE0A4133F}"/>
              </a:ext>
            </a:extLst>
          </p:cNvPr>
          <p:cNvSpPr>
            <a:spLocks noGrp="1"/>
          </p:cNvSpPr>
          <p:nvPr>
            <p:ph idx="1"/>
          </p:nvPr>
        </p:nvSpPr>
        <p:spPr>
          <a:xfrm>
            <a:off x="404512" y="929216"/>
            <a:ext cx="13954955" cy="4830233"/>
          </a:xfrm>
        </p:spPr>
        <p:txBody>
          <a:bodyPr/>
          <a:lstStyle/>
          <a:p>
            <a:r>
              <a:rPr lang="en-US" sz="2400" dirty="0">
                <a:latin typeface="TimesNewRomanPSMT"/>
              </a:rPr>
              <a:t>References: </a:t>
            </a:r>
            <a:r>
              <a:rPr lang="en-US" sz="2400" dirty="0">
                <a:hlinkClick r:id="rId2" tooltip="http://www.3gpp.org/ftp/tsg_ran/tsg_ran/tsgr_ahs/2021_06_ran_rel18_ws/docs/rws-210659.zip"/>
              </a:rPr>
              <a:t>RWS-230488</a:t>
            </a:r>
            <a:r>
              <a:rPr lang="en-US" sz="2400" dirty="0"/>
              <a:t>, </a:t>
            </a:r>
            <a:r>
              <a:rPr lang="en-US" sz="2400" dirty="0">
                <a:hlinkClick r:id="rId3"/>
              </a:rPr>
              <a:t>RP-231540</a:t>
            </a:r>
            <a:r>
              <a:rPr lang="en-US" sz="2400" dirty="0"/>
              <a:t>, </a:t>
            </a:r>
            <a:r>
              <a:rPr lang="en-US" sz="2400" u="none" strike="noStrike" dirty="0">
                <a:effectLst/>
                <a:hlinkClick r:id="rId4"/>
              </a:rPr>
              <a:t>RP-232617</a:t>
            </a:r>
            <a:endParaRPr lang="en-US" sz="2400" b="0" i="0" u="none" strike="noStrike" dirty="0">
              <a:solidFill>
                <a:srgbClr val="000000"/>
              </a:solidFill>
              <a:effectLst/>
              <a:latin typeface="Calibri" panose="020F0502020204030204" pitchFamily="34" charset="0"/>
            </a:endParaRPr>
          </a:p>
          <a:p>
            <a:r>
              <a:rPr lang="en-US" sz="2400" dirty="0">
                <a:latin typeface="TimesNewRomanPSMT"/>
              </a:rPr>
              <a:t>Potential objectives (</a:t>
            </a:r>
            <a:r>
              <a:rPr lang="en-US" sz="2400" u="sng" dirty="0">
                <a:latin typeface="TimesNewRomanPSMT"/>
              </a:rPr>
              <a:t>starting from Q2’2024</a:t>
            </a:r>
            <a:r>
              <a:rPr lang="en-US" sz="2400" dirty="0">
                <a:latin typeface="TimesNewRomanPSMT"/>
              </a:rPr>
              <a:t>):</a:t>
            </a:r>
          </a:p>
          <a:p>
            <a:pPr marL="742950" lvl="1" indent="-285750">
              <a:spcBef>
                <a:spcPts val="0"/>
              </a:spcBef>
              <a:spcAft>
                <a:spcPts val="0"/>
              </a:spcAft>
            </a:pPr>
            <a:r>
              <a:rPr lang="en-US" sz="1800" dirty="0">
                <a:effectLst/>
                <a:latin typeface="TimesNewRomanPSMT"/>
                <a:ea typeface="SimSun" panose="02010600030101010101" pitchFamily="2" charset="-122"/>
                <a:cs typeface="Times New Roman" panose="02020603050405020304" pitchFamily="18" charset="0"/>
              </a:rPr>
              <a:t>V</a:t>
            </a:r>
            <a:r>
              <a:rPr lang="en-GB" sz="2000" dirty="0" err="1">
                <a:effectLst/>
                <a:latin typeface="Calibri" panose="020F0502020204030204" pitchFamily="34" charset="0"/>
                <a:ea typeface="SimSun" panose="02010600030101010101" pitchFamily="2" charset="-122"/>
                <a:cs typeface="Times New Roman" panose="02020603050405020304" pitchFamily="18" charset="0"/>
              </a:rPr>
              <a:t>alidate</a:t>
            </a:r>
            <a:r>
              <a:rPr lang="en-GB" sz="2000" dirty="0">
                <a:effectLst/>
                <a:latin typeface="Calibri" panose="020F0502020204030204" pitchFamily="34" charset="0"/>
                <a:ea typeface="SimSun" panose="02010600030101010101" pitchFamily="2" charset="-122"/>
                <a:cs typeface="Times New Roman" panose="02020603050405020304" pitchFamily="18" charset="0"/>
              </a:rPr>
              <a:t> using measurements the channel model of TR38.901 for 7-24 GHz, and </a:t>
            </a:r>
            <a:endParaRPr lang="en-US" sz="2000" dirty="0">
              <a:effectLst/>
              <a:latin typeface="Calibri" panose="020F0502020204030204" pitchFamily="34" charset="0"/>
              <a:ea typeface="SimSun" panose="02010600030101010101" pitchFamily="2" charset="-122"/>
              <a:cs typeface="Times New Roman" panose="02020603050405020304" pitchFamily="18" charset="0"/>
            </a:endParaRPr>
          </a:p>
          <a:p>
            <a:pPr marL="800100" lvl="1" indent="-342900">
              <a:spcBef>
                <a:spcPts val="0"/>
              </a:spcBef>
              <a:spcAft>
                <a:spcPts val="0"/>
              </a:spcAft>
            </a:pPr>
            <a:r>
              <a:rPr lang="en-GB" sz="2000" u="sng" dirty="0">
                <a:solidFill>
                  <a:srgbClr val="FF0000"/>
                </a:solidFill>
                <a:latin typeface="Calibri" panose="020F0502020204030204" pitchFamily="34" charset="0"/>
                <a:ea typeface="SimSun" panose="02010600030101010101" pitchFamily="2" charset="-122"/>
                <a:cs typeface="Times New Roman" panose="02020603050405020304" pitchFamily="18" charset="0"/>
              </a:rPr>
              <a:t>As necessary:</a:t>
            </a:r>
            <a:r>
              <a:rPr lang="en-GB" sz="2000" dirty="0">
                <a:latin typeface="Calibri" panose="020F0502020204030204" pitchFamily="34" charset="0"/>
                <a:ea typeface="SimSun" panose="02010600030101010101" pitchFamily="2" charset="-122"/>
                <a:cs typeface="Times New Roman" panose="02020603050405020304" pitchFamily="18" charset="0"/>
              </a:rPr>
              <a:t> T</a:t>
            </a:r>
            <a:r>
              <a:rPr lang="en-GB" sz="2000" dirty="0">
                <a:effectLst/>
                <a:latin typeface="Calibri" panose="020F0502020204030204" pitchFamily="34" charset="0"/>
                <a:ea typeface="SimSun" panose="02010600030101010101" pitchFamily="2" charset="-122"/>
                <a:cs typeface="Times New Roman" panose="02020603050405020304" pitchFamily="18" charset="0"/>
              </a:rPr>
              <a:t>o adapt/extend </a:t>
            </a:r>
            <a:r>
              <a:rPr lang="en-GB" sz="2000" strike="sngStrike" dirty="0">
                <a:solidFill>
                  <a:srgbClr val="FF0000"/>
                </a:solidFill>
                <a:effectLst/>
                <a:latin typeface="Calibri" panose="020F0502020204030204" pitchFamily="34" charset="0"/>
                <a:ea typeface="SimSun" panose="02010600030101010101" pitchFamily="2" charset="-122"/>
                <a:cs typeface="Times New Roman" panose="02020603050405020304" pitchFamily="18" charset="0"/>
              </a:rPr>
              <a:t>as necessary </a:t>
            </a:r>
            <a:r>
              <a:rPr lang="en-GB" sz="2000" dirty="0">
                <a:effectLst/>
                <a:latin typeface="Calibri" panose="020F0502020204030204" pitchFamily="34" charset="0"/>
                <a:ea typeface="SimSun" panose="02010600030101010101" pitchFamily="2" charset="-122"/>
                <a:cs typeface="Times New Roman" panose="02020603050405020304" pitchFamily="18" charset="0"/>
              </a:rPr>
              <a:t>the channel model of 38.901 for at least 7-24 GHz, </a:t>
            </a:r>
            <a:r>
              <a:rPr lang="en-GB" sz="2000" u="sng" dirty="0">
                <a:solidFill>
                  <a:srgbClr val="FF0000"/>
                </a:solidFill>
                <a:effectLst/>
                <a:latin typeface="Calibri" panose="020F0502020204030204" pitchFamily="34" charset="0"/>
                <a:ea typeface="SimSun" panose="02010600030101010101" pitchFamily="2" charset="-122"/>
                <a:cs typeface="Times New Roman" panose="02020603050405020304" pitchFamily="18" charset="0"/>
              </a:rPr>
              <a:t>additionally</a:t>
            </a:r>
            <a:r>
              <a:rPr lang="en-GB" sz="2000" dirty="0">
                <a:effectLst/>
                <a:latin typeface="Calibri" panose="020F0502020204030204" pitchFamily="34" charset="0"/>
                <a:ea typeface="SimSun" panose="02010600030101010101" pitchFamily="2" charset="-122"/>
                <a:cs typeface="Times New Roman" panose="02020603050405020304" pitchFamily="18" charset="0"/>
              </a:rPr>
              <a:t> including at least the following aspects for applicable scenarios: </a:t>
            </a:r>
            <a:endParaRPr lang="en-US" sz="2000" dirty="0">
              <a:effectLst/>
              <a:latin typeface="Calibri" panose="020F0502020204030204" pitchFamily="34" charset="0"/>
              <a:ea typeface="SimSun" panose="02010600030101010101" pitchFamily="2" charset="-122"/>
              <a:cs typeface="Times New Roman" panose="02020603050405020304" pitchFamily="18" charset="0"/>
            </a:endParaRPr>
          </a:p>
          <a:p>
            <a:pPr marL="1257300" lvl="2" indent="-342900">
              <a:spcBef>
                <a:spcPts val="0"/>
              </a:spcBef>
              <a:spcAft>
                <a:spcPts val="0"/>
              </a:spcAft>
            </a:pPr>
            <a:r>
              <a:rPr lang="en-GB" sz="2000" dirty="0">
                <a:effectLst/>
                <a:latin typeface="Calibri" panose="020F0502020204030204" pitchFamily="34" charset="0"/>
                <a:ea typeface="SimSun" panose="02010600030101010101" pitchFamily="2" charset="-122"/>
                <a:cs typeface="Times New Roman" panose="02020603050405020304" pitchFamily="18" charset="0"/>
              </a:rPr>
              <a:t>Near-field propagation; </a:t>
            </a:r>
            <a:endParaRPr lang="en-US" sz="2000" dirty="0">
              <a:effectLst/>
              <a:latin typeface="Calibri" panose="020F0502020204030204" pitchFamily="34" charset="0"/>
              <a:ea typeface="SimSun" panose="02010600030101010101" pitchFamily="2" charset="-122"/>
              <a:cs typeface="Times New Roman" panose="02020603050405020304" pitchFamily="18" charset="0"/>
            </a:endParaRPr>
          </a:p>
          <a:p>
            <a:pPr marL="1257300" lvl="2" indent="-342900">
              <a:spcBef>
                <a:spcPts val="0"/>
              </a:spcBef>
              <a:spcAft>
                <a:spcPts val="0"/>
              </a:spcAft>
            </a:pPr>
            <a:r>
              <a:rPr lang="en-GB" sz="2000" dirty="0">
                <a:effectLst/>
                <a:latin typeface="Calibri" panose="020F0502020204030204" pitchFamily="34" charset="0"/>
                <a:ea typeface="SimSun" panose="02010600030101010101" pitchFamily="2" charset="-122"/>
                <a:cs typeface="Times New Roman" panose="02020603050405020304" pitchFamily="18" charset="0"/>
              </a:rPr>
              <a:t>Spatial non-stationarity.</a:t>
            </a:r>
            <a:endParaRPr lang="en-US" sz="2000" dirty="0">
              <a:effectLst/>
              <a:latin typeface="Calibri" panose="020F0502020204030204" pitchFamily="34" charset="0"/>
              <a:ea typeface="SimSun" panose="02010600030101010101" pitchFamily="2" charset="-122"/>
              <a:cs typeface="Times New Roman" panose="02020603050405020304" pitchFamily="18" charset="0"/>
            </a:endParaRPr>
          </a:p>
          <a:p>
            <a:pPr marL="24" marR="0" indent="0" hangingPunct="0">
              <a:spcBef>
                <a:spcPts val="0"/>
              </a:spcBef>
              <a:spcAft>
                <a:spcPts val="900"/>
              </a:spcAft>
              <a:buNone/>
            </a:pPr>
            <a:r>
              <a:rPr lang="en-GB" sz="2000" dirty="0">
                <a:latin typeface="Calibri" panose="020F0502020204030204" pitchFamily="34" charset="0"/>
                <a:ea typeface="SimSun" panose="02010600030101010101" pitchFamily="2" charset="-122"/>
                <a:cs typeface="Times New Roman" panose="02020603050405020304" pitchFamily="18" charset="0"/>
              </a:rPr>
              <a:t>        </a:t>
            </a:r>
            <a:r>
              <a:rPr lang="en-GB" sz="2000" dirty="0">
                <a:effectLst/>
                <a:latin typeface="Calibri" panose="020F0502020204030204" pitchFamily="34" charset="0"/>
                <a:ea typeface="SimSun" panose="02010600030101010101" pitchFamily="2" charset="-122"/>
                <a:cs typeface="Times New Roman" panose="02020603050405020304" pitchFamily="18" charset="0"/>
              </a:rPr>
              <a:t>Note that continuity of the channel model in the frequency domain shall be ensured.</a:t>
            </a:r>
            <a:endParaRPr lang="en-US" sz="2000" dirty="0">
              <a:effectLst/>
              <a:latin typeface="Calibri" panose="020F0502020204030204" pitchFamily="34" charset="0"/>
              <a:ea typeface="SimSun" panose="02010600030101010101" pitchFamily="2" charset="-122"/>
              <a:cs typeface="Times New Roman" panose="02020603050405020304" pitchFamily="18" charset="0"/>
            </a:endParaRPr>
          </a:p>
          <a:p>
            <a:pPr marL="0" indent="0">
              <a:buNone/>
            </a:pPr>
            <a:r>
              <a:rPr lang="en-GB" sz="2000" dirty="0">
                <a:effectLst/>
                <a:latin typeface="Calibri" panose="020F0502020204030204" pitchFamily="34" charset="0"/>
                <a:ea typeface="SimSun" panose="02010600030101010101" pitchFamily="2" charset="-122"/>
                <a:cs typeface="Arial" panose="020B0604020202020204" pitchFamily="34" charset="0"/>
              </a:rPr>
              <a:t>        Note that mathematical and/or theoretical aspects (if any) may be studied before results of measurement campaigns are available. Study of measurement results is </a:t>
            </a:r>
            <a:r>
              <a:rPr lang="en-GB" sz="2000" strike="sngStrike" dirty="0">
                <a:solidFill>
                  <a:srgbClr val="FF0000"/>
                </a:solidFill>
                <a:effectLst/>
                <a:latin typeface="Calibri" panose="020F0502020204030204" pitchFamily="34" charset="0"/>
                <a:ea typeface="SimSun" panose="02010600030101010101" pitchFamily="2" charset="-122"/>
                <a:cs typeface="Arial" panose="020B0604020202020204" pitchFamily="34" charset="0"/>
              </a:rPr>
              <a:t>likely to be able </a:t>
            </a:r>
            <a:r>
              <a:rPr lang="en-GB" sz="2000" dirty="0">
                <a:effectLst/>
                <a:latin typeface="Calibri" panose="020F0502020204030204" pitchFamily="34" charset="0"/>
                <a:ea typeface="SimSun" panose="02010600030101010101" pitchFamily="2" charset="-122"/>
                <a:cs typeface="Arial" panose="020B0604020202020204" pitchFamily="34" charset="0"/>
              </a:rPr>
              <a:t>to start in Q3 2024 (</a:t>
            </a:r>
            <a:r>
              <a:rPr lang="en-GB" sz="2000" u="sng" dirty="0">
                <a:solidFill>
                  <a:srgbClr val="FF0000"/>
                </a:solidFill>
                <a:effectLst/>
                <a:latin typeface="Calibri" panose="020F0502020204030204" pitchFamily="34" charset="0"/>
                <a:ea typeface="SimSun" panose="02010600030101010101" pitchFamily="2" charset="-122"/>
                <a:cs typeface="Arial" panose="020B0604020202020204" pitchFamily="34" charset="0"/>
              </a:rPr>
              <a:t>Note: measurement results may be available and submitted earlier</a:t>
            </a:r>
            <a:r>
              <a:rPr lang="en-GB" sz="2000" dirty="0">
                <a:effectLst/>
                <a:latin typeface="Calibri" panose="020F0502020204030204" pitchFamily="34" charset="0"/>
                <a:ea typeface="SimSun" panose="02010600030101010101" pitchFamily="2" charset="-122"/>
                <a:cs typeface="Arial" panose="020B0604020202020204" pitchFamily="34" charset="0"/>
              </a:rPr>
              <a:t>).</a:t>
            </a:r>
          </a:p>
          <a:p>
            <a:pPr marL="0" indent="0">
              <a:buNone/>
            </a:pPr>
            <a:r>
              <a:rPr lang="en-GB" sz="2000" dirty="0">
                <a:highlight>
                  <a:srgbClr val="FFFF00"/>
                </a:highlight>
                <a:latin typeface="Calibri" panose="020F0502020204030204" pitchFamily="34" charset="0"/>
                <a:ea typeface="SimSun" panose="02010600030101010101" pitchFamily="2" charset="-122"/>
                <a:cs typeface="Arial" panose="020B0604020202020204" pitchFamily="34" charset="0"/>
              </a:rPr>
              <a:t>        anything else?</a:t>
            </a:r>
            <a:endParaRPr lang="en-US" sz="3600" dirty="0">
              <a:highlight>
                <a:srgbClr val="FFFF00"/>
              </a:highlight>
              <a:latin typeface="TimesNewRomanPSMT"/>
            </a:endParaRPr>
          </a:p>
        </p:txBody>
      </p:sp>
    </p:spTree>
    <p:extLst>
      <p:ext uri="{BB962C8B-B14F-4D97-AF65-F5344CB8AC3E}">
        <p14:creationId xmlns:p14="http://schemas.microsoft.com/office/powerpoint/2010/main" val="1861628272"/>
      </p:ext>
    </p:extLst>
  </p:cSld>
  <p:clrMapOvr>
    <a:masterClrMapping/>
  </p:clrMapOvr>
  <p:transition spd="slow"/>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D0395-6E2A-4D67-A1A6-3A5C1DB567C4}"/>
              </a:ext>
            </a:extLst>
          </p:cNvPr>
          <p:cNvSpPr>
            <a:spLocks noGrp="1"/>
          </p:cNvSpPr>
          <p:nvPr>
            <p:ph type="title"/>
          </p:nvPr>
        </p:nvSpPr>
        <p:spPr>
          <a:xfrm>
            <a:off x="2236190" y="41186"/>
            <a:ext cx="11374390" cy="1046235"/>
          </a:xfrm>
        </p:spPr>
        <p:txBody>
          <a:bodyPr/>
          <a:lstStyle/>
          <a:p>
            <a:r>
              <a:rPr lang="en-US" sz="4000" b="1" u="none" strike="noStrike" dirty="0">
                <a:effectLst/>
              </a:rPr>
              <a:t>Mobility Enhancements WI</a:t>
            </a:r>
            <a:endParaRPr lang="en-US" sz="4000" b="1" dirty="0"/>
          </a:p>
        </p:txBody>
      </p:sp>
      <p:sp>
        <p:nvSpPr>
          <p:cNvPr id="3" name="Content Placeholder 2">
            <a:extLst>
              <a:ext uri="{FF2B5EF4-FFF2-40B4-BE49-F238E27FC236}">
                <a16:creationId xmlns:a16="http://schemas.microsoft.com/office/drawing/2014/main" id="{ED097699-AEE1-40AC-85E4-6E4DE0A4133F}"/>
              </a:ext>
            </a:extLst>
          </p:cNvPr>
          <p:cNvSpPr>
            <a:spLocks noGrp="1"/>
          </p:cNvSpPr>
          <p:nvPr>
            <p:ph idx="1"/>
          </p:nvPr>
        </p:nvSpPr>
        <p:spPr>
          <a:xfrm>
            <a:off x="404512" y="929216"/>
            <a:ext cx="13954955" cy="5266485"/>
          </a:xfrm>
        </p:spPr>
        <p:txBody>
          <a:bodyPr/>
          <a:lstStyle/>
          <a:p>
            <a:r>
              <a:rPr lang="en-US" sz="2000" dirty="0">
                <a:latin typeface="TimesNewRomanPSMT"/>
              </a:rPr>
              <a:t>References: </a:t>
            </a:r>
            <a:r>
              <a:rPr lang="en-US" sz="2000" dirty="0">
                <a:hlinkClick r:id="rId2" tooltip="http://www.3gpp.org/ftp/tsg_ran/tsg_ran/tsgr_ahs/2021_06_ran_rel18_ws/docs/rws-210659.zip"/>
              </a:rPr>
              <a:t>RWS-230488</a:t>
            </a:r>
            <a:r>
              <a:rPr lang="en-US" sz="2000" dirty="0"/>
              <a:t>, </a:t>
            </a:r>
            <a:r>
              <a:rPr lang="en-US" sz="2000" dirty="0">
                <a:hlinkClick r:id="rId3"/>
              </a:rPr>
              <a:t>RP-231540</a:t>
            </a:r>
            <a:r>
              <a:rPr lang="en-US" sz="2000" dirty="0"/>
              <a:t>, </a:t>
            </a:r>
            <a:r>
              <a:rPr lang="en-US" sz="2000" u="none" strike="noStrike" dirty="0">
                <a:effectLst/>
                <a:hlinkClick r:id="rId4"/>
              </a:rPr>
              <a:t>RP-232618</a:t>
            </a:r>
            <a:endParaRPr lang="en-US" sz="2000" b="0" i="0" u="none" strike="noStrike" dirty="0">
              <a:solidFill>
                <a:srgbClr val="000000"/>
              </a:solidFill>
              <a:effectLst/>
              <a:latin typeface="Calibri" panose="020F0502020204030204" pitchFamily="34" charset="0"/>
            </a:endParaRPr>
          </a:p>
          <a:p>
            <a:r>
              <a:rPr lang="en-US" sz="2000" dirty="0">
                <a:latin typeface="TimesNewRomanPSMT"/>
              </a:rPr>
              <a:t>Potential objectives:</a:t>
            </a:r>
          </a:p>
          <a:p>
            <a:pPr lvl="1"/>
            <a:r>
              <a:rPr lang="en-US" sz="1800" dirty="0">
                <a:latin typeface="TimesNewRomanPSMT"/>
              </a:rPr>
              <a:t>Specify support for inter-CU Layer 2 Mobility (LTM)</a:t>
            </a:r>
          </a:p>
          <a:p>
            <a:pPr lvl="2"/>
            <a:r>
              <a:rPr lang="en-US" sz="1600" u="sng" dirty="0">
                <a:solidFill>
                  <a:srgbClr val="FF0000"/>
                </a:solidFill>
                <a:latin typeface="TimesNewRomanPSMT"/>
              </a:rPr>
              <a:t>Prioritize the case when CU is acting as MN when DC is not configured</a:t>
            </a:r>
          </a:p>
          <a:p>
            <a:pPr lvl="2"/>
            <a:r>
              <a:rPr lang="en-US" sz="1600" u="sng" dirty="0">
                <a:solidFill>
                  <a:srgbClr val="FF0000"/>
                </a:solidFill>
                <a:highlight>
                  <a:srgbClr val="FFFF00"/>
                </a:highlight>
                <a:latin typeface="TimesNewRomanPSMT"/>
              </a:rPr>
              <a:t>Whether to additionally support e.g. when CU is acting SN? (focus on practical deployments)</a:t>
            </a:r>
          </a:p>
          <a:p>
            <a:pPr lvl="3"/>
            <a:r>
              <a:rPr lang="en-US" sz="1400" u="sng" dirty="0">
                <a:solidFill>
                  <a:srgbClr val="FF0000"/>
                </a:solidFill>
                <a:highlight>
                  <a:srgbClr val="FFFF00"/>
                </a:highlight>
                <a:latin typeface="TimesNewRomanPSMT"/>
              </a:rPr>
              <a:t>In this case, </a:t>
            </a:r>
            <a:r>
              <a:rPr lang="en-US" sz="1400" u="sng" strike="sngStrike" dirty="0">
                <a:solidFill>
                  <a:srgbClr val="FF0000"/>
                </a:solidFill>
                <a:highlight>
                  <a:srgbClr val="FFFF00"/>
                </a:highlight>
                <a:latin typeface="TimesNewRomanPSMT"/>
              </a:rPr>
              <a:t>whether</a:t>
            </a:r>
            <a:r>
              <a:rPr lang="en-US" sz="1400" u="sng" dirty="0">
                <a:solidFill>
                  <a:srgbClr val="FF0000"/>
                </a:solidFill>
                <a:highlight>
                  <a:srgbClr val="FFFF00"/>
                </a:highlight>
                <a:latin typeface="TimesNewRomanPSMT"/>
              </a:rPr>
              <a:t> it is supported for </a:t>
            </a:r>
            <a:r>
              <a:rPr lang="en-US" sz="1400" u="sng" strike="sngStrike" dirty="0">
                <a:solidFill>
                  <a:srgbClr val="FF0000"/>
                </a:solidFill>
                <a:highlight>
                  <a:srgbClr val="FFFF00"/>
                </a:highlight>
                <a:latin typeface="TimesNewRomanPSMT"/>
              </a:rPr>
              <a:t>EN-DC and/or </a:t>
            </a:r>
            <a:r>
              <a:rPr lang="en-US" sz="1400" u="sng" dirty="0">
                <a:solidFill>
                  <a:srgbClr val="FF0000"/>
                </a:solidFill>
                <a:highlight>
                  <a:srgbClr val="FFFF00"/>
                </a:highlight>
                <a:latin typeface="TimesNewRomanPSMT"/>
              </a:rPr>
              <a:t>NR-DC only</a:t>
            </a:r>
            <a:r>
              <a:rPr lang="en-US" sz="1400" u="sng" strike="sngStrike" dirty="0">
                <a:solidFill>
                  <a:srgbClr val="FF0000"/>
                </a:solidFill>
                <a:highlight>
                  <a:srgbClr val="FFFF00"/>
                </a:highlight>
                <a:latin typeface="TimesNewRomanPSMT"/>
              </a:rPr>
              <a:t>?</a:t>
            </a:r>
          </a:p>
          <a:p>
            <a:pPr lvl="1"/>
            <a:r>
              <a:rPr lang="en-US" sz="1800" dirty="0">
                <a:latin typeface="TimesNewRomanPSMT"/>
              </a:rPr>
              <a:t>Measurements related enhancements for purpose of supporting LTM:</a:t>
            </a:r>
          </a:p>
          <a:p>
            <a:pPr lvl="2"/>
            <a:r>
              <a:rPr lang="en-US" sz="1600" dirty="0">
                <a:latin typeface="TimesNewRomanPSMT"/>
              </a:rPr>
              <a:t>Specify event triggered L1 measurement reporting for triggering LTM </a:t>
            </a:r>
            <a:r>
              <a:rPr lang="en-US" sz="1600" u="sng" dirty="0">
                <a:solidFill>
                  <a:srgbClr val="FF0000"/>
                </a:solidFill>
                <a:latin typeface="TimesNewRomanPSMT"/>
                <a:sym typeface="Wingdings" panose="05000000000000000000" pitchFamily="2" charset="2"/>
              </a:rPr>
              <a:t> depending on the detailed discussion in RAN#102, resolve how to avoid overlapping with similar objective in MIMO WI</a:t>
            </a:r>
            <a:endParaRPr lang="en-US" sz="1600" u="sng" dirty="0">
              <a:solidFill>
                <a:srgbClr val="FF0000"/>
              </a:solidFill>
              <a:latin typeface="TimesNewRomanPSMT"/>
            </a:endParaRPr>
          </a:p>
          <a:p>
            <a:pPr lvl="2"/>
            <a:r>
              <a:rPr lang="en-US" sz="1600" dirty="0">
                <a:latin typeface="TimesNewRomanPSMT"/>
              </a:rPr>
              <a:t>Specify support for CSI-RS measurements for LTM procedures and enable CSI-RS based beam management and/or other physical layer operations on candidate cells before LTM</a:t>
            </a:r>
          </a:p>
          <a:p>
            <a:pPr lvl="1"/>
            <a:r>
              <a:rPr lang="en-US" sz="1800" dirty="0">
                <a:latin typeface="TimesNewRomanPSMT"/>
              </a:rPr>
              <a:t>Support of conditional mobility (including set of candidate cells, UE evaluated mobility conditions, ability for UE to perform subsequent mobility procedures without need for RRC configuration) along with short mobility interruption time (similar to that achievable with LTM).</a:t>
            </a:r>
          </a:p>
          <a:p>
            <a:pPr lvl="2"/>
            <a:r>
              <a:rPr lang="en-US" sz="1600" dirty="0">
                <a:highlight>
                  <a:srgbClr val="FFFF00"/>
                </a:highlight>
                <a:latin typeface="TimesNewRomanPSMT"/>
              </a:rPr>
              <a:t>Next Step question to consider the most appropriate approach to achieve this aim. For example, by specifying conditional triggering of LTM, or specifying support of Early TA or </a:t>
            </a:r>
            <a:r>
              <a:rPr lang="en-US" sz="1600" dirty="0" err="1">
                <a:highlight>
                  <a:srgbClr val="FFFF00"/>
                </a:highlight>
                <a:latin typeface="TimesNewRomanPSMT"/>
              </a:rPr>
              <a:t>RACHless</a:t>
            </a:r>
            <a:r>
              <a:rPr lang="en-US" sz="1600" dirty="0">
                <a:highlight>
                  <a:srgbClr val="FFFF00"/>
                </a:highlight>
                <a:latin typeface="TimesNewRomanPSMT"/>
              </a:rPr>
              <a:t> (as defined for LTM) to be used as part of layer 3 CHO, or possibly other approaches. If this questions cannot be concluded during the Rel-19 scoping discussion then it may be possible to start with a RAN2 study phase.</a:t>
            </a:r>
          </a:p>
          <a:p>
            <a:pPr lvl="1"/>
            <a:r>
              <a:rPr lang="en-US" sz="1800" dirty="0">
                <a:highlight>
                  <a:srgbClr val="FFFF00"/>
                </a:highlight>
                <a:latin typeface="TimesNewRomanPSMT"/>
              </a:rPr>
              <a:t>Anything else (e.g., RAN4 related)?</a:t>
            </a:r>
          </a:p>
        </p:txBody>
      </p:sp>
    </p:spTree>
    <p:extLst>
      <p:ext uri="{BB962C8B-B14F-4D97-AF65-F5344CB8AC3E}">
        <p14:creationId xmlns:p14="http://schemas.microsoft.com/office/powerpoint/2010/main" val="1199187583"/>
      </p:ext>
    </p:extLst>
  </p:cSld>
  <p:clrMapOvr>
    <a:masterClrMapping/>
  </p:clrMapOvr>
  <p:transition spd="slow"/>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D0395-6E2A-4D67-A1A6-3A5C1DB567C4}"/>
              </a:ext>
            </a:extLst>
          </p:cNvPr>
          <p:cNvSpPr>
            <a:spLocks noGrp="1"/>
          </p:cNvSpPr>
          <p:nvPr>
            <p:ph type="title"/>
          </p:nvPr>
        </p:nvSpPr>
        <p:spPr>
          <a:xfrm>
            <a:off x="2236190" y="41186"/>
            <a:ext cx="11374390" cy="1046235"/>
          </a:xfrm>
        </p:spPr>
        <p:txBody>
          <a:bodyPr/>
          <a:lstStyle/>
          <a:p>
            <a:r>
              <a:rPr lang="en-US" sz="4000" b="1" u="none" strike="noStrike" dirty="0">
                <a:effectLst/>
              </a:rPr>
              <a:t>Enhancements for XR WI</a:t>
            </a:r>
            <a:endParaRPr lang="en-US" sz="4000" b="1" dirty="0"/>
          </a:p>
        </p:txBody>
      </p:sp>
      <p:sp>
        <p:nvSpPr>
          <p:cNvPr id="3" name="Content Placeholder 2">
            <a:extLst>
              <a:ext uri="{FF2B5EF4-FFF2-40B4-BE49-F238E27FC236}">
                <a16:creationId xmlns:a16="http://schemas.microsoft.com/office/drawing/2014/main" id="{ED097699-AEE1-40AC-85E4-6E4DE0A4133F}"/>
              </a:ext>
            </a:extLst>
          </p:cNvPr>
          <p:cNvSpPr>
            <a:spLocks noGrp="1"/>
          </p:cNvSpPr>
          <p:nvPr>
            <p:ph idx="1"/>
          </p:nvPr>
        </p:nvSpPr>
        <p:spPr>
          <a:xfrm>
            <a:off x="404513" y="929216"/>
            <a:ext cx="7498934" cy="4830233"/>
          </a:xfrm>
        </p:spPr>
        <p:txBody>
          <a:bodyPr/>
          <a:lstStyle/>
          <a:p>
            <a:r>
              <a:rPr lang="en-US" sz="2400" dirty="0">
                <a:latin typeface="TimesNewRomanPSMT"/>
              </a:rPr>
              <a:t>References: </a:t>
            </a:r>
            <a:r>
              <a:rPr lang="en-US" sz="2400" dirty="0">
                <a:hlinkClick r:id="rId2" tooltip="http://www.3gpp.org/ftp/tsg_ran/tsg_ran/tsgr_ahs/2021_06_ran_rel18_ws/docs/rws-210659.zip"/>
              </a:rPr>
              <a:t>RWS-230488</a:t>
            </a:r>
            <a:r>
              <a:rPr lang="en-US" sz="2400" dirty="0"/>
              <a:t>, </a:t>
            </a:r>
            <a:r>
              <a:rPr lang="en-US" sz="2400" dirty="0">
                <a:hlinkClick r:id="rId3"/>
              </a:rPr>
              <a:t>RP-231540</a:t>
            </a:r>
            <a:r>
              <a:rPr lang="en-US" sz="2400" dirty="0"/>
              <a:t>, </a:t>
            </a:r>
            <a:r>
              <a:rPr lang="en-US" sz="2400" u="none" strike="noStrike" dirty="0">
                <a:effectLst/>
                <a:hlinkClick r:id="rId4"/>
              </a:rPr>
              <a:t>RP-232619</a:t>
            </a:r>
            <a:endParaRPr lang="en-US" sz="2400" b="0" i="0" u="none" strike="noStrike" dirty="0">
              <a:solidFill>
                <a:srgbClr val="000000"/>
              </a:solidFill>
              <a:effectLst/>
              <a:latin typeface="Calibri" panose="020F0502020204030204" pitchFamily="34" charset="0"/>
            </a:endParaRPr>
          </a:p>
          <a:p>
            <a:r>
              <a:rPr lang="en-US" sz="2400" dirty="0">
                <a:latin typeface="TimesNewRomanPSMT"/>
              </a:rPr>
              <a:t>Potential objectives:</a:t>
            </a:r>
          </a:p>
          <a:p>
            <a:pPr lvl="1"/>
            <a:r>
              <a:rPr lang="en-US" sz="2000" u="sng" dirty="0">
                <a:solidFill>
                  <a:srgbClr val="FF0000"/>
                </a:solidFill>
                <a:latin typeface="TimesNewRomanPSMT"/>
              </a:rPr>
              <a:t>Study and if justified, specify aspects related to </a:t>
            </a:r>
            <a:r>
              <a:rPr lang="en-US" sz="2000" u="sng" dirty="0">
                <a:solidFill>
                  <a:srgbClr val="FF0000"/>
                </a:solidFill>
                <a:highlight>
                  <a:srgbClr val="FFFF00"/>
                </a:highlight>
                <a:latin typeface="TimesNewRomanPSMT"/>
              </a:rPr>
              <a:t>multi-modality(intra-UE)/multi-QoS flow (intra-UE) </a:t>
            </a:r>
            <a:r>
              <a:rPr lang="en-US" sz="2000" u="sng" dirty="0">
                <a:solidFill>
                  <a:srgbClr val="FF0000"/>
                </a:solidFill>
                <a:latin typeface="TimesNewRomanPSMT"/>
              </a:rPr>
              <a:t>(with coordination with SA2/SA4), and other aspects requiring coordination w/ SA initiated work as necessary </a:t>
            </a:r>
            <a:r>
              <a:rPr lang="en-US" sz="2000" dirty="0">
                <a:latin typeface="TimesNewRomanPSMT"/>
              </a:rPr>
              <a:t>(</a:t>
            </a:r>
            <a:r>
              <a:rPr lang="en-US" sz="2000" dirty="0">
                <a:highlight>
                  <a:srgbClr val="FFFF00"/>
                </a:highlight>
                <a:latin typeface="TimesNewRomanPSMT"/>
              </a:rPr>
              <a:t>e.g., SA2/SA4 task list which may potential have RAN impact) </a:t>
            </a:r>
          </a:p>
          <a:p>
            <a:pPr lvl="2"/>
            <a:r>
              <a:rPr lang="en-US" sz="1800" u="sng" dirty="0">
                <a:solidFill>
                  <a:srgbClr val="FF0000"/>
                </a:solidFill>
                <a:latin typeface="TimesNewRomanPSMT"/>
              </a:rPr>
              <a:t>Check in RAN#105</a:t>
            </a:r>
          </a:p>
          <a:p>
            <a:pPr lvl="1"/>
            <a:r>
              <a:rPr lang="en-US" sz="1869" b="1" u="sng" dirty="0">
                <a:latin typeface="TimesNewRomanPSMT"/>
              </a:rPr>
              <a:t>Measurement Gaps / Scheduling restrictions</a:t>
            </a:r>
            <a:r>
              <a:rPr lang="en-US" sz="1869" dirty="0">
                <a:latin typeface="TimesNewRomanPSMT"/>
              </a:rPr>
              <a:t>: Specify enhancements for reducing the impact to capacity and impact to individual UEs with respect to scheduling restrictions for FR1 and FR2 inter-frequency RRM measurements with measurement gaps and FR2 intra-frequency measurements w/o measurement gaps. [RAN1, RAN2, RAN4]. </a:t>
            </a:r>
          </a:p>
          <a:p>
            <a:pPr lvl="1"/>
            <a:endParaRPr lang="en-US" sz="1869" b="1" dirty="0">
              <a:highlight>
                <a:srgbClr val="FFFF00"/>
              </a:highlight>
              <a:latin typeface="TimesNewRomanPSMT"/>
            </a:endParaRPr>
          </a:p>
        </p:txBody>
      </p:sp>
      <p:sp>
        <p:nvSpPr>
          <p:cNvPr id="5" name="TextBox 4">
            <a:extLst>
              <a:ext uri="{FF2B5EF4-FFF2-40B4-BE49-F238E27FC236}">
                <a16:creationId xmlns:a16="http://schemas.microsoft.com/office/drawing/2014/main" id="{D38F843C-5F4C-46A6-900C-C7C6AD3CD01D}"/>
              </a:ext>
            </a:extLst>
          </p:cNvPr>
          <p:cNvSpPr txBox="1"/>
          <p:nvPr/>
        </p:nvSpPr>
        <p:spPr>
          <a:xfrm>
            <a:off x="7598416" y="1683802"/>
            <a:ext cx="6992596" cy="3120341"/>
          </a:xfrm>
          <a:prstGeom prst="rect">
            <a:avLst/>
          </a:prstGeom>
          <a:noFill/>
        </p:spPr>
        <p:txBody>
          <a:bodyPr wrap="square">
            <a:spAutoFit/>
          </a:bodyPr>
          <a:lstStyle/>
          <a:p>
            <a:pPr marL="800100" lvl="1" indent="-342900">
              <a:buFont typeface="Arial" panose="020B0604020202020204" pitchFamily="34" charset="0"/>
              <a:buChar char="•"/>
            </a:pPr>
            <a:r>
              <a:rPr lang="en-US" sz="1869" b="1" u="sng" dirty="0">
                <a:highlight>
                  <a:srgbClr val="FFFF00"/>
                </a:highlight>
                <a:latin typeface="TimesNewRomanPSMT"/>
              </a:rPr>
              <a:t>UTO-UCI</a:t>
            </a:r>
            <a:r>
              <a:rPr lang="en-US" sz="1869" dirty="0">
                <a:highlight>
                  <a:srgbClr val="FFFF00"/>
                </a:highlight>
                <a:latin typeface="TimesNewRomanPSMT"/>
              </a:rPr>
              <a:t>: support multiple CG config </a:t>
            </a:r>
          </a:p>
          <a:p>
            <a:pPr marL="800100" lvl="1" indent="-342900">
              <a:buFont typeface="Arial" panose="020B0604020202020204" pitchFamily="34" charset="0"/>
              <a:buChar char="•"/>
            </a:pPr>
            <a:r>
              <a:rPr lang="en-US" sz="1869" dirty="0">
                <a:highlight>
                  <a:srgbClr val="FFFF00"/>
                </a:highlight>
                <a:latin typeface="TimesNewRomanPSMT"/>
              </a:rPr>
              <a:t>CQI/CSI link adaption enhancement</a:t>
            </a:r>
          </a:p>
          <a:p>
            <a:pPr marL="1200150" lvl="2" indent="-285750">
              <a:buFont typeface="Arial" panose="020B0604020202020204" pitchFamily="34" charset="0"/>
              <a:buChar char="•"/>
            </a:pPr>
            <a:r>
              <a:rPr lang="en-US" sz="1334" dirty="0">
                <a:highlight>
                  <a:srgbClr val="FFFF00"/>
                </a:highlight>
                <a:latin typeface="TimesNewRomanPSMT"/>
              </a:rPr>
              <a:t> </a:t>
            </a:r>
            <a:r>
              <a:rPr lang="en-US" sz="1800" dirty="0">
                <a:highlight>
                  <a:srgbClr val="FFFF00"/>
                </a:highlight>
                <a:latin typeface="TimesNewRomanPSMT"/>
              </a:rPr>
              <a:t>FFS exact scope: PDSCH reception based, Traffic related, Soft-HARQ</a:t>
            </a:r>
          </a:p>
          <a:p>
            <a:pPr marL="1200150" lvl="2" indent="-285750">
              <a:buFont typeface="Arial" panose="020B0604020202020204" pitchFamily="34" charset="0"/>
              <a:buChar char="•"/>
            </a:pPr>
            <a:r>
              <a:rPr lang="en-US" sz="1600" dirty="0">
                <a:highlight>
                  <a:srgbClr val="FFFF00"/>
                </a:highlight>
                <a:latin typeface="TimesNewRomanPSMT"/>
              </a:rPr>
              <a:t> FFS CBG </a:t>
            </a:r>
            <a:r>
              <a:rPr lang="en-US" sz="1600" dirty="0" err="1">
                <a:highlight>
                  <a:srgbClr val="FFFF00"/>
                </a:highlight>
                <a:latin typeface="TimesNewRomanPSMT"/>
              </a:rPr>
              <a:t>enh</a:t>
            </a:r>
            <a:r>
              <a:rPr lang="en-US" sz="1600" dirty="0">
                <a:highlight>
                  <a:srgbClr val="FFFF00"/>
                </a:highlight>
                <a:latin typeface="TimesNewRomanPSMT"/>
              </a:rPr>
              <a:t>. </a:t>
            </a:r>
          </a:p>
          <a:p>
            <a:pPr marL="742950" lvl="1" indent="-285750">
              <a:buFont typeface="Arial" panose="020B0604020202020204" pitchFamily="34" charset="0"/>
              <a:buChar char="•"/>
            </a:pPr>
            <a:r>
              <a:rPr lang="en-GB" sz="1800" dirty="0">
                <a:effectLst/>
                <a:highlight>
                  <a:srgbClr val="FFFF00"/>
                </a:highlight>
                <a:latin typeface="Arial" panose="020B0604020202020204" pitchFamily="34" charset="0"/>
                <a:ea typeface="MS Mincho" panose="02020609040205080304" pitchFamily="49" charset="-128"/>
                <a:cs typeface="Times New Roman" panose="02020603050405020304" pitchFamily="18" charset="0"/>
              </a:rPr>
              <a:t>Delay aware / Delay adaptive (remaining time) scheduling </a:t>
            </a:r>
          </a:p>
          <a:p>
            <a:pPr marL="800100" lvl="1" indent="-342900">
              <a:buFont typeface="Arial" panose="020B0604020202020204" pitchFamily="34" charset="0"/>
              <a:buChar char="•"/>
            </a:pPr>
            <a:r>
              <a:rPr lang="en-US" sz="1869" strike="sngStrike" dirty="0">
                <a:solidFill>
                  <a:srgbClr val="FF0000"/>
                </a:solidFill>
                <a:highlight>
                  <a:srgbClr val="FFFF00"/>
                </a:highlight>
                <a:latin typeface="TimesNewRomanPSMT"/>
              </a:rPr>
              <a:t>PDCP Discard enhancements for PDU set discard enhancements for inter-PDU Set dependencies</a:t>
            </a:r>
          </a:p>
          <a:p>
            <a:pPr marL="1200150" lvl="2" indent="-285750">
              <a:buFont typeface="Arial" panose="020B0604020202020204" pitchFamily="34" charset="0"/>
              <a:buChar char="•"/>
            </a:pPr>
            <a:r>
              <a:rPr lang="en-US" sz="1600" strike="sngStrike" dirty="0">
                <a:solidFill>
                  <a:srgbClr val="FF0000"/>
                </a:solidFill>
                <a:highlight>
                  <a:srgbClr val="FFFF00"/>
                </a:highlight>
                <a:latin typeface="TimesNewRomanPSMT"/>
              </a:rPr>
              <a:t>Coordination with SA2</a:t>
            </a:r>
          </a:p>
          <a:p>
            <a:pPr marL="742950" lvl="1" indent="-285750">
              <a:buFont typeface="Arial" panose="020B0604020202020204" pitchFamily="34" charset="0"/>
              <a:buChar char="•"/>
            </a:pPr>
            <a:r>
              <a:rPr lang="en-GB" sz="1800" strike="sngStrike" dirty="0">
                <a:solidFill>
                  <a:srgbClr val="FF0000"/>
                </a:solidFill>
                <a:effectLst/>
                <a:highlight>
                  <a:srgbClr val="FFFF00"/>
                </a:highlight>
                <a:latin typeface="Arial" panose="020B0604020202020204" pitchFamily="34" charset="0"/>
                <a:ea typeface="MS Mincho" panose="02020609040205080304" pitchFamily="49" charset="-128"/>
                <a:cs typeface="Times New Roman" panose="02020603050405020304" pitchFamily="18" charset="0"/>
              </a:rPr>
              <a:t>Power saving, DRX and PDCCH skip (excluding power saving for Multi-modal)</a:t>
            </a:r>
            <a:endParaRPr lang="en-US" sz="1800" strike="sngStrike" dirty="0">
              <a:solidFill>
                <a:srgbClr val="FF0000"/>
              </a:solidFill>
              <a:effectLst/>
              <a:highlight>
                <a:srgbClr val="FFFF00"/>
              </a:highlight>
              <a:latin typeface="Arial" panose="020B0604020202020204" pitchFamily="34" charset="0"/>
              <a:ea typeface="MS Mincho" panose="02020609040205080304" pitchFamily="49" charset="-128"/>
              <a:cs typeface="Times New Roman" panose="02020603050405020304" pitchFamily="18" charset="0"/>
            </a:endParaRPr>
          </a:p>
        </p:txBody>
      </p:sp>
    </p:spTree>
    <p:extLst>
      <p:ext uri="{BB962C8B-B14F-4D97-AF65-F5344CB8AC3E}">
        <p14:creationId xmlns:p14="http://schemas.microsoft.com/office/powerpoint/2010/main" val="3364415726"/>
      </p:ext>
    </p:extLst>
  </p:cSld>
  <p:clrMapOvr>
    <a:masterClrMapping/>
  </p:clrMapOvr>
  <p:transition spd="slow"/>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D0395-6E2A-4D67-A1A6-3A5C1DB567C4}"/>
              </a:ext>
            </a:extLst>
          </p:cNvPr>
          <p:cNvSpPr>
            <a:spLocks noGrp="1"/>
          </p:cNvSpPr>
          <p:nvPr>
            <p:ph type="title"/>
          </p:nvPr>
        </p:nvSpPr>
        <p:spPr>
          <a:xfrm>
            <a:off x="2236190" y="41186"/>
            <a:ext cx="11374390" cy="1046235"/>
          </a:xfrm>
        </p:spPr>
        <p:txBody>
          <a:bodyPr/>
          <a:lstStyle/>
          <a:p>
            <a:r>
              <a:rPr lang="en-US" sz="4000" b="1" u="none" strike="noStrike" dirty="0">
                <a:effectLst/>
              </a:rPr>
              <a:t>NTN (Non-Terrestrial Networks) evolution - NR WI</a:t>
            </a:r>
            <a:endParaRPr lang="en-US" sz="4000" b="1" dirty="0"/>
          </a:p>
        </p:txBody>
      </p:sp>
      <p:sp>
        <p:nvSpPr>
          <p:cNvPr id="3" name="Content Placeholder 2">
            <a:extLst>
              <a:ext uri="{FF2B5EF4-FFF2-40B4-BE49-F238E27FC236}">
                <a16:creationId xmlns:a16="http://schemas.microsoft.com/office/drawing/2014/main" id="{ED097699-AEE1-40AC-85E4-6E4DE0A4133F}"/>
              </a:ext>
            </a:extLst>
          </p:cNvPr>
          <p:cNvSpPr>
            <a:spLocks noGrp="1"/>
          </p:cNvSpPr>
          <p:nvPr>
            <p:ph idx="1"/>
          </p:nvPr>
        </p:nvSpPr>
        <p:spPr>
          <a:xfrm>
            <a:off x="387421" y="886487"/>
            <a:ext cx="7397798" cy="4830233"/>
          </a:xfrm>
        </p:spPr>
        <p:txBody>
          <a:bodyPr/>
          <a:lstStyle/>
          <a:p>
            <a:r>
              <a:rPr lang="en-US" sz="2400" dirty="0">
                <a:latin typeface="TimesNewRomanPSMT"/>
              </a:rPr>
              <a:t>References: </a:t>
            </a:r>
            <a:r>
              <a:rPr lang="en-US" sz="2400" dirty="0">
                <a:hlinkClick r:id="rId2" tooltip="http://www.3gpp.org/ftp/tsg_ran/tsg_ran/tsgr_ahs/2021_06_ran_rel18_ws/docs/rws-210659.zip"/>
              </a:rPr>
              <a:t>RWS-230488</a:t>
            </a:r>
            <a:r>
              <a:rPr lang="en-US" sz="2400" dirty="0"/>
              <a:t>, </a:t>
            </a:r>
            <a:r>
              <a:rPr lang="en-US" sz="2400" dirty="0">
                <a:hlinkClick r:id="rId3"/>
              </a:rPr>
              <a:t>RP-231540</a:t>
            </a:r>
            <a:r>
              <a:rPr lang="en-US" sz="2400" dirty="0"/>
              <a:t>, </a:t>
            </a:r>
            <a:r>
              <a:rPr lang="en-US" sz="2400" u="none" strike="noStrike" dirty="0">
                <a:effectLst/>
                <a:hlinkClick r:id="rId4"/>
              </a:rPr>
              <a:t>RP-232610</a:t>
            </a:r>
            <a:endParaRPr lang="en-US" sz="2400" b="0" i="0" u="none" strike="noStrike" dirty="0">
              <a:solidFill>
                <a:srgbClr val="000000"/>
              </a:solidFill>
              <a:effectLst/>
              <a:latin typeface="Calibri" panose="020F0502020204030204" pitchFamily="34" charset="0"/>
            </a:endParaRPr>
          </a:p>
          <a:p>
            <a:r>
              <a:rPr lang="en-US" sz="2400" dirty="0">
                <a:latin typeface="TimesNewRomanPSMT"/>
              </a:rPr>
              <a:t>Potential objectives:</a:t>
            </a:r>
          </a:p>
          <a:p>
            <a:pPr lvl="1"/>
            <a:r>
              <a:rPr lang="en-US" sz="1869" dirty="0">
                <a:latin typeface="TimesNewRomanPSMT"/>
              </a:rPr>
              <a:t>RAN1-centric</a:t>
            </a:r>
          </a:p>
          <a:p>
            <a:pPr lvl="2"/>
            <a:r>
              <a:rPr lang="en-US" sz="1600" dirty="0">
                <a:latin typeface="TimesNewRomanPSMT"/>
              </a:rPr>
              <a:t>Coverage enhancements for Downlink </a:t>
            </a:r>
            <a:r>
              <a:rPr lang="en-US" sz="1600" dirty="0">
                <a:highlight>
                  <a:srgbClr val="FFFF00"/>
                </a:highlight>
                <a:latin typeface="TimesNewRomanPSMT"/>
              </a:rPr>
              <a:t>focusing on which channels &amp; </a:t>
            </a:r>
            <a:r>
              <a:rPr lang="en-US" sz="1600" u="sng" dirty="0">
                <a:solidFill>
                  <a:srgbClr val="FF0000"/>
                </a:solidFill>
                <a:highlight>
                  <a:srgbClr val="FFFF00"/>
                </a:highlight>
                <a:latin typeface="TimesNewRomanPSMT"/>
              </a:rPr>
              <a:t>signals (e.g., paging, DL control, etc.) and target </a:t>
            </a:r>
            <a:r>
              <a:rPr lang="en-US" sz="1600" dirty="0">
                <a:highlight>
                  <a:srgbClr val="FFFF00"/>
                </a:highlight>
                <a:latin typeface="TimesNewRomanPSMT"/>
              </a:rPr>
              <a:t>(link level), and assess Satellite </a:t>
            </a:r>
            <a:r>
              <a:rPr lang="en-US" sz="1600" dirty="0" err="1">
                <a:highlight>
                  <a:srgbClr val="FFFF00"/>
                </a:highlight>
                <a:latin typeface="TimesNewRomanPSMT"/>
              </a:rPr>
              <a:t>Beamhopping</a:t>
            </a:r>
            <a:r>
              <a:rPr lang="en-US" sz="1600" dirty="0">
                <a:highlight>
                  <a:srgbClr val="FFFF00"/>
                </a:highlight>
                <a:latin typeface="TimesNewRomanPSMT"/>
              </a:rPr>
              <a:t> </a:t>
            </a:r>
            <a:r>
              <a:rPr lang="en-US" sz="1600" dirty="0" err="1">
                <a:highlight>
                  <a:srgbClr val="FFFF00"/>
                </a:highlight>
                <a:latin typeface="TimesNewRomanPSMT"/>
              </a:rPr>
              <a:t>optimisations</a:t>
            </a:r>
            <a:r>
              <a:rPr lang="en-US" sz="1600" dirty="0">
                <a:highlight>
                  <a:srgbClr val="FFFF00"/>
                </a:highlight>
                <a:latin typeface="TimesNewRomanPSMT"/>
              </a:rPr>
              <a:t> (system level)</a:t>
            </a:r>
          </a:p>
          <a:p>
            <a:pPr lvl="3"/>
            <a:r>
              <a:rPr lang="en-US" sz="1600" u="sng" dirty="0">
                <a:solidFill>
                  <a:srgbClr val="FF0000"/>
                </a:solidFill>
                <a:highlight>
                  <a:srgbClr val="FFFF00"/>
                </a:highlight>
                <a:latin typeface="TimesNewRomanPSMT"/>
              </a:rPr>
              <a:t>Do we need to study first?</a:t>
            </a:r>
          </a:p>
          <a:p>
            <a:pPr lvl="3"/>
            <a:r>
              <a:rPr lang="en-US" sz="1400" dirty="0">
                <a:highlight>
                  <a:srgbClr val="FFFF00"/>
                </a:highlight>
                <a:latin typeface="TimesNewRomanPSMT"/>
              </a:rPr>
              <a:t>Including potential consideration for “</a:t>
            </a:r>
            <a:r>
              <a:rPr lang="en-US" sz="1600" dirty="0">
                <a:highlight>
                  <a:srgbClr val="FFFF00"/>
                </a:highlight>
                <a:latin typeface="TimesNewRomanPSMT"/>
              </a:rPr>
              <a:t>Robust Notification/Alert </a:t>
            </a:r>
            <a:r>
              <a:rPr lang="en-GB" sz="1600" u="sng" dirty="0">
                <a:solidFill>
                  <a:srgbClr val="FF0000"/>
                </a:solidFill>
                <a:effectLst/>
                <a:highlight>
                  <a:srgbClr val="FFFF00"/>
                </a:highlight>
                <a:latin typeface="Calibri" panose="020F0502020204030204" pitchFamily="34" charset="0"/>
                <a:ea typeface="Calibri" panose="020F0502020204030204" pitchFamily="34" charset="0"/>
                <a:cs typeface="Times New Roman" panose="02020603050405020304" pitchFamily="18" charset="0"/>
              </a:rPr>
              <a:t>for paging with no modification to SSB, with close coordination with SA2</a:t>
            </a:r>
            <a:r>
              <a:rPr lang="en-US" sz="1600" u="sng" dirty="0">
                <a:solidFill>
                  <a:srgbClr val="FF0000"/>
                </a:solidFill>
                <a:effectLst/>
                <a:highlight>
                  <a:srgbClr val="FFFF00"/>
                </a:highlight>
                <a:latin typeface="TimesNewRomanPSMT"/>
                <a:ea typeface="Calibri" panose="020F0502020204030204" pitchFamily="34" charset="0"/>
                <a:cs typeface="Times New Roman" panose="02020603050405020304" pitchFamily="18" charset="0"/>
              </a:rPr>
              <a:t>”</a:t>
            </a:r>
            <a:endParaRPr lang="en-US" sz="1400" dirty="0">
              <a:highlight>
                <a:srgbClr val="FFFF00"/>
              </a:highlight>
              <a:latin typeface="TimesNewRomanPSMT"/>
            </a:endParaRPr>
          </a:p>
          <a:p>
            <a:pPr lvl="2"/>
            <a:r>
              <a:rPr lang="en-US" sz="1600" dirty="0">
                <a:solidFill>
                  <a:srgbClr val="FF0000"/>
                </a:solidFill>
                <a:highlight>
                  <a:srgbClr val="FFFF00"/>
                </a:highlight>
                <a:latin typeface="TimesNewRomanPSMT"/>
              </a:rPr>
              <a:t>Uplink capacity </a:t>
            </a:r>
            <a:r>
              <a:rPr lang="en-US" sz="1600" strike="sngStrike" dirty="0">
                <a:solidFill>
                  <a:srgbClr val="FF0000"/>
                </a:solidFill>
                <a:highlight>
                  <a:srgbClr val="FFFF00"/>
                </a:highlight>
                <a:latin typeface="TimesNewRomanPSMT"/>
              </a:rPr>
              <a:t>/ throughput </a:t>
            </a:r>
            <a:r>
              <a:rPr lang="en-US" sz="1600" dirty="0">
                <a:solidFill>
                  <a:srgbClr val="FF0000"/>
                </a:solidFill>
                <a:highlight>
                  <a:srgbClr val="FFFF00"/>
                </a:highlight>
                <a:latin typeface="TimesNewRomanPSMT"/>
              </a:rPr>
              <a:t>enhancement? </a:t>
            </a:r>
            <a:r>
              <a:rPr lang="en-US" sz="1600" dirty="0">
                <a:solidFill>
                  <a:srgbClr val="FF0000"/>
                </a:solidFill>
                <a:highlight>
                  <a:srgbClr val="FFFF00"/>
                </a:highlight>
                <a:latin typeface="TimesNewRomanPSMT"/>
                <a:sym typeface="Wingdings" panose="05000000000000000000" pitchFamily="2" charset="2"/>
              </a:rPr>
              <a:t> Need to be specific of what to be done (e.g., increasing multiplexing capacity beyond the means of spatial-multiplexing?)</a:t>
            </a:r>
            <a:endParaRPr lang="en-US" sz="1600" dirty="0">
              <a:solidFill>
                <a:srgbClr val="FF0000"/>
              </a:solidFill>
              <a:highlight>
                <a:srgbClr val="FFFF00"/>
              </a:highlight>
              <a:latin typeface="TimesNewRomanPSMT"/>
            </a:endParaRPr>
          </a:p>
          <a:p>
            <a:pPr lvl="1"/>
            <a:r>
              <a:rPr lang="en-US" sz="1869" dirty="0">
                <a:highlight>
                  <a:srgbClr val="FFFF00"/>
                </a:highlight>
                <a:latin typeface="TimesNewRomanPSMT"/>
              </a:rPr>
              <a:t>RAN2-centric</a:t>
            </a:r>
          </a:p>
          <a:p>
            <a:pPr lvl="2"/>
            <a:r>
              <a:rPr lang="en-US" sz="1600" dirty="0">
                <a:solidFill>
                  <a:srgbClr val="FF0000"/>
                </a:solidFill>
                <a:highlight>
                  <a:srgbClr val="FFFF00"/>
                </a:highlight>
                <a:latin typeface="TimesNewRomanPSMT"/>
              </a:rPr>
              <a:t>Mobility enhancements, depending on R18 progress (e.g., Cell reselection enhancements from TN to NTN, Handover enhancements, Soft unchanged PCI switch) </a:t>
            </a:r>
            <a:r>
              <a:rPr lang="en-US" sz="1600" dirty="0">
                <a:solidFill>
                  <a:srgbClr val="FF0000"/>
                </a:solidFill>
                <a:highlight>
                  <a:srgbClr val="FFFF00"/>
                </a:highlight>
                <a:latin typeface="TimesNewRomanPSMT"/>
                <a:sym typeface="Wingdings" panose="05000000000000000000" pitchFamily="2" charset="2"/>
              </a:rPr>
              <a:t> all completed?</a:t>
            </a:r>
            <a:endParaRPr lang="en-US" sz="1600" dirty="0">
              <a:solidFill>
                <a:srgbClr val="FF0000"/>
              </a:solidFill>
              <a:highlight>
                <a:srgbClr val="FFFF00"/>
              </a:highlight>
              <a:latin typeface="TimesNewRomanPSMT"/>
            </a:endParaRPr>
          </a:p>
          <a:p>
            <a:pPr lvl="2"/>
            <a:r>
              <a:rPr lang="en-US" sz="1600" dirty="0">
                <a:highlight>
                  <a:srgbClr val="FFFF00"/>
                </a:highlight>
                <a:latin typeface="TimesNewRomanPSMT"/>
              </a:rPr>
              <a:t>Enhanced GNSS Operation </a:t>
            </a:r>
            <a:r>
              <a:rPr lang="en-US" sz="1600" u="sng" dirty="0">
                <a:solidFill>
                  <a:srgbClr val="FF0000"/>
                </a:solidFill>
                <a:highlight>
                  <a:srgbClr val="FFFF00"/>
                </a:highlight>
                <a:latin typeface="TimesNewRomanPSMT"/>
              </a:rPr>
              <a:t>for a UE with GNSS capability in RRC_CONNECTED mode when it’s out of GNSS coverage</a:t>
            </a:r>
            <a:endParaRPr lang="en-US" sz="1334" u="sng" dirty="0">
              <a:solidFill>
                <a:srgbClr val="FF0000"/>
              </a:solidFill>
              <a:highlight>
                <a:srgbClr val="FFFF00"/>
              </a:highlight>
              <a:latin typeface="TimesNewRomanPSMT"/>
            </a:endParaRPr>
          </a:p>
          <a:p>
            <a:pPr lvl="1"/>
            <a:endParaRPr lang="en-US" sz="1869" b="1" dirty="0">
              <a:highlight>
                <a:srgbClr val="FFFF00"/>
              </a:highlight>
              <a:latin typeface="TimesNewRomanPSMT"/>
            </a:endParaRPr>
          </a:p>
        </p:txBody>
      </p:sp>
      <p:sp>
        <p:nvSpPr>
          <p:cNvPr id="5" name="TextBox 4">
            <a:extLst>
              <a:ext uri="{FF2B5EF4-FFF2-40B4-BE49-F238E27FC236}">
                <a16:creationId xmlns:a16="http://schemas.microsoft.com/office/drawing/2014/main" id="{7314FFE9-EF0B-4F30-9C5D-8DE03E547374}"/>
              </a:ext>
            </a:extLst>
          </p:cNvPr>
          <p:cNvSpPr txBox="1"/>
          <p:nvPr/>
        </p:nvSpPr>
        <p:spPr>
          <a:xfrm>
            <a:off x="7923385" y="1947802"/>
            <a:ext cx="6548215" cy="3354765"/>
          </a:xfrm>
          <a:prstGeom prst="rect">
            <a:avLst/>
          </a:prstGeom>
          <a:noFill/>
        </p:spPr>
        <p:txBody>
          <a:bodyPr wrap="square">
            <a:spAutoFit/>
          </a:bodyPr>
          <a:lstStyle/>
          <a:p>
            <a:pPr marL="800100" lvl="1" indent="-342900">
              <a:buFont typeface="Arial" panose="020B0604020202020204" pitchFamily="34" charset="0"/>
              <a:buChar char="•"/>
            </a:pPr>
            <a:r>
              <a:rPr lang="en-US" sz="2000" dirty="0">
                <a:latin typeface="TimesNewRomanPSMT"/>
              </a:rPr>
              <a:t>RAN3-centric</a:t>
            </a:r>
          </a:p>
          <a:p>
            <a:pPr marL="1200150" lvl="2" indent="-285750">
              <a:buFont typeface="Arial" panose="020B0604020202020204" pitchFamily="34" charset="0"/>
              <a:buChar char="•"/>
            </a:pPr>
            <a:r>
              <a:rPr lang="en-US" dirty="0">
                <a:latin typeface="TimesNewRomanPSMT"/>
              </a:rPr>
              <a:t>Regenerative payload </a:t>
            </a:r>
            <a:r>
              <a:rPr lang="en-US" u="sng" dirty="0">
                <a:solidFill>
                  <a:srgbClr val="FF0000"/>
                </a:solidFill>
                <a:latin typeface="TimesNewRomanPSMT"/>
              </a:rPr>
              <a:t>with full </a:t>
            </a:r>
            <a:r>
              <a:rPr lang="en-US" u="sng" dirty="0" err="1">
                <a:solidFill>
                  <a:srgbClr val="FF0000"/>
                </a:solidFill>
                <a:latin typeface="TimesNewRomanPSMT"/>
              </a:rPr>
              <a:t>gNB</a:t>
            </a:r>
            <a:endParaRPr lang="en-US" u="sng" dirty="0">
              <a:solidFill>
                <a:srgbClr val="FF0000"/>
              </a:solidFill>
              <a:latin typeface="TimesNewRomanPSMT"/>
            </a:endParaRPr>
          </a:p>
          <a:p>
            <a:pPr marL="800100" lvl="1" indent="-342900">
              <a:buFont typeface="Arial" panose="020B0604020202020204" pitchFamily="34" charset="0"/>
              <a:buChar char="•"/>
            </a:pPr>
            <a:r>
              <a:rPr lang="en-US" sz="2000" dirty="0">
                <a:highlight>
                  <a:srgbClr val="FFFF00"/>
                </a:highlight>
                <a:latin typeface="TimesNewRomanPSMT"/>
              </a:rPr>
              <a:t>RAN4-centric</a:t>
            </a:r>
          </a:p>
          <a:p>
            <a:pPr marL="1200150" lvl="2" indent="-285750">
              <a:buFont typeface="Arial" panose="020B0604020202020204" pitchFamily="34" charset="0"/>
              <a:buChar char="•"/>
            </a:pPr>
            <a:r>
              <a:rPr lang="en-US" dirty="0">
                <a:highlight>
                  <a:srgbClr val="FFFF00"/>
                </a:highlight>
                <a:latin typeface="TimesNewRomanPSMT"/>
              </a:rPr>
              <a:t>Coverage enhancements for Uplink </a:t>
            </a:r>
            <a:r>
              <a:rPr lang="en-US" u="sng" dirty="0">
                <a:solidFill>
                  <a:srgbClr val="FF0000"/>
                </a:solidFill>
                <a:highlight>
                  <a:srgbClr val="FFFF00"/>
                </a:highlight>
                <a:latin typeface="TimesNewRomanPSMT"/>
              </a:rPr>
              <a:t>focusing on HPUE</a:t>
            </a:r>
            <a:r>
              <a:rPr lang="en-US" dirty="0">
                <a:highlight>
                  <a:srgbClr val="FFFF00"/>
                </a:highlight>
                <a:latin typeface="TimesNewRomanPSMT"/>
              </a:rPr>
              <a:t>. </a:t>
            </a:r>
            <a:r>
              <a:rPr lang="en-US" strike="sngStrike" dirty="0">
                <a:solidFill>
                  <a:srgbClr val="FF0000"/>
                </a:solidFill>
                <a:highlight>
                  <a:srgbClr val="FFFF00"/>
                </a:highlight>
                <a:latin typeface="TimesNewRomanPSMT"/>
              </a:rPr>
              <a:t>Msg5? </a:t>
            </a:r>
          </a:p>
          <a:p>
            <a:pPr marL="1657350" lvl="3" indent="-285750">
              <a:buFont typeface="Arial" panose="020B0604020202020204" pitchFamily="34" charset="0"/>
              <a:buChar char="•"/>
            </a:pPr>
            <a:r>
              <a:rPr lang="en-US" sz="1600" dirty="0">
                <a:solidFill>
                  <a:srgbClr val="FF0000"/>
                </a:solidFill>
                <a:highlight>
                  <a:srgbClr val="FFFF00"/>
                </a:highlight>
                <a:latin typeface="TimesNewRomanPSMT"/>
              </a:rPr>
              <a:t>Should HPUE for NTN be a separate project (led by RAN4)? </a:t>
            </a:r>
            <a:r>
              <a:rPr lang="en-US" sz="1600" dirty="0">
                <a:solidFill>
                  <a:srgbClr val="FF0000"/>
                </a:solidFill>
                <a:highlight>
                  <a:srgbClr val="FFFF00"/>
                </a:highlight>
                <a:latin typeface="TimesNewRomanPSMT"/>
                <a:sym typeface="Wingdings" panose="05000000000000000000" pitchFamily="2" charset="2"/>
              </a:rPr>
              <a:t> to be handled in RAN#103</a:t>
            </a:r>
            <a:endParaRPr lang="en-US" sz="1600" dirty="0">
              <a:solidFill>
                <a:srgbClr val="FF0000"/>
              </a:solidFill>
              <a:highlight>
                <a:srgbClr val="FFFF00"/>
              </a:highlight>
              <a:latin typeface="TimesNewRomanPSMT"/>
            </a:endParaRPr>
          </a:p>
          <a:p>
            <a:pPr marL="1200150" lvl="2" indent="-285750">
              <a:buFont typeface="Arial" panose="020B0604020202020204" pitchFamily="34" charset="0"/>
              <a:buChar char="•"/>
            </a:pPr>
            <a:r>
              <a:rPr lang="en-US" dirty="0">
                <a:latin typeface="TimesNewRomanPSMT"/>
              </a:rPr>
              <a:t>(</a:t>
            </a:r>
            <a:r>
              <a:rPr lang="en-US" dirty="0">
                <a:highlight>
                  <a:srgbClr val="FFFF00"/>
                </a:highlight>
                <a:latin typeface="TimesNewRomanPSMT"/>
              </a:rPr>
              <a:t>RAN4 only</a:t>
            </a:r>
            <a:r>
              <a:rPr lang="en-US" dirty="0">
                <a:latin typeface="TimesNewRomanPSMT"/>
              </a:rPr>
              <a:t>) REDCAP</a:t>
            </a:r>
          </a:p>
          <a:p>
            <a:pPr marL="1543050" lvl="3" indent="-171450">
              <a:buFont typeface="Arial" panose="020B0604020202020204" pitchFamily="34" charset="0"/>
              <a:buChar char="•"/>
            </a:pPr>
            <a:r>
              <a:rPr lang="en-US" sz="1600" dirty="0">
                <a:highlight>
                  <a:srgbClr val="FFFF00"/>
                </a:highlight>
                <a:latin typeface="TimesNewRomanPSMT"/>
              </a:rPr>
              <a:t>Focusing on 1Rx only?</a:t>
            </a:r>
          </a:p>
          <a:p>
            <a:pPr marL="1543050" lvl="3" indent="-171450">
              <a:buFont typeface="Arial" panose="020B0604020202020204" pitchFamily="34" charset="0"/>
              <a:buChar char="•"/>
            </a:pPr>
            <a:r>
              <a:rPr lang="en-US" sz="1600" dirty="0">
                <a:highlight>
                  <a:srgbClr val="FFFF00"/>
                </a:highlight>
                <a:latin typeface="TimesNewRomanPSMT"/>
              </a:rPr>
              <a:t>Should REDCAP for NTN be a separate project (led by RAN4)?</a:t>
            </a:r>
          </a:p>
          <a:p>
            <a:pPr marL="742950" lvl="1" indent="-285750">
              <a:buFont typeface="Arial" panose="020B0604020202020204" pitchFamily="34" charset="0"/>
              <a:buChar char="•"/>
            </a:pPr>
            <a:r>
              <a:rPr lang="en-US" sz="2000" strike="sngStrike" dirty="0">
                <a:solidFill>
                  <a:srgbClr val="FF0000"/>
                </a:solidFill>
                <a:highlight>
                  <a:srgbClr val="FFFF00"/>
                </a:highlight>
                <a:latin typeface="TimesNewRomanPSMT"/>
              </a:rPr>
              <a:t>MBS via NTN (-&gt;) Broadcast only for NGSO</a:t>
            </a:r>
          </a:p>
        </p:txBody>
      </p:sp>
    </p:spTree>
    <p:extLst>
      <p:ext uri="{BB962C8B-B14F-4D97-AF65-F5344CB8AC3E}">
        <p14:creationId xmlns:p14="http://schemas.microsoft.com/office/powerpoint/2010/main" val="770387442"/>
      </p:ext>
    </p:extLst>
  </p:cSld>
  <p:clrMapOvr>
    <a:masterClrMapping/>
  </p:clrMapOvr>
  <p:transition spd="slow"/>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D0395-6E2A-4D67-A1A6-3A5C1DB567C4}"/>
              </a:ext>
            </a:extLst>
          </p:cNvPr>
          <p:cNvSpPr>
            <a:spLocks noGrp="1"/>
          </p:cNvSpPr>
          <p:nvPr>
            <p:ph type="title"/>
          </p:nvPr>
        </p:nvSpPr>
        <p:spPr>
          <a:xfrm>
            <a:off x="2236190" y="41186"/>
            <a:ext cx="11374390" cy="1046235"/>
          </a:xfrm>
        </p:spPr>
        <p:txBody>
          <a:bodyPr/>
          <a:lstStyle/>
          <a:p>
            <a:r>
              <a:rPr lang="en-US" sz="4000" b="1" u="none" strike="noStrike" dirty="0">
                <a:effectLst/>
              </a:rPr>
              <a:t>NTN (Non-Terrestrial Networks) evolution - IoT WI</a:t>
            </a:r>
            <a:endParaRPr lang="en-US" sz="4000" b="1" dirty="0"/>
          </a:p>
        </p:txBody>
      </p:sp>
      <p:sp>
        <p:nvSpPr>
          <p:cNvPr id="3" name="Content Placeholder 2">
            <a:extLst>
              <a:ext uri="{FF2B5EF4-FFF2-40B4-BE49-F238E27FC236}">
                <a16:creationId xmlns:a16="http://schemas.microsoft.com/office/drawing/2014/main" id="{ED097699-AEE1-40AC-85E4-6E4DE0A4133F}"/>
              </a:ext>
            </a:extLst>
          </p:cNvPr>
          <p:cNvSpPr>
            <a:spLocks noGrp="1"/>
          </p:cNvSpPr>
          <p:nvPr>
            <p:ph idx="1"/>
          </p:nvPr>
        </p:nvSpPr>
        <p:spPr>
          <a:xfrm>
            <a:off x="404512" y="929216"/>
            <a:ext cx="13954955" cy="4830233"/>
          </a:xfrm>
        </p:spPr>
        <p:txBody>
          <a:bodyPr/>
          <a:lstStyle/>
          <a:p>
            <a:r>
              <a:rPr lang="en-US" sz="2400" dirty="0">
                <a:latin typeface="TimesNewRomanPSMT"/>
              </a:rPr>
              <a:t>References: </a:t>
            </a:r>
            <a:r>
              <a:rPr lang="en-US" sz="2400" dirty="0">
                <a:hlinkClick r:id="rId2" tooltip="http://www.3gpp.org/ftp/tsg_ran/tsg_ran/tsgr_ahs/2021_06_ran_rel18_ws/docs/rws-210659.zip"/>
              </a:rPr>
              <a:t>RWS-230488</a:t>
            </a:r>
            <a:r>
              <a:rPr lang="en-US" sz="2400" dirty="0"/>
              <a:t>, </a:t>
            </a:r>
            <a:r>
              <a:rPr lang="en-US" sz="2400" dirty="0">
                <a:hlinkClick r:id="rId3"/>
              </a:rPr>
              <a:t>RP-231540</a:t>
            </a:r>
            <a:r>
              <a:rPr lang="en-US" sz="2400" dirty="0"/>
              <a:t>, </a:t>
            </a:r>
            <a:r>
              <a:rPr lang="en-US" sz="2400" u="none" strike="noStrike" dirty="0">
                <a:effectLst/>
                <a:hlinkClick r:id="rId4"/>
              </a:rPr>
              <a:t>RP-232621</a:t>
            </a:r>
            <a:endParaRPr lang="en-US" sz="2400" b="0" i="0" u="none" strike="noStrike" dirty="0">
              <a:solidFill>
                <a:srgbClr val="000000"/>
              </a:solidFill>
              <a:effectLst/>
              <a:latin typeface="Calibri" panose="020F0502020204030204" pitchFamily="34" charset="0"/>
            </a:endParaRPr>
          </a:p>
          <a:p>
            <a:r>
              <a:rPr lang="en-US" sz="2400" dirty="0">
                <a:latin typeface="TimesNewRomanPSMT"/>
              </a:rPr>
              <a:t>Potential objectives:</a:t>
            </a:r>
          </a:p>
          <a:p>
            <a:pPr lvl="1"/>
            <a:r>
              <a:rPr lang="en-US" sz="1869" dirty="0">
                <a:latin typeface="TimesNewRomanPSMT"/>
              </a:rPr>
              <a:t>Store &amp; Forward (requiring regenerative payload</a:t>
            </a:r>
            <a:r>
              <a:rPr lang="en-US" sz="1869" u="sng" dirty="0">
                <a:solidFill>
                  <a:srgbClr val="FF0000"/>
                </a:solidFill>
                <a:latin typeface="TimesNewRomanPSMT"/>
              </a:rPr>
              <a:t>), with close coordination with SA2</a:t>
            </a:r>
          </a:p>
          <a:p>
            <a:pPr lvl="1"/>
            <a:r>
              <a:rPr lang="en-US" sz="1869" dirty="0">
                <a:highlight>
                  <a:srgbClr val="FFFF00"/>
                </a:highlight>
                <a:latin typeface="TimesNewRomanPSMT"/>
              </a:rPr>
              <a:t>Capacity enhancements for Uplink???, similar to NR NTN (need to be specific)</a:t>
            </a:r>
          </a:p>
          <a:p>
            <a:pPr lvl="1"/>
            <a:r>
              <a:rPr lang="en-US" sz="1869" dirty="0">
                <a:highlight>
                  <a:srgbClr val="FFFF00"/>
                </a:highlight>
                <a:latin typeface="TimesNewRomanPSMT"/>
              </a:rPr>
              <a:t>Mobility enhancements </a:t>
            </a:r>
            <a:r>
              <a:rPr lang="en-US" sz="1869" u="sng" dirty="0">
                <a:highlight>
                  <a:srgbClr val="FFFF00"/>
                </a:highlight>
                <a:latin typeface="TimesNewRomanPSMT"/>
              </a:rPr>
              <a:t>(depending on R18 progress. </a:t>
            </a:r>
            <a:r>
              <a:rPr lang="en-US" sz="1869" u="sng" dirty="0">
                <a:solidFill>
                  <a:srgbClr val="FF0000"/>
                </a:solidFill>
                <a:highlight>
                  <a:srgbClr val="FFFF00"/>
                </a:highlight>
                <a:latin typeface="TimesNewRomanPSMT"/>
              </a:rPr>
              <a:t>All completed in Rel-18?)</a:t>
            </a:r>
          </a:p>
          <a:p>
            <a:pPr lvl="1"/>
            <a:r>
              <a:rPr lang="en-US" sz="1869" dirty="0">
                <a:highlight>
                  <a:srgbClr val="FFFF00"/>
                </a:highlight>
                <a:latin typeface="TimesNewRomanPSMT"/>
              </a:rPr>
              <a:t>Others?</a:t>
            </a:r>
          </a:p>
          <a:p>
            <a:pPr lvl="2"/>
            <a:r>
              <a:rPr lang="en-US" sz="1600" dirty="0">
                <a:highlight>
                  <a:srgbClr val="FFFF00"/>
                </a:highlight>
                <a:latin typeface="TimesNewRomanPSMT"/>
              </a:rPr>
              <a:t>“Coarse Location Reporting” in case….(</a:t>
            </a:r>
            <a:r>
              <a:rPr lang="en-US" sz="1600" u="sng" dirty="0">
                <a:solidFill>
                  <a:srgbClr val="FF0000"/>
                </a:solidFill>
                <a:highlight>
                  <a:srgbClr val="FFFF00"/>
                </a:highlight>
                <a:latin typeface="TimesNewRomanPSMT"/>
              </a:rPr>
              <a:t>SA2/CT1 discussion?)</a:t>
            </a:r>
          </a:p>
        </p:txBody>
      </p:sp>
    </p:spTree>
    <p:extLst>
      <p:ext uri="{BB962C8B-B14F-4D97-AF65-F5344CB8AC3E}">
        <p14:creationId xmlns:p14="http://schemas.microsoft.com/office/powerpoint/2010/main" val="1239965400"/>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F8CA0F-D8F1-4A1D-B054-9C9D5323BB36}"/>
              </a:ext>
            </a:extLst>
          </p:cNvPr>
          <p:cNvSpPr>
            <a:spLocks noGrp="1"/>
          </p:cNvSpPr>
          <p:nvPr>
            <p:ph type="ctrTitle"/>
          </p:nvPr>
        </p:nvSpPr>
        <p:spPr>
          <a:xfrm>
            <a:off x="1531068" y="2460647"/>
            <a:ext cx="12746197" cy="1470025"/>
          </a:xfrm>
        </p:spPr>
        <p:txBody>
          <a:bodyPr/>
          <a:lstStyle/>
          <a:p>
            <a:r>
              <a:rPr lang="en-US" sz="6000" dirty="0"/>
              <a:t>References</a:t>
            </a:r>
          </a:p>
        </p:txBody>
      </p:sp>
    </p:spTree>
    <p:extLst>
      <p:ext uri="{BB962C8B-B14F-4D97-AF65-F5344CB8AC3E}">
        <p14:creationId xmlns:p14="http://schemas.microsoft.com/office/powerpoint/2010/main" val="858778684"/>
      </p:ext>
    </p:extLst>
  </p:cSld>
  <p:clrMapOvr>
    <a:masterClrMapping/>
  </p:clrMapOvr>
  <p:transition spd="slow"/>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D0395-6E2A-4D67-A1A6-3A5C1DB567C4}"/>
              </a:ext>
            </a:extLst>
          </p:cNvPr>
          <p:cNvSpPr>
            <a:spLocks noGrp="1"/>
          </p:cNvSpPr>
          <p:nvPr>
            <p:ph type="title"/>
          </p:nvPr>
        </p:nvSpPr>
        <p:spPr>
          <a:xfrm>
            <a:off x="2236190" y="41186"/>
            <a:ext cx="11374390" cy="1046235"/>
          </a:xfrm>
        </p:spPr>
        <p:txBody>
          <a:bodyPr/>
          <a:lstStyle/>
          <a:p>
            <a:r>
              <a:rPr lang="en-US" sz="4000" b="1" u="none" strike="noStrike" dirty="0">
                <a:effectLst/>
              </a:rPr>
              <a:t>AI/ML for Air Interface (Mobility) SI</a:t>
            </a:r>
            <a:endParaRPr lang="en-US" sz="4000" b="1" dirty="0"/>
          </a:p>
        </p:txBody>
      </p:sp>
      <p:sp>
        <p:nvSpPr>
          <p:cNvPr id="3" name="Content Placeholder 2">
            <a:extLst>
              <a:ext uri="{FF2B5EF4-FFF2-40B4-BE49-F238E27FC236}">
                <a16:creationId xmlns:a16="http://schemas.microsoft.com/office/drawing/2014/main" id="{ED097699-AEE1-40AC-85E4-6E4DE0A4133F}"/>
              </a:ext>
            </a:extLst>
          </p:cNvPr>
          <p:cNvSpPr>
            <a:spLocks noGrp="1"/>
          </p:cNvSpPr>
          <p:nvPr>
            <p:ph idx="1"/>
          </p:nvPr>
        </p:nvSpPr>
        <p:spPr>
          <a:xfrm>
            <a:off x="643795" y="1013883"/>
            <a:ext cx="8072915" cy="4830233"/>
          </a:xfrm>
        </p:spPr>
        <p:txBody>
          <a:bodyPr/>
          <a:lstStyle/>
          <a:p>
            <a:r>
              <a:rPr lang="en-US" sz="2400" dirty="0">
                <a:latin typeface="TimesNewRomanPSMT"/>
              </a:rPr>
              <a:t>References: </a:t>
            </a:r>
            <a:r>
              <a:rPr lang="en-US" sz="2400" dirty="0">
                <a:hlinkClick r:id="rId2" tooltip="http://www.3gpp.org/ftp/tsg_ran/tsg_ran/tsgr_ahs/2021_06_ran_rel18_ws/docs/rws-210659.zip"/>
              </a:rPr>
              <a:t>RWS-230488</a:t>
            </a:r>
            <a:r>
              <a:rPr lang="en-US" sz="2400" dirty="0"/>
              <a:t>, </a:t>
            </a:r>
            <a:r>
              <a:rPr lang="en-US" sz="2400" dirty="0">
                <a:hlinkClick r:id="rId3"/>
              </a:rPr>
              <a:t>RP-231540</a:t>
            </a:r>
            <a:r>
              <a:rPr lang="en-US" sz="2400" dirty="0"/>
              <a:t>, </a:t>
            </a:r>
            <a:r>
              <a:rPr lang="en-US" sz="2400" u="none" strike="noStrike" dirty="0">
                <a:effectLst/>
                <a:hlinkClick r:id="rId4"/>
              </a:rPr>
              <a:t>RP-</a:t>
            </a:r>
            <a:r>
              <a:rPr lang="en-US" sz="2400" u="none" strike="noStrike" dirty="0">
                <a:effectLst/>
                <a:hlinkClick r:id="rId5"/>
              </a:rPr>
              <a:t>232622</a:t>
            </a:r>
            <a:endParaRPr lang="en-US" sz="2400" b="0" i="0" u="none" strike="noStrike" dirty="0">
              <a:solidFill>
                <a:srgbClr val="000000"/>
              </a:solidFill>
              <a:effectLst/>
              <a:latin typeface="Calibri" panose="020F0502020204030204" pitchFamily="34" charset="0"/>
            </a:endParaRPr>
          </a:p>
          <a:p>
            <a:r>
              <a:rPr lang="en-US" sz="2400" dirty="0">
                <a:latin typeface="TimesNewRomanPSMT"/>
              </a:rPr>
              <a:t>Potential objectives: </a:t>
            </a:r>
            <a:r>
              <a:rPr lang="en-US" sz="2400" dirty="0">
                <a:highlight>
                  <a:srgbClr val="FFFF00"/>
                </a:highlight>
                <a:latin typeface="TimesNewRomanPSMT"/>
              </a:rPr>
              <a:t>possible down-scoping in RAN#102</a:t>
            </a:r>
          </a:p>
          <a:p>
            <a:pPr lvl="1"/>
            <a:r>
              <a:rPr lang="en-US" sz="1869" dirty="0">
                <a:latin typeface="TimesNewRomanPSMT"/>
              </a:rPr>
              <a:t>Type of mobility</a:t>
            </a:r>
          </a:p>
          <a:p>
            <a:pPr lvl="2"/>
            <a:r>
              <a:rPr lang="en-US" sz="1800" dirty="0">
                <a:highlight>
                  <a:srgbClr val="FFFF00"/>
                </a:highlight>
                <a:latin typeface="TimesNewRomanPSMT"/>
              </a:rPr>
              <a:t>L3-based mobility and L1/L2-triggered mobility (LTM) are both considered</a:t>
            </a:r>
          </a:p>
          <a:p>
            <a:pPr lvl="1"/>
            <a:r>
              <a:rPr lang="en-US" sz="1869" dirty="0">
                <a:latin typeface="TimesNewRomanPSMT"/>
              </a:rPr>
              <a:t>HO optimization in Network side </a:t>
            </a:r>
            <a:r>
              <a:rPr lang="en-US" sz="1869" strike="sngStrike" dirty="0">
                <a:solidFill>
                  <a:srgbClr val="FF0000"/>
                </a:solidFill>
                <a:highlight>
                  <a:srgbClr val="FFFF00"/>
                </a:highlight>
                <a:latin typeface="TimesNewRomanPSMT"/>
              </a:rPr>
              <a:t>[/UE side</a:t>
            </a:r>
            <a:r>
              <a:rPr lang="en-US" sz="1869" strike="sngStrike" dirty="0">
                <a:solidFill>
                  <a:srgbClr val="FF0000"/>
                </a:solidFill>
                <a:latin typeface="TimesNewRomanPSMT"/>
              </a:rPr>
              <a:t>]</a:t>
            </a:r>
            <a:r>
              <a:rPr lang="en-US" sz="1869" dirty="0">
                <a:latin typeface="TimesNewRomanPSMT"/>
              </a:rPr>
              <a:t>, including </a:t>
            </a:r>
          </a:p>
          <a:p>
            <a:pPr lvl="2"/>
            <a:r>
              <a:rPr lang="en-US" sz="1800" dirty="0">
                <a:latin typeface="TimesNewRomanPSMT"/>
              </a:rPr>
              <a:t>Candidate/target cell prediction in L3-based mobility, or, candidate/target beam(s) and cell(s) prediction in LTM</a:t>
            </a:r>
            <a:endParaRPr lang="en-US" sz="1200" dirty="0">
              <a:latin typeface="TimesNewRomanPSMT"/>
            </a:endParaRPr>
          </a:p>
          <a:p>
            <a:pPr lvl="1"/>
            <a:r>
              <a:rPr lang="en-US" sz="1869" dirty="0">
                <a:latin typeface="TimesNewRomanPSMT"/>
              </a:rPr>
              <a:t>RRM measurement and event prediction, including</a:t>
            </a:r>
          </a:p>
          <a:p>
            <a:pPr lvl="2"/>
            <a:r>
              <a:rPr lang="en-US" sz="1800" dirty="0">
                <a:highlight>
                  <a:srgbClr val="FFFF00"/>
                </a:highlight>
                <a:latin typeface="TimesNewRomanPSMT"/>
              </a:rPr>
              <a:t>Beam-level measurement prediction</a:t>
            </a:r>
          </a:p>
          <a:p>
            <a:pPr lvl="2"/>
            <a:r>
              <a:rPr lang="en-US" sz="1800" dirty="0">
                <a:highlight>
                  <a:srgbClr val="FFFF00"/>
                </a:highlight>
                <a:latin typeface="TimesNewRomanPSMT"/>
              </a:rPr>
              <a:t>Cell-level measurement prediction, e.g., using intra-frequency measurement results to forecast the RRM measurement of inter-frequency/inter-RAT cells</a:t>
            </a:r>
          </a:p>
          <a:p>
            <a:pPr lvl="2"/>
            <a:r>
              <a:rPr lang="en-US" sz="1800" dirty="0">
                <a:latin typeface="TimesNewRomanPSMT"/>
              </a:rPr>
              <a:t>HO failure/RLF prediction</a:t>
            </a:r>
          </a:p>
          <a:p>
            <a:pPr lvl="2"/>
            <a:r>
              <a:rPr lang="en-US" sz="1800" dirty="0">
                <a:latin typeface="TimesNewRomanPSMT"/>
              </a:rPr>
              <a:t>Measurement events prediction</a:t>
            </a:r>
          </a:p>
        </p:txBody>
      </p:sp>
      <p:sp>
        <p:nvSpPr>
          <p:cNvPr id="5" name="TextBox 4">
            <a:extLst>
              <a:ext uri="{FF2B5EF4-FFF2-40B4-BE49-F238E27FC236}">
                <a16:creationId xmlns:a16="http://schemas.microsoft.com/office/drawing/2014/main" id="{822510E1-948C-4720-8E07-E3E48698858F}"/>
              </a:ext>
            </a:extLst>
          </p:cNvPr>
          <p:cNvSpPr txBox="1"/>
          <p:nvPr/>
        </p:nvSpPr>
        <p:spPr>
          <a:xfrm>
            <a:off x="8219477" y="2075583"/>
            <a:ext cx="6069091" cy="2936830"/>
          </a:xfrm>
          <a:prstGeom prst="rect">
            <a:avLst/>
          </a:prstGeom>
          <a:noFill/>
        </p:spPr>
        <p:txBody>
          <a:bodyPr wrap="square">
            <a:spAutoFit/>
          </a:bodyPr>
          <a:lstStyle/>
          <a:p>
            <a:pPr marL="800100" lvl="1" indent="-342900">
              <a:buFont typeface="Arial" panose="020B0604020202020204" pitchFamily="34" charset="0"/>
              <a:buChar char="•"/>
            </a:pPr>
            <a:r>
              <a:rPr lang="en-US" sz="1869" dirty="0">
                <a:highlight>
                  <a:srgbClr val="FFFF00"/>
                </a:highlight>
                <a:latin typeface="TimesNewRomanPSMT"/>
              </a:rPr>
              <a:t>LCM framework and others</a:t>
            </a:r>
          </a:p>
          <a:p>
            <a:pPr marL="1200150" lvl="2" indent="-285750">
              <a:buFont typeface="Arial" panose="020B0604020202020204" pitchFamily="34" charset="0"/>
              <a:buChar char="•"/>
            </a:pPr>
            <a:r>
              <a:rPr lang="en-US" sz="1800" dirty="0">
                <a:highlight>
                  <a:srgbClr val="FFFF00"/>
                </a:highlight>
                <a:latin typeface="TimesNewRomanPSMT"/>
              </a:rPr>
              <a:t>The conclusions in Rel-18 AI/ML study should be used as baseline</a:t>
            </a:r>
          </a:p>
          <a:p>
            <a:pPr marL="1200150" lvl="2" indent="-285750">
              <a:buFont typeface="Arial" panose="020B0604020202020204" pitchFamily="34" charset="0"/>
              <a:buChar char="•"/>
            </a:pPr>
            <a:r>
              <a:rPr lang="en-US" sz="1800" dirty="0">
                <a:highlight>
                  <a:srgbClr val="FFFF00"/>
                </a:highlight>
                <a:latin typeface="TimesNewRomanPSMT"/>
              </a:rPr>
              <a:t>Other impacts are further studied</a:t>
            </a:r>
          </a:p>
          <a:p>
            <a:pPr marL="800100" lvl="1" indent="-342900">
              <a:buFont typeface="Arial" panose="020B0604020202020204" pitchFamily="34" charset="0"/>
              <a:buChar char="•"/>
            </a:pPr>
            <a:r>
              <a:rPr lang="en-US" sz="1869" strike="sngStrike" dirty="0">
                <a:solidFill>
                  <a:srgbClr val="FF0000"/>
                </a:solidFill>
                <a:highlight>
                  <a:srgbClr val="FFFF00"/>
                </a:highlight>
                <a:latin typeface="TimesNewRomanPSMT"/>
              </a:rPr>
              <a:t>[UE RRM enhancement, RAN4] </a:t>
            </a:r>
          </a:p>
          <a:p>
            <a:pPr marL="800100" lvl="1" indent="-342900">
              <a:buFont typeface="Arial" panose="020B0604020202020204" pitchFamily="34" charset="0"/>
              <a:buChar char="•"/>
            </a:pPr>
            <a:r>
              <a:rPr lang="en-US" sz="1869" dirty="0">
                <a:latin typeface="TimesNewRomanPSMT"/>
              </a:rPr>
              <a:t>Note 1: no intention to change the existing framework for the mobility under connected mode</a:t>
            </a:r>
          </a:p>
          <a:p>
            <a:pPr marL="800100" lvl="1" indent="-342900">
              <a:buFont typeface="Arial" panose="020B0604020202020204" pitchFamily="34" charset="0"/>
              <a:buChar char="•"/>
            </a:pPr>
            <a:r>
              <a:rPr lang="en-US" sz="1869" dirty="0">
                <a:latin typeface="TimesNewRomanPSMT"/>
              </a:rPr>
              <a:t>Note 2: In the SID, target performance metrics and impacts should be clarified</a:t>
            </a:r>
          </a:p>
          <a:p>
            <a:pPr marL="800100" lvl="1" indent="-342900">
              <a:buFont typeface="Arial" panose="020B0604020202020204" pitchFamily="34" charset="0"/>
              <a:buChar char="•"/>
            </a:pPr>
            <a:r>
              <a:rPr lang="en-US" sz="1869" dirty="0">
                <a:latin typeface="TimesNewRomanPSMT"/>
              </a:rPr>
              <a:t>Note 3: Avoid overlap work with RAN3</a:t>
            </a:r>
          </a:p>
        </p:txBody>
      </p:sp>
    </p:spTree>
    <p:extLst>
      <p:ext uri="{BB962C8B-B14F-4D97-AF65-F5344CB8AC3E}">
        <p14:creationId xmlns:p14="http://schemas.microsoft.com/office/powerpoint/2010/main" val="230982344"/>
      </p:ext>
    </p:extLst>
  </p:cSld>
  <p:clrMapOvr>
    <a:masterClrMapping/>
  </p:clrMapOvr>
  <p:transition spd="slow"/>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D0395-6E2A-4D67-A1A6-3A5C1DB567C4}"/>
              </a:ext>
            </a:extLst>
          </p:cNvPr>
          <p:cNvSpPr>
            <a:spLocks noGrp="1"/>
          </p:cNvSpPr>
          <p:nvPr>
            <p:ph type="title"/>
          </p:nvPr>
        </p:nvSpPr>
        <p:spPr>
          <a:xfrm>
            <a:off x="2236190" y="41186"/>
            <a:ext cx="11374390" cy="1046235"/>
          </a:xfrm>
        </p:spPr>
        <p:txBody>
          <a:bodyPr/>
          <a:lstStyle/>
          <a:p>
            <a:r>
              <a:rPr lang="en-US" sz="4000" b="1" u="none" strike="noStrike" dirty="0">
                <a:effectLst/>
              </a:rPr>
              <a:t>AI/ML for NG-RAN SI </a:t>
            </a:r>
            <a:r>
              <a:rPr lang="en-US" sz="4000" b="1" u="none" strike="noStrike" dirty="0">
                <a:effectLst/>
                <a:sym typeface="Wingdings" panose="05000000000000000000" pitchFamily="2" charset="2"/>
              </a:rPr>
              <a:t> WI</a:t>
            </a:r>
            <a:endParaRPr lang="en-US" sz="4000" b="1" dirty="0"/>
          </a:p>
        </p:txBody>
      </p:sp>
      <p:sp>
        <p:nvSpPr>
          <p:cNvPr id="3" name="Content Placeholder 2">
            <a:extLst>
              <a:ext uri="{FF2B5EF4-FFF2-40B4-BE49-F238E27FC236}">
                <a16:creationId xmlns:a16="http://schemas.microsoft.com/office/drawing/2014/main" id="{ED097699-AEE1-40AC-85E4-6E4DE0A4133F}"/>
              </a:ext>
            </a:extLst>
          </p:cNvPr>
          <p:cNvSpPr>
            <a:spLocks noGrp="1"/>
          </p:cNvSpPr>
          <p:nvPr>
            <p:ph idx="1"/>
          </p:nvPr>
        </p:nvSpPr>
        <p:spPr>
          <a:xfrm>
            <a:off x="489971" y="1013883"/>
            <a:ext cx="14242979" cy="4830233"/>
          </a:xfrm>
        </p:spPr>
        <p:txBody>
          <a:bodyPr/>
          <a:lstStyle/>
          <a:p>
            <a:r>
              <a:rPr lang="en-US" sz="2400" dirty="0">
                <a:latin typeface="TimesNewRomanPSMT"/>
              </a:rPr>
              <a:t>References: </a:t>
            </a:r>
            <a:r>
              <a:rPr lang="en-US" sz="2400" dirty="0">
                <a:hlinkClick r:id="rId2" tooltip="http://www.3gpp.org/ftp/tsg_ran/tsg_ran/tsgr_ahs/2021_06_ran_rel18_ws/docs/rws-210659.zip"/>
              </a:rPr>
              <a:t>RWS-230488</a:t>
            </a:r>
            <a:r>
              <a:rPr lang="en-US" sz="2400" dirty="0"/>
              <a:t>, </a:t>
            </a:r>
            <a:r>
              <a:rPr lang="en-US" sz="2400" dirty="0">
                <a:hlinkClick r:id="rId3"/>
              </a:rPr>
              <a:t>RP-231540</a:t>
            </a:r>
            <a:r>
              <a:rPr lang="en-US" sz="2400" dirty="0"/>
              <a:t>, </a:t>
            </a:r>
            <a:r>
              <a:rPr lang="en-US" sz="2400" u="none" strike="noStrike" dirty="0">
                <a:effectLst/>
                <a:hlinkClick r:id="rId4"/>
              </a:rPr>
              <a:t>RP-</a:t>
            </a:r>
            <a:r>
              <a:rPr lang="en-US" sz="2400" u="none" strike="noStrike" dirty="0">
                <a:effectLst/>
                <a:hlinkClick r:id="rId5"/>
              </a:rPr>
              <a:t>232623</a:t>
            </a:r>
            <a:endParaRPr lang="en-US" sz="2400" b="0" i="0" u="none" strike="noStrike" dirty="0">
              <a:solidFill>
                <a:srgbClr val="000000"/>
              </a:solidFill>
              <a:effectLst/>
              <a:latin typeface="Calibri" panose="020F0502020204030204" pitchFamily="34" charset="0"/>
            </a:endParaRPr>
          </a:p>
          <a:p>
            <a:r>
              <a:rPr lang="en-US" sz="2400" dirty="0">
                <a:latin typeface="TimesNewRomanPSMT"/>
              </a:rPr>
              <a:t>Potential objectives:</a:t>
            </a:r>
          </a:p>
          <a:p>
            <a:pPr lvl="1"/>
            <a:r>
              <a:rPr lang="en-US" sz="1869" u="sng" dirty="0">
                <a:solidFill>
                  <a:srgbClr val="FF0000"/>
                </a:solidFill>
                <a:latin typeface="TimesNewRomanPSMT"/>
              </a:rPr>
              <a:t>6 months SI + 12 months WI</a:t>
            </a:r>
          </a:p>
          <a:p>
            <a:pPr lvl="1"/>
            <a:r>
              <a:rPr lang="en-US" sz="1869" dirty="0">
                <a:latin typeface="TimesNewRomanPSMT"/>
              </a:rPr>
              <a:t>Rel-18 leftovers (depends on Rel-18 outcome</a:t>
            </a:r>
            <a:r>
              <a:rPr lang="en-US" sz="1869" u="sng" dirty="0">
                <a:solidFill>
                  <a:srgbClr val="FF0000"/>
                </a:solidFill>
                <a:latin typeface="TimesNewRomanPSMT"/>
              </a:rPr>
              <a:t>), e.g.:</a:t>
            </a:r>
          </a:p>
          <a:p>
            <a:pPr lvl="2"/>
            <a:r>
              <a:rPr lang="en-US" sz="1600" dirty="0">
                <a:latin typeface="TimesNewRomanPSMT"/>
              </a:rPr>
              <a:t>Mobility optimization</a:t>
            </a:r>
          </a:p>
          <a:p>
            <a:pPr lvl="3"/>
            <a:r>
              <a:rPr lang="en-US" sz="1600" dirty="0">
                <a:latin typeface="TimesNewRomanPSMT"/>
              </a:rPr>
              <a:t>NR-DC</a:t>
            </a:r>
          </a:p>
          <a:p>
            <a:pPr lvl="3"/>
            <a:r>
              <a:rPr lang="en-US" sz="1600" dirty="0">
                <a:latin typeface="TimesNewRomanPSMT"/>
              </a:rPr>
              <a:t>UE Trajectory prediction</a:t>
            </a:r>
          </a:p>
          <a:p>
            <a:pPr lvl="2"/>
            <a:r>
              <a:rPr lang="en-US" sz="1600" dirty="0">
                <a:latin typeface="TimesNewRomanPSMT"/>
              </a:rPr>
              <a:t>Energy saving</a:t>
            </a:r>
          </a:p>
          <a:p>
            <a:pPr lvl="3"/>
            <a:r>
              <a:rPr lang="en-US" sz="1600" dirty="0">
                <a:latin typeface="TimesNewRomanPSMT"/>
              </a:rPr>
              <a:t>Prediction for energy cost</a:t>
            </a:r>
          </a:p>
          <a:p>
            <a:pPr lvl="2"/>
            <a:r>
              <a:rPr lang="en-US" sz="1600" dirty="0">
                <a:latin typeface="TimesNewRomanPSMT"/>
              </a:rPr>
              <a:t>Continuous MDT</a:t>
            </a:r>
          </a:p>
          <a:p>
            <a:pPr lvl="1"/>
            <a:r>
              <a:rPr lang="en-US" sz="1869" strike="sngStrike" dirty="0">
                <a:solidFill>
                  <a:srgbClr val="FF0000"/>
                </a:solidFill>
                <a:latin typeface="TimesNewRomanPSMT"/>
              </a:rPr>
              <a:t>At least 1 </a:t>
            </a:r>
            <a:r>
              <a:rPr lang="en-US" sz="1869" u="sng" dirty="0">
                <a:solidFill>
                  <a:srgbClr val="FF0000"/>
                </a:solidFill>
                <a:latin typeface="TimesNewRomanPSMT"/>
              </a:rPr>
              <a:t>At most 2 </a:t>
            </a:r>
            <a:r>
              <a:rPr lang="en-US" sz="1869" dirty="0">
                <a:latin typeface="TimesNewRomanPSMT"/>
              </a:rPr>
              <a:t>potential new use case/scenario which benefits from inference-based techniques</a:t>
            </a:r>
          </a:p>
          <a:p>
            <a:pPr lvl="2"/>
            <a:r>
              <a:rPr lang="en-US" sz="1600" dirty="0">
                <a:latin typeface="TimesNewRomanPSMT"/>
              </a:rPr>
              <a:t>Coverage and Capacity Optimization</a:t>
            </a:r>
          </a:p>
          <a:p>
            <a:pPr lvl="2"/>
            <a:r>
              <a:rPr lang="en-US" sz="1600" dirty="0">
                <a:latin typeface="TimesNewRomanPSMT"/>
              </a:rPr>
              <a:t>Potential Rel-18 use case enhancements (e.g. new scenarios for ES)</a:t>
            </a:r>
          </a:p>
          <a:p>
            <a:pPr lvl="2"/>
            <a:r>
              <a:rPr lang="en-US" sz="1600" dirty="0" err="1">
                <a:latin typeface="TimesNewRomanPSMT"/>
              </a:rPr>
              <a:t>QoE</a:t>
            </a:r>
            <a:endParaRPr lang="en-US" sz="1600" dirty="0">
              <a:latin typeface="TimesNewRomanPSMT"/>
            </a:endParaRPr>
          </a:p>
          <a:p>
            <a:pPr lvl="2"/>
            <a:r>
              <a:rPr lang="en-US" sz="1600" dirty="0">
                <a:latin typeface="TimesNewRomanPSMT"/>
              </a:rPr>
              <a:t>Slicing</a:t>
            </a:r>
          </a:p>
          <a:p>
            <a:pPr lvl="2"/>
            <a:r>
              <a:rPr lang="en-US" sz="1600" dirty="0">
                <a:latin typeface="TimesNewRomanPSMT"/>
              </a:rPr>
              <a:t>Note: Model training/inference at the DU and/or F1 enhancements must be justified by the use case</a:t>
            </a:r>
          </a:p>
          <a:p>
            <a:pPr lvl="1"/>
            <a:r>
              <a:rPr lang="en-US" sz="1869" dirty="0">
                <a:highlight>
                  <a:srgbClr val="FFFF00"/>
                </a:highlight>
                <a:latin typeface="TimesNewRomanPSMT"/>
              </a:rPr>
              <a:t>Study: Consider available functionality specified in 5GC (NWDAF, MDAS) in order to  align  AI/ML framework between RAN and CN</a:t>
            </a:r>
            <a:endParaRPr lang="en-US" sz="1800" dirty="0">
              <a:highlight>
                <a:srgbClr val="FFFF00"/>
              </a:highlight>
              <a:latin typeface="TimesNewRomanPSMT"/>
            </a:endParaRPr>
          </a:p>
        </p:txBody>
      </p:sp>
    </p:spTree>
    <p:extLst>
      <p:ext uri="{BB962C8B-B14F-4D97-AF65-F5344CB8AC3E}">
        <p14:creationId xmlns:p14="http://schemas.microsoft.com/office/powerpoint/2010/main" val="3465206181"/>
      </p:ext>
    </p:extLst>
  </p:cSld>
  <p:clrMapOvr>
    <a:masterClrMapping/>
  </p:clrMapOvr>
  <p:transition spd="slow"/>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D0395-6E2A-4D67-A1A6-3A5C1DB567C4}"/>
              </a:ext>
            </a:extLst>
          </p:cNvPr>
          <p:cNvSpPr>
            <a:spLocks noGrp="1"/>
          </p:cNvSpPr>
          <p:nvPr>
            <p:ph type="title"/>
          </p:nvPr>
        </p:nvSpPr>
        <p:spPr>
          <a:xfrm>
            <a:off x="2236190" y="41186"/>
            <a:ext cx="11374390" cy="1046235"/>
          </a:xfrm>
        </p:spPr>
        <p:txBody>
          <a:bodyPr/>
          <a:lstStyle/>
          <a:p>
            <a:r>
              <a:rPr lang="en-US" sz="4000" b="1" u="none" strike="noStrike" dirty="0">
                <a:effectLst/>
              </a:rPr>
              <a:t>SON/MDT Enhancements WI</a:t>
            </a:r>
            <a:endParaRPr lang="en-US" sz="4000" b="1" dirty="0"/>
          </a:p>
        </p:txBody>
      </p:sp>
      <p:sp>
        <p:nvSpPr>
          <p:cNvPr id="3" name="Content Placeholder 2">
            <a:extLst>
              <a:ext uri="{FF2B5EF4-FFF2-40B4-BE49-F238E27FC236}">
                <a16:creationId xmlns:a16="http://schemas.microsoft.com/office/drawing/2014/main" id="{ED097699-AEE1-40AC-85E4-6E4DE0A4133F}"/>
              </a:ext>
            </a:extLst>
          </p:cNvPr>
          <p:cNvSpPr>
            <a:spLocks noGrp="1"/>
          </p:cNvSpPr>
          <p:nvPr>
            <p:ph idx="1"/>
          </p:nvPr>
        </p:nvSpPr>
        <p:spPr>
          <a:xfrm>
            <a:off x="643795" y="1013883"/>
            <a:ext cx="14072063" cy="4830233"/>
          </a:xfrm>
        </p:spPr>
        <p:txBody>
          <a:bodyPr/>
          <a:lstStyle/>
          <a:p>
            <a:r>
              <a:rPr lang="en-US" sz="2400" dirty="0">
                <a:latin typeface="TimesNewRomanPSMT"/>
              </a:rPr>
              <a:t>References: </a:t>
            </a:r>
            <a:r>
              <a:rPr lang="en-US" sz="2400" dirty="0">
                <a:hlinkClick r:id="rId2" tooltip="http://www.3gpp.org/ftp/tsg_ran/tsg_ran/tsgr_ahs/2021_06_ran_rel18_ws/docs/rws-210659.zip"/>
              </a:rPr>
              <a:t>RWS-230488</a:t>
            </a:r>
            <a:r>
              <a:rPr lang="en-US" sz="2400" dirty="0"/>
              <a:t>, </a:t>
            </a:r>
            <a:r>
              <a:rPr lang="en-US" sz="2400" dirty="0">
                <a:hlinkClick r:id="rId3"/>
              </a:rPr>
              <a:t>RP-231540</a:t>
            </a:r>
            <a:r>
              <a:rPr lang="en-US" sz="2400" dirty="0"/>
              <a:t>, </a:t>
            </a:r>
            <a:r>
              <a:rPr lang="en-US" sz="2400" u="none" strike="noStrike" dirty="0">
                <a:effectLst/>
                <a:hlinkClick r:id="rId4"/>
              </a:rPr>
              <a:t>RP-</a:t>
            </a:r>
            <a:r>
              <a:rPr lang="en-US" sz="2400" u="none" strike="noStrike" dirty="0">
                <a:effectLst/>
                <a:hlinkClick r:id="rId5"/>
              </a:rPr>
              <a:t>232624</a:t>
            </a:r>
            <a:endParaRPr lang="en-US" sz="2400" b="0" i="0" u="none" strike="noStrike" dirty="0">
              <a:solidFill>
                <a:srgbClr val="000000"/>
              </a:solidFill>
              <a:effectLst/>
              <a:latin typeface="Calibri" panose="020F0502020204030204" pitchFamily="34" charset="0"/>
            </a:endParaRPr>
          </a:p>
          <a:p>
            <a:r>
              <a:rPr lang="en-US" sz="2400" dirty="0">
                <a:latin typeface="TimesNewRomanPSMT"/>
              </a:rPr>
              <a:t>Potential objectives:</a:t>
            </a:r>
          </a:p>
          <a:p>
            <a:pPr lvl="1"/>
            <a:r>
              <a:rPr lang="en-US" sz="2000" dirty="0">
                <a:latin typeface="TimesNewRomanPSMT"/>
              </a:rPr>
              <a:t>MRO enhancement for R18 mobility mechanisms, Lower layer triggered mobility (LTM), CHO with candidate SCGs, subsequent CPAC [RAN3, RAN2]:</a:t>
            </a:r>
          </a:p>
          <a:p>
            <a:pPr lvl="2"/>
            <a:r>
              <a:rPr lang="en-US" sz="1800" dirty="0">
                <a:latin typeface="TimesNewRomanPSMT"/>
              </a:rPr>
              <a:t>Specification of the inter-node information exchange, including possible enhancements to interfaces[RAN3];</a:t>
            </a:r>
          </a:p>
          <a:p>
            <a:pPr lvl="2"/>
            <a:r>
              <a:rPr lang="en-US" sz="1800" dirty="0">
                <a:latin typeface="TimesNewRomanPSMT"/>
              </a:rPr>
              <a:t>Identify and specify necessary UE reporting to enhance the mobility parameter tuning [RAN2]</a:t>
            </a:r>
          </a:p>
          <a:p>
            <a:pPr lvl="1"/>
            <a:r>
              <a:rPr lang="en-US" sz="2000" dirty="0">
                <a:latin typeface="TimesNewRomanPSMT"/>
              </a:rPr>
              <a:t>Only SON/MDT enhancements for </a:t>
            </a:r>
            <a:r>
              <a:rPr lang="en-US" sz="2000" dirty="0">
                <a:highlight>
                  <a:srgbClr val="FFFF00"/>
                </a:highlight>
                <a:latin typeface="TimesNewRomanPSMT"/>
              </a:rPr>
              <a:t>intra NTN mobility, Network slicing </a:t>
            </a:r>
            <a:r>
              <a:rPr lang="en-US" sz="2000" strike="sngStrike" dirty="0">
                <a:solidFill>
                  <a:srgbClr val="FF0000"/>
                </a:solidFill>
                <a:highlight>
                  <a:srgbClr val="FFFF00"/>
                </a:highlight>
                <a:latin typeface="TimesNewRomanPSMT"/>
              </a:rPr>
              <a:t>and</a:t>
            </a:r>
            <a:r>
              <a:rPr lang="en-US" sz="2000" dirty="0">
                <a:highlight>
                  <a:srgbClr val="FFFF00"/>
                </a:highlight>
                <a:latin typeface="TimesNewRomanPSMT"/>
              </a:rPr>
              <a:t> </a:t>
            </a:r>
            <a:r>
              <a:rPr lang="en-US" sz="2000" strike="sngStrike" dirty="0">
                <a:solidFill>
                  <a:srgbClr val="FF0000"/>
                </a:solidFill>
                <a:highlight>
                  <a:srgbClr val="FFFF00"/>
                </a:highlight>
                <a:latin typeface="TimesNewRomanPSMT"/>
              </a:rPr>
              <a:t>NW energy saving </a:t>
            </a:r>
            <a:r>
              <a:rPr lang="en-US" sz="2000" dirty="0">
                <a:latin typeface="TimesNewRomanPSMT"/>
              </a:rPr>
              <a:t>are for further consideration. </a:t>
            </a:r>
          </a:p>
          <a:p>
            <a:pPr lvl="2"/>
            <a:r>
              <a:rPr lang="en-US" sz="1800" dirty="0">
                <a:latin typeface="TimesNewRomanPSMT"/>
              </a:rPr>
              <a:t>Details of these aspects (e.g., spec changes, assessment of workload). </a:t>
            </a:r>
          </a:p>
          <a:p>
            <a:pPr lvl="2"/>
            <a:r>
              <a:rPr lang="en-US" sz="1800" dirty="0">
                <a:latin typeface="TimesNewRomanPSMT"/>
              </a:rPr>
              <a:t>No other new features are to be added</a:t>
            </a:r>
          </a:p>
          <a:p>
            <a:pPr lvl="1"/>
            <a:r>
              <a:rPr lang="en-US" sz="2000" strike="sngStrike" dirty="0">
                <a:solidFill>
                  <a:srgbClr val="FF0000"/>
                </a:solidFill>
                <a:latin typeface="TimesNewRomanPSMT"/>
              </a:rPr>
              <a:t>For NW energy saving,  </a:t>
            </a:r>
            <a:r>
              <a:rPr lang="en-US" sz="2000" dirty="0">
                <a:solidFill>
                  <a:srgbClr val="FF0000"/>
                </a:solidFill>
                <a:latin typeface="TimesNewRomanPSMT"/>
              </a:rPr>
              <a:t>Note: </a:t>
            </a:r>
            <a:r>
              <a:rPr lang="en-US" sz="2000" dirty="0">
                <a:latin typeface="TimesNewRomanPSMT"/>
              </a:rPr>
              <a:t>avoid duplication with AI for NG-RAN.</a:t>
            </a:r>
          </a:p>
          <a:p>
            <a:pPr lvl="1"/>
            <a:r>
              <a:rPr lang="en-US" sz="2000" dirty="0">
                <a:latin typeface="TimesNewRomanPSMT"/>
              </a:rPr>
              <a:t>R18 leftovers, FFS details, which can be decided based on further progress in RAN2/3 [RAN3, RAN2]</a:t>
            </a:r>
          </a:p>
        </p:txBody>
      </p:sp>
    </p:spTree>
    <p:extLst>
      <p:ext uri="{BB962C8B-B14F-4D97-AF65-F5344CB8AC3E}">
        <p14:creationId xmlns:p14="http://schemas.microsoft.com/office/powerpoint/2010/main" val="3791772574"/>
      </p:ext>
    </p:extLst>
  </p:cSld>
  <p:clrMapOvr>
    <a:masterClrMapping/>
  </p:clrMapOvr>
  <p:transition spd="slow"/>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D0395-6E2A-4D67-A1A6-3A5C1DB567C4}"/>
              </a:ext>
            </a:extLst>
          </p:cNvPr>
          <p:cNvSpPr>
            <a:spLocks noGrp="1"/>
          </p:cNvSpPr>
          <p:nvPr>
            <p:ph type="title"/>
          </p:nvPr>
        </p:nvSpPr>
        <p:spPr>
          <a:xfrm>
            <a:off x="643795" y="41186"/>
            <a:ext cx="12966785" cy="1046235"/>
          </a:xfrm>
        </p:spPr>
        <p:txBody>
          <a:bodyPr/>
          <a:lstStyle/>
          <a:p>
            <a:r>
              <a:rPr lang="en-US" sz="3600" b="1" u="none" strike="noStrike" dirty="0">
                <a:effectLst/>
              </a:rPr>
              <a:t>Additional topological improvements SI </a:t>
            </a:r>
            <a:r>
              <a:rPr lang="en-US" sz="3600" b="1" u="none" strike="noStrike" dirty="0">
                <a:effectLst/>
                <a:sym typeface="Wingdings" panose="05000000000000000000" pitchFamily="2" charset="2"/>
              </a:rPr>
              <a:t> WI</a:t>
            </a:r>
            <a:endParaRPr lang="en-US" sz="3600" b="1" dirty="0"/>
          </a:p>
        </p:txBody>
      </p:sp>
      <p:sp>
        <p:nvSpPr>
          <p:cNvPr id="3" name="Content Placeholder 2">
            <a:extLst>
              <a:ext uri="{FF2B5EF4-FFF2-40B4-BE49-F238E27FC236}">
                <a16:creationId xmlns:a16="http://schemas.microsoft.com/office/drawing/2014/main" id="{ED097699-AEE1-40AC-85E4-6E4DE0A4133F}"/>
              </a:ext>
            </a:extLst>
          </p:cNvPr>
          <p:cNvSpPr>
            <a:spLocks noGrp="1"/>
          </p:cNvSpPr>
          <p:nvPr>
            <p:ph idx="1"/>
          </p:nvPr>
        </p:nvSpPr>
        <p:spPr>
          <a:xfrm>
            <a:off x="643795" y="1013883"/>
            <a:ext cx="13807143" cy="4830233"/>
          </a:xfrm>
        </p:spPr>
        <p:txBody>
          <a:bodyPr/>
          <a:lstStyle/>
          <a:p>
            <a:r>
              <a:rPr lang="en-US" sz="2400" dirty="0">
                <a:latin typeface="TimesNewRomanPSMT"/>
              </a:rPr>
              <a:t>References: </a:t>
            </a:r>
            <a:r>
              <a:rPr lang="en-US" sz="2400" dirty="0">
                <a:hlinkClick r:id="rId2" tooltip="http://www.3gpp.org/ftp/tsg_ran/tsg_ran/tsgr_ahs/2021_06_ran_rel18_ws/docs/rws-210659.zip"/>
              </a:rPr>
              <a:t>RWS-230488</a:t>
            </a:r>
            <a:r>
              <a:rPr lang="en-US" sz="2400" dirty="0"/>
              <a:t>, </a:t>
            </a:r>
            <a:r>
              <a:rPr lang="en-US" sz="2400" dirty="0">
                <a:hlinkClick r:id="rId3"/>
              </a:rPr>
              <a:t>RP-231540</a:t>
            </a:r>
            <a:r>
              <a:rPr lang="en-US" sz="2400" dirty="0"/>
              <a:t>, </a:t>
            </a:r>
            <a:r>
              <a:rPr lang="en-US" sz="2400" u="none" strike="noStrike" dirty="0">
                <a:effectLst/>
                <a:hlinkClick r:id="rId4"/>
              </a:rPr>
              <a:t>RP-</a:t>
            </a:r>
            <a:r>
              <a:rPr lang="en-US" sz="2400" u="none" strike="noStrike" dirty="0">
                <a:effectLst/>
                <a:hlinkClick r:id="rId5"/>
              </a:rPr>
              <a:t>232625</a:t>
            </a:r>
            <a:endParaRPr lang="en-US" sz="2400" b="0" i="0" u="none" strike="noStrike" dirty="0">
              <a:solidFill>
                <a:srgbClr val="000000"/>
              </a:solidFill>
              <a:effectLst/>
              <a:latin typeface="Calibri" panose="020F0502020204030204" pitchFamily="34" charset="0"/>
            </a:endParaRPr>
          </a:p>
          <a:p>
            <a:r>
              <a:rPr lang="en-US" sz="2400" dirty="0">
                <a:latin typeface="TimesNewRomanPSMT"/>
              </a:rPr>
              <a:t>Potential objectives:</a:t>
            </a:r>
          </a:p>
          <a:p>
            <a:pPr lvl="1"/>
            <a:r>
              <a:rPr lang="en-US" sz="1869" dirty="0">
                <a:latin typeface="TimesNewRomanPSMT"/>
              </a:rPr>
              <a:t>6 months SI  + 12 months WI</a:t>
            </a:r>
          </a:p>
          <a:p>
            <a:pPr marL="0" indent="0">
              <a:buNone/>
            </a:pPr>
            <a:endParaRPr lang="en-US" sz="2400" dirty="0">
              <a:latin typeface="TimesNewRomanPSMT"/>
            </a:endParaRPr>
          </a:p>
          <a:p>
            <a:pPr lvl="1"/>
            <a:endParaRPr lang="en-US" sz="2000" dirty="0">
              <a:latin typeface="TimesNewRomanPSMT"/>
            </a:endParaRPr>
          </a:p>
        </p:txBody>
      </p:sp>
      <p:sp>
        <p:nvSpPr>
          <p:cNvPr id="7" name="TextBox 6">
            <a:extLst>
              <a:ext uri="{FF2B5EF4-FFF2-40B4-BE49-F238E27FC236}">
                <a16:creationId xmlns:a16="http://schemas.microsoft.com/office/drawing/2014/main" id="{73A90070-AAEF-40E1-AEBC-F4921D7A16B4}"/>
              </a:ext>
            </a:extLst>
          </p:cNvPr>
          <p:cNvSpPr txBox="1"/>
          <p:nvPr/>
        </p:nvSpPr>
        <p:spPr>
          <a:xfrm>
            <a:off x="1156907" y="2287262"/>
            <a:ext cx="8593845" cy="4152804"/>
          </a:xfrm>
          <a:prstGeom prst="rect">
            <a:avLst/>
          </a:prstGeom>
          <a:noFill/>
        </p:spPr>
        <p:txBody>
          <a:bodyPr wrap="square">
            <a:spAutoFit/>
          </a:bodyPr>
          <a:lstStyle/>
          <a:p>
            <a:pPr marL="342900" marR="0" lvl="0" indent="-342900" hangingPunct="0">
              <a:spcBef>
                <a:spcPts val="0"/>
              </a:spcBef>
              <a:spcAft>
                <a:spcPts val="0"/>
              </a:spcAft>
              <a:buFont typeface="Symbol" panose="05050102010706020507" pitchFamily="18" charset="2"/>
              <a:buChar char=""/>
            </a:pPr>
            <a:r>
              <a:rPr lang="en-GB" sz="1600" dirty="0">
                <a:effectLst/>
                <a:latin typeface="Calibri" panose="020F0502020204030204" pitchFamily="34" charset="0"/>
                <a:ea typeface="SimSun" panose="02010600030101010101" pitchFamily="2" charset="-122"/>
                <a:cs typeface="Times New Roman" panose="02020603050405020304" pitchFamily="18" charset="0"/>
              </a:rPr>
              <a:t>Study enhancements for the support of WAB including (RAN3-led, RAN2):</a:t>
            </a:r>
            <a:endParaRPr lang="en-US" sz="1600" dirty="0">
              <a:effectLst/>
              <a:latin typeface="Calibri" panose="020F0502020204030204" pitchFamily="34" charset="0"/>
              <a:ea typeface="SimSun" panose="02010600030101010101" pitchFamily="2" charset="-122"/>
              <a:cs typeface="Times New Roman" panose="02020603050405020304" pitchFamily="18" charset="0"/>
            </a:endParaRPr>
          </a:p>
          <a:p>
            <a:pPr marL="742950" marR="0" lvl="1" indent="-285750" hangingPunct="0">
              <a:spcBef>
                <a:spcPts val="0"/>
              </a:spcBef>
              <a:spcAft>
                <a:spcPts val="0"/>
              </a:spcAft>
              <a:buFont typeface="Courier New" panose="02070309020205020404" pitchFamily="49" charset="0"/>
              <a:buChar char="o"/>
            </a:pPr>
            <a:r>
              <a:rPr lang="en-GB" sz="1600" dirty="0">
                <a:effectLst/>
                <a:latin typeface="Calibri" panose="020F0502020204030204" pitchFamily="34" charset="0"/>
                <a:ea typeface="SimSun" panose="02010600030101010101" pitchFamily="2" charset="-122"/>
                <a:cs typeface="Times New Roman" panose="02020603050405020304" pitchFamily="18" charset="0"/>
              </a:rPr>
              <a:t>Study impact of </a:t>
            </a:r>
            <a:r>
              <a:rPr lang="en-GB" sz="1600" dirty="0" err="1">
                <a:effectLst/>
                <a:latin typeface="Calibri" panose="020F0502020204030204" pitchFamily="34" charset="0"/>
                <a:ea typeface="SimSun" panose="02010600030101010101" pitchFamily="2" charset="-122"/>
                <a:cs typeface="Times New Roman" panose="02020603050405020304" pitchFamily="18" charset="0"/>
              </a:rPr>
              <a:t>gNB</a:t>
            </a:r>
            <a:r>
              <a:rPr lang="en-GB" sz="1600" dirty="0">
                <a:effectLst/>
                <a:latin typeface="Calibri" panose="020F0502020204030204" pitchFamily="34" charset="0"/>
                <a:ea typeface="SimSun" panose="02010600030101010101" pitchFamily="2" charset="-122"/>
                <a:cs typeface="Times New Roman" panose="02020603050405020304" pitchFamily="18" charset="0"/>
              </a:rPr>
              <a:t> mobility within a stationary RAN and in proximity to other mobile </a:t>
            </a:r>
            <a:r>
              <a:rPr lang="en-GB" sz="1600" dirty="0" err="1">
                <a:effectLst/>
                <a:latin typeface="Calibri" panose="020F0502020204030204" pitchFamily="34" charset="0"/>
                <a:ea typeface="SimSun" panose="02010600030101010101" pitchFamily="2" charset="-122"/>
                <a:cs typeface="Times New Roman" panose="02020603050405020304" pitchFamily="18" charset="0"/>
              </a:rPr>
              <a:t>gNBs</a:t>
            </a:r>
            <a:r>
              <a:rPr lang="en-GB" sz="1600" dirty="0">
                <a:effectLst/>
                <a:latin typeface="Calibri" panose="020F0502020204030204" pitchFamily="34" charset="0"/>
                <a:ea typeface="SimSun" panose="02010600030101010101" pitchFamily="2" charset="-122"/>
                <a:cs typeface="Times New Roman" panose="02020603050405020304" pitchFamily="18" charset="0"/>
              </a:rPr>
              <a:t>: </a:t>
            </a:r>
            <a:endParaRPr lang="en-US" sz="1600" dirty="0">
              <a:effectLst/>
              <a:latin typeface="Calibri" panose="020F0502020204030204" pitchFamily="34" charset="0"/>
              <a:ea typeface="SimSun" panose="02010600030101010101" pitchFamily="2" charset="-122"/>
              <a:cs typeface="Times New Roman" panose="02020603050405020304" pitchFamily="18" charset="0"/>
            </a:endParaRPr>
          </a:p>
          <a:p>
            <a:pPr marL="1143000" marR="0" lvl="2" indent="-228600" hangingPunct="0">
              <a:spcBef>
                <a:spcPts val="0"/>
              </a:spcBef>
              <a:spcAft>
                <a:spcPts val="0"/>
              </a:spcAft>
              <a:buFont typeface="Wingdings" panose="05000000000000000000" pitchFamily="2" charset="2"/>
              <a:buChar char=""/>
            </a:pPr>
            <a:r>
              <a:rPr lang="en-GB" sz="1600" dirty="0">
                <a:effectLst/>
                <a:latin typeface="Calibri" panose="020F0502020204030204" pitchFamily="34" charset="0"/>
                <a:ea typeface="SimSun" panose="02010600030101010101" pitchFamily="2" charset="-122"/>
                <a:cs typeface="Times New Roman" panose="02020603050405020304" pitchFamily="18" charset="0"/>
              </a:rPr>
              <a:t>Identify the issues of dynamic inter-</a:t>
            </a:r>
            <a:r>
              <a:rPr lang="en-GB" sz="1600" dirty="0" err="1">
                <a:effectLst/>
                <a:latin typeface="Calibri" panose="020F0502020204030204" pitchFamily="34" charset="0"/>
                <a:ea typeface="SimSun" panose="02010600030101010101" pitchFamily="2" charset="-122"/>
                <a:cs typeface="Times New Roman" panose="02020603050405020304" pitchFamily="18" charset="0"/>
              </a:rPr>
              <a:t>gNB</a:t>
            </a:r>
            <a:r>
              <a:rPr lang="en-GB" sz="1600" dirty="0">
                <a:effectLst/>
                <a:latin typeface="Calibri" panose="020F0502020204030204" pitchFamily="34" charset="0"/>
                <a:ea typeface="SimSun" panose="02010600030101010101" pitchFamily="2" charset="-122"/>
                <a:cs typeface="Times New Roman" panose="02020603050405020304" pitchFamily="18" charset="0"/>
              </a:rPr>
              <a:t> </a:t>
            </a:r>
            <a:r>
              <a:rPr lang="en-GB" sz="1600" dirty="0" err="1">
                <a:effectLst/>
                <a:latin typeface="Calibri" panose="020F0502020204030204" pitchFamily="34" charset="0"/>
                <a:ea typeface="SimSun" panose="02010600030101010101" pitchFamily="2" charset="-122"/>
                <a:cs typeface="Times New Roman" panose="02020603050405020304" pitchFamily="18" charset="0"/>
              </a:rPr>
              <a:t>neighbor</a:t>
            </a:r>
            <a:r>
              <a:rPr lang="en-GB" sz="1600" dirty="0">
                <a:effectLst/>
                <a:latin typeface="Calibri" panose="020F0502020204030204" pitchFamily="34" charset="0"/>
                <a:ea typeface="SimSun" panose="02010600030101010101" pitchFamily="2" charset="-122"/>
                <a:cs typeface="Times New Roman" panose="02020603050405020304" pitchFamily="18" charset="0"/>
              </a:rPr>
              <a:t> relations resulting from </a:t>
            </a:r>
            <a:r>
              <a:rPr lang="en-GB" sz="1600" dirty="0" err="1">
                <a:effectLst/>
                <a:latin typeface="Calibri" panose="020F0502020204030204" pitchFamily="34" charset="0"/>
                <a:ea typeface="SimSun" panose="02010600030101010101" pitchFamily="2" charset="-122"/>
                <a:cs typeface="Times New Roman" panose="02020603050405020304" pitchFamily="18" charset="0"/>
              </a:rPr>
              <a:t>gNB</a:t>
            </a:r>
            <a:r>
              <a:rPr lang="en-GB" sz="1600" dirty="0">
                <a:effectLst/>
                <a:latin typeface="Calibri" panose="020F0502020204030204" pitchFamily="34" charset="0"/>
                <a:ea typeface="SimSun" panose="02010600030101010101" pitchFamily="2" charset="-122"/>
                <a:cs typeface="Times New Roman" panose="02020603050405020304" pitchFamily="18" charset="0"/>
              </a:rPr>
              <a:t> mobility, e.g., ANR, inter-</a:t>
            </a:r>
            <a:r>
              <a:rPr lang="en-GB" sz="1600" dirty="0" err="1">
                <a:effectLst/>
                <a:latin typeface="Calibri" panose="020F0502020204030204" pitchFamily="34" charset="0"/>
                <a:ea typeface="SimSun" panose="02010600030101010101" pitchFamily="2" charset="-122"/>
                <a:cs typeface="Times New Roman" panose="02020603050405020304" pitchFamily="18" charset="0"/>
              </a:rPr>
              <a:t>gNB</a:t>
            </a:r>
            <a:r>
              <a:rPr lang="en-GB" sz="1600" dirty="0">
                <a:effectLst/>
                <a:latin typeface="Calibri" panose="020F0502020204030204" pitchFamily="34" charset="0"/>
                <a:ea typeface="SimSun" panose="02010600030101010101" pitchFamily="2" charset="-122"/>
                <a:cs typeface="Times New Roman" panose="02020603050405020304" pitchFamily="18" charset="0"/>
              </a:rPr>
              <a:t> HO/DC and SON. </a:t>
            </a:r>
            <a:endParaRPr lang="en-US" sz="1600" dirty="0">
              <a:effectLst/>
              <a:latin typeface="Calibri" panose="020F0502020204030204" pitchFamily="34" charset="0"/>
              <a:ea typeface="SimSun" panose="02010600030101010101" pitchFamily="2" charset="-122"/>
              <a:cs typeface="Times New Roman" panose="02020603050405020304" pitchFamily="18" charset="0"/>
            </a:endParaRPr>
          </a:p>
          <a:p>
            <a:pPr marL="1143000" marR="0" lvl="2" indent="-228600" hangingPunct="0">
              <a:spcBef>
                <a:spcPts val="0"/>
              </a:spcBef>
              <a:spcAft>
                <a:spcPts val="0"/>
              </a:spcAft>
              <a:buFont typeface="Wingdings" panose="05000000000000000000" pitchFamily="2" charset="2"/>
              <a:buChar char=""/>
            </a:pPr>
            <a:r>
              <a:rPr lang="en-GB" sz="1600" dirty="0">
                <a:effectLst/>
                <a:latin typeface="Calibri" panose="020F0502020204030204" pitchFamily="34" charset="0"/>
                <a:ea typeface="SimSun" panose="02010600030101010101" pitchFamily="2" charset="-122"/>
                <a:cs typeface="Times New Roman" panose="02020603050405020304" pitchFamily="18" charset="0"/>
              </a:rPr>
              <a:t>Identify </a:t>
            </a:r>
            <a:r>
              <a:rPr lang="en-GB" sz="1600" u="sng" dirty="0">
                <a:solidFill>
                  <a:srgbClr val="FF0000"/>
                </a:solidFill>
                <a:effectLst/>
                <a:latin typeface="Calibri" panose="020F0502020204030204" pitchFamily="34" charset="0"/>
                <a:ea typeface="SimSun" panose="02010600030101010101" pitchFamily="2" charset="-122"/>
                <a:cs typeface="Times New Roman" panose="02020603050405020304" pitchFamily="18" charset="0"/>
              </a:rPr>
              <a:t>potential</a:t>
            </a:r>
            <a:r>
              <a:rPr lang="en-GB" sz="1600" dirty="0">
                <a:effectLst/>
                <a:latin typeface="Calibri" panose="020F0502020204030204" pitchFamily="34" charset="0"/>
                <a:ea typeface="SimSun" panose="02010600030101010101" pitchFamily="2" charset="-122"/>
                <a:cs typeface="Times New Roman" panose="02020603050405020304" pitchFamily="18" charset="0"/>
              </a:rPr>
              <a:t> RAN-related issues when collocating a UPF with the </a:t>
            </a:r>
            <a:r>
              <a:rPr lang="en-GB" sz="1600" dirty="0" err="1">
                <a:effectLst/>
                <a:latin typeface="Calibri" panose="020F0502020204030204" pitchFamily="34" charset="0"/>
                <a:ea typeface="SimSun" panose="02010600030101010101" pitchFamily="2" charset="-122"/>
                <a:cs typeface="Times New Roman" panose="02020603050405020304" pitchFamily="18" charset="0"/>
              </a:rPr>
              <a:t>gNB</a:t>
            </a:r>
            <a:r>
              <a:rPr lang="en-GB" sz="1600" dirty="0">
                <a:effectLst/>
                <a:latin typeface="Calibri" panose="020F0502020204030204" pitchFamily="34" charset="0"/>
                <a:ea typeface="SimSun" panose="02010600030101010101" pitchFamily="2" charset="-122"/>
                <a:cs typeface="Times New Roman" panose="02020603050405020304" pitchFamily="18" charset="0"/>
              </a:rPr>
              <a:t> for MEC, local services and/or local inter-UE communications.</a:t>
            </a:r>
            <a:endParaRPr lang="en-US" sz="1600" dirty="0">
              <a:effectLst/>
              <a:latin typeface="Calibri" panose="020F0502020204030204" pitchFamily="34" charset="0"/>
              <a:ea typeface="SimSun" panose="02010600030101010101" pitchFamily="2" charset="-122"/>
              <a:cs typeface="Times New Roman" panose="02020603050405020304" pitchFamily="18" charset="0"/>
            </a:endParaRPr>
          </a:p>
          <a:p>
            <a:pPr marL="1143000" marR="0" lvl="2" indent="-228600" hangingPunct="0">
              <a:spcBef>
                <a:spcPts val="0"/>
              </a:spcBef>
              <a:spcAft>
                <a:spcPts val="0"/>
              </a:spcAft>
              <a:buFont typeface="Wingdings" panose="05000000000000000000" pitchFamily="2" charset="2"/>
              <a:buChar char=""/>
            </a:pPr>
            <a:r>
              <a:rPr lang="en-GB" sz="1600" dirty="0">
                <a:effectLst/>
                <a:latin typeface="Calibri" panose="020F0502020204030204" pitchFamily="34" charset="0"/>
                <a:ea typeface="SimSun" panose="02010600030101010101" pitchFamily="2" charset="-122"/>
                <a:cs typeface="Times New Roman" panose="02020603050405020304" pitchFamily="18" charset="0"/>
              </a:rPr>
              <a:t>Identify necessary inter-</a:t>
            </a:r>
            <a:r>
              <a:rPr lang="en-GB" sz="1600" dirty="0" err="1">
                <a:effectLst/>
                <a:latin typeface="Calibri" panose="020F0502020204030204" pitchFamily="34" charset="0"/>
                <a:ea typeface="SimSun" panose="02010600030101010101" pitchFamily="2" charset="-122"/>
                <a:cs typeface="Times New Roman" panose="02020603050405020304" pitchFamily="18" charset="0"/>
              </a:rPr>
              <a:t>gNB</a:t>
            </a:r>
            <a:r>
              <a:rPr lang="en-GB" sz="1600" dirty="0">
                <a:effectLst/>
                <a:latin typeface="Calibri" panose="020F0502020204030204" pitchFamily="34" charset="0"/>
                <a:ea typeface="SimSun" panose="02010600030101010101" pitchFamily="2" charset="-122"/>
                <a:cs typeface="Times New Roman" panose="02020603050405020304" pitchFamily="18" charset="0"/>
              </a:rPr>
              <a:t>- and </a:t>
            </a:r>
            <a:r>
              <a:rPr lang="en-GB" sz="1600" dirty="0" err="1">
                <a:effectLst/>
                <a:latin typeface="Calibri" panose="020F0502020204030204" pitchFamily="34" charset="0"/>
                <a:ea typeface="SimSun" panose="02010600030101010101" pitchFamily="2" charset="-122"/>
                <a:cs typeface="Times New Roman" panose="02020603050405020304" pitchFamily="18" charset="0"/>
              </a:rPr>
              <a:t>gNB</a:t>
            </a:r>
            <a:r>
              <a:rPr lang="en-GB" sz="1600" dirty="0">
                <a:effectLst/>
                <a:latin typeface="Calibri" panose="020F0502020204030204" pitchFamily="34" charset="0"/>
                <a:ea typeface="SimSun" panose="02010600030101010101" pitchFamily="2" charset="-122"/>
                <a:cs typeface="Times New Roman" panose="02020603050405020304" pitchFamily="18" charset="0"/>
              </a:rPr>
              <a:t>-to-CN </a:t>
            </a:r>
            <a:r>
              <a:rPr lang="en-GB" sz="1600" dirty="0" err="1">
                <a:effectLst/>
                <a:latin typeface="Calibri" panose="020F0502020204030204" pitchFamily="34" charset="0"/>
                <a:ea typeface="SimSun" panose="02010600030101010101" pitchFamily="2" charset="-122"/>
                <a:cs typeface="Times New Roman" panose="02020603050405020304" pitchFamily="18" charset="0"/>
              </a:rPr>
              <a:t>signaling</a:t>
            </a:r>
            <a:r>
              <a:rPr lang="en-GB" sz="1600" dirty="0">
                <a:effectLst/>
                <a:latin typeface="Calibri" panose="020F0502020204030204" pitchFamily="34" charset="0"/>
                <a:ea typeface="SimSun" panose="02010600030101010101" pitchFamily="2" charset="-122"/>
                <a:cs typeface="Times New Roman" panose="02020603050405020304" pitchFamily="18" charset="0"/>
              </a:rPr>
              <a:t> to address these issues.</a:t>
            </a:r>
            <a:endParaRPr lang="en-US" sz="1600" dirty="0">
              <a:effectLst/>
              <a:latin typeface="Calibri" panose="020F0502020204030204" pitchFamily="34" charset="0"/>
              <a:ea typeface="SimSun" panose="02010600030101010101" pitchFamily="2" charset="-122"/>
              <a:cs typeface="Times New Roman" panose="02020603050405020304" pitchFamily="18" charset="0"/>
            </a:endParaRPr>
          </a:p>
          <a:p>
            <a:pPr marL="742950" marR="0" lvl="1" indent="-285750" hangingPunct="0">
              <a:spcBef>
                <a:spcPts val="0"/>
              </a:spcBef>
              <a:spcAft>
                <a:spcPts val="0"/>
              </a:spcAft>
              <a:buFont typeface="Courier New" panose="02070309020205020404" pitchFamily="49" charset="0"/>
              <a:buChar char="o"/>
            </a:pPr>
            <a:r>
              <a:rPr lang="en-GB" sz="1600" dirty="0">
                <a:effectLst/>
                <a:latin typeface="Calibri" panose="020F0502020204030204" pitchFamily="34" charset="0"/>
                <a:ea typeface="SimSun" panose="02010600030101010101" pitchFamily="2" charset="-122"/>
                <a:cs typeface="Times New Roman" panose="02020603050405020304" pitchFamily="18" charset="0"/>
              </a:rPr>
              <a:t>Study the </a:t>
            </a:r>
            <a:r>
              <a:rPr lang="en-GB" sz="1600" dirty="0" err="1">
                <a:effectLst/>
                <a:latin typeface="Calibri" panose="020F0502020204030204" pitchFamily="34" charset="0"/>
                <a:ea typeface="SimSun" panose="02010600030101010101" pitchFamily="2" charset="-122"/>
                <a:cs typeface="Times New Roman" panose="02020603050405020304" pitchFamily="18" charset="0"/>
              </a:rPr>
              <a:t>signaling</a:t>
            </a:r>
            <a:r>
              <a:rPr lang="en-GB" sz="1600" dirty="0">
                <a:effectLst/>
                <a:latin typeface="Calibri" panose="020F0502020204030204" pitchFamily="34" charset="0"/>
                <a:ea typeface="SimSun" panose="02010600030101010101" pitchFamily="2" charset="-122"/>
                <a:cs typeface="Times New Roman" panose="02020603050405020304" pitchFamily="18" charset="0"/>
              </a:rPr>
              <a:t> enhancements for the authorization of WAB nodes.</a:t>
            </a:r>
            <a:endParaRPr lang="en-US" sz="1600" dirty="0">
              <a:effectLst/>
              <a:latin typeface="Calibri" panose="020F0502020204030204" pitchFamily="34" charset="0"/>
              <a:ea typeface="SimSun" panose="02010600030101010101" pitchFamily="2" charset="-122"/>
              <a:cs typeface="Times New Roman" panose="02020603050405020304" pitchFamily="18" charset="0"/>
            </a:endParaRPr>
          </a:p>
          <a:p>
            <a:pPr marL="742950" marR="0" lvl="1" indent="-285750" hangingPunct="0">
              <a:spcBef>
                <a:spcPts val="0"/>
              </a:spcBef>
              <a:spcAft>
                <a:spcPts val="0"/>
              </a:spcAft>
              <a:buFont typeface="Courier New" panose="02070309020205020404" pitchFamily="49" charset="0"/>
              <a:buChar char="o"/>
            </a:pPr>
            <a:r>
              <a:rPr lang="en-GB" sz="1600" dirty="0">
                <a:effectLst/>
                <a:latin typeface="Calibri" panose="020F0502020204030204" pitchFamily="34" charset="0"/>
                <a:ea typeface="SimSun" panose="02010600030101010101" pitchFamily="2" charset="-122"/>
                <a:cs typeface="Times New Roman" panose="02020603050405020304" pitchFamily="18" charset="0"/>
              </a:rPr>
              <a:t>Study </a:t>
            </a:r>
            <a:r>
              <a:rPr lang="en-GB" sz="1600" dirty="0" err="1">
                <a:effectLst/>
                <a:latin typeface="Calibri" panose="020F0502020204030204" pitchFamily="34" charset="0"/>
                <a:ea typeface="SimSun" panose="02010600030101010101" pitchFamily="2" charset="-122"/>
                <a:cs typeface="Times New Roman" panose="02020603050405020304" pitchFamily="18" charset="0"/>
              </a:rPr>
              <a:t>signaling</a:t>
            </a:r>
            <a:r>
              <a:rPr lang="en-GB" sz="1600" dirty="0">
                <a:effectLst/>
                <a:latin typeface="Calibri" panose="020F0502020204030204" pitchFamily="34" charset="0"/>
                <a:ea typeface="SimSun" panose="02010600030101010101" pitchFamily="2" charset="-122"/>
                <a:cs typeface="Times New Roman" panose="02020603050405020304" pitchFamily="18" charset="0"/>
              </a:rPr>
              <a:t> enhancements to extend the IAB resource multiplexing framework to WAB, as necessary.</a:t>
            </a:r>
            <a:endParaRPr lang="en-US" sz="1600" dirty="0">
              <a:effectLst/>
              <a:latin typeface="Calibri" panose="020F0502020204030204" pitchFamily="34" charset="0"/>
              <a:ea typeface="SimSun" panose="02010600030101010101" pitchFamily="2" charset="-122"/>
              <a:cs typeface="Times New Roman" panose="02020603050405020304" pitchFamily="18" charset="0"/>
            </a:endParaRPr>
          </a:p>
          <a:p>
            <a:pPr marL="742950" marR="0" lvl="1" indent="-285750" hangingPunct="0">
              <a:spcBef>
                <a:spcPts val="0"/>
              </a:spcBef>
              <a:spcAft>
                <a:spcPts val="0"/>
              </a:spcAft>
              <a:buFont typeface="Courier New" panose="02070309020205020404" pitchFamily="49" charset="0"/>
              <a:buChar char="o"/>
            </a:pPr>
            <a:r>
              <a:rPr lang="en-GB" sz="1600" dirty="0">
                <a:effectLst/>
                <a:latin typeface="Calibri" panose="020F0502020204030204" pitchFamily="34" charset="0"/>
                <a:ea typeface="SimSun" panose="02010600030101010101" pitchFamily="2" charset="-122"/>
                <a:cs typeface="Times New Roman" panose="02020603050405020304" pitchFamily="18" charset="0"/>
              </a:rPr>
              <a:t>Study enhancements to QoS support on WAB backhaul, as necessary </a:t>
            </a:r>
            <a:r>
              <a:rPr lang="en-GB" sz="1600" dirty="0">
                <a:effectLst/>
                <a:highlight>
                  <a:srgbClr val="FFFF00"/>
                </a:highlight>
                <a:latin typeface="Calibri" panose="020F0502020204030204" pitchFamily="34" charset="0"/>
                <a:ea typeface="SimSun" panose="02010600030101010101" pitchFamily="2" charset="-122"/>
                <a:cs typeface="Times New Roman" panose="02020603050405020304" pitchFamily="18" charset="0"/>
              </a:rPr>
              <a:t>(</a:t>
            </a:r>
            <a:r>
              <a:rPr lang="en-GB" sz="1600" u="sng" dirty="0">
                <a:solidFill>
                  <a:srgbClr val="FF0000"/>
                </a:solidFill>
                <a:effectLst/>
                <a:highlight>
                  <a:srgbClr val="FFFF00"/>
                </a:highlight>
                <a:latin typeface="Calibri" panose="020F0502020204030204" pitchFamily="34" charset="0"/>
                <a:ea typeface="SimSun" panose="02010600030101010101" pitchFamily="2" charset="-122"/>
                <a:cs typeface="Times New Roman" panose="02020603050405020304" pitchFamily="18" charset="0"/>
              </a:rPr>
              <a:t>subject to interaction w/ SA2</a:t>
            </a:r>
            <a:r>
              <a:rPr lang="en-GB" sz="1600" dirty="0">
                <a:effectLst/>
                <a:highlight>
                  <a:srgbClr val="FFFF00"/>
                </a:highlight>
                <a:latin typeface="Calibri" panose="020F0502020204030204" pitchFamily="34" charset="0"/>
                <a:ea typeface="SimSun" panose="02010600030101010101" pitchFamily="2" charset="-122"/>
                <a:cs typeface="Times New Roman" panose="02020603050405020304" pitchFamily="18" charset="0"/>
              </a:rPr>
              <a:t>)</a:t>
            </a:r>
            <a:endParaRPr lang="en-US" sz="1600" dirty="0">
              <a:effectLst/>
              <a:highlight>
                <a:srgbClr val="FFFF00"/>
              </a:highlight>
              <a:latin typeface="Calibri" panose="020F0502020204030204" pitchFamily="34" charset="0"/>
              <a:ea typeface="SimSun" panose="02010600030101010101" pitchFamily="2" charset="-122"/>
              <a:cs typeface="Times New Roman" panose="02020603050405020304" pitchFamily="18" charset="0"/>
            </a:endParaRPr>
          </a:p>
          <a:p>
            <a:pPr marL="342900" marR="0" lvl="0" indent="-342900" hangingPunct="0">
              <a:spcBef>
                <a:spcPts val="0"/>
              </a:spcBef>
              <a:spcAft>
                <a:spcPts val="0"/>
              </a:spcAft>
              <a:buFont typeface="Symbol" panose="05050102010706020507" pitchFamily="18" charset="2"/>
              <a:buChar char=""/>
            </a:pPr>
            <a:r>
              <a:rPr lang="en-GB" sz="1600" dirty="0">
                <a:effectLst/>
                <a:highlight>
                  <a:srgbClr val="FFFF00"/>
                </a:highlight>
                <a:latin typeface="Calibri" panose="020F0502020204030204" pitchFamily="34" charset="0"/>
                <a:ea typeface="SimSun" panose="02010600030101010101" pitchFamily="2" charset="-122"/>
                <a:cs typeface="Times New Roman" panose="02020603050405020304" pitchFamily="18" charset="0"/>
              </a:rPr>
              <a:t>Study enhancements for the support of single-donor IAB topology, including (RAN2-led, RAN3):</a:t>
            </a:r>
            <a:endParaRPr lang="en-US" sz="1600" dirty="0">
              <a:effectLst/>
              <a:highlight>
                <a:srgbClr val="FFFF00"/>
              </a:highlight>
              <a:latin typeface="Calibri" panose="020F0502020204030204" pitchFamily="34" charset="0"/>
              <a:ea typeface="SimSun" panose="02010600030101010101" pitchFamily="2" charset="-122"/>
              <a:cs typeface="Times New Roman" panose="02020603050405020304" pitchFamily="18" charset="0"/>
            </a:endParaRPr>
          </a:p>
          <a:p>
            <a:pPr marL="742950" marR="0" lvl="1" indent="-285750" hangingPunct="0">
              <a:spcBef>
                <a:spcPts val="0"/>
              </a:spcBef>
              <a:spcAft>
                <a:spcPts val="900"/>
              </a:spcAft>
              <a:buFont typeface="Courier New" panose="02070309020205020404" pitchFamily="49" charset="0"/>
              <a:buChar char="o"/>
            </a:pPr>
            <a:r>
              <a:rPr lang="en-GB" sz="1600" dirty="0">
                <a:effectLst/>
                <a:highlight>
                  <a:srgbClr val="FFFF00"/>
                </a:highlight>
                <a:latin typeface="Calibri" panose="020F0502020204030204" pitchFamily="34" charset="0"/>
                <a:ea typeface="SimSun" panose="02010600030101010101" pitchFamily="2" charset="-122"/>
                <a:cs typeface="Times New Roman" panose="02020603050405020304" pitchFamily="18" charset="0"/>
              </a:rPr>
              <a:t>Study enhancements to the robustness of multi-hop routing within the IAB topology in presence of local IAB-node mobility.</a:t>
            </a:r>
            <a:endParaRPr lang="en-US" sz="1600" dirty="0">
              <a:effectLst/>
              <a:highlight>
                <a:srgbClr val="FFFF00"/>
              </a:highlight>
              <a:latin typeface="Calibri" panose="020F0502020204030204" pitchFamily="34" charset="0"/>
              <a:ea typeface="SimSun" panose="02010600030101010101" pitchFamily="2" charset="-122"/>
              <a:cs typeface="Times New Roman" panose="02020603050405020304" pitchFamily="18" charset="0"/>
            </a:endParaRPr>
          </a:p>
          <a:p>
            <a:pPr marL="0" marR="0">
              <a:lnSpc>
                <a:spcPct val="107000"/>
              </a:lnSpc>
              <a:spcBef>
                <a:spcPts val="0"/>
              </a:spcBef>
              <a:spcAft>
                <a:spcPts val="800"/>
              </a:spcAft>
            </a:pPr>
            <a:r>
              <a:rPr lang="en-GB" sz="1600" dirty="0">
                <a:effectLst/>
                <a:highlight>
                  <a:srgbClr val="FFFF00"/>
                </a:highlight>
                <a:latin typeface="Calibri" panose="020F0502020204030204" pitchFamily="34" charset="0"/>
                <a:ea typeface="SimSun" panose="02010600030101010101" pitchFamily="2" charset="-122"/>
                <a:cs typeface="Arial" panose="020B0604020202020204" pitchFamily="34" charset="0"/>
              </a:rPr>
              <a:t>Note: Access link for WAB backhaul can be TN or NTN.</a:t>
            </a:r>
            <a:endParaRPr lang="en-US" sz="1600" dirty="0">
              <a:effectLst/>
              <a:highlight>
                <a:srgbClr val="FFFF00"/>
              </a:highlight>
              <a:latin typeface="Calibri" panose="020F0502020204030204" pitchFamily="34" charset="0"/>
              <a:ea typeface="SimSun" panose="02010600030101010101" pitchFamily="2" charset="-122"/>
              <a:cs typeface="Arial" panose="020B0604020202020204" pitchFamily="34" charset="0"/>
            </a:endParaRPr>
          </a:p>
        </p:txBody>
      </p:sp>
      <p:sp>
        <p:nvSpPr>
          <p:cNvPr id="9" name="TextBox 8">
            <a:extLst>
              <a:ext uri="{FF2B5EF4-FFF2-40B4-BE49-F238E27FC236}">
                <a16:creationId xmlns:a16="http://schemas.microsoft.com/office/drawing/2014/main" id="{607AAE84-16BA-4307-8C9B-4C9DCD116A78}"/>
              </a:ext>
            </a:extLst>
          </p:cNvPr>
          <p:cNvSpPr txBox="1"/>
          <p:nvPr/>
        </p:nvSpPr>
        <p:spPr>
          <a:xfrm>
            <a:off x="9913121" y="2422858"/>
            <a:ext cx="4802737" cy="3185167"/>
          </a:xfrm>
          <a:prstGeom prst="rect">
            <a:avLst/>
          </a:prstGeom>
          <a:noFill/>
        </p:spPr>
        <p:txBody>
          <a:bodyPr wrap="square">
            <a:spAutoFit/>
          </a:bodyPr>
          <a:lstStyle/>
          <a:p>
            <a:pPr marR="0" lvl="0" hangingPunct="0">
              <a:spcBef>
                <a:spcPts val="0"/>
              </a:spcBef>
              <a:spcAft>
                <a:spcPts val="0"/>
              </a:spcAft>
            </a:pPr>
            <a:r>
              <a:rPr lang="en-GB" sz="1600" u="sng" dirty="0" err="1">
                <a:latin typeface="Calibri" panose="020F0502020204030204" pitchFamily="34" charset="0"/>
                <a:ea typeface="SimSun" panose="02010600030101010101" pitchFamily="2" charset="-122"/>
                <a:cs typeface="Times New Roman" panose="02020603050405020304" pitchFamily="18" charset="0"/>
              </a:rPr>
              <a:t>Femto</a:t>
            </a:r>
            <a:endParaRPr lang="en-GB" sz="1600" u="sng" dirty="0">
              <a:effectLst/>
              <a:latin typeface="Calibri" panose="020F0502020204030204" pitchFamily="34" charset="0"/>
              <a:ea typeface="SimSun" panose="02010600030101010101" pitchFamily="2" charset="-122"/>
              <a:cs typeface="Times New Roman" panose="02020603050405020304" pitchFamily="18" charset="0"/>
            </a:endParaRPr>
          </a:p>
          <a:p>
            <a:pPr marL="342900" marR="0" lvl="0" indent="-342900" hangingPunct="0">
              <a:spcBef>
                <a:spcPts val="0"/>
              </a:spcBef>
              <a:spcAft>
                <a:spcPts val="0"/>
              </a:spcAft>
              <a:buFont typeface="Symbol" panose="05050102010706020507" pitchFamily="18" charset="2"/>
              <a:buChar char=""/>
            </a:pPr>
            <a:r>
              <a:rPr lang="en-GB" sz="1600" dirty="0">
                <a:effectLst/>
                <a:latin typeface="Calibri" panose="020F0502020204030204" pitchFamily="34" charset="0"/>
                <a:ea typeface="SimSun" panose="02010600030101010101" pitchFamily="2" charset="-122"/>
                <a:cs typeface="Times New Roman" panose="02020603050405020304" pitchFamily="18" charset="0"/>
              </a:rPr>
              <a:t>Study the overall RAN architecture and required functional and procedural impacts for supporting 5G </a:t>
            </a:r>
            <a:r>
              <a:rPr lang="en-GB" sz="1600" dirty="0" err="1">
                <a:effectLst/>
                <a:latin typeface="Calibri" panose="020F0502020204030204" pitchFamily="34" charset="0"/>
                <a:ea typeface="SimSun" panose="02010600030101010101" pitchFamily="2" charset="-122"/>
                <a:cs typeface="Times New Roman" panose="02020603050405020304" pitchFamily="18" charset="0"/>
              </a:rPr>
              <a:t>Femto</a:t>
            </a:r>
            <a:r>
              <a:rPr lang="en-GB" sz="1600" dirty="0">
                <a:effectLst/>
                <a:latin typeface="Calibri" panose="020F0502020204030204" pitchFamily="34" charset="0"/>
                <a:ea typeface="SimSun" panose="02010600030101010101" pitchFamily="2" charset="-122"/>
                <a:cs typeface="Times New Roman" panose="02020603050405020304" pitchFamily="18" charset="0"/>
              </a:rPr>
              <a:t> deployments. </a:t>
            </a:r>
            <a:endParaRPr lang="en-US" sz="1600" dirty="0">
              <a:effectLst/>
              <a:latin typeface="Calibri" panose="020F0502020204030204" pitchFamily="34" charset="0"/>
              <a:ea typeface="SimSun" panose="02010600030101010101" pitchFamily="2" charset="-122"/>
              <a:cs typeface="Times New Roman" panose="02020603050405020304" pitchFamily="18" charset="0"/>
            </a:endParaRPr>
          </a:p>
          <a:p>
            <a:pPr marL="342900" marR="0" lvl="0" indent="-342900" hangingPunct="0">
              <a:spcBef>
                <a:spcPts val="0"/>
              </a:spcBef>
              <a:spcAft>
                <a:spcPts val="0"/>
              </a:spcAft>
              <a:buFont typeface="Symbol" panose="05050102010706020507" pitchFamily="18" charset="2"/>
              <a:buChar char=""/>
            </a:pPr>
            <a:r>
              <a:rPr lang="en-GB" sz="1600" dirty="0">
                <a:effectLst/>
                <a:latin typeface="Calibri" panose="020F0502020204030204" pitchFamily="34" charset="0"/>
                <a:ea typeface="SimSun" panose="02010600030101010101" pitchFamily="2" charset="-122"/>
                <a:cs typeface="Times New Roman" panose="02020603050405020304" pitchFamily="18" charset="0"/>
              </a:rPr>
              <a:t>Study how to define the 5G access control mechanism by (re-)using the existing CAG functionality and identify needed enhancements (if any).</a:t>
            </a:r>
            <a:endParaRPr lang="en-US" sz="1600" dirty="0">
              <a:effectLst/>
              <a:latin typeface="Calibri" panose="020F0502020204030204" pitchFamily="34" charset="0"/>
              <a:ea typeface="SimSun" panose="02010600030101010101" pitchFamily="2" charset="-122"/>
              <a:cs typeface="Times New Roman" panose="02020603050405020304" pitchFamily="18" charset="0"/>
            </a:endParaRPr>
          </a:p>
          <a:p>
            <a:pPr marL="342900" marR="0" lvl="0" indent="-342900" hangingPunct="0">
              <a:spcBef>
                <a:spcPts val="0"/>
              </a:spcBef>
              <a:spcAft>
                <a:spcPts val="900"/>
              </a:spcAft>
              <a:buFont typeface="Symbol" panose="05050102010706020507" pitchFamily="18" charset="2"/>
              <a:buChar char=""/>
            </a:pPr>
            <a:r>
              <a:rPr lang="en-GB" sz="1600" dirty="0">
                <a:effectLst/>
                <a:highlight>
                  <a:srgbClr val="FFFF00"/>
                </a:highlight>
                <a:latin typeface="Calibri" panose="020F0502020204030204" pitchFamily="34" charset="0"/>
                <a:ea typeface="SimSun" panose="02010600030101010101" pitchFamily="2" charset="-122"/>
                <a:cs typeface="Times New Roman" panose="02020603050405020304" pitchFamily="18" charset="0"/>
              </a:rPr>
              <a:t>Study how to enable access to local services from the 5G </a:t>
            </a:r>
            <a:r>
              <a:rPr lang="en-GB" sz="1600" dirty="0" err="1">
                <a:effectLst/>
                <a:highlight>
                  <a:srgbClr val="FFFF00"/>
                </a:highlight>
                <a:latin typeface="Calibri" panose="020F0502020204030204" pitchFamily="34" charset="0"/>
                <a:ea typeface="SimSun" panose="02010600030101010101" pitchFamily="2" charset="-122"/>
                <a:cs typeface="Times New Roman" panose="02020603050405020304" pitchFamily="18" charset="0"/>
              </a:rPr>
              <a:t>Femto</a:t>
            </a:r>
            <a:r>
              <a:rPr lang="en-GB" sz="1600" dirty="0">
                <a:effectLst/>
                <a:highlight>
                  <a:srgbClr val="FFFF00"/>
                </a:highlight>
                <a:latin typeface="Calibri" panose="020F0502020204030204" pitchFamily="34" charset="0"/>
                <a:ea typeface="SimSun" panose="02010600030101010101" pitchFamily="2" charset="-122"/>
                <a:cs typeface="Times New Roman" panose="02020603050405020304" pitchFamily="18" charset="0"/>
              </a:rPr>
              <a:t> via collocated local UPF.</a:t>
            </a:r>
            <a:endParaRPr lang="en-US" sz="1600" dirty="0">
              <a:effectLst/>
              <a:highlight>
                <a:srgbClr val="FFFF00"/>
              </a:highlight>
              <a:latin typeface="Calibri" panose="020F0502020204030204" pitchFamily="34" charset="0"/>
              <a:ea typeface="SimSun" panose="02010600030101010101" pitchFamily="2" charset="-122"/>
              <a:cs typeface="Times New Roman" panose="02020603050405020304" pitchFamily="18" charset="0"/>
            </a:endParaRPr>
          </a:p>
          <a:p>
            <a:pPr marL="0" marR="0">
              <a:lnSpc>
                <a:spcPct val="107000"/>
              </a:lnSpc>
              <a:spcBef>
                <a:spcPts val="0"/>
              </a:spcBef>
              <a:spcAft>
                <a:spcPts val="800"/>
              </a:spcAft>
            </a:pPr>
            <a:r>
              <a:rPr lang="en-GB" sz="1600" dirty="0">
                <a:effectLst/>
                <a:latin typeface="Calibri" panose="020F0502020204030204" pitchFamily="34" charset="0"/>
                <a:ea typeface="SimSun" panose="02010600030101010101" pitchFamily="2" charset="-122"/>
                <a:cs typeface="Arial" panose="020B0604020202020204" pitchFamily="34" charset="0"/>
              </a:rPr>
              <a:t>Note: The study involves a gap analysis of existing 5G functionality with </a:t>
            </a:r>
            <a:r>
              <a:rPr lang="en-GB" sz="1600" dirty="0" err="1">
                <a:effectLst/>
                <a:latin typeface="Calibri" panose="020F0502020204030204" pitchFamily="34" charset="0"/>
                <a:ea typeface="SimSun" panose="02010600030101010101" pitchFamily="2" charset="-122"/>
                <a:cs typeface="Arial" panose="020B0604020202020204" pitchFamily="34" charset="0"/>
              </a:rPr>
              <a:t>HomeNB</a:t>
            </a:r>
            <a:r>
              <a:rPr lang="en-GB" sz="1600" dirty="0">
                <a:effectLst/>
                <a:latin typeface="Calibri" panose="020F0502020204030204" pitchFamily="34" charset="0"/>
                <a:ea typeface="SimSun" panose="02010600030101010101" pitchFamily="2" charset="-122"/>
                <a:cs typeface="Arial" panose="020B0604020202020204" pitchFamily="34" charset="0"/>
              </a:rPr>
              <a:t> functionality.</a:t>
            </a:r>
            <a:endParaRPr lang="en-US" sz="1600" dirty="0">
              <a:effectLst/>
              <a:latin typeface="Calibri" panose="020F0502020204030204" pitchFamily="34" charset="0"/>
              <a:ea typeface="SimSun" panose="02010600030101010101" pitchFamily="2" charset="-122"/>
              <a:cs typeface="Arial" panose="020B0604020202020204" pitchFamily="34" charset="0"/>
            </a:endParaRPr>
          </a:p>
        </p:txBody>
      </p:sp>
    </p:spTree>
    <p:extLst>
      <p:ext uri="{BB962C8B-B14F-4D97-AF65-F5344CB8AC3E}">
        <p14:creationId xmlns:p14="http://schemas.microsoft.com/office/powerpoint/2010/main" val="908628145"/>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D0395-6E2A-4D67-A1A6-3A5C1DB567C4}"/>
              </a:ext>
            </a:extLst>
          </p:cNvPr>
          <p:cNvSpPr>
            <a:spLocks noGrp="1"/>
          </p:cNvSpPr>
          <p:nvPr>
            <p:ph type="title"/>
          </p:nvPr>
        </p:nvSpPr>
        <p:spPr>
          <a:xfrm>
            <a:off x="1520218" y="66233"/>
            <a:ext cx="4194781" cy="702730"/>
          </a:xfrm>
        </p:spPr>
        <p:txBody>
          <a:bodyPr/>
          <a:lstStyle/>
          <a:p>
            <a:r>
              <a:rPr lang="en-US" dirty="0"/>
              <a:t>References</a:t>
            </a:r>
          </a:p>
        </p:txBody>
      </p:sp>
      <p:sp>
        <p:nvSpPr>
          <p:cNvPr id="3" name="Content Placeholder 2">
            <a:extLst>
              <a:ext uri="{FF2B5EF4-FFF2-40B4-BE49-F238E27FC236}">
                <a16:creationId xmlns:a16="http://schemas.microsoft.com/office/drawing/2014/main" id="{85903BC0-EB37-4C3E-8DD6-27F0E6CA817C}"/>
              </a:ext>
            </a:extLst>
          </p:cNvPr>
          <p:cNvSpPr>
            <a:spLocks noGrp="1"/>
          </p:cNvSpPr>
          <p:nvPr>
            <p:ph idx="1"/>
          </p:nvPr>
        </p:nvSpPr>
        <p:spPr>
          <a:xfrm>
            <a:off x="548550" y="1082229"/>
            <a:ext cx="5166449" cy="4830233"/>
          </a:xfrm>
        </p:spPr>
        <p:txBody>
          <a:bodyPr/>
          <a:lstStyle/>
          <a:p>
            <a:r>
              <a:rPr lang="en-US" sz="2400" dirty="0"/>
              <a:t>RAN#98-e: Steps towards RAN Rel-19 package approval, as endorsed in </a:t>
            </a:r>
            <a:r>
              <a:rPr lang="en-US" sz="2400" dirty="0">
                <a:hlinkClick r:id="rId2"/>
              </a:rPr>
              <a:t>RP-222730</a:t>
            </a:r>
            <a:endParaRPr lang="en-US" sz="2400" dirty="0"/>
          </a:p>
          <a:p>
            <a:r>
              <a:rPr lang="en-US" sz="2400" dirty="0"/>
              <a:t>RAN#99: Rel-19 timeline, as endorsed in </a:t>
            </a:r>
            <a:r>
              <a:rPr lang="en-US" sz="2400" dirty="0">
                <a:hlinkClick r:id="rId3"/>
              </a:rPr>
              <a:t>RP-230050</a:t>
            </a:r>
            <a:endParaRPr lang="en-US" sz="2400" dirty="0"/>
          </a:p>
          <a:p>
            <a:r>
              <a:rPr lang="en-US" sz="2400" dirty="0"/>
              <a:t>RWS: Rel-19 workshop summary, as endorsed in </a:t>
            </a:r>
            <a:r>
              <a:rPr lang="en-US" sz="2400" dirty="0">
                <a:hlinkClick r:id="rId4" tooltip="http://www.3gpp.org/ftp/tsg_ran/tsg_ran/tsgr_ahs/2021_06_ran_rel18_ws/docs/rws-210659.zip"/>
              </a:rPr>
              <a:t>RWS-230488</a:t>
            </a:r>
            <a:r>
              <a:rPr lang="en-US" sz="2400" dirty="0"/>
              <a:t> </a:t>
            </a:r>
          </a:p>
          <a:p>
            <a:r>
              <a:rPr lang="en-US" sz="2400" dirty="0"/>
              <a:t>RAN#101: RAN Chair’s Guidance for RAN Release 19 in </a:t>
            </a:r>
            <a:r>
              <a:rPr lang="en-US" sz="2400" dirty="0">
                <a:hlinkClick r:id="rId5"/>
              </a:rPr>
              <a:t>RP-231540</a:t>
            </a:r>
            <a:endParaRPr lang="en-US" sz="2400" dirty="0"/>
          </a:p>
          <a:p>
            <a:r>
              <a:rPr lang="en-US" sz="2400" dirty="0"/>
              <a:t>RAN#101: summary of various potential Release 19 topics</a:t>
            </a:r>
          </a:p>
          <a:p>
            <a:pPr lvl="1"/>
            <a:r>
              <a:rPr lang="en-US" sz="1869" dirty="0"/>
              <a:t>See the table on the right</a:t>
            </a:r>
          </a:p>
          <a:p>
            <a:endParaRPr lang="en-US" sz="2400" dirty="0"/>
          </a:p>
        </p:txBody>
      </p:sp>
      <p:graphicFrame>
        <p:nvGraphicFramePr>
          <p:cNvPr id="6" name="Table 5">
            <a:extLst>
              <a:ext uri="{FF2B5EF4-FFF2-40B4-BE49-F238E27FC236}">
                <a16:creationId xmlns:a16="http://schemas.microsoft.com/office/drawing/2014/main" id="{B9E98F94-D923-42C6-A44A-2D96EF8FAF17}"/>
              </a:ext>
            </a:extLst>
          </p:cNvPr>
          <p:cNvGraphicFramePr>
            <a:graphicFrameLocks noGrp="1"/>
          </p:cNvGraphicFramePr>
          <p:nvPr>
            <p:extLst>
              <p:ext uri="{D42A27DB-BD31-4B8C-83A1-F6EECF244321}">
                <p14:modId xmlns:p14="http://schemas.microsoft.com/office/powerpoint/2010/main" val="3152620178"/>
              </p:ext>
            </p:extLst>
          </p:nvPr>
        </p:nvGraphicFramePr>
        <p:xfrm>
          <a:off x="5828783" y="394547"/>
          <a:ext cx="8976771" cy="6068905"/>
        </p:xfrm>
        <a:graphic>
          <a:graphicData uri="http://schemas.openxmlformats.org/drawingml/2006/table">
            <a:tbl>
              <a:tblPr>
                <a:tableStyleId>{5C22544A-7EE6-4342-B048-85BDC9FD1C3A}</a:tableStyleId>
              </a:tblPr>
              <a:tblGrid>
                <a:gridCol w="1498432">
                  <a:extLst>
                    <a:ext uri="{9D8B030D-6E8A-4147-A177-3AD203B41FA5}">
                      <a16:colId xmlns:a16="http://schemas.microsoft.com/office/drawing/2014/main" val="2764313289"/>
                    </a:ext>
                  </a:extLst>
                </a:gridCol>
                <a:gridCol w="6135679">
                  <a:extLst>
                    <a:ext uri="{9D8B030D-6E8A-4147-A177-3AD203B41FA5}">
                      <a16:colId xmlns:a16="http://schemas.microsoft.com/office/drawing/2014/main" val="260360840"/>
                    </a:ext>
                  </a:extLst>
                </a:gridCol>
                <a:gridCol w="1342660">
                  <a:extLst>
                    <a:ext uri="{9D8B030D-6E8A-4147-A177-3AD203B41FA5}">
                      <a16:colId xmlns:a16="http://schemas.microsoft.com/office/drawing/2014/main" val="1428994111"/>
                    </a:ext>
                  </a:extLst>
                </a:gridCol>
              </a:tblGrid>
              <a:tr h="505742">
                <a:tc>
                  <a:txBody>
                    <a:bodyPr/>
                    <a:lstStyle/>
                    <a:p>
                      <a:pPr algn="l" fontAlgn="b"/>
                      <a:r>
                        <a:rPr lang="en-US" sz="1400" u="none" strike="noStrike" dirty="0">
                          <a:effectLst/>
                        </a:rPr>
                        <a:t> </a:t>
                      </a:r>
                      <a:endParaRPr lang="en-US" sz="1400" b="0" i="0" u="none" strike="noStrike" dirty="0">
                        <a:solidFill>
                          <a:srgbClr val="000000"/>
                        </a:solidFill>
                        <a:effectLst/>
                        <a:latin typeface="Calibri" panose="020F0502020204030204" pitchFamily="34" charset="0"/>
                      </a:endParaRP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r>
                        <a:rPr lang="en-US" sz="1400" u="none" strike="noStrike" dirty="0">
                          <a:effectLst/>
                        </a:rPr>
                        <a:t>Topic</a:t>
                      </a:r>
                      <a:endParaRPr lang="en-US" sz="1400" b="1" i="0" u="none" strike="noStrike" dirty="0">
                        <a:solidFill>
                          <a:srgbClr val="000000"/>
                        </a:solidFill>
                        <a:effectLst/>
                        <a:latin typeface="Calibri" panose="020F0502020204030204" pitchFamily="34" charset="0"/>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ctr"/>
                      <a:r>
                        <a:rPr lang="en-US" sz="1400" u="none" strike="noStrike">
                          <a:effectLst/>
                        </a:rPr>
                        <a:t>Moderator's summary</a:t>
                      </a:r>
                      <a:endParaRPr lang="en-US" sz="1400" b="1" i="0" u="none" strike="noStrike">
                        <a:solidFill>
                          <a:srgbClr val="000000"/>
                        </a:solidFill>
                        <a:effectLst/>
                        <a:latin typeface="Calibri" panose="020F0502020204030204" pitchFamily="34" charset="0"/>
                      </a:endParaRP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8738991"/>
                  </a:ext>
                </a:extLst>
              </a:tr>
              <a:tr h="252871">
                <a:tc rowSpan="7">
                  <a:txBody>
                    <a:bodyPr/>
                    <a:lstStyle/>
                    <a:p>
                      <a:pPr algn="ctr" fontAlgn="ctr"/>
                      <a:r>
                        <a:rPr lang="en-US" sz="1400" u="none" strike="noStrike" dirty="0">
                          <a:effectLst/>
                        </a:rPr>
                        <a:t>RAN1</a:t>
                      </a:r>
                      <a:endParaRPr lang="en-US" sz="1400" b="0" i="0" u="none" strike="noStrike" dirty="0">
                        <a:solidFill>
                          <a:srgbClr val="000000"/>
                        </a:solidFill>
                        <a:effectLst/>
                        <a:latin typeface="Calibri" panose="020F0502020204030204" pitchFamily="34" charset="0"/>
                      </a:endParaRPr>
                    </a:p>
                  </a:txBody>
                  <a:tcPr marL="0" marR="0" marT="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400" u="none" strike="noStrike">
                          <a:effectLst/>
                        </a:rPr>
                        <a:t>AI (Artificial Intelligence)/ML (Machine Learning) for Air interface </a:t>
                      </a:r>
                      <a:endParaRPr lang="en-US" sz="1400" b="0" i="0" u="none" strike="noStrike">
                        <a:solidFill>
                          <a:srgbClr val="000000"/>
                        </a:solidFill>
                        <a:effectLst/>
                        <a:latin typeface="Calibri" panose="020F0502020204030204" pitchFamily="34" charset="0"/>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400" u="none" strike="noStrike" dirty="0">
                          <a:effectLst/>
                          <a:hlinkClick r:id="rId6"/>
                        </a:rPr>
                        <a:t>RP-232611</a:t>
                      </a:r>
                      <a:endParaRPr lang="en-US" sz="1400" b="0" i="0" u="none" strike="noStrike" dirty="0">
                        <a:solidFill>
                          <a:srgbClr val="000000"/>
                        </a:solidFill>
                        <a:effectLst/>
                        <a:latin typeface="Calibri" panose="020F0502020204030204" pitchFamily="34" charset="0"/>
                      </a:endParaRP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66172331"/>
                  </a:ext>
                </a:extLst>
              </a:tr>
              <a:tr h="252871">
                <a:tc vMerge="1">
                  <a:txBody>
                    <a:bodyPr/>
                    <a:lstStyle/>
                    <a:p>
                      <a:endParaRPr lang="en-US"/>
                    </a:p>
                  </a:txBody>
                  <a:tcPr/>
                </a:tc>
                <a:tc>
                  <a:txBody>
                    <a:bodyPr/>
                    <a:lstStyle/>
                    <a:p>
                      <a:pPr algn="l" fontAlgn="b"/>
                      <a:r>
                        <a:rPr lang="en-US" sz="1400" u="none" strike="noStrike" dirty="0">
                          <a:effectLst/>
                        </a:rPr>
                        <a:t>MIMO Evolution</a:t>
                      </a:r>
                      <a:endParaRPr lang="en-US" sz="1400" b="0" i="0" u="none" strike="noStrike" dirty="0">
                        <a:solidFill>
                          <a:srgbClr val="000000"/>
                        </a:solidFill>
                        <a:effectLst/>
                        <a:latin typeface="Calibri" panose="020F0502020204030204" pitchFamily="34" charset="0"/>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400" u="none" strike="noStrike" dirty="0">
                          <a:effectLst/>
                          <a:hlinkClick r:id="rId7"/>
                        </a:rPr>
                        <a:t>RP-232612</a:t>
                      </a:r>
                      <a:endParaRPr lang="en-US" sz="1400" b="0" i="0" u="none" strike="noStrike" dirty="0">
                        <a:solidFill>
                          <a:srgbClr val="000000"/>
                        </a:solidFill>
                        <a:effectLst/>
                        <a:latin typeface="Calibri" panose="020F0502020204030204" pitchFamily="34" charset="0"/>
                      </a:endParaRP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372787588"/>
                  </a:ext>
                </a:extLst>
              </a:tr>
              <a:tr h="252871">
                <a:tc vMerge="1">
                  <a:txBody>
                    <a:bodyPr/>
                    <a:lstStyle/>
                    <a:p>
                      <a:endParaRPr lang="en-US"/>
                    </a:p>
                  </a:txBody>
                  <a:tcPr/>
                </a:tc>
                <a:tc>
                  <a:txBody>
                    <a:bodyPr/>
                    <a:lstStyle/>
                    <a:p>
                      <a:pPr algn="l" fontAlgn="b"/>
                      <a:r>
                        <a:rPr lang="en-US" sz="1400" u="none" strike="noStrike">
                          <a:effectLst/>
                        </a:rPr>
                        <a:t>Duplex Evolution</a:t>
                      </a:r>
                      <a:endParaRPr lang="en-US" sz="1400" b="0" i="0" u="none" strike="noStrike">
                        <a:solidFill>
                          <a:srgbClr val="000000"/>
                        </a:solidFill>
                        <a:effectLst/>
                        <a:latin typeface="Calibri" panose="020F0502020204030204" pitchFamily="34" charset="0"/>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400" u="none" strike="noStrike" dirty="0">
                          <a:effectLst/>
                          <a:hlinkClick r:id="rId8"/>
                        </a:rPr>
                        <a:t>RP-232613</a:t>
                      </a:r>
                      <a:endParaRPr lang="en-US" sz="1400" b="0" i="0" u="none" strike="noStrike" dirty="0">
                        <a:solidFill>
                          <a:srgbClr val="000000"/>
                        </a:solidFill>
                        <a:effectLst/>
                        <a:latin typeface="Calibri" panose="020F0502020204030204" pitchFamily="34" charset="0"/>
                      </a:endParaRP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03584704"/>
                  </a:ext>
                </a:extLst>
              </a:tr>
              <a:tr h="252871">
                <a:tc vMerge="1">
                  <a:txBody>
                    <a:bodyPr/>
                    <a:lstStyle/>
                    <a:p>
                      <a:endParaRPr lang="en-US"/>
                    </a:p>
                  </a:txBody>
                  <a:tcPr/>
                </a:tc>
                <a:tc>
                  <a:txBody>
                    <a:bodyPr/>
                    <a:lstStyle/>
                    <a:p>
                      <a:pPr algn="l" fontAlgn="b"/>
                      <a:r>
                        <a:rPr lang="en-US" sz="1400" u="none" strike="noStrike" dirty="0">
                          <a:effectLst/>
                        </a:rPr>
                        <a:t>Ambient IoT</a:t>
                      </a:r>
                      <a:endParaRPr lang="en-US" sz="1400" b="0" i="0" u="none" strike="noStrike" dirty="0">
                        <a:solidFill>
                          <a:srgbClr val="000000"/>
                        </a:solidFill>
                        <a:effectLst/>
                        <a:latin typeface="Calibri" panose="020F0502020204030204" pitchFamily="34" charset="0"/>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400" u="none" strike="noStrike" dirty="0">
                          <a:effectLst/>
                          <a:hlinkClick r:id="rId9"/>
                        </a:rPr>
                        <a:t>RP-232614</a:t>
                      </a:r>
                      <a:endParaRPr lang="en-US" sz="1400" b="0" i="0" u="none" strike="noStrike" dirty="0">
                        <a:solidFill>
                          <a:srgbClr val="000000"/>
                        </a:solidFill>
                        <a:effectLst/>
                        <a:latin typeface="Calibri" panose="020F0502020204030204" pitchFamily="34" charset="0"/>
                      </a:endParaRP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86283639"/>
                  </a:ext>
                </a:extLst>
              </a:tr>
              <a:tr h="252871">
                <a:tc vMerge="1">
                  <a:txBody>
                    <a:bodyPr/>
                    <a:lstStyle/>
                    <a:p>
                      <a:endParaRPr lang="en-US"/>
                    </a:p>
                  </a:txBody>
                  <a:tcPr/>
                </a:tc>
                <a:tc>
                  <a:txBody>
                    <a:bodyPr/>
                    <a:lstStyle/>
                    <a:p>
                      <a:pPr algn="l" fontAlgn="b"/>
                      <a:r>
                        <a:rPr lang="en-US" sz="1400" u="none" strike="noStrike">
                          <a:effectLst/>
                        </a:rPr>
                        <a:t>Network Energy Savings</a:t>
                      </a:r>
                      <a:endParaRPr lang="en-US" sz="1400" b="0" i="0" u="none" strike="noStrike">
                        <a:solidFill>
                          <a:srgbClr val="000000"/>
                        </a:solidFill>
                        <a:effectLst/>
                        <a:latin typeface="Calibri" panose="020F0502020204030204" pitchFamily="34" charset="0"/>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400" u="none" strike="noStrike" dirty="0">
                          <a:effectLst/>
                          <a:hlinkClick r:id="rId10"/>
                        </a:rPr>
                        <a:t>RP-232615</a:t>
                      </a:r>
                      <a:endParaRPr lang="en-US" sz="1400" b="0" i="0" u="none" strike="noStrike" dirty="0">
                        <a:solidFill>
                          <a:srgbClr val="000000"/>
                        </a:solidFill>
                        <a:effectLst/>
                        <a:latin typeface="Calibri" panose="020F0502020204030204" pitchFamily="34" charset="0"/>
                      </a:endParaRP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43769163"/>
                  </a:ext>
                </a:extLst>
              </a:tr>
              <a:tr h="252871">
                <a:tc vMerge="1">
                  <a:txBody>
                    <a:bodyPr/>
                    <a:lstStyle/>
                    <a:p>
                      <a:endParaRPr lang="en-US"/>
                    </a:p>
                  </a:txBody>
                  <a:tcPr/>
                </a:tc>
                <a:tc>
                  <a:txBody>
                    <a:bodyPr/>
                    <a:lstStyle/>
                    <a:p>
                      <a:pPr algn="l" fontAlgn="b"/>
                      <a:r>
                        <a:rPr lang="en-US" sz="1400" u="none" strike="noStrike" dirty="0">
                          <a:effectLst/>
                        </a:rPr>
                        <a:t>LP-WUS/WUR</a:t>
                      </a:r>
                      <a:endParaRPr lang="en-US" sz="1400" b="0" i="0" u="none" strike="noStrike" dirty="0">
                        <a:solidFill>
                          <a:srgbClr val="000000"/>
                        </a:solidFill>
                        <a:effectLst/>
                        <a:latin typeface="Calibri" panose="020F0502020204030204" pitchFamily="34" charset="0"/>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400" u="none" strike="noStrike" dirty="0">
                          <a:effectLst/>
                          <a:hlinkClick r:id="rId11"/>
                        </a:rPr>
                        <a:t>RP-232616</a:t>
                      </a:r>
                      <a:endParaRPr lang="en-US" sz="1400" b="0" i="0" u="none" strike="noStrike" dirty="0">
                        <a:solidFill>
                          <a:srgbClr val="000000"/>
                        </a:solidFill>
                        <a:effectLst/>
                        <a:latin typeface="Calibri" panose="020F0502020204030204" pitchFamily="34" charset="0"/>
                      </a:endParaRP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94900079"/>
                  </a:ext>
                </a:extLst>
              </a:tr>
              <a:tr h="252871">
                <a:tc vMerge="1">
                  <a:txBody>
                    <a:bodyPr/>
                    <a:lstStyle/>
                    <a:p>
                      <a:endParaRPr lang="en-US"/>
                    </a:p>
                  </a:txBody>
                  <a:tcPr/>
                </a:tc>
                <a:tc>
                  <a:txBody>
                    <a:bodyPr/>
                    <a:lstStyle/>
                    <a:p>
                      <a:pPr algn="l" fontAlgn="b"/>
                      <a:r>
                        <a:rPr lang="en-US" sz="1400" u="none" strike="noStrike" dirty="0">
                          <a:effectLst/>
                        </a:rPr>
                        <a:t>ISAC &amp; Exploring Study in New spectrum (7-24GHz)</a:t>
                      </a:r>
                      <a:endParaRPr lang="en-US" sz="1400" b="0" i="0" u="none" strike="noStrike" dirty="0">
                        <a:solidFill>
                          <a:srgbClr val="000000"/>
                        </a:solidFill>
                        <a:effectLst/>
                        <a:latin typeface="Calibri" panose="020F0502020204030204" pitchFamily="34" charset="0"/>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400" u="none" strike="noStrike" dirty="0">
                          <a:effectLst/>
                          <a:hlinkClick r:id="rId12"/>
                        </a:rPr>
                        <a:t>RP-232617</a:t>
                      </a:r>
                      <a:endParaRPr lang="en-US" sz="1400" b="0" i="0" u="none" strike="noStrike" dirty="0">
                        <a:solidFill>
                          <a:srgbClr val="000000"/>
                        </a:solidFill>
                        <a:effectLst/>
                        <a:latin typeface="Calibri" panose="020F0502020204030204" pitchFamily="34" charset="0"/>
                      </a:endParaRP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08004589"/>
                  </a:ext>
                </a:extLst>
              </a:tr>
              <a:tr h="252871">
                <a:tc rowSpan="5">
                  <a:txBody>
                    <a:bodyPr/>
                    <a:lstStyle/>
                    <a:p>
                      <a:pPr algn="ctr" fontAlgn="ctr"/>
                      <a:r>
                        <a:rPr lang="en-US" sz="1400" u="none" strike="noStrike">
                          <a:effectLst/>
                        </a:rPr>
                        <a:t>RAN2</a:t>
                      </a:r>
                      <a:endParaRPr lang="en-US" sz="1400" b="0" i="0" u="none" strike="noStrike">
                        <a:solidFill>
                          <a:srgbClr val="000000"/>
                        </a:solidFill>
                        <a:effectLst/>
                        <a:latin typeface="Calibri" panose="020F0502020204030204" pitchFamily="34" charset="0"/>
                      </a:endParaRPr>
                    </a:p>
                  </a:txBody>
                  <a:tcPr marL="0" marR="0" marT="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400" u="none" strike="noStrike">
                          <a:effectLst/>
                        </a:rPr>
                        <a:t>Mobility Enhancements</a:t>
                      </a:r>
                      <a:endParaRPr lang="en-US" sz="1400" b="0" i="0" u="none" strike="noStrike">
                        <a:solidFill>
                          <a:srgbClr val="000000"/>
                        </a:solidFill>
                        <a:effectLst/>
                        <a:latin typeface="Calibri" panose="020F0502020204030204" pitchFamily="34" charset="0"/>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400" u="none" strike="noStrike" dirty="0">
                          <a:effectLst/>
                          <a:hlinkClick r:id="rId13"/>
                        </a:rPr>
                        <a:t>RP-232618</a:t>
                      </a:r>
                      <a:endParaRPr lang="en-US" sz="1400" b="0" i="0" u="none" strike="noStrike" dirty="0">
                        <a:solidFill>
                          <a:srgbClr val="000000"/>
                        </a:solidFill>
                        <a:effectLst/>
                        <a:latin typeface="Calibri" panose="020F0502020204030204" pitchFamily="34" charset="0"/>
                      </a:endParaRP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77225316"/>
                  </a:ext>
                </a:extLst>
              </a:tr>
              <a:tr h="252871">
                <a:tc vMerge="1">
                  <a:txBody>
                    <a:bodyPr/>
                    <a:lstStyle/>
                    <a:p>
                      <a:endParaRPr lang="en-US"/>
                    </a:p>
                  </a:txBody>
                  <a:tcPr/>
                </a:tc>
                <a:tc>
                  <a:txBody>
                    <a:bodyPr/>
                    <a:lstStyle/>
                    <a:p>
                      <a:pPr algn="l" fontAlgn="b"/>
                      <a:r>
                        <a:rPr lang="en-US" sz="1400" u="none" strike="noStrike">
                          <a:effectLst/>
                        </a:rPr>
                        <a:t>Enhancements for XR</a:t>
                      </a:r>
                      <a:endParaRPr lang="en-US" sz="1400" b="0" i="0" u="none" strike="noStrike">
                        <a:solidFill>
                          <a:srgbClr val="000000"/>
                        </a:solidFill>
                        <a:effectLst/>
                        <a:latin typeface="Calibri" panose="020F0502020204030204" pitchFamily="34" charset="0"/>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400" u="none" strike="noStrike" dirty="0">
                          <a:effectLst/>
                          <a:hlinkClick r:id="rId14"/>
                        </a:rPr>
                        <a:t>RP-232619</a:t>
                      </a:r>
                      <a:endParaRPr lang="en-US" sz="1400" b="0" i="0" u="none" strike="noStrike" dirty="0">
                        <a:solidFill>
                          <a:srgbClr val="000000"/>
                        </a:solidFill>
                        <a:effectLst/>
                        <a:latin typeface="Calibri" panose="020F0502020204030204" pitchFamily="34" charset="0"/>
                      </a:endParaRP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06036796"/>
                  </a:ext>
                </a:extLst>
              </a:tr>
              <a:tr h="252871">
                <a:tc vMerge="1">
                  <a:txBody>
                    <a:bodyPr/>
                    <a:lstStyle/>
                    <a:p>
                      <a:endParaRPr lang="en-US"/>
                    </a:p>
                  </a:txBody>
                  <a:tcPr/>
                </a:tc>
                <a:tc>
                  <a:txBody>
                    <a:bodyPr/>
                    <a:lstStyle/>
                    <a:p>
                      <a:pPr algn="l" fontAlgn="b"/>
                      <a:r>
                        <a:rPr lang="en-US" sz="1400" u="none" strike="noStrike" dirty="0">
                          <a:effectLst/>
                        </a:rPr>
                        <a:t>NTN for NR</a:t>
                      </a:r>
                      <a:endParaRPr lang="en-US" sz="1400" b="0" i="0" u="none" strike="noStrike" dirty="0">
                        <a:solidFill>
                          <a:srgbClr val="000000"/>
                        </a:solidFill>
                        <a:effectLst/>
                        <a:latin typeface="Calibri" panose="020F0502020204030204" pitchFamily="34" charset="0"/>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400" u="none" strike="noStrike" dirty="0">
                          <a:effectLst/>
                          <a:hlinkClick r:id="rId15"/>
                        </a:rPr>
                        <a:t>RP-232610</a:t>
                      </a:r>
                      <a:endParaRPr lang="en-US" sz="1400" b="0" i="0" u="none" strike="noStrike" dirty="0">
                        <a:solidFill>
                          <a:srgbClr val="000000"/>
                        </a:solidFill>
                        <a:effectLst/>
                        <a:latin typeface="Calibri" panose="020F0502020204030204" pitchFamily="34" charset="0"/>
                      </a:endParaRP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15965773"/>
                  </a:ext>
                </a:extLst>
              </a:tr>
              <a:tr h="252871">
                <a:tc vMerge="1">
                  <a:txBody>
                    <a:bodyPr/>
                    <a:lstStyle/>
                    <a:p>
                      <a:endParaRPr lang="en-US"/>
                    </a:p>
                  </a:txBody>
                  <a:tcPr/>
                </a:tc>
                <a:tc>
                  <a:txBody>
                    <a:bodyPr/>
                    <a:lstStyle/>
                    <a:p>
                      <a:pPr algn="l" fontAlgn="b"/>
                      <a:r>
                        <a:rPr lang="en-US" sz="1400" u="none" strike="noStrike">
                          <a:effectLst/>
                        </a:rPr>
                        <a:t>NTN for IoT</a:t>
                      </a:r>
                      <a:endParaRPr lang="en-US" sz="1400" b="0" i="0" u="none" strike="noStrike">
                        <a:solidFill>
                          <a:srgbClr val="000000"/>
                        </a:solidFill>
                        <a:effectLst/>
                        <a:latin typeface="Calibri" panose="020F0502020204030204" pitchFamily="34" charset="0"/>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400" u="none" strike="noStrike" dirty="0">
                          <a:effectLst/>
                          <a:hlinkClick r:id="rId16"/>
                        </a:rPr>
                        <a:t>RP-232621</a:t>
                      </a:r>
                      <a:endParaRPr lang="en-US" sz="1400" b="0" i="0" u="none" strike="noStrike" dirty="0">
                        <a:solidFill>
                          <a:srgbClr val="000000"/>
                        </a:solidFill>
                        <a:effectLst/>
                        <a:latin typeface="Calibri" panose="020F0502020204030204" pitchFamily="34" charset="0"/>
                      </a:endParaRP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54033946"/>
                  </a:ext>
                </a:extLst>
              </a:tr>
              <a:tr h="252871">
                <a:tc vMerge="1">
                  <a:txBody>
                    <a:bodyPr/>
                    <a:lstStyle/>
                    <a:p>
                      <a:endParaRPr lang="en-US"/>
                    </a:p>
                  </a:txBody>
                  <a:tcPr/>
                </a:tc>
                <a:tc>
                  <a:txBody>
                    <a:bodyPr/>
                    <a:lstStyle/>
                    <a:p>
                      <a:pPr algn="l" fontAlgn="b"/>
                      <a:r>
                        <a:rPr lang="it-IT" sz="1400" u="none" strike="noStrike" dirty="0">
                          <a:effectLst/>
                        </a:rPr>
                        <a:t>AI/ML for Air Interface SI (Mobility)</a:t>
                      </a:r>
                      <a:endParaRPr lang="it-IT" sz="1400" b="0" i="0" u="none" strike="noStrike" dirty="0">
                        <a:solidFill>
                          <a:srgbClr val="000000"/>
                        </a:solidFill>
                        <a:effectLst/>
                        <a:latin typeface="Calibri" panose="020F0502020204030204" pitchFamily="34" charset="0"/>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400" u="none" strike="noStrike" dirty="0">
                          <a:effectLst/>
                          <a:hlinkClick r:id="rId17"/>
                        </a:rPr>
                        <a:t>RP-232622</a:t>
                      </a:r>
                      <a:endParaRPr lang="en-US" sz="1400" b="0" i="0" u="none" strike="noStrike" dirty="0">
                        <a:solidFill>
                          <a:srgbClr val="000000"/>
                        </a:solidFill>
                        <a:effectLst/>
                        <a:latin typeface="Calibri" panose="020F0502020204030204" pitchFamily="34" charset="0"/>
                      </a:endParaRP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65413"/>
                  </a:ext>
                </a:extLst>
              </a:tr>
              <a:tr h="252871">
                <a:tc rowSpan="3">
                  <a:txBody>
                    <a:bodyPr/>
                    <a:lstStyle/>
                    <a:p>
                      <a:pPr algn="ctr" fontAlgn="ctr"/>
                      <a:r>
                        <a:rPr lang="en-US" sz="1400" u="none" strike="noStrike">
                          <a:effectLst/>
                        </a:rPr>
                        <a:t>RAN3</a:t>
                      </a:r>
                      <a:endParaRPr lang="en-US" sz="1400" b="0" i="0" u="none" strike="noStrike">
                        <a:solidFill>
                          <a:srgbClr val="000000"/>
                        </a:solidFill>
                        <a:effectLst/>
                        <a:latin typeface="Calibri" panose="020F0502020204030204" pitchFamily="34" charset="0"/>
                      </a:endParaRPr>
                    </a:p>
                  </a:txBody>
                  <a:tcPr marL="0" marR="0" marT="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400" u="none" strike="noStrike">
                          <a:effectLst/>
                        </a:rPr>
                        <a:t>AI/ML for NG-RAN</a:t>
                      </a:r>
                      <a:endParaRPr lang="en-US" sz="1400" b="0" i="0" u="none" strike="noStrike">
                        <a:solidFill>
                          <a:srgbClr val="000000"/>
                        </a:solidFill>
                        <a:effectLst/>
                        <a:latin typeface="Calibri" panose="020F0502020204030204" pitchFamily="34" charset="0"/>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400" u="none" strike="noStrike" dirty="0">
                          <a:effectLst/>
                          <a:hlinkClick r:id="rId18"/>
                        </a:rPr>
                        <a:t>RP-232623</a:t>
                      </a:r>
                      <a:endParaRPr lang="en-US" sz="1400" b="0" i="0" u="none" strike="noStrike" dirty="0">
                        <a:solidFill>
                          <a:srgbClr val="000000"/>
                        </a:solidFill>
                        <a:effectLst/>
                        <a:latin typeface="Calibri" panose="020F0502020204030204" pitchFamily="34" charset="0"/>
                      </a:endParaRP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6054823"/>
                  </a:ext>
                </a:extLst>
              </a:tr>
              <a:tr h="252871">
                <a:tc vMerge="1">
                  <a:txBody>
                    <a:bodyPr/>
                    <a:lstStyle/>
                    <a:p>
                      <a:endParaRPr lang="en-US"/>
                    </a:p>
                  </a:txBody>
                  <a:tcPr/>
                </a:tc>
                <a:tc>
                  <a:txBody>
                    <a:bodyPr/>
                    <a:lstStyle/>
                    <a:p>
                      <a:pPr algn="l" fontAlgn="b"/>
                      <a:r>
                        <a:rPr lang="en-US" sz="1400" u="none" strike="noStrike" dirty="0">
                          <a:effectLst/>
                        </a:rPr>
                        <a:t>SON/MDT Enhancements</a:t>
                      </a:r>
                      <a:endParaRPr lang="en-US" sz="1400" b="0" i="0" u="none" strike="noStrike" dirty="0">
                        <a:solidFill>
                          <a:srgbClr val="000000"/>
                        </a:solidFill>
                        <a:effectLst/>
                        <a:latin typeface="Calibri" panose="020F0502020204030204" pitchFamily="34" charset="0"/>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400" u="none" strike="noStrike" dirty="0">
                          <a:effectLst/>
                          <a:hlinkClick r:id="rId19"/>
                        </a:rPr>
                        <a:t>RP-232624</a:t>
                      </a:r>
                      <a:endParaRPr lang="en-US" sz="1400" b="0" i="0" u="none" strike="noStrike" dirty="0">
                        <a:solidFill>
                          <a:srgbClr val="000000"/>
                        </a:solidFill>
                        <a:effectLst/>
                        <a:latin typeface="Calibri" panose="020F0502020204030204" pitchFamily="34" charset="0"/>
                      </a:endParaRP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35455490"/>
                  </a:ext>
                </a:extLst>
              </a:tr>
              <a:tr h="252871">
                <a:tc vMerge="1">
                  <a:txBody>
                    <a:bodyPr/>
                    <a:lstStyle/>
                    <a:p>
                      <a:endParaRPr lang="en-US"/>
                    </a:p>
                  </a:txBody>
                  <a:tcPr/>
                </a:tc>
                <a:tc>
                  <a:txBody>
                    <a:bodyPr/>
                    <a:lstStyle/>
                    <a:p>
                      <a:pPr algn="l" fontAlgn="b"/>
                      <a:r>
                        <a:rPr lang="en-US" sz="1400" u="none" strike="noStrike" dirty="0">
                          <a:effectLst/>
                        </a:rPr>
                        <a:t>Additional Topological Enhancements</a:t>
                      </a:r>
                      <a:endParaRPr lang="en-US" sz="1400" b="0" i="0" u="none" strike="noStrike" dirty="0">
                        <a:solidFill>
                          <a:srgbClr val="000000"/>
                        </a:solidFill>
                        <a:effectLst/>
                        <a:latin typeface="Calibri" panose="020F0502020204030204" pitchFamily="34" charset="0"/>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400" u="none" strike="noStrike" dirty="0">
                          <a:effectLst/>
                          <a:hlinkClick r:id="rId20"/>
                        </a:rPr>
                        <a:t>RP-232625</a:t>
                      </a:r>
                      <a:endParaRPr lang="en-US" sz="1400" b="0" i="0" u="none" strike="noStrike" dirty="0">
                        <a:solidFill>
                          <a:srgbClr val="000000"/>
                        </a:solidFill>
                        <a:effectLst/>
                        <a:latin typeface="Calibri" panose="020F0502020204030204" pitchFamily="34" charset="0"/>
                      </a:endParaRP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4485649"/>
                  </a:ext>
                </a:extLst>
              </a:tr>
              <a:tr h="505742">
                <a:tc>
                  <a:txBody>
                    <a:bodyPr/>
                    <a:lstStyle/>
                    <a:p>
                      <a:pPr algn="ctr" fontAlgn="ctr"/>
                      <a:r>
                        <a:rPr lang="en-US" sz="1400" u="none" strike="noStrike" dirty="0">
                          <a:effectLst/>
                        </a:rPr>
                        <a:t>Additional RAN1</a:t>
                      </a:r>
                      <a:endParaRPr lang="en-US" sz="1400" b="0" i="0" u="none" strike="noStrike" dirty="0">
                        <a:solidFill>
                          <a:srgbClr val="000000"/>
                        </a:solidFill>
                        <a:effectLst/>
                        <a:latin typeface="Calibri" panose="020F0502020204030204" pitchFamily="34" charset="0"/>
                      </a:endParaRPr>
                    </a:p>
                  </a:txBody>
                  <a:tcPr marL="0" marR="0" marT="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400" u="none" strike="noStrike" dirty="0">
                          <a:effectLst/>
                        </a:rPr>
                        <a:t>Multi-carrier Enhancements, Coverage Enhancements, Positioning Enhancements, SL Evolution, Others</a:t>
                      </a:r>
                      <a:endParaRPr lang="en-US" sz="1400" b="0" i="0" u="none" strike="noStrike" dirty="0">
                        <a:solidFill>
                          <a:srgbClr val="000000"/>
                        </a:solidFill>
                        <a:effectLst/>
                        <a:latin typeface="Calibri" panose="020F0502020204030204" pitchFamily="34" charset="0"/>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400" u="none" strike="noStrike" dirty="0">
                          <a:effectLst/>
                          <a:hlinkClick r:id="rId21"/>
                        </a:rPr>
                        <a:t>RP-232626</a:t>
                      </a:r>
                      <a:endParaRPr lang="en-US" sz="1400" b="0" i="0" u="none" strike="noStrike" dirty="0">
                        <a:solidFill>
                          <a:srgbClr val="000000"/>
                        </a:solidFill>
                        <a:effectLst/>
                        <a:latin typeface="Calibri" panose="020F0502020204030204" pitchFamily="34" charset="0"/>
                      </a:endParaRP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28578294"/>
                  </a:ext>
                </a:extLst>
              </a:tr>
              <a:tr h="1011485">
                <a:tc>
                  <a:txBody>
                    <a:bodyPr/>
                    <a:lstStyle/>
                    <a:p>
                      <a:pPr algn="ctr" fontAlgn="ctr"/>
                      <a:r>
                        <a:rPr lang="en-US" sz="1400" u="none" strike="noStrike" dirty="0">
                          <a:effectLst/>
                        </a:rPr>
                        <a:t>Additional RAN2</a:t>
                      </a:r>
                      <a:endParaRPr lang="en-US" sz="1400" b="0" i="0" u="none" strike="noStrike" dirty="0">
                        <a:solidFill>
                          <a:srgbClr val="000000"/>
                        </a:solidFill>
                        <a:effectLst/>
                        <a:latin typeface="Calibri" panose="020F0502020204030204" pitchFamily="34" charset="0"/>
                      </a:endParaRPr>
                    </a:p>
                  </a:txBody>
                  <a:tcPr marL="0" marR="0" marT="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400" u="none" strike="noStrike" dirty="0">
                          <a:effectLst/>
                        </a:rPr>
                        <a:t>NCR, SL Relay Enhancements, UAV/UAM, MU-SIM, Broadcast/multicast, UE aggregation, collaboration, and backup, Lean protocol stack/High speed packetization/Layer 2 UP enhancements, Others</a:t>
                      </a:r>
                      <a:endParaRPr lang="en-US" sz="1400" b="0" i="0" u="none" strike="noStrike" dirty="0">
                        <a:solidFill>
                          <a:srgbClr val="000000"/>
                        </a:solidFill>
                        <a:effectLst/>
                        <a:latin typeface="Calibri" panose="020F0502020204030204" pitchFamily="34" charset="0"/>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400" u="none" strike="noStrike" dirty="0">
                          <a:effectLst/>
                          <a:hlinkClick r:id="rId22"/>
                        </a:rPr>
                        <a:t>RP-232627</a:t>
                      </a:r>
                      <a:endParaRPr lang="en-US" sz="1400" b="0" i="0" u="none" strike="noStrike" dirty="0">
                        <a:solidFill>
                          <a:srgbClr val="000000"/>
                        </a:solidFill>
                        <a:effectLst/>
                        <a:latin typeface="Calibri" panose="020F0502020204030204" pitchFamily="34" charset="0"/>
                      </a:endParaRP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67567424"/>
                  </a:ext>
                </a:extLst>
              </a:tr>
              <a:tr h="252871">
                <a:tc>
                  <a:txBody>
                    <a:bodyPr/>
                    <a:lstStyle/>
                    <a:p>
                      <a:pPr algn="ctr" fontAlgn="ctr"/>
                      <a:r>
                        <a:rPr lang="en-US" sz="1400" u="none" strike="noStrike">
                          <a:effectLst/>
                        </a:rPr>
                        <a:t>Additional RAN3</a:t>
                      </a:r>
                      <a:endParaRPr lang="en-US" sz="1400" b="0" i="0" u="none" strike="noStrike">
                        <a:solidFill>
                          <a:srgbClr val="000000"/>
                        </a:solidFill>
                        <a:effectLst/>
                        <a:latin typeface="Calibri" panose="020F0502020204030204" pitchFamily="34" charset="0"/>
                      </a:endParaRPr>
                    </a:p>
                  </a:txBody>
                  <a:tcPr marL="0" marR="0" marT="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r>
                        <a:rPr lang="en-US" sz="1400" u="none" strike="noStrike" dirty="0" err="1">
                          <a:effectLst/>
                        </a:rPr>
                        <a:t>QoE</a:t>
                      </a:r>
                      <a:r>
                        <a:rPr lang="en-US" sz="1400" u="none" strike="noStrike" dirty="0">
                          <a:effectLst/>
                        </a:rPr>
                        <a:t>, Others</a:t>
                      </a:r>
                      <a:endParaRPr lang="en-US" sz="1400" b="0" i="0" u="none" strike="noStrike" dirty="0">
                        <a:solidFill>
                          <a:srgbClr val="000000"/>
                        </a:solidFill>
                        <a:effectLst/>
                        <a:latin typeface="Calibri" panose="020F0502020204030204" pitchFamily="34" charset="0"/>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ctr"/>
                      <a:r>
                        <a:rPr lang="en-US" sz="1400" u="none" strike="noStrike" dirty="0">
                          <a:effectLst/>
                          <a:hlinkClick r:id="rId23"/>
                        </a:rPr>
                        <a:t>RP-232628</a:t>
                      </a:r>
                      <a:endParaRPr lang="en-US" sz="1400" b="0" i="0" u="none" strike="noStrike" dirty="0">
                        <a:solidFill>
                          <a:srgbClr val="000000"/>
                        </a:solidFill>
                        <a:effectLst/>
                        <a:latin typeface="Calibri" panose="020F0502020204030204" pitchFamily="34" charset="0"/>
                      </a:endParaRP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09585636"/>
                  </a:ext>
                </a:extLst>
              </a:tr>
            </a:tbl>
          </a:graphicData>
        </a:graphic>
      </p:graphicFrame>
    </p:spTree>
    <p:extLst>
      <p:ext uri="{BB962C8B-B14F-4D97-AF65-F5344CB8AC3E}">
        <p14:creationId xmlns:p14="http://schemas.microsoft.com/office/powerpoint/2010/main" val="1924638679"/>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F8CA0F-D8F1-4A1D-B054-9C9D5323BB36}"/>
              </a:ext>
            </a:extLst>
          </p:cNvPr>
          <p:cNvSpPr>
            <a:spLocks noGrp="1"/>
          </p:cNvSpPr>
          <p:nvPr>
            <p:ph type="ctrTitle"/>
          </p:nvPr>
        </p:nvSpPr>
        <p:spPr>
          <a:xfrm>
            <a:off x="1531068" y="2460647"/>
            <a:ext cx="12746197" cy="1470025"/>
          </a:xfrm>
        </p:spPr>
        <p:txBody>
          <a:bodyPr/>
          <a:lstStyle/>
          <a:p>
            <a:r>
              <a:rPr lang="en-US" sz="6000" dirty="0"/>
              <a:t>Overall RAN Rel-19 Package: </a:t>
            </a:r>
            <a:br>
              <a:rPr lang="en-US" sz="6000" dirty="0"/>
            </a:br>
            <a:r>
              <a:rPr lang="en-US" sz="6000" dirty="0"/>
              <a:t>RAN1/2/3-led</a:t>
            </a:r>
          </a:p>
        </p:txBody>
      </p:sp>
    </p:spTree>
    <p:extLst>
      <p:ext uri="{BB962C8B-B14F-4D97-AF65-F5344CB8AC3E}">
        <p14:creationId xmlns:p14="http://schemas.microsoft.com/office/powerpoint/2010/main" val="1064337417"/>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D0395-6E2A-4D67-A1A6-3A5C1DB567C4}"/>
              </a:ext>
            </a:extLst>
          </p:cNvPr>
          <p:cNvSpPr>
            <a:spLocks noGrp="1"/>
          </p:cNvSpPr>
          <p:nvPr>
            <p:ph type="title"/>
          </p:nvPr>
        </p:nvSpPr>
        <p:spPr>
          <a:xfrm>
            <a:off x="2261590" y="134318"/>
            <a:ext cx="11374390" cy="1046235"/>
          </a:xfrm>
        </p:spPr>
        <p:txBody>
          <a:bodyPr/>
          <a:lstStyle/>
          <a:p>
            <a:r>
              <a:rPr lang="en-US" sz="4000" dirty="0"/>
              <a:t>General Guidance 1/2</a:t>
            </a:r>
          </a:p>
        </p:txBody>
      </p:sp>
      <p:sp>
        <p:nvSpPr>
          <p:cNvPr id="3" name="Content Placeholder 2">
            <a:extLst>
              <a:ext uri="{FF2B5EF4-FFF2-40B4-BE49-F238E27FC236}">
                <a16:creationId xmlns:a16="http://schemas.microsoft.com/office/drawing/2014/main" id="{85903BC0-EB37-4C3E-8DD6-27F0E6CA817C}"/>
              </a:ext>
            </a:extLst>
          </p:cNvPr>
          <p:cNvSpPr>
            <a:spLocks noGrp="1"/>
          </p:cNvSpPr>
          <p:nvPr>
            <p:ph idx="1"/>
          </p:nvPr>
        </p:nvSpPr>
        <p:spPr>
          <a:xfrm>
            <a:off x="669026" y="1114782"/>
            <a:ext cx="13954955" cy="4830233"/>
          </a:xfrm>
        </p:spPr>
        <p:txBody>
          <a:bodyPr/>
          <a:lstStyle/>
          <a:p>
            <a:r>
              <a:rPr lang="en-US" sz="2400" dirty="0"/>
              <a:t>As endorsed in </a:t>
            </a:r>
            <a:r>
              <a:rPr lang="en-US" sz="2400" dirty="0">
                <a:hlinkClick r:id="rId2" tooltip="http://www.3gpp.org/ftp/tsg_ran/tsg_ran/tsgr_ahs/2021_06_ran_rel18_ws/docs/rws-210659.zip"/>
              </a:rPr>
              <a:t>RWS-230488</a:t>
            </a:r>
            <a:r>
              <a:rPr lang="en-US" sz="2400" dirty="0"/>
              <a:t> and </a:t>
            </a:r>
            <a:r>
              <a:rPr lang="en-US" sz="2400" dirty="0">
                <a:hlinkClick r:id="rId3"/>
              </a:rPr>
              <a:t>RP-231540</a:t>
            </a:r>
            <a:endParaRPr lang="en-US" sz="2400" dirty="0"/>
          </a:p>
          <a:p>
            <a:pPr lvl="1"/>
            <a:r>
              <a:rPr lang="en-US" sz="2000" dirty="0"/>
              <a:t>It is critical to ensure </a:t>
            </a:r>
            <a:r>
              <a:rPr lang="en-US" sz="2000" b="1" dirty="0"/>
              <a:t>all </a:t>
            </a:r>
            <a:r>
              <a:rPr lang="en-US" sz="2000" b="1" dirty="0" err="1"/>
              <a:t>WGs’s</a:t>
            </a:r>
            <a:r>
              <a:rPr lang="en-US" sz="2000" b="1" dirty="0"/>
              <a:t> load in Rel-19 is reasonable, and lower than that of Rel-18</a:t>
            </a:r>
            <a:r>
              <a:rPr lang="en-US" sz="2000" dirty="0"/>
              <a:t>!</a:t>
            </a:r>
          </a:p>
          <a:p>
            <a:pPr lvl="1"/>
            <a:r>
              <a:rPr lang="en-US" sz="2000" dirty="0"/>
              <a:t>Details of the first-order TU estimate can be found in </a:t>
            </a:r>
            <a:r>
              <a:rPr lang="en-US" sz="2400" dirty="0">
                <a:hlinkClick r:id="rId3"/>
              </a:rPr>
              <a:t>RP-231540</a:t>
            </a:r>
            <a:endParaRPr lang="en-US" sz="2400" dirty="0"/>
          </a:p>
          <a:p>
            <a:pPr lvl="1"/>
            <a:r>
              <a:rPr lang="en-US" sz="2000" dirty="0"/>
              <a:t>Note: as usual, the TUs for Rel-18 maintenance will need to start with a large # of TUs, then slowly back to “normal” </a:t>
            </a:r>
          </a:p>
          <a:p>
            <a:r>
              <a:rPr lang="en-US" sz="2400" dirty="0"/>
              <a:t>To ensure reasonable Rel-19 workload, it is critical to make sure that:</a:t>
            </a:r>
          </a:p>
          <a:p>
            <a:pPr lvl="1"/>
            <a:r>
              <a:rPr lang="en-US" sz="2000" dirty="0"/>
              <a:t>The number of projects is reasonable, and </a:t>
            </a:r>
          </a:p>
          <a:p>
            <a:pPr lvl="1"/>
            <a:r>
              <a:rPr lang="en-US" sz="2000" dirty="0"/>
              <a:t>Probably even more importantly, the amount and the clarity of scope for each project</a:t>
            </a:r>
          </a:p>
          <a:p>
            <a:pPr lvl="2"/>
            <a:r>
              <a:rPr lang="en-US" sz="1800" b="1" dirty="0"/>
              <a:t>Shall avoid “generic enhancements”-like scope!</a:t>
            </a:r>
          </a:p>
          <a:p>
            <a:pPr lvl="1"/>
            <a:r>
              <a:rPr lang="en-US" sz="2000" dirty="0"/>
              <a:t>Based on the RWS and RAN#101 outcome, a set of RAN1/2/3-led projects for Rel-19 are proposed in the </a:t>
            </a:r>
            <a:r>
              <a:rPr lang="en-US" sz="2000"/>
              <a:t>subsequent slides</a:t>
            </a:r>
            <a:endParaRPr lang="en-US" sz="2000" dirty="0"/>
          </a:p>
          <a:p>
            <a:pPr lvl="2"/>
            <a:r>
              <a:rPr lang="en-US" sz="1800" dirty="0"/>
              <a:t>The corresponding objectives are also listed in the Appendix as a baseline for further discussion in RAN#102 for final SID/WID approval, including identifying the impacted RAN WGs and the interaction with other TSG WGs</a:t>
            </a:r>
          </a:p>
          <a:p>
            <a:pPr lvl="2"/>
            <a:endParaRPr lang="en-US" sz="1734" dirty="0"/>
          </a:p>
          <a:p>
            <a:endParaRPr lang="en-US" sz="1800" dirty="0"/>
          </a:p>
        </p:txBody>
      </p:sp>
    </p:spTree>
    <p:extLst>
      <p:ext uri="{BB962C8B-B14F-4D97-AF65-F5344CB8AC3E}">
        <p14:creationId xmlns:p14="http://schemas.microsoft.com/office/powerpoint/2010/main" val="4214525790"/>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D0395-6E2A-4D67-A1A6-3A5C1DB567C4}"/>
              </a:ext>
            </a:extLst>
          </p:cNvPr>
          <p:cNvSpPr>
            <a:spLocks noGrp="1"/>
          </p:cNvSpPr>
          <p:nvPr>
            <p:ph type="title"/>
          </p:nvPr>
        </p:nvSpPr>
        <p:spPr>
          <a:xfrm>
            <a:off x="2261590" y="134318"/>
            <a:ext cx="11374390" cy="1046235"/>
          </a:xfrm>
        </p:spPr>
        <p:txBody>
          <a:bodyPr/>
          <a:lstStyle/>
          <a:p>
            <a:r>
              <a:rPr lang="en-US" sz="4000" dirty="0"/>
              <a:t>General Guidance 2/2</a:t>
            </a:r>
          </a:p>
        </p:txBody>
      </p:sp>
      <p:sp>
        <p:nvSpPr>
          <p:cNvPr id="3" name="Content Placeholder 2">
            <a:extLst>
              <a:ext uri="{FF2B5EF4-FFF2-40B4-BE49-F238E27FC236}">
                <a16:creationId xmlns:a16="http://schemas.microsoft.com/office/drawing/2014/main" id="{85903BC0-EB37-4C3E-8DD6-27F0E6CA817C}"/>
              </a:ext>
            </a:extLst>
          </p:cNvPr>
          <p:cNvSpPr>
            <a:spLocks noGrp="1"/>
          </p:cNvSpPr>
          <p:nvPr>
            <p:ph idx="1"/>
          </p:nvPr>
        </p:nvSpPr>
        <p:spPr>
          <a:xfrm>
            <a:off x="520284" y="931902"/>
            <a:ext cx="13954955" cy="4830233"/>
          </a:xfrm>
        </p:spPr>
        <p:txBody>
          <a:bodyPr/>
          <a:lstStyle/>
          <a:p>
            <a:r>
              <a:rPr lang="en-US" sz="2400" dirty="0"/>
              <a:t>Based on commercial needs, and Rel-19 progress, additional new but smaller RAN1/2/3-led projects or scope expansion of the RAN#102 approved RAN1/2/3-led projects may be further discussed and approved at a later stage of Rel-19</a:t>
            </a:r>
          </a:p>
          <a:p>
            <a:pPr lvl="1"/>
            <a:r>
              <a:rPr lang="en-US" sz="2000" dirty="0"/>
              <a:t>The earliest time of such opportunity is September 2024</a:t>
            </a:r>
            <a:endParaRPr lang="en-US" sz="1465" dirty="0"/>
          </a:p>
          <a:p>
            <a:pPr lvl="1"/>
            <a:r>
              <a:rPr lang="en-US" sz="2135" dirty="0"/>
              <a:t>Similar to Rel-18, this will be carefully managed</a:t>
            </a:r>
          </a:p>
          <a:p>
            <a:r>
              <a:rPr lang="en-US" sz="2400" dirty="0"/>
              <a:t>Notes: </a:t>
            </a:r>
          </a:p>
          <a:p>
            <a:pPr lvl="1"/>
            <a:r>
              <a:rPr lang="en-US" sz="2000" dirty="0"/>
              <a:t>The RAN Rel-19 </a:t>
            </a:r>
            <a:r>
              <a:rPr lang="en-US" sz="2000" b="1" dirty="0"/>
              <a:t>project names </a:t>
            </a:r>
            <a:r>
              <a:rPr lang="en-US" sz="2000" dirty="0"/>
              <a:t>listed in the sequel are </a:t>
            </a:r>
            <a:r>
              <a:rPr lang="en-US" sz="2000" b="1" dirty="0"/>
              <a:t>abbreviated/simplified</a:t>
            </a:r>
            <a:r>
              <a:rPr lang="en-US" sz="2000" dirty="0"/>
              <a:t>, and are subject to </a:t>
            </a:r>
            <a:r>
              <a:rPr lang="en-US" sz="2000" b="1" dirty="0"/>
              <a:t>further discussion/refinement</a:t>
            </a:r>
          </a:p>
          <a:p>
            <a:pPr lvl="1"/>
            <a:r>
              <a:rPr lang="en-US" sz="2000" dirty="0"/>
              <a:t>The TUs for the follow-up WIs (after the expected completion of the corresponding SIs) are based on current expectation and may need to be adjusted based on the corresponding SI outcome</a:t>
            </a:r>
          </a:p>
          <a:p>
            <a:r>
              <a:rPr lang="en-US" sz="2400" dirty="0"/>
              <a:t>In the TU spreadsheet, a first-order estimate of RAN4 TUs is also provided for each RAN1/2/3-led project</a:t>
            </a:r>
            <a:endParaRPr lang="en-US" sz="1734" dirty="0"/>
          </a:p>
          <a:p>
            <a:pPr marL="0" indent="0">
              <a:buNone/>
            </a:pPr>
            <a:endParaRPr lang="en-US" sz="2800" dirty="0"/>
          </a:p>
        </p:txBody>
      </p:sp>
    </p:spTree>
    <p:extLst>
      <p:ext uri="{BB962C8B-B14F-4D97-AF65-F5344CB8AC3E}">
        <p14:creationId xmlns:p14="http://schemas.microsoft.com/office/powerpoint/2010/main" val="3461682404"/>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D0395-6E2A-4D67-A1A6-3A5C1DB567C4}"/>
              </a:ext>
            </a:extLst>
          </p:cNvPr>
          <p:cNvSpPr>
            <a:spLocks noGrp="1"/>
          </p:cNvSpPr>
          <p:nvPr>
            <p:ph type="title"/>
          </p:nvPr>
        </p:nvSpPr>
        <p:spPr>
          <a:xfrm>
            <a:off x="2236190" y="41186"/>
            <a:ext cx="11374390" cy="1046235"/>
          </a:xfrm>
        </p:spPr>
        <p:txBody>
          <a:bodyPr/>
          <a:lstStyle/>
          <a:p>
            <a:r>
              <a:rPr lang="en-US" sz="4000" dirty="0"/>
              <a:t>RAN R19 Package: RAN1-led Projects</a:t>
            </a:r>
          </a:p>
        </p:txBody>
      </p:sp>
      <p:graphicFrame>
        <p:nvGraphicFramePr>
          <p:cNvPr id="3" name="Table 2">
            <a:extLst>
              <a:ext uri="{FF2B5EF4-FFF2-40B4-BE49-F238E27FC236}">
                <a16:creationId xmlns:a16="http://schemas.microsoft.com/office/drawing/2014/main" id="{6A7038DB-E691-4990-87BD-59473D807006}"/>
              </a:ext>
            </a:extLst>
          </p:cNvPr>
          <p:cNvGraphicFramePr>
            <a:graphicFrameLocks noGrp="1"/>
          </p:cNvGraphicFramePr>
          <p:nvPr>
            <p:extLst>
              <p:ext uri="{D42A27DB-BD31-4B8C-83A1-F6EECF244321}">
                <p14:modId xmlns:p14="http://schemas.microsoft.com/office/powerpoint/2010/main" val="830897314"/>
              </p:ext>
            </p:extLst>
          </p:nvPr>
        </p:nvGraphicFramePr>
        <p:xfrm>
          <a:off x="1196411" y="953372"/>
          <a:ext cx="12844329" cy="4767263"/>
        </p:xfrm>
        <a:graphic>
          <a:graphicData uri="http://schemas.openxmlformats.org/drawingml/2006/table">
            <a:tbl>
              <a:tblPr>
                <a:tableStyleId>{5C22544A-7EE6-4342-B048-85BDC9FD1C3A}</a:tableStyleId>
              </a:tblPr>
              <a:tblGrid>
                <a:gridCol w="5947372">
                  <a:extLst>
                    <a:ext uri="{9D8B030D-6E8A-4147-A177-3AD203B41FA5}">
                      <a16:colId xmlns:a16="http://schemas.microsoft.com/office/drawing/2014/main" val="2382407860"/>
                    </a:ext>
                  </a:extLst>
                </a:gridCol>
                <a:gridCol w="6896957">
                  <a:extLst>
                    <a:ext uri="{9D8B030D-6E8A-4147-A177-3AD203B41FA5}">
                      <a16:colId xmlns:a16="http://schemas.microsoft.com/office/drawing/2014/main" val="2412554591"/>
                    </a:ext>
                  </a:extLst>
                </a:gridCol>
              </a:tblGrid>
              <a:tr h="403940">
                <a:tc>
                  <a:txBody>
                    <a:bodyPr/>
                    <a:lstStyle/>
                    <a:p>
                      <a:pPr algn="l" fontAlgn="b"/>
                      <a:r>
                        <a:rPr lang="en-US" sz="2000" b="1" u="none" strike="noStrike">
                          <a:effectLst/>
                        </a:rPr>
                        <a:t>Project</a:t>
                      </a:r>
                      <a:endParaRPr lang="en-US" sz="2000" b="1" i="0" u="none" strike="noStrike">
                        <a:solidFill>
                          <a:srgbClr val="000000"/>
                        </a:solidFill>
                        <a:effectLst/>
                        <a:latin typeface="Calibri" panose="020F0502020204030204" pitchFamily="34" charset="0"/>
                      </a:endParaRPr>
                    </a:p>
                  </a:txBody>
                  <a:tcPr marL="9525" marR="9525" marT="9525" marB="0" anchor="b"/>
                </a:tc>
                <a:tc>
                  <a:txBody>
                    <a:bodyPr/>
                    <a:lstStyle/>
                    <a:p>
                      <a:pPr algn="ctr" fontAlgn="b"/>
                      <a:r>
                        <a:rPr lang="en-US" sz="2000" b="1" u="none" strike="noStrike">
                          <a:effectLst/>
                        </a:rPr>
                        <a:t>TU estimate</a:t>
                      </a:r>
                      <a:endParaRPr lang="en-US" sz="2000" b="1"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2159259206"/>
                  </a:ext>
                </a:extLst>
              </a:tr>
              <a:tr h="276660">
                <a:tc>
                  <a:txBody>
                    <a:bodyPr/>
                    <a:lstStyle/>
                    <a:p>
                      <a:pPr algn="l" fontAlgn="ctr"/>
                      <a:r>
                        <a:rPr lang="en-US" sz="2000" b="1" u="none" strike="noStrike" dirty="0">
                          <a:effectLst/>
                        </a:rPr>
                        <a:t>AI/ML - Air Interface</a:t>
                      </a:r>
                      <a:endParaRPr lang="en-US" sz="2000" b="1"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ctr"/>
                      <a:r>
                        <a:rPr lang="en-US" sz="2000" b="1" u="none" strike="noStrike" dirty="0">
                          <a:effectLst/>
                        </a:rPr>
                        <a:t>~4 TUs</a:t>
                      </a:r>
                      <a:endParaRPr lang="en-US" sz="2000" b="1" i="0" u="none" strike="noStrike" dirty="0">
                        <a:solidFill>
                          <a:srgbClr val="000000"/>
                        </a:solidFill>
                        <a:effectLst/>
                        <a:latin typeface="Calibri" panose="020F0502020204030204" pitchFamily="34" charset="0"/>
                      </a:endParaRPr>
                    </a:p>
                  </a:txBody>
                  <a:tcPr marL="9525" marR="9525" marT="9525" marB="0" anchor="ctr"/>
                </a:tc>
                <a:extLst>
                  <a:ext uri="{0D108BD9-81ED-4DB2-BD59-A6C34878D82A}">
                    <a16:rowId xmlns:a16="http://schemas.microsoft.com/office/drawing/2014/main" val="3789192067"/>
                  </a:ext>
                </a:extLst>
              </a:tr>
              <a:tr h="221382">
                <a:tc>
                  <a:txBody>
                    <a:bodyPr/>
                    <a:lstStyle/>
                    <a:p>
                      <a:pPr algn="l" fontAlgn="ctr"/>
                      <a:r>
                        <a:rPr lang="en-US" sz="2000" b="1" u="none" strike="noStrike" dirty="0">
                          <a:effectLst/>
                        </a:rPr>
                        <a:t>NR-MIMO Evolution</a:t>
                      </a:r>
                      <a:endParaRPr lang="en-US" sz="2000" b="1"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ctr"/>
                      <a:r>
                        <a:rPr lang="en-US" sz="2000" b="1" u="none" strike="noStrike" dirty="0">
                          <a:effectLst/>
                        </a:rPr>
                        <a:t>~2.5 TUs in 1</a:t>
                      </a:r>
                      <a:r>
                        <a:rPr lang="en-US" sz="2000" b="1" u="none" strike="noStrike" baseline="30000" dirty="0">
                          <a:effectLst/>
                        </a:rPr>
                        <a:t>st</a:t>
                      </a:r>
                      <a:r>
                        <a:rPr lang="en-US" sz="2000" b="1" u="none" strike="noStrike" dirty="0">
                          <a:effectLst/>
                        </a:rPr>
                        <a:t> half, ~2TUs in the 2</a:t>
                      </a:r>
                      <a:r>
                        <a:rPr lang="en-US" sz="2000" b="1" u="none" strike="noStrike" baseline="30000" dirty="0">
                          <a:effectLst/>
                        </a:rPr>
                        <a:t>nd</a:t>
                      </a:r>
                      <a:r>
                        <a:rPr lang="en-US" sz="2000" b="1" u="none" strike="noStrike" dirty="0">
                          <a:effectLst/>
                        </a:rPr>
                        <a:t> half</a:t>
                      </a:r>
                      <a:endParaRPr lang="en-US" sz="2000" b="1" i="0" u="none" strike="noStrike" dirty="0">
                        <a:solidFill>
                          <a:srgbClr val="000000"/>
                        </a:solidFill>
                        <a:effectLst/>
                        <a:latin typeface="Calibri" panose="020F0502020204030204" pitchFamily="34" charset="0"/>
                      </a:endParaRPr>
                    </a:p>
                  </a:txBody>
                  <a:tcPr marL="9525" marR="9525" marT="9525" marB="0" anchor="ctr"/>
                </a:tc>
                <a:extLst>
                  <a:ext uri="{0D108BD9-81ED-4DB2-BD59-A6C34878D82A}">
                    <a16:rowId xmlns:a16="http://schemas.microsoft.com/office/drawing/2014/main" val="2727411154"/>
                  </a:ext>
                </a:extLst>
              </a:tr>
              <a:tr h="429315">
                <a:tc>
                  <a:txBody>
                    <a:bodyPr/>
                    <a:lstStyle/>
                    <a:p>
                      <a:pPr algn="l" fontAlgn="ctr"/>
                      <a:r>
                        <a:rPr lang="en-US" sz="2000" b="1" u="none" strike="noStrike" dirty="0">
                          <a:effectLst/>
                        </a:rPr>
                        <a:t>Evolution of duplex operation</a:t>
                      </a:r>
                      <a:endParaRPr lang="en-US" sz="2000" b="1"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ctr"/>
                      <a:r>
                        <a:rPr lang="en-US" sz="2000" b="1" u="none" strike="noStrike" dirty="0">
                          <a:effectLst/>
                        </a:rPr>
                        <a:t>~2 TUs</a:t>
                      </a:r>
                      <a:endParaRPr lang="en-US" sz="2000" b="1" i="0" u="none" strike="noStrike" dirty="0">
                        <a:solidFill>
                          <a:srgbClr val="000000"/>
                        </a:solidFill>
                        <a:effectLst/>
                        <a:latin typeface="Calibri" panose="020F0502020204030204" pitchFamily="34" charset="0"/>
                      </a:endParaRPr>
                    </a:p>
                  </a:txBody>
                  <a:tcPr marL="9525" marR="9525" marT="9525" marB="0" anchor="ctr"/>
                </a:tc>
                <a:extLst>
                  <a:ext uri="{0D108BD9-81ED-4DB2-BD59-A6C34878D82A}">
                    <a16:rowId xmlns:a16="http://schemas.microsoft.com/office/drawing/2014/main" val="1045342517"/>
                  </a:ext>
                </a:extLst>
              </a:tr>
              <a:tr h="403940">
                <a:tc>
                  <a:txBody>
                    <a:bodyPr/>
                    <a:lstStyle/>
                    <a:p>
                      <a:pPr algn="l" fontAlgn="ctr"/>
                      <a:r>
                        <a:rPr lang="en-US" sz="2000" b="1" u="none" strike="noStrike" dirty="0">
                          <a:effectLst/>
                          <a:highlight>
                            <a:srgbClr val="FFA7A7"/>
                          </a:highlight>
                        </a:rPr>
                        <a:t>Ambient IoT</a:t>
                      </a:r>
                      <a:endParaRPr lang="en-US" sz="2000" b="1" i="0" u="none" strike="noStrike" dirty="0">
                        <a:solidFill>
                          <a:srgbClr val="000000"/>
                        </a:solidFill>
                        <a:effectLst/>
                        <a:highlight>
                          <a:srgbClr val="FFA7A7"/>
                        </a:highlight>
                        <a:latin typeface="Calibri" panose="020F0502020204030204" pitchFamily="34" charset="0"/>
                      </a:endParaRPr>
                    </a:p>
                  </a:txBody>
                  <a:tcPr marL="9525" marR="9525" marT="9525" marB="0" anchor="ctr"/>
                </a:tc>
                <a:tc>
                  <a:txBody>
                    <a:bodyPr/>
                    <a:lstStyle/>
                    <a:p>
                      <a:pPr algn="ctr" fontAlgn="ctr"/>
                      <a:r>
                        <a:rPr lang="en-US" sz="2000" b="1" i="0" u="none" strike="noStrike" dirty="0">
                          <a:solidFill>
                            <a:srgbClr val="000000"/>
                          </a:solidFill>
                          <a:effectLst/>
                          <a:highlight>
                            <a:srgbClr val="FFA7A7"/>
                          </a:highlight>
                          <a:latin typeface="Calibri" panose="020F0502020204030204" pitchFamily="34" charset="0"/>
                        </a:rPr>
                        <a:t>~3.5 TUs (TUs budgeted for the entire release, target 12-month for SI completion, check in Dec’24 for conversion to WI or if necessary, continuation of SI)</a:t>
                      </a:r>
                    </a:p>
                  </a:txBody>
                  <a:tcPr marL="9525" marR="9525" marT="9525" marB="0" anchor="ctr"/>
                </a:tc>
                <a:extLst>
                  <a:ext uri="{0D108BD9-81ED-4DB2-BD59-A6C34878D82A}">
                    <a16:rowId xmlns:a16="http://schemas.microsoft.com/office/drawing/2014/main" val="517856631"/>
                  </a:ext>
                </a:extLst>
              </a:tr>
              <a:tr h="403940">
                <a:tc>
                  <a:txBody>
                    <a:bodyPr/>
                    <a:lstStyle/>
                    <a:p>
                      <a:pPr algn="l" fontAlgn="ctr"/>
                      <a:r>
                        <a:rPr lang="en-US" sz="2000" b="1" i="0" u="none" strike="noStrike" dirty="0">
                          <a:solidFill>
                            <a:srgbClr val="000000"/>
                          </a:solidFill>
                          <a:effectLst/>
                          <a:latin typeface="Calibri" panose="020F0502020204030204" pitchFamily="34" charset="0"/>
                        </a:rPr>
                        <a:t>Network energy savings </a:t>
                      </a:r>
                    </a:p>
                  </a:txBody>
                  <a:tcPr marL="9525" marR="9525" marT="9525" marB="0" anchor="ctr"/>
                </a:tc>
                <a:tc>
                  <a:txBody>
                    <a:bodyPr/>
                    <a:lstStyle/>
                    <a:p>
                      <a:pPr algn="ctr" fontAlgn="ctr"/>
                      <a:r>
                        <a:rPr lang="en-US" sz="2000" b="1" u="none" strike="noStrike" dirty="0">
                          <a:effectLst/>
                        </a:rPr>
                        <a:t> ~2 TUs</a:t>
                      </a:r>
                      <a:endParaRPr lang="en-US" sz="2000" b="1" i="0" u="none" strike="noStrike" dirty="0">
                        <a:solidFill>
                          <a:srgbClr val="000000"/>
                        </a:solidFill>
                        <a:effectLst/>
                        <a:latin typeface="Calibri" panose="020F0502020204030204" pitchFamily="34" charset="0"/>
                      </a:endParaRPr>
                    </a:p>
                  </a:txBody>
                  <a:tcPr marL="9525" marR="9525" marT="9525" marB="0" anchor="ctr"/>
                </a:tc>
                <a:extLst>
                  <a:ext uri="{0D108BD9-81ED-4DB2-BD59-A6C34878D82A}">
                    <a16:rowId xmlns:a16="http://schemas.microsoft.com/office/drawing/2014/main" val="3037548587"/>
                  </a:ext>
                </a:extLst>
              </a:tr>
              <a:tr h="434443">
                <a:tc>
                  <a:txBody>
                    <a:bodyPr/>
                    <a:lstStyle/>
                    <a:p>
                      <a:pPr algn="l" fontAlgn="ctr"/>
                      <a:r>
                        <a:rPr lang="en-US" sz="2000" b="1" u="none" strike="noStrike" dirty="0">
                          <a:effectLst/>
                        </a:rPr>
                        <a:t>Low power WUS/WUR</a:t>
                      </a:r>
                      <a:endParaRPr lang="en-US" sz="2000" b="1" i="0" u="none" strike="noStrike" dirty="0">
                        <a:solidFill>
                          <a:srgbClr val="000000"/>
                        </a:solidFill>
                        <a:effectLst/>
                        <a:latin typeface="Calibri" panose="020F0502020204030204" pitchFamily="34" charset="0"/>
                      </a:endParaRPr>
                    </a:p>
                  </a:txBody>
                  <a:tcPr marL="9525" marR="9525" marT="9525" marB="0" anchor="ctr"/>
                </a:tc>
                <a:tc>
                  <a:txBody>
                    <a:bodyPr/>
                    <a:lstStyle/>
                    <a:p>
                      <a:pPr marL="0" marR="0" lvl="0" indent="0" algn="ctr" defTabSz="1219133" rtl="0" eaLnBrk="1" fontAlgn="ctr" latinLnBrk="0" hangingPunct="1">
                        <a:lnSpc>
                          <a:spcPct val="100000"/>
                        </a:lnSpc>
                        <a:spcBef>
                          <a:spcPts val="0"/>
                        </a:spcBef>
                        <a:spcAft>
                          <a:spcPts val="0"/>
                        </a:spcAft>
                        <a:buClrTx/>
                        <a:buSzTx/>
                        <a:buFontTx/>
                        <a:buNone/>
                        <a:tabLst/>
                        <a:defRPr/>
                      </a:pPr>
                      <a:r>
                        <a:rPr lang="en-US" sz="2000" b="1" u="none" strike="noStrike" dirty="0">
                          <a:solidFill>
                            <a:schemeClr val="tx1"/>
                          </a:solidFill>
                          <a:effectLst/>
                        </a:rPr>
                        <a:t>~1.5 TUs</a:t>
                      </a:r>
                      <a:endParaRPr lang="en-US" sz="2000" b="1" i="0" u="none" strike="noStrike" dirty="0">
                        <a:solidFill>
                          <a:srgbClr val="000000"/>
                        </a:solidFill>
                        <a:effectLst/>
                        <a:latin typeface="Calibri" panose="020F0502020204030204" pitchFamily="34" charset="0"/>
                      </a:endParaRPr>
                    </a:p>
                  </a:txBody>
                  <a:tcPr marL="9525" marR="9525" marT="9525" marB="0" anchor="ctr"/>
                </a:tc>
                <a:extLst>
                  <a:ext uri="{0D108BD9-81ED-4DB2-BD59-A6C34878D82A}">
                    <a16:rowId xmlns:a16="http://schemas.microsoft.com/office/drawing/2014/main" val="1559429035"/>
                  </a:ext>
                </a:extLst>
              </a:tr>
              <a:tr h="209184">
                <a:tc>
                  <a:txBody>
                    <a:bodyPr/>
                    <a:lstStyle/>
                    <a:p>
                      <a:pPr algn="l" fontAlgn="ctr"/>
                      <a:r>
                        <a:rPr lang="en-US" sz="2000" b="1" u="none" strike="noStrike" dirty="0">
                          <a:effectLst/>
                          <a:highlight>
                            <a:srgbClr val="00FFFF"/>
                          </a:highlight>
                        </a:rPr>
                        <a:t>ISAC</a:t>
                      </a:r>
                      <a:endParaRPr lang="en-US" sz="2000" b="1" i="0" u="none" strike="noStrike" dirty="0">
                        <a:solidFill>
                          <a:srgbClr val="000000"/>
                        </a:solidFill>
                        <a:effectLst/>
                        <a:highlight>
                          <a:srgbClr val="00FFFF"/>
                        </a:highlight>
                        <a:latin typeface="Calibri" panose="020F0502020204030204" pitchFamily="34" charset="0"/>
                      </a:endParaRPr>
                    </a:p>
                  </a:txBody>
                  <a:tcPr marL="9525" marR="9525" marT="9525" marB="0" anchor="ctr"/>
                </a:tc>
                <a:tc>
                  <a:txBody>
                    <a:bodyPr/>
                    <a:lstStyle/>
                    <a:p>
                      <a:pPr algn="ctr" fontAlgn="ctr"/>
                      <a:r>
                        <a:rPr lang="en-US" sz="2000" b="1" u="none" strike="noStrike" dirty="0">
                          <a:effectLst/>
                          <a:highlight>
                            <a:srgbClr val="00FFFF"/>
                          </a:highlight>
                        </a:rPr>
                        <a:t>SI only, starting from 2Q’24, ~1 TU for </a:t>
                      </a:r>
                      <a:r>
                        <a:rPr lang="en-US" sz="2000" b="1" u="none" strike="noStrike" dirty="0">
                          <a:solidFill>
                            <a:schemeClr val="tx1"/>
                          </a:solidFill>
                          <a:effectLst/>
                          <a:highlight>
                            <a:srgbClr val="00FFFF"/>
                          </a:highlight>
                        </a:rPr>
                        <a:t>15</a:t>
                      </a:r>
                      <a:r>
                        <a:rPr lang="en-US" sz="2000" b="1" u="none" strike="noStrike" dirty="0">
                          <a:effectLst/>
                          <a:highlight>
                            <a:srgbClr val="00FFFF"/>
                          </a:highlight>
                        </a:rPr>
                        <a:t> months. Focusing on channel model; check in Sept’24 for possibly additional study beyond channel model</a:t>
                      </a:r>
                      <a:endParaRPr lang="en-US" sz="2000" b="1" i="0" u="none" strike="noStrike" dirty="0">
                        <a:solidFill>
                          <a:srgbClr val="000000"/>
                        </a:solidFill>
                        <a:effectLst/>
                        <a:highlight>
                          <a:srgbClr val="00FFFF"/>
                        </a:highlight>
                        <a:latin typeface="Calibri" panose="020F0502020204030204" pitchFamily="34" charset="0"/>
                      </a:endParaRPr>
                    </a:p>
                  </a:txBody>
                  <a:tcPr marL="9525" marR="9525" marT="9525" marB="0" anchor="ctr"/>
                </a:tc>
                <a:extLst>
                  <a:ext uri="{0D108BD9-81ED-4DB2-BD59-A6C34878D82A}">
                    <a16:rowId xmlns:a16="http://schemas.microsoft.com/office/drawing/2014/main" val="3263175110"/>
                  </a:ext>
                </a:extLst>
              </a:tr>
              <a:tr h="209184">
                <a:tc>
                  <a:txBody>
                    <a:bodyPr/>
                    <a:lstStyle/>
                    <a:p>
                      <a:pPr algn="l" fontAlgn="ctr"/>
                      <a:r>
                        <a:rPr lang="en-US" sz="2000" b="1" i="0" u="none" strike="noStrike" dirty="0">
                          <a:solidFill>
                            <a:srgbClr val="000000"/>
                          </a:solidFill>
                          <a:effectLst/>
                          <a:highlight>
                            <a:srgbClr val="00FFFF"/>
                          </a:highlight>
                          <a:latin typeface="Calibri" panose="020F0502020204030204" pitchFamily="34" charset="0"/>
                        </a:rPr>
                        <a:t>Exploring study in new spectrum (7-24GHz)</a:t>
                      </a:r>
                    </a:p>
                  </a:txBody>
                  <a:tcPr marL="9525" marR="9525" marT="9525" marB="0" anchor="ctr"/>
                </a:tc>
                <a:tc>
                  <a:txBody>
                    <a:bodyPr/>
                    <a:lstStyle/>
                    <a:p>
                      <a:pPr algn="ctr" fontAlgn="ctr"/>
                      <a:r>
                        <a:rPr lang="en-US" sz="2000" b="1" u="none" strike="noStrike" dirty="0">
                          <a:effectLst/>
                          <a:highlight>
                            <a:srgbClr val="00FFFF"/>
                          </a:highlight>
                        </a:rPr>
                        <a:t>SI only, starting from 2Q’24, ~1 TU for </a:t>
                      </a:r>
                      <a:r>
                        <a:rPr lang="en-US" sz="2000" b="1" u="none" strike="noStrike" dirty="0">
                          <a:solidFill>
                            <a:schemeClr val="tx1"/>
                          </a:solidFill>
                          <a:effectLst/>
                          <a:highlight>
                            <a:srgbClr val="00FFFF"/>
                          </a:highlight>
                        </a:rPr>
                        <a:t>15</a:t>
                      </a:r>
                      <a:r>
                        <a:rPr lang="en-US" sz="2000" b="1" u="none" strike="noStrike" dirty="0">
                          <a:effectLst/>
                          <a:highlight>
                            <a:srgbClr val="00FFFF"/>
                          </a:highlight>
                        </a:rPr>
                        <a:t> months for channel model</a:t>
                      </a:r>
                      <a:endParaRPr lang="en-US" sz="2000" b="1" i="0" u="none" strike="noStrike" dirty="0">
                        <a:solidFill>
                          <a:srgbClr val="000000"/>
                        </a:solidFill>
                        <a:effectLst/>
                        <a:highlight>
                          <a:srgbClr val="00FFFF"/>
                        </a:highlight>
                        <a:latin typeface="Calibri" panose="020F0502020204030204" pitchFamily="34" charset="0"/>
                      </a:endParaRPr>
                    </a:p>
                  </a:txBody>
                  <a:tcPr marL="9525" marR="9525" marT="9525" marB="0" anchor="ctr"/>
                </a:tc>
                <a:extLst>
                  <a:ext uri="{0D108BD9-81ED-4DB2-BD59-A6C34878D82A}">
                    <a16:rowId xmlns:a16="http://schemas.microsoft.com/office/drawing/2014/main" val="3289798290"/>
                  </a:ext>
                </a:extLst>
              </a:tr>
            </a:tbl>
          </a:graphicData>
        </a:graphic>
      </p:graphicFrame>
      <p:sp>
        <p:nvSpPr>
          <p:cNvPr id="4" name="TextBox 3">
            <a:extLst>
              <a:ext uri="{FF2B5EF4-FFF2-40B4-BE49-F238E27FC236}">
                <a16:creationId xmlns:a16="http://schemas.microsoft.com/office/drawing/2014/main" id="{4DE0D74D-C2A9-43B3-81E7-25B227CD1EE2}"/>
              </a:ext>
            </a:extLst>
          </p:cNvPr>
          <p:cNvSpPr txBox="1"/>
          <p:nvPr/>
        </p:nvSpPr>
        <p:spPr>
          <a:xfrm>
            <a:off x="5461711" y="6179736"/>
            <a:ext cx="7540526" cy="369332"/>
          </a:xfrm>
          <a:prstGeom prst="rect">
            <a:avLst/>
          </a:prstGeom>
          <a:noFill/>
        </p:spPr>
        <p:txBody>
          <a:bodyPr wrap="none" rtlCol="0">
            <a:spAutoFit/>
          </a:bodyPr>
          <a:lstStyle/>
          <a:p>
            <a:r>
              <a:rPr lang="en-US" dirty="0"/>
              <a:t>Legend - XX: WI; </a:t>
            </a:r>
            <a:r>
              <a:rPr lang="en-US" dirty="0">
                <a:highlight>
                  <a:srgbClr val="00FFFF"/>
                </a:highlight>
              </a:rPr>
              <a:t>XX: SI only</a:t>
            </a:r>
            <a:r>
              <a:rPr lang="en-US" dirty="0"/>
              <a:t>; </a:t>
            </a:r>
            <a:r>
              <a:rPr lang="en-US" dirty="0">
                <a:highlight>
                  <a:srgbClr val="FFA7A7"/>
                </a:highlight>
              </a:rPr>
              <a:t>XX: SI followed by WI or if necessary, continuation</a:t>
            </a:r>
          </a:p>
        </p:txBody>
      </p:sp>
    </p:spTree>
    <p:extLst>
      <p:ext uri="{BB962C8B-B14F-4D97-AF65-F5344CB8AC3E}">
        <p14:creationId xmlns:p14="http://schemas.microsoft.com/office/powerpoint/2010/main" val="1680419926"/>
      </p:ext>
    </p:extLst>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D0395-6E2A-4D67-A1A6-3A5C1DB567C4}"/>
              </a:ext>
            </a:extLst>
          </p:cNvPr>
          <p:cNvSpPr>
            <a:spLocks noGrp="1"/>
          </p:cNvSpPr>
          <p:nvPr>
            <p:ph type="title"/>
          </p:nvPr>
        </p:nvSpPr>
        <p:spPr>
          <a:xfrm>
            <a:off x="2236190" y="41186"/>
            <a:ext cx="11374390" cy="1046235"/>
          </a:xfrm>
        </p:spPr>
        <p:txBody>
          <a:bodyPr/>
          <a:lstStyle/>
          <a:p>
            <a:r>
              <a:rPr lang="en-US" sz="4000" dirty="0"/>
              <a:t>RAN R19 Package: RAN2-led Projects</a:t>
            </a:r>
          </a:p>
        </p:txBody>
      </p:sp>
      <p:graphicFrame>
        <p:nvGraphicFramePr>
          <p:cNvPr id="3" name="Table 2">
            <a:extLst>
              <a:ext uri="{FF2B5EF4-FFF2-40B4-BE49-F238E27FC236}">
                <a16:creationId xmlns:a16="http://schemas.microsoft.com/office/drawing/2014/main" id="{DFE1ADF1-357B-4FDC-B5DE-63E4C67A0715}"/>
              </a:ext>
            </a:extLst>
          </p:cNvPr>
          <p:cNvGraphicFramePr>
            <a:graphicFrameLocks noGrp="1"/>
          </p:cNvGraphicFramePr>
          <p:nvPr>
            <p:extLst>
              <p:ext uri="{D42A27DB-BD31-4B8C-83A1-F6EECF244321}">
                <p14:modId xmlns:p14="http://schemas.microsoft.com/office/powerpoint/2010/main" val="338886985"/>
              </p:ext>
            </p:extLst>
          </p:nvPr>
        </p:nvGraphicFramePr>
        <p:xfrm>
          <a:off x="1948775" y="1224153"/>
          <a:ext cx="11097973" cy="2816564"/>
        </p:xfrm>
        <a:graphic>
          <a:graphicData uri="http://schemas.openxmlformats.org/drawingml/2006/table">
            <a:tbl>
              <a:tblPr>
                <a:tableStyleId>{5C22544A-7EE6-4342-B048-85BDC9FD1C3A}</a:tableStyleId>
              </a:tblPr>
              <a:tblGrid>
                <a:gridCol w="5283777">
                  <a:extLst>
                    <a:ext uri="{9D8B030D-6E8A-4147-A177-3AD203B41FA5}">
                      <a16:colId xmlns:a16="http://schemas.microsoft.com/office/drawing/2014/main" val="213040421"/>
                    </a:ext>
                  </a:extLst>
                </a:gridCol>
                <a:gridCol w="5814196">
                  <a:extLst>
                    <a:ext uri="{9D8B030D-6E8A-4147-A177-3AD203B41FA5}">
                      <a16:colId xmlns:a16="http://schemas.microsoft.com/office/drawing/2014/main" val="904389756"/>
                    </a:ext>
                  </a:extLst>
                </a:gridCol>
              </a:tblGrid>
              <a:tr h="355049">
                <a:tc>
                  <a:txBody>
                    <a:bodyPr/>
                    <a:lstStyle/>
                    <a:p>
                      <a:pPr algn="l" fontAlgn="b"/>
                      <a:r>
                        <a:rPr lang="en-US" sz="1800" b="1" u="none" strike="noStrike" dirty="0">
                          <a:effectLst/>
                        </a:rPr>
                        <a:t>Project</a:t>
                      </a:r>
                      <a:endParaRPr lang="en-US" sz="1800" b="1" i="0" u="none" strike="noStrike" dirty="0">
                        <a:solidFill>
                          <a:srgbClr val="000000"/>
                        </a:solidFill>
                        <a:effectLst/>
                        <a:latin typeface="Calibri" panose="020F0502020204030204" pitchFamily="34" charset="0"/>
                      </a:endParaRPr>
                    </a:p>
                  </a:txBody>
                  <a:tcPr marL="9525" marR="9525" marT="9525" marB="0" anchor="b">
                    <a:solidFill>
                      <a:schemeClr val="bg1">
                        <a:lumMod val="95000"/>
                      </a:schemeClr>
                    </a:solidFill>
                  </a:tcPr>
                </a:tc>
                <a:tc>
                  <a:txBody>
                    <a:bodyPr/>
                    <a:lstStyle/>
                    <a:p>
                      <a:pPr algn="ctr" fontAlgn="b"/>
                      <a:r>
                        <a:rPr lang="en-US" sz="1800" b="1" u="none" strike="noStrike">
                          <a:effectLst/>
                        </a:rPr>
                        <a:t>TU estimate</a:t>
                      </a:r>
                      <a:endParaRPr lang="en-US" sz="1800" b="1" i="0" u="none" strike="noStrike">
                        <a:solidFill>
                          <a:srgbClr val="000000"/>
                        </a:solidFill>
                        <a:effectLst/>
                        <a:latin typeface="Calibri" panose="020F0502020204030204" pitchFamily="34" charset="0"/>
                      </a:endParaRPr>
                    </a:p>
                  </a:txBody>
                  <a:tcPr marL="9525" marR="9525" marT="9525" marB="0" anchor="b">
                    <a:solidFill>
                      <a:schemeClr val="bg1">
                        <a:lumMod val="95000"/>
                      </a:schemeClr>
                    </a:solidFill>
                  </a:tcPr>
                </a:tc>
                <a:extLst>
                  <a:ext uri="{0D108BD9-81ED-4DB2-BD59-A6C34878D82A}">
                    <a16:rowId xmlns:a16="http://schemas.microsoft.com/office/drawing/2014/main" val="4243459244"/>
                  </a:ext>
                </a:extLst>
              </a:tr>
              <a:tr h="355049">
                <a:tc>
                  <a:txBody>
                    <a:bodyPr/>
                    <a:lstStyle/>
                    <a:p>
                      <a:pPr algn="l" fontAlgn="ctr"/>
                      <a:r>
                        <a:rPr lang="en-US" sz="1800" b="1" u="none" strike="noStrike" dirty="0">
                          <a:effectLst/>
                        </a:rPr>
                        <a:t>Mobility Enhancements</a:t>
                      </a:r>
                      <a:endParaRPr lang="en-US" sz="1800" b="1" i="0" u="none" strike="noStrike" dirty="0">
                        <a:solidFill>
                          <a:srgbClr val="000000"/>
                        </a:solidFill>
                        <a:effectLst/>
                        <a:latin typeface="Calibri" panose="020F0502020204030204" pitchFamily="34" charset="0"/>
                      </a:endParaRPr>
                    </a:p>
                  </a:txBody>
                  <a:tcPr marL="9525" marR="9525" marT="9525" marB="0" anchor="ctr">
                    <a:solidFill>
                      <a:schemeClr val="bg1">
                        <a:lumMod val="95000"/>
                      </a:schemeClr>
                    </a:solidFill>
                  </a:tcPr>
                </a:tc>
                <a:tc>
                  <a:txBody>
                    <a:bodyPr/>
                    <a:lstStyle/>
                    <a:p>
                      <a:pPr algn="ctr" fontAlgn="ctr"/>
                      <a:r>
                        <a:rPr lang="en-US" sz="1800" b="1" u="none" strike="noStrike" dirty="0">
                          <a:effectLst/>
                        </a:rPr>
                        <a:t>~2 TUs</a:t>
                      </a:r>
                      <a:endParaRPr lang="en-US" sz="1800" b="1" i="0" u="none" strike="noStrike" dirty="0">
                        <a:solidFill>
                          <a:srgbClr val="000000"/>
                        </a:solidFill>
                        <a:effectLst/>
                        <a:latin typeface="Calibri" panose="020F0502020204030204" pitchFamily="34" charset="0"/>
                      </a:endParaRPr>
                    </a:p>
                  </a:txBody>
                  <a:tcPr marL="9525" marR="9525" marT="9525" marB="0" anchor="ctr">
                    <a:solidFill>
                      <a:schemeClr val="bg1">
                        <a:lumMod val="95000"/>
                      </a:schemeClr>
                    </a:solidFill>
                  </a:tcPr>
                </a:tc>
                <a:extLst>
                  <a:ext uri="{0D108BD9-81ED-4DB2-BD59-A6C34878D82A}">
                    <a16:rowId xmlns:a16="http://schemas.microsoft.com/office/drawing/2014/main" val="3143313865"/>
                  </a:ext>
                </a:extLst>
              </a:tr>
              <a:tr h="355049">
                <a:tc>
                  <a:txBody>
                    <a:bodyPr/>
                    <a:lstStyle/>
                    <a:p>
                      <a:pPr algn="l" fontAlgn="ctr"/>
                      <a:r>
                        <a:rPr lang="en-US" sz="1800" b="1" u="none" strike="noStrike" dirty="0">
                          <a:effectLst/>
                        </a:rPr>
                        <a:t>Enhancements for XR </a:t>
                      </a:r>
                      <a:endParaRPr lang="en-US" sz="1800" b="1" i="0" u="none" strike="noStrike" dirty="0">
                        <a:solidFill>
                          <a:srgbClr val="000000"/>
                        </a:solidFill>
                        <a:effectLst/>
                        <a:latin typeface="Calibri" panose="020F0502020204030204" pitchFamily="34" charset="0"/>
                      </a:endParaRPr>
                    </a:p>
                  </a:txBody>
                  <a:tcPr marL="9525" marR="9525" marT="9525" marB="0" anchor="ctr">
                    <a:solidFill>
                      <a:schemeClr val="bg1">
                        <a:lumMod val="95000"/>
                      </a:schemeClr>
                    </a:solidFill>
                  </a:tcPr>
                </a:tc>
                <a:tc>
                  <a:txBody>
                    <a:bodyPr/>
                    <a:lstStyle/>
                    <a:p>
                      <a:pPr algn="ctr" fontAlgn="ctr"/>
                      <a:r>
                        <a:rPr lang="en-US" sz="1800" b="1" u="none" strike="noStrike" dirty="0">
                          <a:effectLst/>
                        </a:rPr>
                        <a:t>~2 TUs</a:t>
                      </a:r>
                      <a:endParaRPr lang="en-US" sz="1800" b="1" i="0" u="none" strike="noStrike" dirty="0">
                        <a:solidFill>
                          <a:srgbClr val="000000"/>
                        </a:solidFill>
                        <a:effectLst/>
                        <a:latin typeface="Calibri" panose="020F0502020204030204" pitchFamily="34" charset="0"/>
                      </a:endParaRPr>
                    </a:p>
                  </a:txBody>
                  <a:tcPr marL="9525" marR="9525" marT="9525" marB="0" anchor="ctr">
                    <a:solidFill>
                      <a:schemeClr val="bg1">
                        <a:lumMod val="95000"/>
                      </a:schemeClr>
                    </a:solidFill>
                  </a:tcPr>
                </a:tc>
                <a:extLst>
                  <a:ext uri="{0D108BD9-81ED-4DB2-BD59-A6C34878D82A}">
                    <a16:rowId xmlns:a16="http://schemas.microsoft.com/office/drawing/2014/main" val="155717075"/>
                  </a:ext>
                </a:extLst>
              </a:tr>
              <a:tr h="698184">
                <a:tc>
                  <a:txBody>
                    <a:bodyPr/>
                    <a:lstStyle/>
                    <a:p>
                      <a:pPr algn="l" fontAlgn="ctr"/>
                      <a:r>
                        <a:rPr lang="en-US" sz="1800" b="1" u="none" strike="noStrike" dirty="0">
                          <a:effectLst/>
                        </a:rPr>
                        <a:t>NTN (Non-Terrestrial Networks) evolution - NR </a:t>
                      </a:r>
                      <a:endParaRPr lang="en-US" sz="1800" b="1" i="0" u="none" strike="noStrike" dirty="0">
                        <a:solidFill>
                          <a:srgbClr val="000000"/>
                        </a:solidFill>
                        <a:effectLst/>
                        <a:latin typeface="Calibri" panose="020F0502020204030204" pitchFamily="34" charset="0"/>
                      </a:endParaRPr>
                    </a:p>
                  </a:txBody>
                  <a:tcPr marL="9525" marR="9525" marT="9525" marB="0" anchor="ctr">
                    <a:solidFill>
                      <a:schemeClr val="bg1">
                        <a:lumMod val="95000"/>
                      </a:schemeClr>
                    </a:solidFill>
                  </a:tcPr>
                </a:tc>
                <a:tc>
                  <a:txBody>
                    <a:bodyPr/>
                    <a:lstStyle/>
                    <a:p>
                      <a:pPr algn="ctr" fontAlgn="ctr"/>
                      <a:r>
                        <a:rPr lang="en-US" sz="1800" b="1" u="none" strike="noStrike" dirty="0">
                          <a:effectLst/>
                        </a:rPr>
                        <a:t>~2 TUs</a:t>
                      </a:r>
                      <a:endParaRPr lang="en-US" sz="1800" b="1" i="0" u="none" strike="noStrike" dirty="0">
                        <a:solidFill>
                          <a:srgbClr val="000000"/>
                        </a:solidFill>
                        <a:effectLst/>
                        <a:latin typeface="Calibri" panose="020F0502020204030204" pitchFamily="34" charset="0"/>
                      </a:endParaRPr>
                    </a:p>
                  </a:txBody>
                  <a:tcPr marL="9525" marR="9525" marT="9525" marB="0" anchor="ctr">
                    <a:solidFill>
                      <a:schemeClr val="bg1">
                        <a:lumMod val="95000"/>
                      </a:schemeClr>
                    </a:solidFill>
                  </a:tcPr>
                </a:tc>
                <a:extLst>
                  <a:ext uri="{0D108BD9-81ED-4DB2-BD59-A6C34878D82A}">
                    <a16:rowId xmlns:a16="http://schemas.microsoft.com/office/drawing/2014/main" val="1628218636"/>
                  </a:ext>
                </a:extLst>
              </a:tr>
              <a:tr h="698184">
                <a:tc>
                  <a:txBody>
                    <a:bodyPr/>
                    <a:lstStyle/>
                    <a:p>
                      <a:pPr algn="l" fontAlgn="ctr"/>
                      <a:r>
                        <a:rPr lang="en-US" sz="1800" b="1" u="none" strike="noStrike" dirty="0">
                          <a:effectLst/>
                        </a:rPr>
                        <a:t>NTN (Non-Terrestrial Networks) evolution - IoT</a:t>
                      </a:r>
                      <a:endParaRPr lang="en-US" sz="1800" b="1" i="0" u="none" strike="noStrike" dirty="0">
                        <a:solidFill>
                          <a:srgbClr val="000000"/>
                        </a:solidFill>
                        <a:effectLst/>
                        <a:latin typeface="Calibri" panose="020F0502020204030204" pitchFamily="34" charset="0"/>
                      </a:endParaRPr>
                    </a:p>
                  </a:txBody>
                  <a:tcPr marL="9525" marR="9525" marT="9525" marB="0" anchor="ctr">
                    <a:solidFill>
                      <a:schemeClr val="bg1">
                        <a:lumMod val="95000"/>
                      </a:schemeClr>
                    </a:solidFill>
                  </a:tcPr>
                </a:tc>
                <a:tc>
                  <a:txBody>
                    <a:bodyPr/>
                    <a:lstStyle/>
                    <a:p>
                      <a:pPr algn="ctr" fontAlgn="ctr"/>
                      <a:r>
                        <a:rPr lang="en-US" sz="1800" b="1" u="none" strike="noStrike" dirty="0">
                          <a:effectLst/>
                        </a:rPr>
                        <a:t>~1 TU</a:t>
                      </a:r>
                      <a:endParaRPr lang="en-US" sz="1800" b="1" i="0" u="none" strike="noStrike" dirty="0">
                        <a:solidFill>
                          <a:srgbClr val="000000"/>
                        </a:solidFill>
                        <a:effectLst/>
                        <a:latin typeface="Calibri" panose="020F0502020204030204" pitchFamily="34" charset="0"/>
                      </a:endParaRPr>
                    </a:p>
                  </a:txBody>
                  <a:tcPr marL="9525" marR="9525" marT="9525" marB="0" anchor="ctr">
                    <a:solidFill>
                      <a:schemeClr val="bg1">
                        <a:lumMod val="95000"/>
                      </a:schemeClr>
                    </a:solidFill>
                  </a:tcPr>
                </a:tc>
                <a:extLst>
                  <a:ext uri="{0D108BD9-81ED-4DB2-BD59-A6C34878D82A}">
                    <a16:rowId xmlns:a16="http://schemas.microsoft.com/office/drawing/2014/main" val="412943046"/>
                  </a:ext>
                </a:extLst>
              </a:tr>
              <a:tr h="355049">
                <a:tc>
                  <a:txBody>
                    <a:bodyPr/>
                    <a:lstStyle/>
                    <a:p>
                      <a:pPr algn="l" fontAlgn="ctr"/>
                      <a:r>
                        <a:rPr lang="en-US" sz="1800" b="1" u="none" strike="noStrike" dirty="0">
                          <a:effectLst/>
                          <a:highlight>
                            <a:srgbClr val="00FFFF"/>
                          </a:highlight>
                        </a:rPr>
                        <a:t>AI/ML for Air Interface (Mobility)</a:t>
                      </a:r>
                      <a:endParaRPr lang="en-US" sz="1800" b="1" i="0" u="none" strike="noStrike" dirty="0">
                        <a:solidFill>
                          <a:srgbClr val="000000"/>
                        </a:solidFill>
                        <a:effectLst/>
                        <a:highlight>
                          <a:srgbClr val="00FFFF"/>
                        </a:highlight>
                        <a:latin typeface="Calibri" panose="020F0502020204030204" pitchFamily="34" charset="0"/>
                      </a:endParaRPr>
                    </a:p>
                  </a:txBody>
                  <a:tcPr marL="9525" marR="9525" marT="9525" marB="0" anchor="ctr">
                    <a:solidFill>
                      <a:schemeClr val="bg1">
                        <a:lumMod val="95000"/>
                      </a:schemeClr>
                    </a:solidFill>
                  </a:tcPr>
                </a:tc>
                <a:tc>
                  <a:txBody>
                    <a:bodyPr/>
                    <a:lstStyle/>
                    <a:p>
                      <a:pPr algn="ctr" fontAlgn="ctr"/>
                      <a:r>
                        <a:rPr lang="en-US" sz="1800" b="1" u="none" strike="noStrike" dirty="0">
                          <a:effectLst/>
                          <a:highlight>
                            <a:srgbClr val="00FFFF"/>
                          </a:highlight>
                        </a:rPr>
                        <a:t>~2 TUs</a:t>
                      </a:r>
                      <a:endParaRPr lang="en-US" sz="1800" b="1" i="0" u="none" strike="noStrike" dirty="0">
                        <a:solidFill>
                          <a:srgbClr val="000000"/>
                        </a:solidFill>
                        <a:effectLst/>
                        <a:highlight>
                          <a:srgbClr val="FFFF00"/>
                        </a:highlight>
                        <a:latin typeface="Calibri" panose="020F0502020204030204" pitchFamily="34" charset="0"/>
                      </a:endParaRPr>
                    </a:p>
                  </a:txBody>
                  <a:tcPr marL="9525" marR="9525" marT="9525" marB="0" anchor="ctr">
                    <a:solidFill>
                      <a:schemeClr val="bg1">
                        <a:lumMod val="95000"/>
                      </a:schemeClr>
                    </a:solidFill>
                  </a:tcPr>
                </a:tc>
                <a:extLst>
                  <a:ext uri="{0D108BD9-81ED-4DB2-BD59-A6C34878D82A}">
                    <a16:rowId xmlns:a16="http://schemas.microsoft.com/office/drawing/2014/main" val="3117605712"/>
                  </a:ext>
                </a:extLst>
              </a:tr>
            </a:tbl>
          </a:graphicData>
        </a:graphic>
      </p:graphicFrame>
      <p:sp>
        <p:nvSpPr>
          <p:cNvPr id="4" name="TextBox 3">
            <a:extLst>
              <a:ext uri="{FF2B5EF4-FFF2-40B4-BE49-F238E27FC236}">
                <a16:creationId xmlns:a16="http://schemas.microsoft.com/office/drawing/2014/main" id="{4515CA83-1E6E-433D-BEF9-7CFC4FED7263}"/>
              </a:ext>
            </a:extLst>
          </p:cNvPr>
          <p:cNvSpPr txBox="1"/>
          <p:nvPr/>
        </p:nvSpPr>
        <p:spPr>
          <a:xfrm>
            <a:off x="5461711" y="6179736"/>
            <a:ext cx="4843314" cy="369332"/>
          </a:xfrm>
          <a:prstGeom prst="rect">
            <a:avLst/>
          </a:prstGeom>
          <a:noFill/>
        </p:spPr>
        <p:txBody>
          <a:bodyPr wrap="none" rtlCol="0">
            <a:spAutoFit/>
          </a:bodyPr>
          <a:lstStyle/>
          <a:p>
            <a:r>
              <a:rPr lang="en-US" dirty="0"/>
              <a:t>Legend - XX: WI; </a:t>
            </a:r>
            <a:r>
              <a:rPr lang="en-US" dirty="0">
                <a:highlight>
                  <a:srgbClr val="00FFFF"/>
                </a:highlight>
              </a:rPr>
              <a:t>XX: SI only</a:t>
            </a:r>
            <a:r>
              <a:rPr lang="en-US" dirty="0"/>
              <a:t>; </a:t>
            </a:r>
            <a:r>
              <a:rPr lang="en-US" dirty="0">
                <a:highlight>
                  <a:srgbClr val="FF00FF"/>
                </a:highlight>
              </a:rPr>
              <a:t>XX: SI followed by WI</a:t>
            </a:r>
          </a:p>
        </p:txBody>
      </p:sp>
    </p:spTree>
    <p:extLst>
      <p:ext uri="{BB962C8B-B14F-4D97-AF65-F5344CB8AC3E}">
        <p14:creationId xmlns:p14="http://schemas.microsoft.com/office/powerpoint/2010/main" val="3293621291"/>
      </p:ext>
    </p:extLst>
  </p:cSld>
  <p:clrMapOvr>
    <a:masterClrMapping/>
  </p:clrMapOvr>
  <p:transition spd="slow"/>
</p:sld>
</file>

<file path=ppt/theme/theme1.xml><?xml version="1.0" encoding="utf-8"?>
<a:theme xmlns:a="http://schemas.openxmlformats.org/drawingml/2006/main" name="Nokia White Master with headline">
  <a:themeElements>
    <a:clrScheme name="Nokia April 2016">
      <a:dk1>
        <a:srgbClr val="124191"/>
      </a:dk1>
      <a:lt1>
        <a:srgbClr val="FFFFFF"/>
      </a:lt1>
      <a:dk2>
        <a:srgbClr val="001135"/>
      </a:dk2>
      <a:lt2>
        <a:srgbClr val="4D5766"/>
      </a:lt2>
      <a:accent1>
        <a:srgbClr val="98A2AE"/>
      </a:accent1>
      <a:accent2>
        <a:srgbClr val="BEC8D2"/>
      </a:accent2>
      <a:accent3>
        <a:srgbClr val="00C9FF"/>
      </a:accent3>
      <a:accent4>
        <a:srgbClr val="FF3154"/>
      </a:accent4>
      <a:accent5>
        <a:srgbClr val="FFFB00"/>
      </a:accent5>
      <a:accent6>
        <a:srgbClr val="4BDD33"/>
      </a:accent6>
      <a:hlink>
        <a:srgbClr val="0645AD"/>
      </a:hlink>
      <a:folHlink>
        <a:srgbClr val="0B0080"/>
      </a:folHlink>
    </a:clrScheme>
    <a:fontScheme name="Nokia Arial">
      <a:majorFont>
        <a:latin typeface="Arial"/>
        <a:ea typeface=""/>
        <a:cs typeface=""/>
      </a:majorFont>
      <a:minorFont>
        <a:latin typeface="Arial"/>
        <a:ea typeface=""/>
        <a:cs typeface=""/>
      </a:minorFont>
    </a:fontScheme>
    <a:fmtScheme name="Civic">
      <a:fillStyleLst>
        <a:solidFill>
          <a:schemeClr val="phClr"/>
        </a:solidFill>
        <a:solidFill>
          <a:schemeClr val="phClr">
            <a:tint val="45000"/>
          </a:schemeClr>
        </a:solidFill>
        <a:solidFill>
          <a:schemeClr val="phClr">
            <a:tint val="95000"/>
          </a:schemeClr>
        </a:solidFill>
      </a:fillStyleLst>
      <a:lnStyleLst>
        <a:ln w="9525" cap="flat" cmpd="sng" algn="ctr">
          <a:solidFill>
            <a:schemeClr val="phClr"/>
          </a:solidFill>
          <a:prstDash val="solid"/>
        </a:ln>
        <a:ln w="11429" cap="flat" cmpd="sng" algn="ctr">
          <a:solidFill>
            <a:schemeClr val="phClr"/>
          </a:solidFill>
          <a:prstDash val="sysDash"/>
        </a:ln>
        <a:ln w="20000" cap="flat" cmpd="sng" algn="ctr">
          <a:solidFill>
            <a:schemeClr val="phClr"/>
          </a:solidFill>
          <a:prstDash val="solid"/>
        </a:ln>
      </a:lnStyleLst>
      <a:effectStyleLst>
        <a:effectStyle>
          <a:effectLst>
            <a:outerShdw blurRad="50800" dist="25400" dir="5400000" rotWithShape="0">
              <a:srgbClr val="000000">
                <a:alpha val="3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threePt" dir="t">
              <a:rot lat="0" lon="0" rev="0"/>
            </a:lightRig>
          </a:scene3d>
          <a:sp3d contourW="9525" prstMaterial="matte">
            <a:bevelT w="0" h="0"/>
            <a:contourClr>
              <a:schemeClr val="phClr">
                <a:shade val="70000"/>
                <a:satMod val="105000"/>
              </a:schemeClr>
            </a:contourClr>
          </a:sp3d>
        </a:effectStyle>
        <a:effectStyle>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3175">
          <a:noFill/>
          <a:prstDash val="solid"/>
        </a:ln>
      </a:spPr>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defPPr algn="l">
          <a:defRPr sz="1200" dirty="0" err="1" smtClean="0">
            <a:solidFill>
              <a:schemeClr val="tx2"/>
            </a:solidFill>
            <a:ea typeface="Nokia Pure Text Light" panose="020B0403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3175"/>
      </a:spPr>
      <a:bodyPr/>
      <a:lstStyle/>
      <a:style>
        <a:lnRef idx="1">
          <a:schemeClr val="accent1"/>
        </a:lnRef>
        <a:fillRef idx="0">
          <a:schemeClr val="accent1"/>
        </a:fillRef>
        <a:effectRef idx="0">
          <a:schemeClr val="accent1"/>
        </a:effectRef>
        <a:fontRef idx="minor">
          <a:schemeClr val="tx1"/>
        </a:fontRef>
      </a:style>
    </a:lnDef>
    <a:txDef>
      <a:spPr>
        <a:noFill/>
      </a:spPr>
      <a:bodyPr wrap="square" lIns="72000" tIns="72000" rIns="72000" bIns="72000" rtlCol="0">
        <a:spAutoFit/>
      </a:bodyPr>
      <a:lstStyle>
        <a:defPPr defTabSz="360000">
          <a:spcAft>
            <a:spcPts val="600"/>
          </a:spcAft>
          <a:tabLst>
            <a:tab pos="360000" algn="l"/>
          </a:tabLst>
          <a:defRPr sz="1200" dirty="0" smtClean="0">
            <a:solidFill>
              <a:schemeClr val="tx2"/>
            </a:solidFill>
            <a:latin typeface="Arial" panose="020B0604020202020204" pitchFamily="34" charset="0"/>
            <a:ea typeface="Nokia Pure Text Light" panose="020B0403020202020204" pitchFamily="34" charset="0"/>
            <a:cs typeface="Arial" panose="020B0604020202020204" pitchFamily="34" charset="0"/>
          </a:defRPr>
        </a:defPPr>
      </a:lstStyle>
    </a:txDef>
  </a:objectDefaults>
  <a:extraClrSchemeLst/>
  <a:extLst>
    <a:ext uri="{05A4C25C-085E-4340-85A3-A5531E510DB2}">
      <thm15:themeFamily xmlns:thm15="http://schemas.microsoft.com/office/thememl/2012/main" name="Arial PowerPoint.potx" id="{0E061A61-7E57-432B-907A-AB1A22788084}" vid="{E3207492-1C8E-486E-90C1-42382B5C6009}"/>
    </a:ext>
  </a:extLst>
</a:theme>
</file>

<file path=ppt/theme/theme2.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B28163D68FE8E4D9361964FDD814FC4" ma:contentTypeVersion="13" ma:contentTypeDescription="Create a new document." ma:contentTypeScope="" ma:versionID="6b85689de342f917fa1496256cffb8df">
  <xsd:schema xmlns:xsd="http://www.w3.org/2001/XMLSchema" xmlns:xs="http://www.w3.org/2001/XMLSchema" xmlns:p="http://schemas.microsoft.com/office/2006/metadata/properties" xmlns:ns3="cc9c437c-ae0c-4066-8d90-a0f7de786127" xmlns:ns4="ba37140e-f4c5-4a6c-a9b4-20a691ce6c8a" targetNamespace="http://schemas.microsoft.com/office/2006/metadata/properties" ma:root="true" ma:fieldsID="f90c17ef47a347154e719feafb81c330" ns3:_="" ns4:_="">
    <xsd:import namespace="cc9c437c-ae0c-4066-8d90-a0f7de786127"/>
    <xsd:import namespace="ba37140e-f4c5-4a6c-a9b4-20a691ce6c8a"/>
    <xsd:element name="properties">
      <xsd:complexType>
        <xsd:sequence>
          <xsd:element name="documentManagement">
            <xsd:complexType>
              <xsd:all>
                <xsd:element ref="ns3:MediaServiceMetadata" minOccurs="0"/>
                <xsd:element ref="ns3:MediaServiceFastMetadata" minOccurs="0"/>
                <xsd:element ref="ns3:MediaServiceAutoTags" minOccurs="0"/>
                <xsd:element ref="ns3:MediaServiceOCR" minOccurs="0"/>
                <xsd:element ref="ns3:MediaServiceGenerationTime" minOccurs="0"/>
                <xsd:element ref="ns3:MediaServiceEventHashCode" minOccurs="0"/>
                <xsd:element ref="ns3:MediaServiceDateTaken"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c9c437c-ae0c-4066-8d90-a0f7de786127" elementFormDefault="qualified">
    <xsd:import namespace="http://schemas.microsoft.com/office/2006/documentManagement/types"/>
    <xsd:import namespace="http://schemas.microsoft.com/office/infopath/2007/PartnerControls"/>
    <xsd:element name="MediaServiceMetadata" ma:index="8" nillable="true" ma:displayName="MediaServiceMetadata" ma:description="" ma:hidden="true" ma:internalName="MediaServiceMetadata" ma:readOnly="true">
      <xsd:simpleType>
        <xsd:restriction base="dms:Note"/>
      </xsd:simpleType>
    </xsd:element>
    <xsd:element name="MediaServiceFastMetadata" ma:index="9" nillable="true" ma:displayName="MediaServiceFastMetadata" ma:description=""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DateTaken" ma:index="14" nillable="true" ma:displayName="MediaServiceDateTaken" ma:hidden="true" ma:internalName="MediaServiceDateTaken"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ba37140e-f4c5-4a6c-a9b4-20a691ce6c8a"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EC90C7EC-2BC4-48C8-A54B-2D34BE94A9A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c9c437c-ae0c-4066-8d90-a0f7de786127"/>
    <ds:schemaRef ds:uri="ba37140e-f4c5-4a6c-a9b4-20a691ce6c8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28B41B4-59F2-41CD-9393-3870078F4CFA}">
  <ds:schemaRefs>
    <ds:schemaRef ds:uri="cc9c437c-ae0c-4066-8d90-a0f7de786127"/>
    <ds:schemaRef ds:uri="http://schemas.openxmlformats.org/package/2006/metadata/core-properties"/>
    <ds:schemaRef ds:uri="http://www.w3.org/XML/1998/namespace"/>
    <ds:schemaRef ds:uri="ba37140e-f4c5-4a6c-a9b4-20a691ce6c8a"/>
    <ds:schemaRef ds:uri="http://purl.org/dc/elements/1.1/"/>
    <ds:schemaRef ds:uri="http://schemas.microsoft.com/office/2006/documentManagement/types"/>
    <ds:schemaRef ds:uri="http://schemas.microsoft.com/office/infopath/2007/PartnerControls"/>
    <ds:schemaRef ds:uri="http://schemas.microsoft.com/office/2006/metadata/properties"/>
    <ds:schemaRef ds:uri="http://purl.org/dc/dcmitype/"/>
    <ds:schemaRef ds:uri="http://purl.org/dc/terms/"/>
  </ds:schemaRefs>
</ds:datastoreItem>
</file>

<file path=customXml/itemProps3.xml><?xml version="1.0" encoding="utf-8"?>
<ds:datastoreItem xmlns:ds="http://schemas.openxmlformats.org/officeDocument/2006/customXml" ds:itemID="{1C1CAB7F-CE2F-452A-A740-76C04B15B7C0}">
  <ds:schemaRefs>
    <ds:schemaRef ds:uri="http://schemas.microsoft.com/sharepoint/v3/contenttype/forms"/>
  </ds:schemaRefs>
</ds:datastoreItem>
</file>

<file path=docMetadata/LabelInfo.xml><?xml version="1.0" encoding="utf-8"?>
<clbl:labelList xmlns:clbl="http://schemas.microsoft.com/office/2020/mipLabelMetadata">
  <clbl:label id="{98e9ba89-e1a1-4e38-9007-8bdabc25de1d}" enabled="0" method="" siteId="{98e9ba89-e1a1-4e38-9007-8bdabc25de1d}" removed="1"/>
</clbl:labelList>
</file>

<file path=docProps/app.xml><?xml version="1.0" encoding="utf-8"?>
<Properties xmlns="http://schemas.openxmlformats.org/officeDocument/2006/extended-properties" xmlns:vt="http://schemas.openxmlformats.org/officeDocument/2006/docPropsVTypes">
  <TotalTime>74306</TotalTime>
  <Words>4445</Words>
  <Application>Microsoft Office PowerPoint</Application>
  <PresentationFormat>Custom</PresentationFormat>
  <Paragraphs>421</Paragraphs>
  <Slides>33</Slides>
  <Notes>1</Notes>
  <HiddenSlides>0</HiddenSlides>
  <MMClips>0</MMClips>
  <ScaleCrop>false</ScaleCrop>
  <HeadingPairs>
    <vt:vector size="6" baseType="variant">
      <vt:variant>
        <vt:lpstr>Fonts Used</vt:lpstr>
      </vt:variant>
      <vt:variant>
        <vt:i4>10</vt:i4>
      </vt:variant>
      <vt:variant>
        <vt:lpstr>Theme</vt:lpstr>
      </vt:variant>
      <vt:variant>
        <vt:i4>2</vt:i4>
      </vt:variant>
      <vt:variant>
        <vt:lpstr>Slide Titles</vt:lpstr>
      </vt:variant>
      <vt:variant>
        <vt:i4>33</vt:i4>
      </vt:variant>
    </vt:vector>
  </HeadingPairs>
  <TitlesOfParts>
    <vt:vector size="45" baseType="lpstr">
      <vt:lpstr>Nokia Pure Headline Ultra Light</vt:lpstr>
      <vt:lpstr>Nokia Pure Text</vt:lpstr>
      <vt:lpstr>Nokia Pure Text Light</vt:lpstr>
      <vt:lpstr>TimesNewRomanPSMT</vt:lpstr>
      <vt:lpstr>Arial</vt:lpstr>
      <vt:lpstr>Calibri</vt:lpstr>
      <vt:lpstr>Courier New</vt:lpstr>
      <vt:lpstr>Symbol</vt:lpstr>
      <vt:lpstr>Times New Roman</vt:lpstr>
      <vt:lpstr>Wingdings</vt:lpstr>
      <vt:lpstr>Nokia White Master with headline</vt:lpstr>
      <vt:lpstr>2_Office Theme</vt:lpstr>
      <vt:lpstr>Summary for RAN Rel-19 Package: RAN1/2/3-led</vt:lpstr>
      <vt:lpstr>Outline</vt:lpstr>
      <vt:lpstr>References</vt:lpstr>
      <vt:lpstr>References</vt:lpstr>
      <vt:lpstr>Overall RAN Rel-19 Package:  RAN1/2/3-led</vt:lpstr>
      <vt:lpstr>General Guidance 1/2</vt:lpstr>
      <vt:lpstr>General Guidance 2/2</vt:lpstr>
      <vt:lpstr>RAN R19 Package: RAN1-led Projects</vt:lpstr>
      <vt:lpstr>RAN R19 Package: RAN2-led Projects</vt:lpstr>
      <vt:lpstr>RAN R19 Package: RAN3-led Projects</vt:lpstr>
      <vt:lpstr>Proposal </vt:lpstr>
      <vt:lpstr>Appendix: Baseline TUs</vt:lpstr>
      <vt:lpstr>TU Spreadsheet for RAN1</vt:lpstr>
      <vt:lpstr>TU Spreadsheet for RAN2</vt:lpstr>
      <vt:lpstr>TU Spreadsheet for RAN3</vt:lpstr>
      <vt:lpstr>TU Spreadsheet for RAN4</vt:lpstr>
      <vt:lpstr>Appendix: Baseline Objectives</vt:lpstr>
      <vt:lpstr>AI/ML – Air Interface WI</vt:lpstr>
      <vt:lpstr>NR-MIMO Evolution WI</vt:lpstr>
      <vt:lpstr>Evolution of duplex operation WI</vt:lpstr>
      <vt:lpstr>Ambient IoT SI</vt:lpstr>
      <vt:lpstr>Network Energy Savings WI</vt:lpstr>
      <vt:lpstr>LP-WUS/WUR WI</vt:lpstr>
      <vt:lpstr>ISAC SI</vt:lpstr>
      <vt:lpstr>Exploring study in new spectrum (7-24GHz) SI</vt:lpstr>
      <vt:lpstr>Mobility Enhancements WI</vt:lpstr>
      <vt:lpstr>Enhancements for XR WI</vt:lpstr>
      <vt:lpstr>NTN (Non-Terrestrial Networks) evolution - NR WI</vt:lpstr>
      <vt:lpstr>NTN (Non-Terrestrial Networks) evolution - IoT WI</vt:lpstr>
      <vt:lpstr>AI/ML for Air Interface (Mobility) SI</vt:lpstr>
      <vt:lpstr>AI/ML for NG-RAN SI  WI</vt:lpstr>
      <vt:lpstr>SON/MDT Enhancements WI</vt:lpstr>
      <vt:lpstr>Additional topological improvements SI  WI</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balazs.bertenyi@nokia.com</dc:creator>
  <cp:keywords>CTPClassification=CTP_NT</cp:keywords>
  <cp:lastModifiedBy>Wanshi Chen</cp:lastModifiedBy>
  <cp:revision>727</cp:revision>
  <dcterms:created xsi:type="dcterms:W3CDTF">2018-05-24T11:49:12Z</dcterms:created>
  <dcterms:modified xsi:type="dcterms:W3CDTF">2023-11-20T17:11:30Z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itusGUID">
    <vt:lpwstr>a5af123f-c90f-447d-ba37-4428aae2e3d0</vt:lpwstr>
  </property>
  <property fmtid="{D5CDD505-2E9C-101B-9397-08002B2CF9AE}" pid="3" name="CTP_TimeStamp">
    <vt:lpwstr>2018-06-14 23:21:33Z</vt:lpwstr>
  </property>
  <property fmtid="{D5CDD505-2E9C-101B-9397-08002B2CF9AE}" pid="4" name="CTP_BU">
    <vt:lpwstr>NA</vt:lpwstr>
  </property>
  <property fmtid="{D5CDD505-2E9C-101B-9397-08002B2CF9AE}" pid="5" name="CTP_IDSID">
    <vt:lpwstr>NA</vt:lpwstr>
  </property>
  <property fmtid="{D5CDD505-2E9C-101B-9397-08002B2CF9AE}" pid="6" name="CTP_WWID">
    <vt:lpwstr>NA</vt:lpwstr>
  </property>
  <property fmtid="{D5CDD505-2E9C-101B-9397-08002B2CF9AE}" pid="7" name="CTPClassification">
    <vt:lpwstr>CTP_NT</vt:lpwstr>
  </property>
  <property fmtid="{D5CDD505-2E9C-101B-9397-08002B2CF9AE}" pid="8" name="ContentTypeId">
    <vt:lpwstr>0x010100EB28163D68FE8E4D9361964FDD814FC4</vt:lpwstr>
  </property>
</Properties>
</file>