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1"/>
  </p:notesMasterIdLst>
  <p:handoutMasterIdLst>
    <p:handoutMasterId r:id="rId32"/>
  </p:handoutMasterIdLst>
  <p:sldIdLst>
    <p:sldId id="341" r:id="rId2"/>
    <p:sldId id="396" r:id="rId3"/>
    <p:sldId id="447" r:id="rId4"/>
    <p:sldId id="1131" r:id="rId5"/>
    <p:sldId id="1132" r:id="rId6"/>
    <p:sldId id="1136" r:id="rId7"/>
    <p:sldId id="275" r:id="rId8"/>
    <p:sldId id="267" r:id="rId9"/>
    <p:sldId id="459" r:id="rId10"/>
    <p:sldId id="1133" r:id="rId11"/>
    <p:sldId id="438" r:id="rId12"/>
    <p:sldId id="1134" r:id="rId13"/>
    <p:sldId id="380" r:id="rId14"/>
    <p:sldId id="455" r:id="rId15"/>
    <p:sldId id="411" r:id="rId16"/>
    <p:sldId id="450" r:id="rId17"/>
    <p:sldId id="398" r:id="rId18"/>
    <p:sldId id="403" r:id="rId19"/>
    <p:sldId id="405" r:id="rId20"/>
    <p:sldId id="1135" r:id="rId21"/>
    <p:sldId id="437" r:id="rId22"/>
    <p:sldId id="407" r:id="rId23"/>
    <p:sldId id="443" r:id="rId24"/>
    <p:sldId id="441" r:id="rId25"/>
    <p:sldId id="409" r:id="rId26"/>
    <p:sldId id="454" r:id="rId27"/>
    <p:sldId id="453" r:id="rId28"/>
    <p:sldId id="1137" r:id="rId29"/>
    <p:sldId id="379" r:id="rId3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9112" autoAdjust="0"/>
  </p:normalViewPr>
  <p:slideViewPr>
    <p:cSldViewPr snapToGrid="0">
      <p:cViewPr varScale="1">
        <p:scale>
          <a:sx n="70" d="100"/>
          <a:sy n="70" d="100"/>
        </p:scale>
        <p:origin x="834"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SP-230748	</a:t>
            </a:r>
          </a:p>
        </p:txBody>
      </p:sp>
      <p:sp>
        <p:nvSpPr>
          <p:cNvPr id="14" name="Text Box 14"/>
          <p:cNvSpPr txBox="1">
            <a:spLocks noChangeArrowheads="1"/>
          </p:cNvSpPr>
          <p:nvPr userDrawn="1"/>
        </p:nvSpPr>
        <p:spPr bwMode="auto">
          <a:xfrm>
            <a:off x="133350" y="36513"/>
            <a:ext cx="341974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SA#</a:t>
            </a:r>
            <a:r>
              <a:rPr lang="en-DE" altLang="en-US" sz="1200" b="1" dirty="0">
                <a:latin typeface="Arial "/>
              </a:rPr>
              <a:t>100</a:t>
            </a:r>
            <a:endParaRPr lang="en-US" altLang="en-US" sz="1200" b="1" dirty="0">
              <a:latin typeface="Arial "/>
            </a:endParaRPr>
          </a:p>
          <a:p>
            <a:pPr eaLnBrk="1" hangingPunct="1">
              <a:defRPr/>
            </a:pPr>
            <a:r>
              <a:rPr lang="en-GB" sz="1000" b="1" kern="1200" dirty="0">
                <a:solidFill>
                  <a:schemeClr val="tx1"/>
                </a:solidFill>
                <a:effectLst/>
                <a:latin typeface="Arial" panose="020B0604020202020204" pitchFamily="34" charset="0"/>
                <a:ea typeface="+mn-ea"/>
                <a:cs typeface="Arial" panose="020B0604020202020204" pitchFamily="34" charset="0"/>
              </a:rPr>
              <a:t>Taipei, 12</a:t>
            </a:r>
            <a:r>
              <a:rPr lang="en-GB"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sz="1000" b="1" kern="1200" dirty="0">
                <a:solidFill>
                  <a:schemeClr val="tx1"/>
                </a:solidFill>
                <a:effectLst/>
                <a:latin typeface="Arial" panose="020B0604020202020204" pitchFamily="34" charset="0"/>
                <a:ea typeface="+mn-ea"/>
                <a:cs typeface="Arial" panose="020B0604020202020204" pitchFamily="34" charset="0"/>
              </a:rPr>
              <a:t> – 16</a:t>
            </a:r>
            <a:r>
              <a:rPr lang="en-GB"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sz="1000" b="1" kern="1200" dirty="0">
                <a:solidFill>
                  <a:schemeClr val="tx1"/>
                </a:solidFill>
                <a:effectLst/>
                <a:latin typeface="Arial" panose="020B0604020202020204" pitchFamily="34" charset="0"/>
                <a:ea typeface="+mn-ea"/>
                <a:cs typeface="Arial" panose="020B0604020202020204" pitchFamily="34" charset="0"/>
              </a:rPr>
              <a:t> June 2023</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component/sppagebuilder/?view=page&amp;id=753"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Specs/archive/29_series/29.641/29641-h20.zip" TargetMode="External"/><Relationship Id="rId2" Type="http://schemas.openxmlformats.org/officeDocument/2006/relationships/hyperlink" Target="https://www.3gpp.org/ftp/Specs/archive/29_series/29.941/29941-h2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mailarchive.ietf.org/arch/browse/sat-int/" TargetMode="External"/><Relationship Id="rId2" Type="http://schemas.openxmlformats.org/officeDocument/2006/relationships/hyperlink" Target="mailto:sat-int@ietf.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80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IETF Status Report </a:t>
            </a:r>
            <a:br>
              <a:rPr lang="en-US" altLang="en-US" dirty="0"/>
            </a:br>
            <a:r>
              <a:rPr lang="en-US" altLang="en-US" dirty="0"/>
              <a:t>to TSG CT/</a:t>
            </a:r>
            <a:r>
              <a:rPr lang="en-US" altLang="en-US"/>
              <a:t>SA#</a:t>
            </a:r>
            <a:r>
              <a:rPr lang="en-DE" altLang="en-US"/>
              <a:t>100</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fr-FR" altLang="en-US" dirty="0"/>
              <a:t>Lionel Morand, Orange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IETF-</a:t>
            </a:r>
            <a:r>
              <a:rPr lang="en-US"/>
              <a:t>&gt;3GPP</a:t>
            </a:r>
            <a:endParaRPr lang="en-US" dirty="0"/>
          </a:p>
        </p:txBody>
      </p:sp>
      <p:sp>
        <p:nvSpPr>
          <p:cNvPr id="3" name="Espace réservé du contenu 2"/>
          <p:cNvSpPr>
            <a:spLocks noGrp="1"/>
          </p:cNvSpPr>
          <p:nvPr>
            <p:ph idx="1"/>
          </p:nvPr>
        </p:nvSpPr>
        <p:spPr/>
        <p:txBody>
          <a:bodyPr>
            <a:normAutofit/>
          </a:bodyPr>
          <a:lstStyle/>
          <a:p>
            <a:r>
              <a:rPr lang="en-DE" dirty="0"/>
              <a:t>N</a:t>
            </a:r>
            <a:r>
              <a:rPr lang="en-GB" dirty="0"/>
              <a:t>o</a:t>
            </a:r>
            <a:r>
              <a:rPr lang="en-DE" dirty="0"/>
              <a:t>n</a:t>
            </a:r>
            <a:r>
              <a:rPr lang="en-GB" dirty="0"/>
              <a:t>e</a:t>
            </a:r>
            <a:endParaRPr lang="en-US" dirty="0"/>
          </a:p>
        </p:txBody>
      </p:sp>
    </p:spTree>
    <p:extLst>
      <p:ext uri="{BB962C8B-B14F-4D97-AF65-F5344CB8AC3E}">
        <p14:creationId xmlns:p14="http://schemas.microsoft.com/office/powerpoint/2010/main" val="171551646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Tracking</a:t>
            </a:r>
            <a:r>
              <a:rPr lang="fr-FR" dirty="0"/>
              <a:t> </a:t>
            </a:r>
            <a:r>
              <a:rPr lang="fr-FR" dirty="0" err="1"/>
              <a:t>requests</a:t>
            </a:r>
            <a:r>
              <a:rPr lang="fr-FR" dirty="0"/>
              <a:t> to IANA</a:t>
            </a:r>
          </a:p>
        </p:txBody>
      </p:sp>
    </p:spTree>
    <p:extLst>
      <p:ext uri="{BB962C8B-B14F-4D97-AF65-F5344CB8AC3E}">
        <p14:creationId xmlns:p14="http://schemas.microsoft.com/office/powerpoint/2010/main" val="356602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416A8-F09A-4C6F-926B-414BFC403C30}"/>
              </a:ext>
            </a:extLst>
          </p:cNvPr>
          <p:cNvSpPr>
            <a:spLocks noGrp="1"/>
          </p:cNvSpPr>
          <p:nvPr>
            <p:ph type="title"/>
          </p:nvPr>
        </p:nvSpPr>
        <p:spPr/>
        <p:txBody>
          <a:bodyPr/>
          <a:lstStyle/>
          <a:p>
            <a:r>
              <a:rPr lang="fr-FR" dirty="0"/>
              <a:t>IANA </a:t>
            </a:r>
            <a:r>
              <a:rPr lang="fr-FR" dirty="0" err="1"/>
              <a:t>assignment</a:t>
            </a:r>
            <a:r>
              <a:rPr lang="fr-FR" dirty="0"/>
              <a:t> </a:t>
            </a:r>
            <a:r>
              <a:rPr lang="fr-FR" dirty="0" err="1"/>
              <a:t>request</a:t>
            </a:r>
            <a:r>
              <a:rPr lang="fr-FR" dirty="0"/>
              <a:t> handling</a:t>
            </a:r>
          </a:p>
        </p:txBody>
      </p:sp>
      <p:sp>
        <p:nvSpPr>
          <p:cNvPr id="3" name="Espace réservé du contenu 2">
            <a:extLst>
              <a:ext uri="{FF2B5EF4-FFF2-40B4-BE49-F238E27FC236}">
                <a16:creationId xmlns:a16="http://schemas.microsoft.com/office/drawing/2014/main" id="{E626B6D4-55FA-4B43-B455-F093510F3D36}"/>
              </a:ext>
            </a:extLst>
          </p:cNvPr>
          <p:cNvSpPr>
            <a:spLocks noGrp="1"/>
          </p:cNvSpPr>
          <p:nvPr>
            <p:ph idx="1"/>
          </p:nvPr>
        </p:nvSpPr>
        <p:spPr/>
        <p:txBody>
          <a:bodyPr/>
          <a:lstStyle/>
          <a:p>
            <a:r>
              <a:rPr lang="fr-FR" dirty="0" err="1"/>
              <a:t>Review</a:t>
            </a:r>
            <a:r>
              <a:rPr lang="fr-FR" dirty="0"/>
              <a:t> of Rel-17 </a:t>
            </a:r>
            <a:r>
              <a:rPr lang="fr-FR" dirty="0" err="1"/>
              <a:t>specifications</a:t>
            </a:r>
            <a:r>
              <a:rPr lang="fr-FR" dirty="0"/>
              <a:t> has </a:t>
            </a:r>
            <a:r>
              <a:rPr lang="fr-FR" dirty="0" err="1"/>
              <a:t>revealed</a:t>
            </a:r>
            <a:r>
              <a:rPr lang="fr-FR" dirty="0"/>
              <a:t> </a:t>
            </a:r>
            <a:r>
              <a:rPr lang="fr-FR" dirty="0" err="1"/>
              <a:t>that</a:t>
            </a:r>
            <a:r>
              <a:rPr lang="fr-FR" dirty="0"/>
              <a:t>:</a:t>
            </a:r>
          </a:p>
          <a:p>
            <a:pPr lvl="1"/>
            <a:r>
              <a:rPr lang="fr-FR" dirty="0"/>
              <a:t>A lot of IANA </a:t>
            </a:r>
            <a:r>
              <a:rPr lang="fr-FR" dirty="0" err="1"/>
              <a:t>assignment</a:t>
            </a:r>
            <a:r>
              <a:rPr lang="fr-FR" dirty="0"/>
              <a:t> </a:t>
            </a:r>
            <a:r>
              <a:rPr lang="fr-FR" dirty="0" err="1"/>
              <a:t>requests</a:t>
            </a:r>
            <a:r>
              <a:rPr lang="fr-FR" dirty="0"/>
              <a:t> have </a:t>
            </a:r>
            <a:r>
              <a:rPr lang="fr-FR" dirty="0" err="1"/>
              <a:t>still</a:t>
            </a:r>
            <a:r>
              <a:rPr lang="fr-FR" dirty="0"/>
              <a:t> to </a:t>
            </a:r>
            <a:r>
              <a:rPr lang="fr-FR" dirty="0" err="1"/>
              <a:t>be</a:t>
            </a:r>
            <a:r>
              <a:rPr lang="fr-FR" dirty="0"/>
              <a:t> </a:t>
            </a:r>
            <a:r>
              <a:rPr lang="fr-FR" dirty="0" err="1"/>
              <a:t>done</a:t>
            </a:r>
            <a:endParaRPr lang="fr-FR" dirty="0"/>
          </a:p>
          <a:p>
            <a:pPr lvl="1"/>
            <a:r>
              <a:rPr lang="fr-FR" dirty="0"/>
              <a:t>There </a:t>
            </a:r>
            <a:r>
              <a:rPr lang="fr-FR" dirty="0" err="1"/>
              <a:t>is</a:t>
            </a:r>
            <a:r>
              <a:rPr lang="fr-FR" dirty="0"/>
              <a:t> no </a:t>
            </a:r>
            <a:r>
              <a:rPr lang="fr-FR" dirty="0" err="1"/>
              <a:t>easy</a:t>
            </a:r>
            <a:r>
              <a:rPr lang="fr-FR" dirty="0"/>
              <a:t> </a:t>
            </a:r>
            <a:r>
              <a:rPr lang="fr-FR" dirty="0" err="1"/>
              <a:t>way</a:t>
            </a:r>
            <a:r>
              <a:rPr lang="fr-FR" dirty="0"/>
              <a:t> to </a:t>
            </a:r>
            <a:r>
              <a:rPr lang="fr-FR" dirty="0" err="1"/>
              <a:t>track</a:t>
            </a:r>
            <a:r>
              <a:rPr lang="fr-FR" dirty="0"/>
              <a:t> the </a:t>
            </a:r>
            <a:r>
              <a:rPr lang="fr-FR" dirty="0" err="1"/>
              <a:t>need</a:t>
            </a:r>
            <a:r>
              <a:rPr lang="fr-FR" dirty="0"/>
              <a:t> for IANA </a:t>
            </a:r>
            <a:r>
              <a:rPr lang="fr-FR" dirty="0" err="1"/>
              <a:t>assignment</a:t>
            </a:r>
            <a:r>
              <a:rPr lang="fr-FR" dirty="0"/>
              <a:t> </a:t>
            </a:r>
            <a:r>
              <a:rPr lang="fr-FR" dirty="0" err="1"/>
              <a:t>requests</a:t>
            </a:r>
            <a:r>
              <a:rPr lang="fr-FR" dirty="0"/>
              <a:t>  </a:t>
            </a:r>
            <a:r>
              <a:rPr lang="fr-FR" dirty="0" err="1"/>
              <a:t>from</a:t>
            </a:r>
            <a:r>
              <a:rPr lang="fr-FR" dirty="0"/>
              <a:t> 3GPP</a:t>
            </a:r>
          </a:p>
          <a:p>
            <a:r>
              <a:rPr lang="fr-FR" dirty="0"/>
              <a:t>Actions (3GPP </a:t>
            </a:r>
            <a:r>
              <a:rPr lang="fr-FR" dirty="0" err="1"/>
              <a:t>wide</a:t>
            </a:r>
            <a:r>
              <a:rPr lang="fr-FR" dirty="0"/>
              <a:t>):</a:t>
            </a:r>
          </a:p>
          <a:p>
            <a:pPr lvl="1"/>
            <a:r>
              <a:rPr lang="fr-FR" dirty="0"/>
              <a:t>LS sent to all the 3GPP </a:t>
            </a:r>
            <a:r>
              <a:rPr lang="fr-FR" dirty="0" err="1"/>
              <a:t>WGs</a:t>
            </a:r>
            <a:endParaRPr lang="fr-FR" dirty="0"/>
          </a:p>
          <a:p>
            <a:pPr lvl="2"/>
            <a:r>
              <a:rPr lang="fr-FR" dirty="0" err="1"/>
              <a:t>Specification</a:t>
            </a:r>
            <a:r>
              <a:rPr lang="fr-FR" dirty="0"/>
              <a:t> rapporteurs </a:t>
            </a:r>
            <a:r>
              <a:rPr lang="fr-FR" dirty="0" err="1"/>
              <a:t>needs</a:t>
            </a:r>
            <a:r>
              <a:rPr lang="fr-FR" dirty="0"/>
              <a:t> to </a:t>
            </a:r>
            <a:r>
              <a:rPr lang="fr-FR" dirty="0" err="1"/>
              <a:t>review</a:t>
            </a:r>
            <a:r>
              <a:rPr lang="fr-FR" dirty="0"/>
              <a:t> Rel-17/Rel-18 </a:t>
            </a:r>
            <a:r>
              <a:rPr lang="fr-FR" dirty="0" err="1"/>
              <a:t>specs</a:t>
            </a:r>
            <a:r>
              <a:rPr lang="fr-FR" dirty="0"/>
              <a:t> and </a:t>
            </a:r>
            <a:r>
              <a:rPr lang="fr-FR" dirty="0" err="1"/>
              <a:t>collect</a:t>
            </a:r>
            <a:r>
              <a:rPr lang="fr-FR" dirty="0"/>
              <a:t> the </a:t>
            </a:r>
            <a:r>
              <a:rPr lang="fr-FR" dirty="0" err="1"/>
              <a:t>request</a:t>
            </a:r>
            <a:r>
              <a:rPr lang="fr-FR" dirty="0"/>
              <a:t> for IANA </a:t>
            </a:r>
            <a:r>
              <a:rPr lang="fr-FR" dirty="0" err="1"/>
              <a:t>assignment</a:t>
            </a:r>
            <a:endParaRPr lang="fr-FR" dirty="0"/>
          </a:p>
          <a:p>
            <a:pPr lvl="2"/>
            <a:r>
              <a:rPr lang="fr-FR" dirty="0" err="1"/>
              <a:t>Any</a:t>
            </a:r>
            <a:r>
              <a:rPr lang="fr-FR" dirty="0"/>
              <a:t> IANA </a:t>
            </a:r>
            <a:r>
              <a:rPr lang="fr-FR" dirty="0" err="1"/>
              <a:t>assignment</a:t>
            </a:r>
            <a:r>
              <a:rPr lang="fr-FR" dirty="0"/>
              <a:t> </a:t>
            </a:r>
            <a:r>
              <a:rPr lang="fr-FR" dirty="0" err="1"/>
              <a:t>request</a:t>
            </a:r>
            <a:r>
              <a:rPr lang="fr-FR" dirty="0"/>
              <a:t> must </a:t>
            </a:r>
            <a:r>
              <a:rPr lang="fr-FR" dirty="0" err="1"/>
              <a:t>be</a:t>
            </a:r>
            <a:r>
              <a:rPr lang="fr-FR" dirty="0"/>
              <a:t> </a:t>
            </a:r>
            <a:r>
              <a:rPr lang="fr-FR" dirty="0" err="1"/>
              <a:t>indicated</a:t>
            </a:r>
            <a:r>
              <a:rPr lang="fr-FR" dirty="0"/>
              <a:t> to the CT Chair</a:t>
            </a:r>
          </a:p>
          <a:p>
            <a:pPr lvl="1"/>
            <a:r>
              <a:rPr lang="fr-FR" dirty="0"/>
              <a:t>ETSI has </a:t>
            </a:r>
            <a:r>
              <a:rPr lang="fr-FR" dirty="0" err="1"/>
              <a:t>created</a:t>
            </a:r>
            <a:r>
              <a:rPr lang="fr-FR" dirty="0"/>
              <a:t> an </a:t>
            </a:r>
            <a:r>
              <a:rPr lang="fr-FR" dirty="0">
                <a:hlinkClick r:id="rId2"/>
              </a:rPr>
              <a:t>IANA </a:t>
            </a:r>
            <a:r>
              <a:rPr lang="fr-FR" dirty="0" err="1">
                <a:hlinkClick r:id="rId2"/>
              </a:rPr>
              <a:t>Pending</a:t>
            </a:r>
            <a:r>
              <a:rPr lang="fr-FR" dirty="0">
                <a:hlinkClick r:id="rId2"/>
              </a:rPr>
              <a:t> </a:t>
            </a:r>
            <a:r>
              <a:rPr lang="fr-FR" dirty="0" err="1">
                <a:hlinkClick r:id="rId2"/>
              </a:rPr>
              <a:t>Request</a:t>
            </a:r>
            <a:r>
              <a:rPr lang="fr-FR" dirty="0">
                <a:hlinkClick r:id="rId2"/>
              </a:rPr>
              <a:t> </a:t>
            </a:r>
            <a:r>
              <a:rPr lang="fr-FR" dirty="0" err="1">
                <a:hlinkClick r:id="rId2"/>
              </a:rPr>
              <a:t>Registry</a:t>
            </a:r>
            <a:r>
              <a:rPr lang="fr-FR" dirty="0"/>
              <a:t> accessible </a:t>
            </a:r>
            <a:r>
              <a:rPr lang="fr-FR" dirty="0" err="1"/>
              <a:t>today</a:t>
            </a:r>
            <a:r>
              <a:rPr lang="fr-FR" dirty="0"/>
              <a:t> on CT1 WG </a:t>
            </a:r>
            <a:r>
              <a:rPr lang="fr-FR" dirty="0" err="1"/>
              <a:t>webpage</a:t>
            </a:r>
            <a:r>
              <a:rPr lang="fr-FR" dirty="0"/>
              <a:t> (trial phase) but </a:t>
            </a:r>
            <a:r>
              <a:rPr lang="fr-FR" dirty="0" err="1"/>
              <a:t>should</a:t>
            </a:r>
            <a:r>
              <a:rPr lang="fr-FR" dirty="0"/>
              <a:t> </a:t>
            </a:r>
            <a:r>
              <a:rPr lang="fr-FR" dirty="0" err="1"/>
              <a:t>be</a:t>
            </a:r>
            <a:r>
              <a:rPr lang="fr-FR" dirty="0"/>
              <a:t> accessible via the </a:t>
            </a:r>
            <a:r>
              <a:rPr lang="fr-FR" dirty="0" err="1"/>
              <a:t>delegate</a:t>
            </a:r>
            <a:r>
              <a:rPr lang="fr-FR" dirty="0"/>
              <a:t> corner.</a:t>
            </a:r>
          </a:p>
          <a:p>
            <a:pPr marL="457200" lvl="1" indent="0">
              <a:buNone/>
            </a:pPr>
            <a:endParaRPr lang="fr-FR" dirty="0"/>
          </a:p>
        </p:txBody>
      </p:sp>
    </p:spTree>
    <p:extLst>
      <p:ext uri="{BB962C8B-B14F-4D97-AF65-F5344CB8AC3E}">
        <p14:creationId xmlns:p14="http://schemas.microsoft.com/office/powerpoint/2010/main" val="118435640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3GPP allocated port numbers</a:t>
            </a:r>
          </a:p>
        </p:txBody>
      </p:sp>
      <p:sp>
        <p:nvSpPr>
          <p:cNvPr id="4" name="Espace réservé du contenu 3"/>
          <p:cNvSpPr>
            <a:spLocks noGrp="1"/>
          </p:cNvSpPr>
          <p:nvPr>
            <p:ph idx="1"/>
          </p:nvPr>
        </p:nvSpPr>
        <p:spPr/>
        <p:txBody>
          <a:bodyPr/>
          <a:lstStyle/>
          <a:p>
            <a:r>
              <a:rPr lang="en-US" dirty="0"/>
              <a:t>Alternative solutions to avoid the need for port assignment for (private) 3GPP interfaces</a:t>
            </a:r>
          </a:p>
          <a:p>
            <a:pPr lvl="1"/>
            <a:r>
              <a:rPr lang="en-GB" dirty="0">
                <a:hlinkClick r:id="rId2"/>
              </a:rPr>
              <a:t>TR 29.941</a:t>
            </a:r>
            <a:r>
              <a:rPr lang="en-GB" dirty="0"/>
              <a:t>: </a:t>
            </a:r>
            <a:r>
              <a:rPr lang="en-US" dirty="0"/>
              <a:t>Guidelines on Port Allocation for New 3GPP Interfaces</a:t>
            </a:r>
          </a:p>
          <a:p>
            <a:pPr lvl="1"/>
            <a:r>
              <a:rPr lang="en-GB" dirty="0">
                <a:hlinkClick r:id="rId3"/>
              </a:rPr>
              <a:t>TS 29.641</a:t>
            </a:r>
            <a:r>
              <a:rPr lang="en-GB" dirty="0"/>
              <a:t>: </a:t>
            </a:r>
            <a:r>
              <a:rPr lang="en-US" dirty="0"/>
              <a:t>3GPP Registry for Service Names and Port Numbers</a:t>
            </a:r>
          </a:p>
          <a:p>
            <a:r>
              <a:rPr lang="en-GB" dirty="0"/>
              <a:t>Assigned port number in TS 29.641:</a:t>
            </a:r>
          </a:p>
          <a:p>
            <a:pPr lvl="1"/>
            <a:r>
              <a:rPr lang="fr-FR" dirty="0"/>
              <a:t>Port 65400: </a:t>
            </a:r>
            <a:r>
              <a:rPr lang="fr-FR" dirty="0" err="1"/>
              <a:t>Assigned</a:t>
            </a:r>
            <a:r>
              <a:rPr lang="fr-FR" dirty="0"/>
              <a:t> to SLMP (</a:t>
            </a:r>
            <a:r>
              <a:rPr lang="en-US" dirty="0"/>
              <a:t>SEAL Off- Location Management protocol)</a:t>
            </a:r>
            <a:endParaRPr lang="fr-FR" dirty="0"/>
          </a:p>
          <a:p>
            <a:pPr lvl="1"/>
            <a:r>
              <a:rPr lang="fr-FR" dirty="0"/>
              <a:t>Port 65401: </a:t>
            </a:r>
            <a:r>
              <a:rPr lang="fr-FR" dirty="0" err="1"/>
              <a:t>Assigned</a:t>
            </a:r>
            <a:r>
              <a:rPr lang="fr-FR" dirty="0"/>
              <a:t> to MSGin5G service</a:t>
            </a:r>
          </a:p>
          <a:p>
            <a:pPr marL="914400" lvl="2" indent="0">
              <a:buNone/>
            </a:pPr>
            <a:endParaRPr lang="en-GB" dirty="0"/>
          </a:p>
        </p:txBody>
      </p:sp>
    </p:spTree>
    <p:extLst>
      <p:ext uri="{BB962C8B-B14F-4D97-AF65-F5344CB8AC3E}">
        <p14:creationId xmlns:p14="http://schemas.microsoft.com/office/powerpoint/2010/main" val="299950440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IETF </a:t>
            </a:r>
            <a:r>
              <a:rPr lang="fr-FR" dirty="0" err="1"/>
              <a:t>Dependencies</a:t>
            </a:r>
            <a:endParaRPr lang="fr-FR" dirty="0"/>
          </a:p>
        </p:txBody>
      </p:sp>
    </p:spTree>
    <p:extLst>
      <p:ext uri="{BB962C8B-B14F-4D97-AF65-F5344CB8AC3E}">
        <p14:creationId xmlns:p14="http://schemas.microsoft.com/office/powerpoint/2010/main" val="3869444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New </a:t>
            </a:r>
            <a:r>
              <a:rPr lang="fr-FR" dirty="0" err="1"/>
              <a:t>Published</a:t>
            </a:r>
            <a:r>
              <a:rPr lang="fr-FR" dirty="0"/>
              <a:t> </a:t>
            </a:r>
            <a:r>
              <a:rPr lang="fr-FR" dirty="0" err="1"/>
              <a:t>RFCs</a:t>
            </a:r>
            <a:endParaRPr lang="fr-FR" dirty="0"/>
          </a:p>
        </p:txBody>
      </p:sp>
    </p:spTree>
    <p:extLst>
      <p:ext uri="{BB962C8B-B14F-4D97-AF65-F5344CB8AC3E}">
        <p14:creationId xmlns:p14="http://schemas.microsoft.com/office/powerpoint/2010/main" val="144667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6351FF-578A-4A40-88D0-E35FEB699BF5}"/>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r>
              <a:rPr lang="fr-FR" dirty="0"/>
              <a:t>None</a:t>
            </a:r>
            <a:endParaRPr lang="fr-FR" dirty="0">
              <a:highlight>
                <a:srgbClr val="FFFF00"/>
              </a:highlight>
            </a:endParaRPr>
          </a:p>
          <a:p>
            <a:pPr lvl="1"/>
            <a:endParaRPr lang="fr-FR" dirty="0"/>
          </a:p>
          <a:p>
            <a:pPr lvl="1"/>
            <a:endParaRPr lang="fr-FR" dirty="0"/>
          </a:p>
        </p:txBody>
      </p:sp>
    </p:spTree>
    <p:extLst>
      <p:ext uri="{BB962C8B-B14F-4D97-AF65-F5344CB8AC3E}">
        <p14:creationId xmlns:p14="http://schemas.microsoft.com/office/powerpoint/2010/main" val="302464423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
        <p:nvSpPr>
          <p:cNvPr id="3" name="Espace réservé du contenu 2"/>
          <p:cNvSpPr>
            <a:spLocks noGrp="1"/>
          </p:cNvSpPr>
          <p:nvPr>
            <p:ph idx="1"/>
          </p:nvPr>
        </p:nvSpPr>
        <p:spPr/>
        <p:txBody>
          <a:bodyPr/>
          <a:lstStyle/>
          <a:p>
            <a:r>
              <a:rPr lang="en-GB" dirty="0"/>
              <a:t>draft-</a:t>
            </a:r>
            <a:r>
              <a:rPr lang="en-GB" dirty="0" err="1"/>
              <a:t>ietf</a:t>
            </a:r>
            <a:r>
              <a:rPr lang="en-GB" dirty="0"/>
              <a:t>-stir-identity-header-errors-handling-</a:t>
            </a:r>
            <a:r>
              <a:rPr lang="en-DE" dirty="0">
                <a:solidFill>
                  <a:srgbClr val="FF0000"/>
                </a:solidFill>
              </a:rPr>
              <a:t>08</a:t>
            </a:r>
            <a:r>
              <a:rPr lang="en-GB" dirty="0"/>
              <a:t> </a:t>
            </a:r>
            <a:r>
              <a:rPr lang="en-US" dirty="0"/>
              <a:t>		</a:t>
            </a:r>
          </a:p>
          <a:p>
            <a:pPr lvl="1"/>
            <a:r>
              <a:rPr lang="en-US" dirty="0"/>
              <a:t>Title: </a:t>
            </a:r>
            <a:r>
              <a:rPr lang="en-GB" dirty="0"/>
              <a:t>Identity Header Errors Handling for STIR</a:t>
            </a:r>
            <a:endParaRPr lang="en-US" dirty="0"/>
          </a:p>
          <a:p>
            <a:pPr lvl="1"/>
            <a:r>
              <a:rPr lang="fr-FR" dirty="0"/>
              <a:t>Next </a:t>
            </a:r>
            <a:r>
              <a:rPr lang="fr-FR" dirty="0" err="1"/>
              <a:t>step</a:t>
            </a:r>
            <a:r>
              <a:rPr lang="fr-FR" dirty="0"/>
              <a:t>:</a:t>
            </a:r>
          </a:p>
          <a:p>
            <a:pPr lvl="2"/>
            <a:r>
              <a:rPr lang="fr-FR" dirty="0" err="1"/>
              <a:t>Published</a:t>
            </a:r>
            <a:r>
              <a:rPr lang="fr-FR" dirty="0"/>
              <a:t> as </a:t>
            </a:r>
            <a:r>
              <a:rPr lang="fr-FR" dirty="0" err="1"/>
              <a:t>Proposed</a:t>
            </a:r>
            <a:r>
              <a:rPr lang="fr-FR" dirty="0"/>
              <a:t> Standard RFC</a:t>
            </a:r>
          </a:p>
          <a:p>
            <a:pPr lvl="2"/>
            <a:r>
              <a:rPr lang="en-US" dirty="0"/>
              <a:t>CRs to 24.229 and 29.165</a:t>
            </a:r>
          </a:p>
          <a:p>
            <a:pPr lvl="2"/>
            <a:endParaRPr lang="en-US" dirty="0"/>
          </a:p>
          <a:p>
            <a:r>
              <a:rPr lang="fr-FR" dirty="0"/>
              <a:t>draft-ietf-ace-extend-dtls-authorize-</a:t>
            </a:r>
            <a:r>
              <a:rPr lang="fr-FR" dirty="0">
                <a:solidFill>
                  <a:srgbClr val="FF0000"/>
                </a:solidFill>
              </a:rPr>
              <a:t>07</a:t>
            </a:r>
          </a:p>
          <a:p>
            <a:pPr lvl="1"/>
            <a:r>
              <a:rPr lang="fr-FR" dirty="0" err="1"/>
              <a:t>Title</a:t>
            </a:r>
            <a:r>
              <a:rPr lang="fr-FR" dirty="0"/>
              <a:t>: </a:t>
            </a:r>
            <a:r>
              <a:rPr lang="en-US" dirty="0"/>
              <a:t>Extension of the DTLS Profile for ACE to TLS</a:t>
            </a:r>
          </a:p>
          <a:p>
            <a:pPr lvl="1"/>
            <a:r>
              <a:rPr lang="en-US" dirty="0"/>
              <a:t>Next step:</a:t>
            </a:r>
          </a:p>
          <a:p>
            <a:pPr lvl="2"/>
            <a:r>
              <a:rPr lang="fr-FR" dirty="0" err="1"/>
              <a:t>Published</a:t>
            </a:r>
            <a:r>
              <a:rPr lang="fr-FR" dirty="0"/>
              <a:t> as </a:t>
            </a:r>
            <a:r>
              <a:rPr lang="fr-FR" dirty="0" err="1"/>
              <a:t>Proposed</a:t>
            </a:r>
            <a:r>
              <a:rPr lang="fr-FR" dirty="0"/>
              <a:t> Standard RFC</a:t>
            </a:r>
          </a:p>
          <a:p>
            <a:pPr lvl="2"/>
            <a:r>
              <a:rPr lang="en-US" dirty="0"/>
              <a:t>CRs to 33.434</a:t>
            </a:r>
          </a:p>
          <a:p>
            <a:pPr lvl="2"/>
            <a:endParaRPr lang="en-DE" dirty="0"/>
          </a:p>
        </p:txBody>
      </p:sp>
    </p:spTree>
    <p:extLst>
      <p:ext uri="{BB962C8B-B14F-4D97-AF65-F5344CB8AC3E}">
        <p14:creationId xmlns:p14="http://schemas.microsoft.com/office/powerpoint/2010/main" val="77762616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Contents</a:t>
            </a:r>
          </a:p>
        </p:txBody>
      </p:sp>
      <p:sp>
        <p:nvSpPr>
          <p:cNvPr id="3" name="Espace réservé du contenu 2"/>
          <p:cNvSpPr>
            <a:spLocks noGrp="1"/>
          </p:cNvSpPr>
          <p:nvPr>
            <p:ph idx="1"/>
          </p:nvPr>
        </p:nvSpPr>
        <p:spPr/>
        <p:txBody>
          <a:bodyPr/>
          <a:lstStyle/>
          <a:p>
            <a:r>
              <a:rPr lang="en-US" dirty="0"/>
              <a:t>3GPP-IETF Coordination</a:t>
            </a:r>
          </a:p>
          <a:p>
            <a:r>
              <a:rPr lang="en-US" dirty="0"/>
              <a:t>Liaison statements exchanged between IETF and 3GPP</a:t>
            </a:r>
          </a:p>
          <a:p>
            <a:r>
              <a:rPr lang="en-US" dirty="0"/>
              <a:t>Tracking IANA requests</a:t>
            </a:r>
          </a:p>
          <a:p>
            <a:r>
              <a:rPr lang="fr-FR" dirty="0" err="1"/>
              <a:t>Published</a:t>
            </a:r>
            <a:r>
              <a:rPr lang="fr-FR" dirty="0"/>
              <a:t> </a:t>
            </a:r>
            <a:r>
              <a:rPr lang="fr-FR" dirty="0" err="1"/>
              <a:t>RFCs</a:t>
            </a:r>
            <a:r>
              <a:rPr lang="fr-FR" dirty="0"/>
              <a:t> (1)</a:t>
            </a:r>
            <a:endParaRPr lang="en-US" dirty="0"/>
          </a:p>
          <a:p>
            <a:r>
              <a:rPr lang="en-US" dirty="0"/>
              <a:t>RFC Editors Queue (2)</a:t>
            </a:r>
          </a:p>
          <a:p>
            <a:r>
              <a:rPr lang="en-US" dirty="0"/>
              <a:t>IESG review (3)</a:t>
            </a:r>
          </a:p>
          <a:p>
            <a:r>
              <a:rPr lang="fr-FR" dirty="0"/>
              <a:t>Active WG document (1)</a:t>
            </a:r>
            <a:endParaRPr lang="en-US" dirty="0"/>
          </a:p>
          <a:p>
            <a:r>
              <a:rPr lang="en-US" dirty="0"/>
              <a:t>Individual drafts (1)</a:t>
            </a:r>
          </a:p>
          <a:p>
            <a:pPr marL="0" indent="0">
              <a:buNone/>
            </a:pPr>
            <a:endParaRPr lang="fr-FR" dirty="0"/>
          </a:p>
        </p:txBody>
      </p:sp>
    </p:spTree>
    <p:extLst>
      <p:ext uri="{BB962C8B-B14F-4D97-AF65-F5344CB8AC3E}">
        <p14:creationId xmlns:p14="http://schemas.microsoft.com/office/powerpoint/2010/main" val="157499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draft-ietf-stir-passport-rcd-</a:t>
            </a:r>
            <a:r>
              <a:rPr lang="en-GB" dirty="0">
                <a:solidFill>
                  <a:srgbClr val="FF0000"/>
                </a:solidFill>
              </a:rPr>
              <a:t>26</a:t>
            </a:r>
            <a:r>
              <a:rPr lang="en-GB" dirty="0"/>
              <a:t> </a:t>
            </a:r>
            <a:r>
              <a:rPr lang="en-US" dirty="0"/>
              <a:t>		</a:t>
            </a:r>
          </a:p>
          <a:p>
            <a:pPr lvl="1"/>
            <a:r>
              <a:rPr lang="en-US" dirty="0"/>
              <a:t>Title: </a:t>
            </a:r>
            <a:r>
              <a:rPr lang="en-GB" dirty="0" err="1"/>
              <a:t>PASSporT</a:t>
            </a:r>
            <a:r>
              <a:rPr lang="en-GB" dirty="0"/>
              <a:t> Extension for Rich Call Data</a:t>
            </a:r>
          </a:p>
          <a:p>
            <a:pPr lvl="1"/>
            <a:r>
              <a:rPr lang="en-GB" dirty="0"/>
              <a:t>Published: 06/2023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 and 33.128</a:t>
            </a:r>
            <a:endParaRPr lang="en-GB" dirty="0"/>
          </a:p>
          <a:p>
            <a:pPr lvl="1"/>
            <a:endParaRPr lang="en-US" dirty="0"/>
          </a:p>
          <a:p>
            <a:r>
              <a:rPr lang="en-GB" dirty="0"/>
              <a:t>draft-ietf-stir-messaging-</a:t>
            </a:r>
            <a:r>
              <a:rPr lang="en-GB" dirty="0">
                <a:solidFill>
                  <a:srgbClr val="FF0000"/>
                </a:solidFill>
              </a:rPr>
              <a:t>07</a:t>
            </a:r>
          </a:p>
          <a:p>
            <a:pPr lvl="1"/>
            <a:r>
              <a:rPr lang="en-US" dirty="0"/>
              <a:t>Title: </a:t>
            </a:r>
            <a:r>
              <a:rPr lang="en-GB" dirty="0"/>
              <a:t>Messaging Use Cases and Extensions for STIR </a:t>
            </a:r>
          </a:p>
          <a:p>
            <a:pPr lvl="1"/>
            <a:r>
              <a:rPr lang="en-GB" dirty="0"/>
              <a:t>Published: 03/2023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a:t>
            </a:r>
          </a:p>
          <a:p>
            <a:pPr lvl="1"/>
            <a:r>
              <a:rPr lang="en-US" b="1" dirty="0">
                <a:solidFill>
                  <a:srgbClr val="FF0000"/>
                </a:solidFill>
              </a:rPr>
              <a:t>!!! WARNING !!! Wrong draft reference in 33.127</a:t>
            </a:r>
          </a:p>
          <a:p>
            <a:pPr lvl="2"/>
            <a:r>
              <a:rPr lang="en-GB" sz="1400" i="1" dirty="0">
                <a:effectLst/>
                <a:latin typeface="Times New Roman" panose="02020603050405020304" pitchFamily="18" charset="0"/>
                <a:ea typeface="Times New Roman" panose="02020603050405020304" pitchFamily="18" charset="0"/>
              </a:rPr>
              <a:t>IETF draft-ietf-stir-</a:t>
            </a:r>
            <a:r>
              <a:rPr lang="en-GB" sz="1400" i="1" strike="sngStrike" dirty="0">
                <a:solidFill>
                  <a:srgbClr val="FF0000"/>
                </a:solidFill>
                <a:effectLst/>
                <a:latin typeface="Times New Roman" panose="02020603050405020304" pitchFamily="18" charset="0"/>
                <a:ea typeface="Times New Roman" panose="02020603050405020304" pitchFamily="18" charset="0"/>
              </a:rPr>
              <a:t>passport-</a:t>
            </a:r>
            <a:r>
              <a:rPr lang="en-GB" sz="1400" i="1" dirty="0">
                <a:effectLst/>
                <a:latin typeface="Times New Roman" panose="02020603050405020304" pitchFamily="18" charset="0"/>
                <a:ea typeface="Times New Roman" panose="02020603050405020304" pitchFamily="18" charset="0"/>
              </a:rPr>
              <a:t>messaging-00, "Messaging Use Cases and Extensions for STIR"</a:t>
            </a:r>
            <a:r>
              <a:rPr lang="en-GB" sz="1400" dirty="0">
                <a:effectLst/>
                <a:latin typeface="Times New Roman" panose="02020603050405020304" pitchFamily="18" charset="0"/>
                <a:ea typeface="Times New Roman" panose="02020603050405020304" pitchFamily="18" charset="0"/>
              </a:rPr>
              <a:t>.</a:t>
            </a:r>
            <a:endParaRPr lang="en-GB" b="1" dirty="0">
              <a:solidFill>
                <a:srgbClr val="FF0000"/>
              </a:solidFill>
            </a:endParaRPr>
          </a:p>
          <a:p>
            <a:pPr lvl="1"/>
            <a:endParaRPr lang="en-US" dirty="0"/>
          </a:p>
        </p:txBody>
      </p:sp>
    </p:spTree>
    <p:extLst>
      <p:ext uri="{BB962C8B-B14F-4D97-AF65-F5344CB8AC3E}">
        <p14:creationId xmlns:p14="http://schemas.microsoft.com/office/powerpoint/2010/main" val="149768344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draft-ietf-detnet-yang-17</a:t>
            </a:r>
          </a:p>
          <a:p>
            <a:pPr lvl="1"/>
            <a:r>
              <a:rPr lang="en-US" dirty="0"/>
              <a:t>Title: </a:t>
            </a:r>
            <a:r>
              <a:rPr lang="en-GB" dirty="0"/>
              <a:t>Deterministic Networking (</a:t>
            </a:r>
            <a:r>
              <a:rPr lang="en-GB" dirty="0" err="1"/>
              <a:t>DetNet</a:t>
            </a:r>
            <a:r>
              <a:rPr lang="en-GB" dirty="0"/>
              <a:t>) YANG Model</a:t>
            </a:r>
            <a:endParaRPr lang="en-US" dirty="0"/>
          </a:p>
          <a:p>
            <a:pPr lvl="1"/>
            <a:r>
              <a:rPr lang="en-GB" dirty="0"/>
              <a:t>Published: 04/2023</a:t>
            </a:r>
            <a:endParaRPr lang="en-US" dirty="0"/>
          </a:p>
          <a:p>
            <a:pPr lvl="1"/>
            <a:r>
              <a:rPr lang="fr-FR" dirty="0"/>
              <a:t>Next </a:t>
            </a:r>
            <a:r>
              <a:rPr lang="fr-FR" dirty="0" err="1"/>
              <a:t>step</a:t>
            </a:r>
            <a:r>
              <a:rPr lang="fr-FR" dirty="0"/>
              <a:t>:</a:t>
            </a:r>
          </a:p>
          <a:p>
            <a:pPr lvl="2"/>
            <a:r>
              <a:rPr lang="fr-FR" dirty="0" err="1"/>
              <a:t>Published</a:t>
            </a:r>
            <a:r>
              <a:rPr lang="fr-FR" dirty="0"/>
              <a:t> as </a:t>
            </a:r>
            <a:r>
              <a:rPr lang="fr-FR" dirty="0" err="1"/>
              <a:t>Proposed</a:t>
            </a:r>
            <a:r>
              <a:rPr lang="fr-FR" dirty="0"/>
              <a:t> Standard RFC </a:t>
            </a:r>
          </a:p>
          <a:p>
            <a:pPr lvl="2"/>
            <a:r>
              <a:rPr lang="en-US" dirty="0"/>
              <a:t>CRs to 23.501, 23.503 and 29.565		</a:t>
            </a:r>
          </a:p>
          <a:p>
            <a:pPr lvl="1"/>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t>draft-jesske-update-p-visited-network-04		</a:t>
            </a:r>
          </a:p>
          <a:p>
            <a:pPr lvl="1"/>
            <a:r>
              <a:rPr lang="en-US" dirty="0"/>
              <a:t>Title: Update to P-Visited-Network-ID in SIP Requests and Responses</a:t>
            </a:r>
          </a:p>
          <a:p>
            <a:pPr lvl="1"/>
            <a:r>
              <a:rPr lang="en-US" dirty="0"/>
              <a:t>Last update: dec 2022.</a:t>
            </a:r>
          </a:p>
          <a:p>
            <a:pPr lvl="1"/>
            <a:r>
              <a:rPr lang="en-US" dirty="0"/>
              <a:t>Status: </a:t>
            </a:r>
          </a:p>
          <a:p>
            <a:pPr lvl="2"/>
            <a:r>
              <a:rPr lang="en-US" dirty="0"/>
              <a:t>Pushed forward by Brian Rosen (</a:t>
            </a:r>
            <a:r>
              <a:rPr lang="en-US" dirty="0" err="1"/>
              <a:t>sipcore</a:t>
            </a:r>
            <a:r>
              <a:rPr lang="en-US" dirty="0"/>
              <a:t> chair) after the last IETF-3GPP coordination</a:t>
            </a:r>
          </a:p>
          <a:p>
            <a:pPr lvl="2"/>
            <a:r>
              <a:rPr lang="en-US" dirty="0"/>
              <a:t>In WG Last Call</a:t>
            </a:r>
          </a:p>
          <a:p>
            <a:pPr lvl="1"/>
            <a:r>
              <a:rPr lang="fr-FR" dirty="0"/>
              <a:t>Next </a:t>
            </a:r>
            <a:r>
              <a:rPr lang="fr-FR" dirty="0" err="1"/>
              <a:t>step</a:t>
            </a:r>
            <a:r>
              <a:rPr lang="fr-FR" dirty="0"/>
              <a:t>: draft update, IESG </a:t>
            </a:r>
            <a:r>
              <a:rPr lang="fr-FR" dirty="0" err="1"/>
              <a:t>review</a:t>
            </a:r>
            <a:r>
              <a:rPr lang="fr-FR" dirty="0"/>
              <a:t>, RFC publication, CT1 CR to 24.229</a:t>
            </a:r>
          </a:p>
          <a:p>
            <a:endParaRPr lang="fr-FR" dirty="0"/>
          </a:p>
        </p:txBody>
      </p:sp>
    </p:spTree>
    <p:extLst>
      <p:ext uri="{BB962C8B-B14F-4D97-AF65-F5344CB8AC3E}">
        <p14:creationId xmlns:p14="http://schemas.microsoft.com/office/powerpoint/2010/main" val="413374261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Tree>
    <p:extLst>
      <p:ext uri="{BB962C8B-B14F-4D97-AF65-F5344CB8AC3E}">
        <p14:creationId xmlns:p14="http://schemas.microsoft.com/office/powerpoint/2010/main" val="983979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draft-schwarz-</a:t>
            </a:r>
            <a:r>
              <a:rPr lang="en-US" dirty="0" err="1"/>
              <a:t>mmusic</a:t>
            </a:r>
            <a:r>
              <a:rPr lang="en-US" dirty="0"/>
              <a:t>-</a:t>
            </a:r>
            <a:r>
              <a:rPr lang="en-US" dirty="0" err="1"/>
              <a:t>sdp</a:t>
            </a:r>
            <a:r>
              <a:rPr lang="en-US" dirty="0"/>
              <a:t>-for-</a:t>
            </a:r>
            <a:r>
              <a:rPr lang="en-US" dirty="0" err="1"/>
              <a:t>gw</a:t>
            </a:r>
            <a:endParaRPr lang="en-US" dirty="0"/>
          </a:p>
          <a:p>
            <a:pPr lvl="1"/>
            <a:r>
              <a:rPr lang="en-US" dirty="0"/>
              <a:t>Next step: Still to be reactivated, published RFC, CT4 CR to 23.334 and 29.334</a:t>
            </a:r>
            <a:endParaRPr lang="en-DE" dirty="0"/>
          </a:p>
          <a:p>
            <a:pPr lvl="1"/>
            <a:r>
              <a:rPr lang="en-DE" dirty="0"/>
              <a:t>Last version May 2016</a:t>
            </a:r>
            <a:endParaRPr lang="fr-FR" dirty="0"/>
          </a:p>
          <a:p>
            <a:pPr lvl="1"/>
            <a:r>
              <a:rPr lang="fr-FR" dirty="0"/>
              <a:t>Action Point: contact an ITU expert </a:t>
            </a:r>
            <a:r>
              <a:rPr lang="fr-FR" dirty="0" err="1"/>
              <a:t>that</a:t>
            </a:r>
            <a:r>
              <a:rPr lang="fr-FR" dirty="0"/>
              <a:t> </a:t>
            </a:r>
            <a:r>
              <a:rPr lang="fr-FR" dirty="0" err="1"/>
              <a:t>could</a:t>
            </a:r>
            <a:r>
              <a:rPr lang="fr-FR" dirty="0"/>
              <a:t> help us.</a:t>
            </a:r>
            <a:endParaRPr lang="en-US" dirty="0"/>
          </a:p>
          <a:p>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1142436" cy="2852737"/>
          </a:xfrm>
        </p:spPr>
        <p:txBody>
          <a:bodyPr/>
          <a:lstStyle/>
          <a:p>
            <a:r>
              <a:rPr lang="fr-FR" dirty="0" err="1"/>
              <a:t>Potential</a:t>
            </a:r>
            <a:r>
              <a:rPr lang="fr-FR" dirty="0"/>
              <a:t> future IETF </a:t>
            </a:r>
            <a:r>
              <a:rPr lang="fr-FR" dirty="0" err="1"/>
              <a:t>dependencies</a:t>
            </a:r>
            <a:endParaRPr lang="fr-FR" dirty="0"/>
          </a:p>
        </p:txBody>
      </p:sp>
    </p:spTree>
    <p:extLst>
      <p:ext uri="{BB962C8B-B14F-4D97-AF65-F5344CB8AC3E}">
        <p14:creationId xmlns:p14="http://schemas.microsoft.com/office/powerpoint/2010/main" val="42561587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CDE86B-31AE-40B3-A33E-FB3F38B65C92}"/>
              </a:ext>
            </a:extLst>
          </p:cNvPr>
          <p:cNvSpPr>
            <a:spLocks noGrp="1"/>
          </p:cNvSpPr>
          <p:nvPr>
            <p:ph type="title"/>
          </p:nvPr>
        </p:nvSpPr>
        <p:spPr/>
        <p:txBody>
          <a:bodyPr/>
          <a:lstStyle/>
          <a:p>
            <a:r>
              <a:rPr lang="fr-FR" dirty="0"/>
              <a:t>Rel-18 </a:t>
            </a:r>
            <a:r>
              <a:rPr lang="fr-FR" dirty="0" err="1"/>
              <a:t>Studies</a:t>
            </a:r>
            <a:endParaRPr lang="fr-FR" dirty="0"/>
          </a:p>
        </p:txBody>
      </p:sp>
      <p:sp>
        <p:nvSpPr>
          <p:cNvPr id="3" name="Espace réservé du contenu 2">
            <a:extLst>
              <a:ext uri="{FF2B5EF4-FFF2-40B4-BE49-F238E27FC236}">
                <a16:creationId xmlns:a16="http://schemas.microsoft.com/office/drawing/2014/main" id="{FDFC6D86-430B-4936-B6DF-771D595FDAD7}"/>
              </a:ext>
            </a:extLst>
          </p:cNvPr>
          <p:cNvSpPr>
            <a:spLocks noGrp="1"/>
          </p:cNvSpPr>
          <p:nvPr>
            <p:ph idx="1"/>
          </p:nvPr>
        </p:nvSpPr>
        <p:spPr/>
        <p:txBody>
          <a:bodyPr/>
          <a:lstStyle/>
          <a:p>
            <a:pPr>
              <a:defRPr/>
            </a:pPr>
            <a:r>
              <a:rPr lang="en-US" sz="2000" dirty="0">
                <a:solidFill>
                  <a:prstClr val="black"/>
                </a:solidFill>
              </a:rPr>
              <a:t>TR 23.700-53: </a:t>
            </a:r>
            <a:r>
              <a:rPr lang="en-US" sz="1800" dirty="0">
                <a:effectLst/>
                <a:latin typeface="Arial" panose="020B0604020202020204" pitchFamily="34" charset="0"/>
                <a:ea typeface="Calibri" panose="020F0502020204030204" pitchFamily="34" charset="0"/>
              </a:rPr>
              <a:t>Study on ATSSS support in the 5G system architecture; Phase 3</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draft-ietf-quic-multipath-04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draft-ietf-tsvwg-multipath-dccp-07</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a:t>
            </a:r>
            <a:r>
              <a:rPr kumimoji="0" lang="en-US" sz="1800" b="0" i="0" u="none" strike="noStrike" kern="1200" cap="none" spc="0" normalizeH="0" baseline="0" noProof="0" dirty="0" err="1">
                <a:ln>
                  <a:noFill/>
                </a:ln>
                <a:solidFill>
                  <a:prstClr val="black"/>
                </a:solidFill>
                <a:effectLst/>
                <a:uLnTx/>
                <a:uFillTx/>
                <a:latin typeface="Calibri" panose="020F0502020204030204"/>
              </a:rPr>
              <a:t>ietf</a:t>
            </a:r>
            <a:r>
              <a:rPr kumimoji="0" lang="en-US" sz="1800" b="0" i="0" u="none" strike="noStrike" kern="1200" cap="none" spc="0" normalizeH="0" baseline="0" noProof="0" dirty="0">
                <a:ln>
                  <a:noFill/>
                </a:ln>
                <a:solidFill>
                  <a:prstClr val="black"/>
                </a:solidFill>
                <a:effectLst/>
                <a:uLnTx/>
                <a:uFillTx/>
                <a:latin typeface="Calibri" panose="020F0502020204030204"/>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rPr>
              <a:t>ip</a:t>
            </a:r>
            <a:r>
              <a:rPr lang="en-US" sz="1800" dirty="0">
                <a:solidFill>
                  <a:prstClr val="black"/>
                </a:solidFill>
                <a:latin typeface="Calibri" panose="020F0502020204030204"/>
              </a:rPr>
              <a:t>-08</a:t>
            </a:r>
            <a:endParaRPr kumimoji="0" lang="en-US" sz="1800" b="0" i="0" u="none" strike="noStrike" kern="1200" cap="none" spc="0" normalizeH="0" baseline="0" noProof="0" dirty="0">
              <a:ln>
                <a:noFill/>
              </a:ln>
              <a:solidFill>
                <a:prstClr val="black"/>
              </a:solidFill>
              <a:effectLst/>
              <a:uLnTx/>
              <a:uFillTx/>
              <a:latin typeface="Calibri" panose="020F0502020204030204"/>
            </a:endParaRPr>
          </a:p>
          <a:p>
            <a:pPr lvl="2">
              <a:defRPr/>
            </a:pPr>
            <a:endParaRPr lang="en-US" sz="1600" dirty="0">
              <a:solidFill>
                <a:prstClr val="black"/>
              </a:solidFill>
              <a:latin typeface="Calibri" panose="020F0502020204030204"/>
            </a:endParaRPr>
          </a:p>
          <a:p>
            <a:pPr>
              <a:defRPr/>
            </a:pPr>
            <a:r>
              <a:rPr lang="en-US" sz="2000" dirty="0">
                <a:solidFill>
                  <a:prstClr val="black"/>
                </a:solidFill>
              </a:rPr>
              <a:t>TR 23.700-60: </a:t>
            </a:r>
            <a:r>
              <a:rPr lang="en-US" sz="1800" dirty="0">
                <a:effectLst/>
                <a:latin typeface="Arial" panose="020B0604020202020204" pitchFamily="34" charset="0"/>
                <a:ea typeface="Calibri" panose="020F0502020204030204" pitchFamily="34" charset="0"/>
              </a:rPr>
              <a:t>Study on XR (Extended Reality) and media services</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draft-ietf-avtext-framemarking-13</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draft-ietf-quic-http-34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draft-ietf-tsvwg-udp-options-18</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draft-ietf-avtcore-rtp-vvc-14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udp</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quic</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-http</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draft-ietf-masque-h3-datagram</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draft-ietf-httpbis-h3-websockets</a:t>
            </a: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fr-FR" sz="2000" dirty="0"/>
          </a:p>
        </p:txBody>
      </p:sp>
    </p:spTree>
    <p:extLst>
      <p:ext uri="{BB962C8B-B14F-4D97-AF65-F5344CB8AC3E}">
        <p14:creationId xmlns:p14="http://schemas.microsoft.com/office/powerpoint/2010/main" val="133914235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FB7554-298A-0FDE-08F3-EEB0A6A9E2EC}"/>
              </a:ext>
            </a:extLst>
          </p:cNvPr>
          <p:cNvSpPr>
            <a:spLocks noGrp="1"/>
          </p:cNvSpPr>
          <p:nvPr>
            <p:ph type="title"/>
          </p:nvPr>
        </p:nvSpPr>
        <p:spPr/>
        <p:txBody>
          <a:bodyPr/>
          <a:lstStyle/>
          <a:p>
            <a:r>
              <a:rPr lang="fr-FR" dirty="0"/>
              <a:t>Rel-18 </a:t>
            </a:r>
            <a:r>
              <a:rPr lang="fr-FR" dirty="0" err="1"/>
              <a:t>Studies</a:t>
            </a:r>
            <a:endParaRPr lang="fr-FR" dirty="0"/>
          </a:p>
        </p:txBody>
      </p:sp>
      <p:sp>
        <p:nvSpPr>
          <p:cNvPr id="3" name="Espace réservé du contenu 2">
            <a:extLst>
              <a:ext uri="{FF2B5EF4-FFF2-40B4-BE49-F238E27FC236}">
                <a16:creationId xmlns:a16="http://schemas.microsoft.com/office/drawing/2014/main" id="{42F93085-7B7C-8D61-EF8B-1E3CCA2B7E36}"/>
              </a:ext>
            </a:extLst>
          </p:cNvPr>
          <p:cNvSpPr>
            <a:spLocks noGrp="1"/>
          </p:cNvSpPr>
          <p:nvPr>
            <p:ph idx="1"/>
          </p:nvPr>
        </p:nvSpPr>
        <p:spPr/>
        <p:txBody>
          <a:bodyPr/>
          <a:lstStyle/>
          <a:p>
            <a:r>
              <a:rPr lang="fr-FR" sz="1800" dirty="0"/>
              <a:t>TR 33.876: </a:t>
            </a:r>
            <a:r>
              <a:rPr lang="fr-FR" sz="1800" dirty="0" err="1"/>
              <a:t>Study</a:t>
            </a:r>
            <a:r>
              <a:rPr lang="fr-FR" sz="1800" dirty="0"/>
              <a:t> on </a:t>
            </a:r>
            <a:r>
              <a:rPr lang="fr-FR" sz="1800" dirty="0" err="1"/>
              <a:t>automated</a:t>
            </a:r>
            <a:r>
              <a:rPr lang="fr-FR" sz="1800" dirty="0"/>
              <a:t> </a:t>
            </a:r>
            <a:r>
              <a:rPr lang="fr-FR" sz="1800" dirty="0" err="1"/>
              <a:t>certificate</a:t>
            </a:r>
            <a:r>
              <a:rPr lang="fr-FR" sz="1800" dirty="0"/>
              <a:t> management in Service-</a:t>
            </a:r>
            <a:r>
              <a:rPr lang="fr-FR" sz="1800" dirty="0" err="1"/>
              <a:t>Based</a:t>
            </a:r>
            <a:r>
              <a:rPr lang="fr-FR" sz="1800" dirty="0"/>
              <a:t> Architecture (SBA)</a:t>
            </a:r>
          </a:p>
          <a:p>
            <a:pPr lvl="1"/>
            <a:r>
              <a:rPr lang="fr-FR" sz="1600" dirty="0" err="1"/>
              <a:t>Certificate</a:t>
            </a:r>
            <a:r>
              <a:rPr lang="fr-FR" sz="1600" dirty="0"/>
              <a:t> Management Protocol (CMP) Updates, draft-</a:t>
            </a:r>
            <a:r>
              <a:rPr lang="fr-FR" sz="1600" dirty="0" err="1"/>
              <a:t>ietf</a:t>
            </a:r>
            <a:r>
              <a:rPr lang="fr-FR" sz="1600" dirty="0"/>
              <a:t>-</a:t>
            </a:r>
            <a:r>
              <a:rPr lang="fr-FR" sz="1600" dirty="0" err="1"/>
              <a:t>lamps</a:t>
            </a:r>
            <a:r>
              <a:rPr lang="fr-FR" sz="1600" dirty="0"/>
              <a:t>-</a:t>
            </a:r>
            <a:r>
              <a:rPr lang="fr-FR" sz="1600" dirty="0" err="1"/>
              <a:t>cmp</a:t>
            </a:r>
            <a:r>
              <a:rPr lang="fr-FR" sz="1600" dirty="0"/>
              <a:t>-updates</a:t>
            </a:r>
          </a:p>
          <a:p>
            <a:pPr lvl="1"/>
            <a:r>
              <a:rPr lang="fr-FR" sz="1600" dirty="0" err="1"/>
              <a:t>Certificate</a:t>
            </a:r>
            <a:r>
              <a:rPr lang="fr-FR" sz="1600" dirty="0"/>
              <a:t> Management Protocol (CMP) </a:t>
            </a:r>
            <a:r>
              <a:rPr lang="fr-FR" sz="1600" dirty="0" err="1"/>
              <a:t>Algorithms</a:t>
            </a:r>
            <a:r>
              <a:rPr lang="fr-FR" sz="1600" dirty="0"/>
              <a:t>, draft-</a:t>
            </a:r>
            <a:r>
              <a:rPr lang="fr-FR" sz="1600" dirty="0" err="1"/>
              <a:t>ietf</a:t>
            </a:r>
            <a:r>
              <a:rPr lang="fr-FR" sz="1600" dirty="0"/>
              <a:t>-</a:t>
            </a:r>
            <a:r>
              <a:rPr lang="fr-FR" sz="1600" dirty="0" err="1"/>
              <a:t>lamps-cmp-algorithms</a:t>
            </a:r>
            <a:endParaRPr lang="fr-FR" sz="1600" dirty="0"/>
          </a:p>
          <a:p>
            <a:pPr lvl="1"/>
            <a:r>
              <a:rPr lang="fr-FR" sz="1600" dirty="0"/>
              <a:t>X.509 </a:t>
            </a:r>
            <a:r>
              <a:rPr lang="fr-FR" sz="1600" dirty="0" err="1"/>
              <a:t>Certificate</a:t>
            </a:r>
            <a:r>
              <a:rPr lang="fr-FR" sz="1600" dirty="0"/>
              <a:t> Extended Key Usage (EKU) for (JOSE) and CBOR Object </a:t>
            </a:r>
            <a:r>
              <a:rPr lang="fr-FR" sz="1600" dirty="0" err="1"/>
              <a:t>Signing</a:t>
            </a:r>
            <a:r>
              <a:rPr lang="fr-FR" sz="1600" dirty="0"/>
              <a:t> and </a:t>
            </a:r>
            <a:r>
              <a:rPr lang="fr-FR" sz="1600" dirty="0" err="1"/>
              <a:t>Encryption</a:t>
            </a:r>
            <a:r>
              <a:rPr lang="fr-FR" sz="1600" dirty="0"/>
              <a:t> (COSE), draft-</a:t>
            </a:r>
            <a:r>
              <a:rPr lang="fr-FR" sz="1600" dirty="0" err="1"/>
              <a:t>ietf</a:t>
            </a:r>
            <a:r>
              <a:rPr lang="fr-FR" sz="1600" dirty="0"/>
              <a:t>-</a:t>
            </a:r>
            <a:r>
              <a:rPr lang="fr-FR" sz="1600" dirty="0" err="1"/>
              <a:t>lamps-nf-eku</a:t>
            </a:r>
            <a:endParaRPr lang="fr-FR" sz="1600" dirty="0"/>
          </a:p>
          <a:p>
            <a:pPr lvl="1"/>
            <a:r>
              <a:rPr lang="fr-FR" sz="1600" dirty="0" err="1"/>
              <a:t>TNAuthList</a:t>
            </a:r>
            <a:r>
              <a:rPr lang="fr-FR" sz="1600" dirty="0"/>
              <a:t> profile of ACME </a:t>
            </a:r>
            <a:r>
              <a:rPr lang="fr-FR" sz="1600" dirty="0" err="1"/>
              <a:t>Authority</a:t>
            </a:r>
            <a:r>
              <a:rPr lang="fr-FR" sz="1600" dirty="0"/>
              <a:t> </a:t>
            </a:r>
            <a:r>
              <a:rPr lang="fr-FR" sz="1600" dirty="0" err="1"/>
              <a:t>Token</a:t>
            </a:r>
            <a:r>
              <a:rPr lang="fr-FR" sz="1600" dirty="0"/>
              <a:t>, draft-</a:t>
            </a:r>
            <a:r>
              <a:rPr lang="fr-FR" sz="1600" dirty="0" err="1"/>
              <a:t>ietf</a:t>
            </a:r>
            <a:r>
              <a:rPr lang="fr-FR" sz="1600" dirty="0"/>
              <a:t>-</a:t>
            </a:r>
            <a:r>
              <a:rPr lang="fr-FR" sz="1600" dirty="0" err="1"/>
              <a:t>acme-authority-token-tnauthlist</a:t>
            </a:r>
            <a:endParaRPr lang="fr-FR" sz="1600" dirty="0"/>
          </a:p>
          <a:p>
            <a:endParaRPr lang="fr-FR" sz="1800" dirty="0"/>
          </a:p>
        </p:txBody>
      </p:sp>
    </p:spTree>
    <p:extLst>
      <p:ext uri="{BB962C8B-B14F-4D97-AF65-F5344CB8AC3E}">
        <p14:creationId xmlns:p14="http://schemas.microsoft.com/office/powerpoint/2010/main" val="304838684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a:t>Thank You!</a:t>
            </a:r>
          </a:p>
        </p:txBody>
      </p:sp>
      <p:sp>
        <p:nvSpPr>
          <p:cNvPr id="8"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CT Chair</a:t>
            </a:r>
          </a:p>
          <a:p>
            <a:pPr>
              <a:lnSpc>
                <a:spcPct val="100000"/>
              </a:lnSpc>
              <a:spcBef>
                <a:spcPct val="0"/>
              </a:spcBef>
              <a:buFontTx/>
              <a:buNone/>
            </a:pPr>
            <a:r>
              <a:rPr lang="fr-FR" altLang="en-US" sz="1400" dirty="0"/>
              <a:t>IETF Liaison</a:t>
            </a:r>
          </a:p>
          <a:p>
            <a:pPr>
              <a:lnSpc>
                <a:spcPct val="100000"/>
              </a:lnSpc>
              <a:spcBef>
                <a:spcPct val="0"/>
              </a:spcBef>
              <a:buFontTx/>
              <a:buNone/>
            </a:pPr>
            <a:r>
              <a:rPr lang="en-GB" altLang="en-US" sz="1400"/>
              <a:t>Pe</a:t>
            </a:r>
            <a:r>
              <a:rPr lang="en-DE" altLang="en-US" sz="1400"/>
              <a:t>t</a:t>
            </a:r>
            <a:r>
              <a:rPr lang="en-GB" altLang="en-US" sz="1400"/>
              <a:t>e</a:t>
            </a:r>
            <a:r>
              <a:rPr lang="en-DE" altLang="en-US" sz="1400"/>
              <a:t>r.</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r>
              <a:rPr lang="en-DE" altLang="en-US" sz="1400"/>
              <a:t>@</a:t>
            </a:r>
            <a:r>
              <a:rPr lang="en-GB" altLang="en-US" sz="1400"/>
              <a:t>h</a:t>
            </a:r>
            <a:r>
              <a:rPr lang="en-DE" altLang="en-US" sz="1400"/>
              <a:t>u</a:t>
            </a:r>
            <a:r>
              <a:rPr lang="en-GB" altLang="en-US" sz="1400"/>
              <a:t>a</a:t>
            </a:r>
            <a:r>
              <a:rPr lang="en-DE" altLang="en-US" sz="1400"/>
              <a:t>w</a:t>
            </a:r>
            <a:r>
              <a:rPr lang="en-GB" altLang="en-US" sz="1400"/>
              <a:t>e</a:t>
            </a:r>
            <a:r>
              <a:rPr lang="en-DE" altLang="en-US" sz="1400"/>
              <a:t>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3GPP-IETF Coordination</a:t>
            </a:r>
          </a:p>
        </p:txBody>
      </p:sp>
    </p:spTree>
    <p:extLst>
      <p:ext uri="{BB962C8B-B14F-4D97-AF65-F5344CB8AC3E}">
        <p14:creationId xmlns:p14="http://schemas.microsoft.com/office/powerpoint/2010/main" val="2878941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D9FA639E-2037-198D-F994-CD16A6420524}"/>
              </a:ext>
            </a:extLst>
          </p:cNvPr>
          <p:cNvSpPr>
            <a:spLocks noGrp="1"/>
          </p:cNvSpPr>
          <p:nvPr>
            <p:ph type="title"/>
          </p:nvPr>
        </p:nvSpPr>
        <p:spPr/>
        <p:txBody>
          <a:bodyPr/>
          <a:lstStyle/>
          <a:p>
            <a:r>
              <a:rPr lang="fr-FR" dirty="0"/>
              <a:t>IETF-3GPP Coordination meeting</a:t>
            </a:r>
          </a:p>
        </p:txBody>
      </p:sp>
      <p:sp>
        <p:nvSpPr>
          <p:cNvPr id="4" name="Espace réservé du contenu 3">
            <a:extLst>
              <a:ext uri="{FF2B5EF4-FFF2-40B4-BE49-F238E27FC236}">
                <a16:creationId xmlns:a16="http://schemas.microsoft.com/office/drawing/2014/main" id="{86D46C29-6BE7-A0D9-F33D-9D9B433DC11E}"/>
              </a:ext>
            </a:extLst>
          </p:cNvPr>
          <p:cNvSpPr>
            <a:spLocks noGrp="1"/>
          </p:cNvSpPr>
          <p:nvPr>
            <p:ph idx="1"/>
          </p:nvPr>
        </p:nvSpPr>
        <p:spPr/>
        <p:txBody>
          <a:bodyPr/>
          <a:lstStyle/>
          <a:p>
            <a:r>
              <a:rPr lang="fr-FR" dirty="0"/>
              <a:t>Last: @IETF#116 (Yokohama)</a:t>
            </a:r>
          </a:p>
          <a:p>
            <a:pPr lvl="1"/>
            <a:r>
              <a:rPr lang="en-US" dirty="0"/>
              <a:t>2023, March 28, 2.30am UTC (remote access provided)</a:t>
            </a:r>
          </a:p>
          <a:p>
            <a:pPr lvl="1"/>
            <a:r>
              <a:rPr lang="en-US" dirty="0"/>
              <a:t>With CT chair, IETF liaison, IESG members, IAB members, WG chairs and delegates. About 40 attendees</a:t>
            </a:r>
          </a:p>
          <a:p>
            <a:pPr lvl="1"/>
            <a:r>
              <a:rPr lang="fr-FR" dirty="0" err="1"/>
              <a:t>Some</a:t>
            </a:r>
            <a:r>
              <a:rPr lang="fr-FR" dirty="0"/>
              <a:t> issues </a:t>
            </a:r>
            <a:r>
              <a:rPr lang="fr-FR" dirty="0" err="1"/>
              <a:t>with</a:t>
            </a:r>
            <a:r>
              <a:rPr lang="fr-FR" dirty="0"/>
              <a:t> the LS sent by IETF.</a:t>
            </a:r>
          </a:p>
          <a:p>
            <a:pPr lvl="2"/>
            <a:r>
              <a:rPr lang="fr-FR" dirty="0" err="1"/>
              <a:t>Reminder</a:t>
            </a:r>
            <a:r>
              <a:rPr lang="fr-FR" dirty="0"/>
              <a:t> to IETF: LS </a:t>
            </a:r>
            <a:r>
              <a:rPr lang="fr-FR" dirty="0" err="1"/>
              <a:t>from</a:t>
            </a:r>
            <a:r>
              <a:rPr lang="fr-FR" dirty="0"/>
              <a:t> IETF have to </a:t>
            </a:r>
            <a:r>
              <a:rPr lang="en-DE" dirty="0"/>
              <a:t>b</a:t>
            </a:r>
            <a:r>
              <a:rPr lang="en-GB" dirty="0"/>
              <a:t>e</a:t>
            </a:r>
            <a:r>
              <a:rPr lang="en-DE" dirty="0"/>
              <a:t> </a:t>
            </a:r>
            <a:r>
              <a:rPr lang="fr-FR" dirty="0"/>
              <a:t>sent in a </a:t>
            </a:r>
            <a:r>
              <a:rPr lang="fr-FR" dirty="0" err="1"/>
              <a:t>formatted</a:t>
            </a:r>
            <a:r>
              <a:rPr lang="fr-FR" dirty="0"/>
              <a:t> document </a:t>
            </a:r>
            <a:r>
              <a:rPr lang="fr-FR" dirty="0" err="1"/>
              <a:t>attached</a:t>
            </a:r>
            <a:r>
              <a:rPr lang="fr-FR" dirty="0"/>
              <a:t> to the email sent to the 3GPP Liaison </a:t>
            </a:r>
            <a:r>
              <a:rPr lang="fr-FR" dirty="0" err="1"/>
              <a:t>coordinator</a:t>
            </a:r>
            <a:endParaRPr lang="en-US" dirty="0"/>
          </a:p>
          <a:p>
            <a:pPr lvl="1"/>
            <a:r>
              <a:rPr lang="en-GB" dirty="0"/>
              <a:t>Remaining dependencies (about 7) under control</a:t>
            </a:r>
          </a:p>
          <a:p>
            <a:r>
              <a:rPr lang="en-GB" dirty="0"/>
              <a:t>Next: @IETF#117 (San Francisco)</a:t>
            </a:r>
          </a:p>
          <a:p>
            <a:pPr lvl="1"/>
            <a:r>
              <a:rPr lang="en-US" dirty="0"/>
              <a:t>Will be held on 2023, July 24 (TBC)</a:t>
            </a:r>
          </a:p>
          <a:p>
            <a:pPr lvl="1"/>
            <a:r>
              <a:rPr lang="en-US" dirty="0"/>
              <a:t>Remote access will be provided</a:t>
            </a:r>
          </a:p>
          <a:p>
            <a:pPr lvl="1"/>
            <a:endParaRPr lang="en-GB" dirty="0"/>
          </a:p>
          <a:p>
            <a:pPr lvl="1"/>
            <a:endParaRPr lang="en-US" dirty="0"/>
          </a:p>
          <a:p>
            <a:pPr lvl="1"/>
            <a:endParaRPr lang="fr-FR" dirty="0"/>
          </a:p>
        </p:txBody>
      </p:sp>
    </p:spTree>
    <p:extLst>
      <p:ext uri="{BB962C8B-B14F-4D97-AF65-F5344CB8AC3E}">
        <p14:creationId xmlns:p14="http://schemas.microsoft.com/office/powerpoint/2010/main" val="32073464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1DB42F-020E-EB77-E1D2-6F98C8476789}"/>
              </a:ext>
            </a:extLst>
          </p:cNvPr>
          <p:cNvSpPr>
            <a:spLocks noGrp="1"/>
          </p:cNvSpPr>
          <p:nvPr>
            <p:ph type="title"/>
          </p:nvPr>
        </p:nvSpPr>
        <p:spPr/>
        <p:txBody>
          <a:bodyPr/>
          <a:lstStyle/>
          <a:p>
            <a:r>
              <a:rPr lang="en-US" dirty="0"/>
              <a:t>New (formal) IETF - 3GPP IAB group</a:t>
            </a:r>
            <a:endParaRPr lang="fr-FR" dirty="0"/>
          </a:p>
        </p:txBody>
      </p:sp>
      <p:sp>
        <p:nvSpPr>
          <p:cNvPr id="3" name="Espace réservé du contenu 2">
            <a:extLst>
              <a:ext uri="{FF2B5EF4-FFF2-40B4-BE49-F238E27FC236}">
                <a16:creationId xmlns:a16="http://schemas.microsoft.com/office/drawing/2014/main" id="{71142B90-004D-50C2-E289-DA60F0FFC7DC}"/>
              </a:ext>
            </a:extLst>
          </p:cNvPr>
          <p:cNvSpPr>
            <a:spLocks noGrp="1"/>
          </p:cNvSpPr>
          <p:nvPr>
            <p:ph idx="1"/>
          </p:nvPr>
        </p:nvSpPr>
        <p:spPr/>
        <p:txBody>
          <a:bodyPr/>
          <a:lstStyle/>
          <a:p>
            <a:r>
              <a:rPr lang="en-US" dirty="0"/>
              <a:t>Created in April 2023, similar to the IETF-IEEE IAB group</a:t>
            </a:r>
          </a:p>
          <a:p>
            <a:r>
              <a:rPr lang="en-US" dirty="0"/>
              <a:t>Group description</a:t>
            </a:r>
          </a:p>
          <a:p>
            <a:pPr lvl="1"/>
            <a:r>
              <a:rPr lang="en-US" dirty="0"/>
              <a:t>The purpose of this group is to support coordination activities between IETF and 3GPP as documented in </a:t>
            </a:r>
            <a:r>
              <a:rPr lang="en-US" b="1" i="1" dirty="0">
                <a:solidFill>
                  <a:srgbClr val="FF0000"/>
                </a:solidFill>
              </a:rPr>
              <a:t>RFC 3113</a:t>
            </a:r>
            <a:r>
              <a:rPr lang="en-US" dirty="0"/>
              <a:t>. </a:t>
            </a:r>
          </a:p>
          <a:p>
            <a:pPr lvl="1"/>
            <a:r>
              <a:rPr lang="en-US" dirty="0"/>
              <a:t>led jointly by the 3GPP and IETF liaison managers </a:t>
            </a:r>
          </a:p>
          <a:p>
            <a:pPr lvl="1"/>
            <a:r>
              <a:rPr lang="en-US" dirty="0"/>
              <a:t>No fixed membership but participation from relevant IETF Area Directors, IETF WG Chairs, 3GPP WG Chairs, and document authors/editors is encouraged.</a:t>
            </a:r>
          </a:p>
          <a:p>
            <a:pPr lvl="1"/>
            <a:r>
              <a:rPr lang="en-US" dirty="0"/>
              <a:t>See: </a:t>
            </a:r>
            <a:r>
              <a:rPr lang="en-US" dirty="0">
                <a:hlinkClick r:id="rId2"/>
              </a:rPr>
              <a:t>https://datatracker.ietf.org/group/ietf3gpp/about/</a:t>
            </a:r>
            <a:r>
              <a:rPr lang="en-US" dirty="0"/>
              <a:t> </a:t>
            </a:r>
          </a:p>
          <a:p>
            <a:r>
              <a:rPr lang="en-US" dirty="0"/>
              <a:t>Action Points:</a:t>
            </a:r>
          </a:p>
          <a:p>
            <a:pPr lvl="1"/>
            <a:r>
              <a:rPr lang="en-US" dirty="0"/>
              <a:t>Update the dependency list tool or create a new one (with IETF support)</a:t>
            </a:r>
          </a:p>
          <a:p>
            <a:pPr lvl="1"/>
            <a:r>
              <a:rPr lang="en-US" dirty="0"/>
              <a:t>Update RFC 3113: "3GPP-IETF Standardization Collaboration" (2001)</a:t>
            </a:r>
          </a:p>
          <a:p>
            <a:endParaRPr lang="fr-FR" dirty="0"/>
          </a:p>
        </p:txBody>
      </p:sp>
    </p:spTree>
    <p:extLst>
      <p:ext uri="{BB962C8B-B14F-4D97-AF65-F5344CB8AC3E}">
        <p14:creationId xmlns:p14="http://schemas.microsoft.com/office/powerpoint/2010/main" val="6014269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3EB44-9E2E-AA12-0185-226919179962}"/>
              </a:ext>
            </a:extLst>
          </p:cNvPr>
          <p:cNvSpPr>
            <a:spLocks noGrp="1"/>
          </p:cNvSpPr>
          <p:nvPr>
            <p:ph type="title"/>
          </p:nvPr>
        </p:nvSpPr>
        <p:spPr/>
        <p:txBody>
          <a:bodyPr/>
          <a:lstStyle/>
          <a:p>
            <a:r>
              <a:rPr lang="fr-FR" dirty="0"/>
              <a:t>For information</a:t>
            </a:r>
          </a:p>
        </p:txBody>
      </p:sp>
      <p:sp>
        <p:nvSpPr>
          <p:cNvPr id="3" name="Espace réservé du contenu 2">
            <a:extLst>
              <a:ext uri="{FF2B5EF4-FFF2-40B4-BE49-F238E27FC236}">
                <a16:creationId xmlns:a16="http://schemas.microsoft.com/office/drawing/2014/main" id="{C0B65C70-BC13-C37E-C46F-449FFB141ED6}"/>
              </a:ext>
            </a:extLst>
          </p:cNvPr>
          <p:cNvSpPr>
            <a:spLocks noGrp="1"/>
          </p:cNvSpPr>
          <p:nvPr>
            <p:ph idx="1"/>
          </p:nvPr>
        </p:nvSpPr>
        <p:spPr/>
        <p:txBody>
          <a:bodyPr/>
          <a:lstStyle/>
          <a:p>
            <a:r>
              <a:rPr lang="en-US" dirty="0"/>
              <a:t>A new IETF non-working group email list has been created.</a:t>
            </a:r>
          </a:p>
          <a:p>
            <a:pPr lvl="1"/>
            <a:r>
              <a:rPr lang="en-US" dirty="0"/>
              <a:t>List address: </a:t>
            </a:r>
            <a:r>
              <a:rPr lang="en-US" dirty="0">
                <a:hlinkClick r:id="rId2"/>
              </a:rPr>
              <a:t>sat-int@ietf.org</a:t>
            </a:r>
            <a:endParaRPr lang="en-US" dirty="0"/>
          </a:p>
          <a:p>
            <a:pPr lvl="1"/>
            <a:r>
              <a:rPr lang="en-US" dirty="0"/>
              <a:t>Archive:  </a:t>
            </a:r>
            <a:r>
              <a:rPr lang="en-US" dirty="0">
                <a:hlinkClick r:id="rId3"/>
              </a:rPr>
              <a:t>https://mailarchive.ietf.org/arch/browse/sat-int/</a:t>
            </a:r>
            <a:r>
              <a:rPr lang="en-US" dirty="0"/>
              <a:t> </a:t>
            </a:r>
          </a:p>
          <a:p>
            <a:r>
              <a:rPr lang="en-US" dirty="0"/>
              <a:t>Purpose:</a:t>
            </a:r>
          </a:p>
          <a:p>
            <a:pPr lvl="1"/>
            <a:r>
              <a:rPr lang="en-US" dirty="0"/>
              <a:t>To discuss the networking issues and solutions involved in NTN integration with 5G and Internet</a:t>
            </a:r>
          </a:p>
          <a:p>
            <a:pPr lvl="1"/>
            <a:r>
              <a:rPr lang="en-US" dirty="0"/>
              <a:t>The mail list will only focus on the technical topics related to IETF technologies, more specifically in L3 layer such as addressing, routing and switching, traffic engineering, integration with Internet, etc. </a:t>
            </a:r>
          </a:p>
          <a:p>
            <a:pPr lvl="1"/>
            <a:r>
              <a:rPr lang="en-US" dirty="0">
                <a:solidFill>
                  <a:srgbClr val="FF0000"/>
                </a:solidFill>
              </a:rPr>
              <a:t>IMPORTANT</a:t>
            </a:r>
            <a:r>
              <a:rPr lang="en-US" dirty="0"/>
              <a:t>: It is not intended to be a platform for 3GPP discussions except the requirements to IETF, thus all 3GPP solutions in RAN, SA, etc. will be excluded in the discussion.</a:t>
            </a:r>
          </a:p>
          <a:p>
            <a:pPr marL="0" indent="0">
              <a:buNone/>
            </a:pPr>
            <a:endParaRPr lang="fr-FR" dirty="0"/>
          </a:p>
        </p:txBody>
      </p:sp>
    </p:spTree>
    <p:extLst>
      <p:ext uri="{BB962C8B-B14F-4D97-AF65-F5344CB8AC3E}">
        <p14:creationId xmlns:p14="http://schemas.microsoft.com/office/powerpoint/2010/main" val="83453833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IETF-3GPP Liaison Statements</a:t>
            </a:r>
          </a:p>
        </p:txBody>
      </p:sp>
    </p:spTree>
    <p:extLst>
      <p:ext uri="{BB962C8B-B14F-4D97-AF65-F5344CB8AC3E}">
        <p14:creationId xmlns:p14="http://schemas.microsoft.com/office/powerpoint/2010/main" val="210426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3GPP-&gt;IETF</a:t>
            </a:r>
            <a:br>
              <a:rPr lang="en-US" dirty="0"/>
            </a:br>
            <a:r>
              <a:rPr lang="en-US" dirty="0"/>
              <a:t>Reply LS on SCTP-AUTH and DTLS</a:t>
            </a:r>
          </a:p>
        </p:txBody>
      </p:sp>
      <p:sp>
        <p:nvSpPr>
          <p:cNvPr id="3" name="Espace réservé du contenu 2"/>
          <p:cNvSpPr>
            <a:spLocks noGrp="1"/>
          </p:cNvSpPr>
          <p:nvPr>
            <p:ph idx="1"/>
          </p:nvPr>
        </p:nvSpPr>
        <p:spPr/>
        <p:txBody>
          <a:bodyPr>
            <a:normAutofit/>
          </a:bodyPr>
          <a:lstStyle/>
          <a:p>
            <a:r>
              <a:rPr lang="fr-FR" dirty="0"/>
              <a:t>In </a:t>
            </a:r>
            <a:r>
              <a:rPr lang="fr-FR" dirty="0" err="1"/>
              <a:t>response</a:t>
            </a:r>
            <a:r>
              <a:rPr lang="fr-FR" dirty="0"/>
              <a:t> to </a:t>
            </a:r>
            <a:r>
              <a:rPr lang="en-US" dirty="0">
                <a:hlinkClick r:id="rId2"/>
              </a:rPr>
              <a:t>LS on SCTP-AUTH and DTLS </a:t>
            </a:r>
            <a:r>
              <a:rPr lang="fr-FR" dirty="0" err="1"/>
              <a:t>from</a:t>
            </a:r>
            <a:r>
              <a:rPr lang="fr-FR" dirty="0"/>
              <a:t> IETF TSWG</a:t>
            </a:r>
          </a:p>
          <a:p>
            <a:pPr lvl="1"/>
            <a:r>
              <a:rPr lang="en-US" dirty="0"/>
              <a:t>inform RAN3/SA3 of discovered security issues delaying RFC 6083-bis work</a:t>
            </a:r>
          </a:p>
          <a:p>
            <a:pPr lvl="1"/>
            <a:endParaRPr lang="en-US" dirty="0"/>
          </a:p>
          <a:p>
            <a:r>
              <a:rPr lang="en-US" dirty="0"/>
              <a:t>Feedback from SA3:</a:t>
            </a:r>
          </a:p>
          <a:p>
            <a:pPr lvl="1"/>
            <a:r>
              <a:rPr lang="en-US" dirty="0"/>
              <a:t>SA3 agrees that the discovered security issues are serious and need to be solved</a:t>
            </a:r>
          </a:p>
          <a:p>
            <a:pPr lvl="1"/>
            <a:r>
              <a:rPr lang="en-US" dirty="0"/>
              <a:t>SA3’s understanding is that the solution should be based on DTLS</a:t>
            </a:r>
          </a:p>
          <a:p>
            <a:pPr lvl="1"/>
            <a:r>
              <a:rPr lang="en-US" dirty="0"/>
              <a:t>SA3 kindly asks TSVWG to work on and publish a solution as soon as possible</a:t>
            </a:r>
          </a:p>
        </p:txBody>
      </p:sp>
    </p:spTree>
    <p:extLst>
      <p:ext uri="{BB962C8B-B14F-4D97-AF65-F5344CB8AC3E}">
        <p14:creationId xmlns:p14="http://schemas.microsoft.com/office/powerpoint/2010/main" val="95322236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p:txBody>
          <a:bodyPr/>
          <a:lstStyle/>
          <a:p>
            <a:r>
              <a:rPr lang="en-US"/>
              <a:t>3GPP-&gt;IETF:</a:t>
            </a:r>
            <a:br>
              <a:rPr lang="en-US"/>
            </a:br>
            <a:r>
              <a:rPr lang="en-US" err="1"/>
              <a:t>isInvariant</a:t>
            </a:r>
            <a:r>
              <a:rPr lang="en-US"/>
              <a:t> and </a:t>
            </a:r>
            <a:r>
              <a:rPr lang="en-US" err="1"/>
              <a:t>SystemCreated</a:t>
            </a:r>
            <a:r>
              <a:rPr lang="en-US"/>
              <a:t> in YANG </a:t>
            </a:r>
            <a:endParaRPr lang="fr-FR"/>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p:txBody>
          <a:bodyPr/>
          <a:lstStyle/>
          <a:p>
            <a:r>
              <a:rPr lang="en-US" dirty="0">
                <a:hlinkClick r:id="rId2"/>
              </a:rPr>
              <a:t>LS on need for modeling </a:t>
            </a:r>
            <a:r>
              <a:rPr lang="en-US" dirty="0" err="1">
                <a:hlinkClick r:id="rId2"/>
              </a:rPr>
              <a:t>isInvariant</a:t>
            </a:r>
            <a:r>
              <a:rPr lang="en-US" dirty="0">
                <a:hlinkClick r:id="rId2"/>
              </a:rPr>
              <a:t> and </a:t>
            </a:r>
            <a:r>
              <a:rPr lang="en-US" dirty="0" err="1">
                <a:hlinkClick r:id="rId2"/>
              </a:rPr>
              <a:t>SystemCreated</a:t>
            </a:r>
            <a:r>
              <a:rPr lang="en-US" dirty="0">
                <a:hlinkClick r:id="rId2"/>
              </a:rPr>
              <a:t> in YANG</a:t>
            </a:r>
            <a:r>
              <a:rPr lang="en-US" dirty="0"/>
              <a:t> to </a:t>
            </a:r>
            <a:r>
              <a:rPr lang="en-US" dirty="0" err="1"/>
              <a:t>Netmod</a:t>
            </a:r>
            <a:r>
              <a:rPr lang="en-US" dirty="0"/>
              <a:t> (03/23)</a:t>
            </a:r>
          </a:p>
          <a:p>
            <a:r>
              <a:rPr lang="en-US" dirty="0"/>
              <a:t>3GPP Requirements</a:t>
            </a:r>
          </a:p>
          <a:p>
            <a:pPr lvl="1"/>
            <a:r>
              <a:rPr lang="en-US" dirty="0"/>
              <a:t>A solution to represent the </a:t>
            </a:r>
            <a:r>
              <a:rPr lang="en-US" dirty="0" err="1"/>
              <a:t>isInvariant</a:t>
            </a:r>
            <a:r>
              <a:rPr lang="en-US" dirty="0"/>
              <a:t> and </a:t>
            </a:r>
            <a:r>
              <a:rPr lang="en-US" dirty="0" err="1"/>
              <a:t>SystemCreated</a:t>
            </a:r>
            <a:r>
              <a:rPr lang="en-US" dirty="0"/>
              <a:t> properties in IETF defined YANG statements is needed to support 3GPP stage3 YANG data model.</a:t>
            </a:r>
          </a:p>
          <a:p>
            <a:pPr lvl="1"/>
            <a:r>
              <a:rPr lang="en-US" dirty="0"/>
              <a:t>3GPP SA5 sees </a:t>
            </a:r>
            <a:r>
              <a:rPr lang="en-US" dirty="0">
                <a:hlinkClick r:id="rId3"/>
              </a:rPr>
              <a:t>draft-ma-</a:t>
            </a:r>
            <a:r>
              <a:rPr lang="en-US" dirty="0" err="1">
                <a:hlinkClick r:id="rId3"/>
              </a:rPr>
              <a:t>netmod</a:t>
            </a:r>
            <a:r>
              <a:rPr lang="en-US" dirty="0">
                <a:hlinkClick r:id="rId3"/>
              </a:rPr>
              <a:t>-immutable-flag</a:t>
            </a:r>
            <a:r>
              <a:rPr lang="en-US" dirty="0"/>
              <a:t> as a potential solution</a:t>
            </a:r>
          </a:p>
          <a:p>
            <a:r>
              <a:rPr lang="en-US" dirty="0"/>
              <a:t>Discussed in the IETF-3GPP coordination meeting</a:t>
            </a:r>
          </a:p>
          <a:p>
            <a:r>
              <a:rPr lang="en-US" dirty="0"/>
              <a:t>WG adoption currently discussed on </a:t>
            </a:r>
            <a:r>
              <a:rPr lang="en-US" dirty="0" err="1"/>
              <a:t>netmod</a:t>
            </a:r>
            <a:r>
              <a:rPr lang="en-US" dirty="0"/>
              <a:t> mailing list</a:t>
            </a:r>
          </a:p>
          <a:p>
            <a:pPr lvl="1"/>
            <a:r>
              <a:rPr lang="en-US" dirty="0"/>
              <a:t>Interested companies should express their support for this draft</a:t>
            </a:r>
          </a:p>
          <a:p>
            <a:endParaRPr lang="en-US" dirty="0"/>
          </a:p>
          <a:p>
            <a:endParaRPr lang="en-US" dirty="0"/>
          </a:p>
          <a:p>
            <a:pPr marL="0" indent="0">
              <a:buNone/>
            </a:pPr>
            <a:endParaRPr lang="en-US" dirty="0"/>
          </a:p>
          <a:p>
            <a:endParaRPr lang="fr-FR" dirty="0"/>
          </a:p>
        </p:txBody>
      </p:sp>
    </p:spTree>
    <p:extLst>
      <p:ext uri="{BB962C8B-B14F-4D97-AF65-F5344CB8AC3E}">
        <p14:creationId xmlns:p14="http://schemas.microsoft.com/office/powerpoint/2010/main" val="54267910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7222825-62ea-40f3-96b5-5375c07996e2}" enabled="1" method="Privileged" siteId="{90c7a20a-f34b-40bf-bc48-b9253b6f5d20}" contentBits="0" removed="0"/>
</clbl:labelList>
</file>

<file path=docProps/app.xml><?xml version="1.0" encoding="utf-8"?>
<Properties xmlns="http://schemas.openxmlformats.org/officeDocument/2006/extended-properties" xmlns:vt="http://schemas.openxmlformats.org/officeDocument/2006/docPropsVTypes">
  <Template>Office Theme</Template>
  <TotalTime>33089</TotalTime>
  <Words>1201</Words>
  <Application>Microsoft Office PowerPoint</Application>
  <PresentationFormat>Grand écran</PresentationFormat>
  <Paragraphs>159</Paragraphs>
  <Slides>29</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29</vt:i4>
      </vt:variant>
    </vt:vector>
  </HeadingPairs>
  <TitlesOfParts>
    <vt:vector size="35" baseType="lpstr">
      <vt:lpstr>Arial</vt:lpstr>
      <vt:lpstr>Arial </vt:lpstr>
      <vt:lpstr>Calibri</vt:lpstr>
      <vt:lpstr>Calibri Light</vt:lpstr>
      <vt:lpstr>Times New Roman</vt:lpstr>
      <vt:lpstr>Office Theme</vt:lpstr>
      <vt:lpstr>IETF Status Report  to TSG CT/SA#100</vt:lpstr>
      <vt:lpstr>Contents</vt:lpstr>
      <vt:lpstr>3GPP-IETF Coordination</vt:lpstr>
      <vt:lpstr>IETF-3GPP Coordination meeting</vt:lpstr>
      <vt:lpstr>New (formal) IETF - 3GPP IAB group</vt:lpstr>
      <vt:lpstr>For information</vt:lpstr>
      <vt:lpstr>IETF-3GPP Liaison Statements</vt:lpstr>
      <vt:lpstr>3GPP-&gt;IETF Reply LS on SCTP-AUTH and DTLS</vt:lpstr>
      <vt:lpstr>3GPP-&gt;IETF: isInvariant and SystemCreated in YANG </vt:lpstr>
      <vt:lpstr>IETF-&gt;3GPP</vt:lpstr>
      <vt:lpstr>Tracking requests to IANA</vt:lpstr>
      <vt:lpstr>IANA assignment request handling</vt:lpstr>
      <vt:lpstr>3GPP allocated port numbers</vt:lpstr>
      <vt:lpstr>IETF Dependencies</vt:lpstr>
      <vt:lpstr>New Published RFCs</vt:lpstr>
      <vt:lpstr>IETF reference updates</vt:lpstr>
      <vt:lpstr>Drafts in RFC Editor queue</vt:lpstr>
      <vt:lpstr>Drafts in RFC Editor queue</vt:lpstr>
      <vt:lpstr>Drafts under IESG review</vt:lpstr>
      <vt:lpstr>Drafts under IESG review</vt:lpstr>
      <vt:lpstr>Drafts under IESG review</vt:lpstr>
      <vt:lpstr>Active WG document</vt:lpstr>
      <vt:lpstr>Active WG document</vt:lpstr>
      <vt:lpstr>Individual submission</vt:lpstr>
      <vt:lpstr>Individual submission</vt:lpstr>
      <vt:lpstr>Potential future IETF dependencies</vt:lpstr>
      <vt:lpstr>Rel-18 Studies</vt:lpstr>
      <vt:lpstr>Rel-18 Studies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29.509_Rapporteur</cp:lastModifiedBy>
  <cp:revision>823</cp:revision>
  <dcterms:created xsi:type="dcterms:W3CDTF">2010-02-05T13:52:04Z</dcterms:created>
  <dcterms:modified xsi:type="dcterms:W3CDTF">2023-06-14T08:19:47Z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(2)dPi8fkddb9lcVeaaGGTPy5ZPepfHwVvtNtHOnZxQR+Cj5MLgd2E6PoathvYWN9cI+TzFWzSV
rnbXRM9efDEZf6LLMnzsfCKLGltK9qx2RJW283kjmSNJEFXWmnIkYGvq9OBi6AIcXGJ+iDLj
as4OFxiVDBxZMmN0sbCc8rXbF9872visD1XIZh+LhH21TskVG0vaeCVtfDUyyD5/2n8+HkfS
YP1EmJzLEkCXIking7</vt:lpwstr>
  </property>
  <property fmtid="{D5CDD505-2E9C-101B-9397-08002B2CF9AE}" pid="10" name="_2015_ms_pID_7253431">
    <vt:lpwstr>FgbHmg8xNmSMEfnhkO414U/pbJV1SqhsumWdcnDjv9ndYVDvxd9/R+
aT5N2BVTmAPve0+IcfVSrnPk9LpqUQNNVQdAfZ5R8LBGOCgwBkD6cMPDC+bcWDUjpEZz1qIj
YD9fwSsA6PG3o+eTnTdXSp+5Z213jEuae1zGqZkqQG3jl+qQIwJBy/Hg5n2d0lskZUiE+4gl
1s86kl+2LhL6Ypr4</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1685994863</vt:lpwstr>
  </property>
</Properties>
</file>