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0"/>
  </p:notesMasterIdLst>
  <p:handoutMasterIdLst>
    <p:handoutMasterId r:id="rId61"/>
  </p:handoutMasterIdLst>
  <p:sldIdLst>
    <p:sldId id="341" r:id="rId5"/>
    <p:sldId id="490" r:id="rId6"/>
    <p:sldId id="472" r:id="rId7"/>
    <p:sldId id="525" r:id="rId8"/>
    <p:sldId id="420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515" r:id="rId21"/>
    <p:sldId id="466" r:id="rId22"/>
    <p:sldId id="365" r:id="rId23"/>
    <p:sldId id="498" r:id="rId24"/>
    <p:sldId id="469" r:id="rId25"/>
    <p:sldId id="542" r:id="rId26"/>
    <p:sldId id="500" r:id="rId27"/>
    <p:sldId id="541" r:id="rId28"/>
    <p:sldId id="406" r:id="rId29"/>
    <p:sldId id="509" r:id="rId30"/>
    <p:sldId id="439" r:id="rId31"/>
    <p:sldId id="518" r:id="rId32"/>
    <p:sldId id="474" r:id="rId33"/>
    <p:sldId id="526" r:id="rId34"/>
    <p:sldId id="430" r:id="rId35"/>
    <p:sldId id="501" r:id="rId36"/>
    <p:sldId id="416" r:id="rId37"/>
    <p:sldId id="414" r:id="rId38"/>
    <p:sldId id="412" r:id="rId39"/>
    <p:sldId id="503" r:id="rId40"/>
    <p:sldId id="522" r:id="rId41"/>
    <p:sldId id="523" r:id="rId42"/>
    <p:sldId id="524" r:id="rId43"/>
    <p:sldId id="528" r:id="rId44"/>
    <p:sldId id="533" r:id="rId45"/>
    <p:sldId id="517" r:id="rId46"/>
    <p:sldId id="529" r:id="rId47"/>
    <p:sldId id="530" r:id="rId48"/>
    <p:sldId id="531" r:id="rId49"/>
    <p:sldId id="532" r:id="rId50"/>
    <p:sldId id="534" r:id="rId51"/>
    <p:sldId id="446" r:id="rId52"/>
    <p:sldId id="535" r:id="rId53"/>
    <p:sldId id="536" r:id="rId54"/>
    <p:sldId id="537" r:id="rId55"/>
    <p:sldId id="538" r:id="rId56"/>
    <p:sldId id="539" r:id="rId57"/>
    <p:sldId id="540" r:id="rId58"/>
    <p:sldId id="464" r:id="rId5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103" d="100"/>
          <a:sy n="103" d="100"/>
        </p:scale>
        <p:origin x="1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33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Taipei, 12 – 16 June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SP-230747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0_Taipei/Docs/CP-231356.zip" TargetMode="External"/><Relationship Id="rId3" Type="http://schemas.openxmlformats.org/officeDocument/2006/relationships/hyperlink" Target="https://www.3gpp.org/ftp/tsg_ct/tsg_ct/TSGC_100_Taipei/Docs/CP-231350.zip" TargetMode="External"/><Relationship Id="rId7" Type="http://schemas.openxmlformats.org/officeDocument/2006/relationships/hyperlink" Target="https://www.3gpp.org/ftp/tsg_ct/tsg_ct/TSGC_100_Taipei/Docs/CP-23135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354.zip" TargetMode="External"/><Relationship Id="rId5" Type="http://schemas.openxmlformats.org/officeDocument/2006/relationships/hyperlink" Target="https://www.3gpp.org/ftp/tsg_ct/tsg_ct/TSGC_100_Taipei/Docs/CP-231353.zip" TargetMode="External"/><Relationship Id="rId4" Type="http://schemas.openxmlformats.org/officeDocument/2006/relationships/hyperlink" Target="https://www.3gpp.org/ftp/tsg_ct/tsg_ct/TSGC_100_Taipei/Docs/CP-231351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357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0_Taipei/Docs/CP-231358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0_Taipei/Docs/CP-231194.zip" TargetMode="External"/><Relationship Id="rId3" Type="http://schemas.openxmlformats.org/officeDocument/2006/relationships/hyperlink" Target="https://www.3gpp.org/ftp/tsg_ct/tsg_ct/TSGC_100_Taipei/Docs/CP-231024.zip" TargetMode="External"/><Relationship Id="rId7" Type="http://schemas.openxmlformats.org/officeDocument/2006/relationships/hyperlink" Target="https://www.3gpp.org/ftp/tsg_ct/tsg_ct/TSGC_100_Taipei/Docs/CP-231193.zip" TargetMode="External"/><Relationship Id="rId2" Type="http://schemas.openxmlformats.org/officeDocument/2006/relationships/hyperlink" Target="https://www.3gpp.org/ftp/tsg_ct/tsg_ct/TSGC_100_Taipei/Docs/CP-23102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192.zip" TargetMode="External"/><Relationship Id="rId5" Type="http://schemas.openxmlformats.org/officeDocument/2006/relationships/hyperlink" Target="https://www.3gpp.org/ftp/tsg_ct/tsg_ct/TSGC_100_Taipei/Docs/CP-231191.zip" TargetMode="External"/><Relationship Id="rId4" Type="http://schemas.openxmlformats.org/officeDocument/2006/relationships/hyperlink" Target="https://www.3gpp.org/ftp/tsg_ct/tsg_ct/TSGC_100_Taipei/Docs/CP-231190.zip" TargetMode="External"/><Relationship Id="rId9" Type="http://schemas.openxmlformats.org/officeDocument/2006/relationships/hyperlink" Target="https://www.3gpp.org/ftp/tsg_ct/tsg_ct/TSGC_100_Taipei/Docs/CP-2311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0_Taipei/Docs/CP-231360.zip" TargetMode="External"/><Relationship Id="rId3" Type="http://schemas.openxmlformats.org/officeDocument/2006/relationships/hyperlink" Target="https://www.3gpp.org/ftp/tsg_ct/tsg_ct/TSGC_100_Taipei/Docs/CP-231197.zip" TargetMode="External"/><Relationship Id="rId7" Type="http://schemas.openxmlformats.org/officeDocument/2006/relationships/hyperlink" Target="https://www.3gpp.org/ftp/tsg_ct/tsg_ct/TSGC_100_Taipei/Docs/CP-231287.zip" TargetMode="External"/><Relationship Id="rId2" Type="http://schemas.openxmlformats.org/officeDocument/2006/relationships/hyperlink" Target="https://www.3gpp.org/ftp/tsg_ct/tsg_ct/TSGC_100_Taipei/Docs/CP-231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286.zip" TargetMode="External"/><Relationship Id="rId5" Type="http://schemas.openxmlformats.org/officeDocument/2006/relationships/hyperlink" Target="https://www.3gpp.org/ftp/tsg_ct/tsg_ct/TSGC_100_Taipei/Docs/CP-231285.zip" TargetMode="External"/><Relationship Id="rId4" Type="http://schemas.openxmlformats.org/officeDocument/2006/relationships/hyperlink" Target="https://www.3gpp.org/ftp/tsg_ct/tsg_ct/TSGC_100_Taipei/Docs/CP-231284.zip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023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hyperlink" Target="mailto:li.zhijun3@zte.com.c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SA#100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acting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363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1494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8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15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1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184 registered</a:t>
            </a:r>
          </a:p>
          <a:p>
            <a:pPr lvl="2"/>
            <a:r>
              <a:rPr lang="en-US" altLang="fr-FR" dirty="0"/>
              <a:t>114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542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541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380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31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(6)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42 (35)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101 (177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1205 (688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8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5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ha</a:t>
            </a:r>
            <a:r>
              <a:rPr lang="en-DE" altLang="en-US"/>
              <a:t>s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a</a:t>
            </a:r>
            <a:r>
              <a:rPr lang="en-DE" altLang="en-US"/>
              <a:t>r</a:t>
            </a:r>
            <a:r>
              <a:rPr lang="en-GB" altLang="en-US"/>
              <a:t>t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o</a:t>
            </a:r>
            <a:r>
              <a:rPr lang="en-GB" altLang="en-US"/>
              <a:t>r</a:t>
            </a:r>
            <a:r>
              <a:rPr lang="en-DE" altLang="en-US"/>
              <a:t>k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g</a:t>
            </a:r>
            <a:r>
              <a:rPr lang="en-DE" altLang="en-US"/>
              <a:t>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a</a:t>
            </a:r>
            <a:r>
              <a:rPr lang="en-DE" altLang="en-US"/>
              <a:t> </a:t>
            </a:r>
            <a:r>
              <a:rPr lang="en-GB" altLang="en-US"/>
              <a:t>n</a:t>
            </a:r>
            <a:r>
              <a:rPr lang="en-DE" altLang="en-US"/>
              <a:t>u</a:t>
            </a:r>
            <a:r>
              <a:rPr lang="en-GB" altLang="en-US"/>
              <a:t>m</a:t>
            </a:r>
            <a:r>
              <a:rPr lang="en-DE" altLang="en-US"/>
              <a:t>b</a:t>
            </a:r>
            <a:r>
              <a:rPr lang="en-GB" altLang="en-US"/>
              <a:t>e</a:t>
            </a:r>
            <a:r>
              <a:rPr lang="en-DE" altLang="en-US"/>
              <a:t>r </a:t>
            </a:r>
            <a:r>
              <a:rPr lang="en-GB" altLang="en-US"/>
              <a:t>o</a:t>
            </a:r>
            <a:r>
              <a:rPr lang="en-DE" altLang="en-US"/>
              <a:t>f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-18 WI </a:t>
            </a:r>
          </a:p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W</a:t>
            </a:r>
            <a:r>
              <a:rPr lang="en-DE" altLang="en-US"/>
              <a:t>G</a:t>
            </a:r>
            <a:r>
              <a:rPr lang="en-GB" altLang="en-US"/>
              <a:t>s</a:t>
            </a:r>
            <a:r>
              <a:rPr lang="en-DE" altLang="en-US"/>
              <a:t> have  made good  progress on Rel-18</a:t>
            </a:r>
          </a:p>
          <a:p>
            <a:r>
              <a:rPr lang="en-DE" altLang="en-US"/>
              <a:t> Some </a:t>
            </a:r>
            <a:r>
              <a:rPr lang="en-GB" altLang="en-US"/>
              <a:t>D</a:t>
            </a:r>
            <a:r>
              <a:rPr lang="en-DE" altLang="en-US"/>
              <a:t>o</a:t>
            </a:r>
            <a:r>
              <a:rPr lang="en-GB" altLang="en-US"/>
              <a:t>c</a:t>
            </a:r>
            <a:r>
              <a:rPr lang="en-DE" altLang="en-US"/>
              <a:t>u</a:t>
            </a:r>
            <a:r>
              <a:rPr lang="en-GB" altLang="en-US"/>
              <a:t>m</a:t>
            </a:r>
            <a:r>
              <a:rPr lang="en-DE" altLang="en-US"/>
              <a:t>ents had to be postponed </a:t>
            </a:r>
            <a:r>
              <a:rPr lang="en-GB" altLang="en-US"/>
              <a:t>i</a:t>
            </a:r>
            <a:r>
              <a:rPr lang="en-DE" altLang="en-US"/>
              <a:t>n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W</a:t>
            </a:r>
            <a:r>
              <a:rPr lang="en-DE" altLang="en-US"/>
              <a:t>G</a:t>
            </a:r>
            <a:r>
              <a:rPr lang="en-GB" altLang="en-US"/>
              <a:t>s</a:t>
            </a:r>
            <a:r>
              <a:rPr lang="en-DE" altLang="en-US"/>
              <a:t> and SA WG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re asked to provide </a:t>
            </a:r>
            <a:r>
              <a:rPr lang="en-GB" altLang="en-US"/>
              <a:t>f</a:t>
            </a:r>
            <a:r>
              <a:rPr lang="en-DE" altLang="en-US"/>
              <a:t>e</a:t>
            </a:r>
            <a:r>
              <a:rPr lang="en-GB" altLang="en-US"/>
              <a:t>e</a:t>
            </a:r>
            <a:r>
              <a:rPr lang="en-DE" altLang="en-US"/>
              <a:t>d</a:t>
            </a:r>
            <a:r>
              <a:rPr lang="en-GB" altLang="en-US"/>
              <a:t>b</a:t>
            </a:r>
            <a:r>
              <a:rPr lang="en-DE" altLang="en-US"/>
              <a:t>a</a:t>
            </a:r>
            <a:r>
              <a:rPr lang="en-GB" altLang="en-US"/>
              <a:t>c</a:t>
            </a:r>
            <a:r>
              <a:rPr lang="en-DE" altLang="en-US"/>
              <a:t>k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guidance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i</a:t>
            </a:r>
            <a:r>
              <a:rPr lang="en-DE" altLang="en-US"/>
              <a:t>s</a:t>
            </a:r>
            <a:r>
              <a:rPr lang="en-GB" altLang="en-US"/>
              <a:t>s</a:t>
            </a:r>
            <a:r>
              <a:rPr lang="en-DE" altLang="en-US"/>
              <a:t>u</a:t>
            </a:r>
            <a:r>
              <a:rPr lang="en-GB" altLang="en-US"/>
              <a:t>e</a:t>
            </a:r>
            <a:r>
              <a:rPr lang="en-DE" altLang="en-US"/>
              <a:t>s  </a:t>
            </a:r>
            <a:r>
              <a:rPr lang="en-GB" altLang="en-US"/>
              <a:t>r</a:t>
            </a:r>
            <a:r>
              <a:rPr lang="en-DE" altLang="en-US"/>
              <a:t>a</a:t>
            </a:r>
            <a:r>
              <a:rPr lang="en-GB" altLang="en-US"/>
              <a:t>ise</a:t>
            </a:r>
            <a:r>
              <a:rPr lang="en-DE" altLang="en-US"/>
              <a:t>d  </a:t>
            </a:r>
            <a:r>
              <a:rPr lang="en-GB" altLang="en-US"/>
              <a:t>i</a:t>
            </a:r>
            <a:r>
              <a:rPr lang="en-DE" altLang="en-US"/>
              <a:t>n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L</a:t>
            </a:r>
            <a:r>
              <a:rPr lang="en-DE" altLang="en-US"/>
              <a:t>S</a:t>
            </a:r>
            <a:r>
              <a:rPr lang="en-GB" altLang="en-US"/>
              <a:t>s</a:t>
            </a:r>
            <a:r>
              <a:rPr lang="en-DE" altLang="en-US"/>
              <a:t>. SA WGs should try to provide replies to th</a:t>
            </a:r>
            <a:r>
              <a:rPr lang="en-GB" altLang="en-US"/>
              <a:t>e</a:t>
            </a:r>
            <a:r>
              <a:rPr lang="en-DE" altLang="en-US"/>
              <a:t>s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L</a:t>
            </a:r>
            <a:r>
              <a:rPr lang="en-DE" altLang="en-US"/>
              <a:t>S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s  </a:t>
            </a:r>
            <a:r>
              <a:rPr lang="en-GB" altLang="en-US"/>
              <a:t>s</a:t>
            </a:r>
            <a:r>
              <a:rPr lang="en-DE" altLang="en-US"/>
              <a:t>o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a</a:t>
            </a:r>
            <a:r>
              <a:rPr lang="en-DE" altLang="en-US"/>
              <a:t>s </a:t>
            </a:r>
            <a:r>
              <a:rPr lang="en-GB" altLang="en-US"/>
              <a:t>p</a:t>
            </a:r>
            <a:r>
              <a:rPr lang="en-DE" altLang="en-US"/>
              <a:t>o</a:t>
            </a:r>
            <a:r>
              <a:rPr lang="en-GB" altLang="en-US"/>
              <a:t>s</a:t>
            </a:r>
            <a:r>
              <a:rPr lang="en-DE" altLang="en-US"/>
              <a:t>s</a:t>
            </a:r>
            <a:r>
              <a:rPr lang="en-GB" altLang="en-US"/>
              <a:t>i</a:t>
            </a:r>
            <a:r>
              <a:rPr lang="en-DE" altLang="en-US"/>
              <a:t>b</a:t>
            </a:r>
            <a:r>
              <a:rPr lang="en-GB" altLang="en-US"/>
              <a:t>l</a:t>
            </a:r>
            <a:r>
              <a:rPr lang="en-DE" altLang="en-US"/>
              <a:t>e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a</a:t>
            </a:r>
            <a:r>
              <a:rPr lang="en-DE" altLang="en-US"/>
              <a:t>l</a:t>
            </a:r>
            <a:r>
              <a:rPr lang="en-GB" altLang="en-US"/>
              <a:t>l</a:t>
            </a:r>
            <a:r>
              <a:rPr lang="en-DE" altLang="en-US"/>
              <a:t>o</a:t>
            </a:r>
            <a:r>
              <a:rPr lang="en-GB" altLang="en-US"/>
              <a:t>w</a:t>
            </a:r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p</a:t>
            </a:r>
            <a:r>
              <a:rPr lang="en-DE" altLang="en-US"/>
              <a:t>r</a:t>
            </a:r>
            <a:r>
              <a:rPr lang="en-GB" altLang="en-US"/>
              <a:t>o</a:t>
            </a:r>
            <a:r>
              <a:rPr lang="en-DE" altLang="en-US"/>
              <a:t>g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s</a:t>
            </a:r>
            <a:r>
              <a:rPr lang="en-DE" altLang="en-US"/>
              <a:t>s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o</a:t>
            </a:r>
            <a:r>
              <a:rPr lang="en-GB" altLang="en-US"/>
              <a:t>r</a:t>
            </a:r>
            <a:r>
              <a:rPr lang="en-DE" altLang="en-US"/>
              <a:t>k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s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i</a:t>
            </a:r>
            <a:r>
              <a:rPr lang="en-DE" altLang="en-US"/>
              <a:t>s</a:t>
            </a:r>
            <a:r>
              <a:rPr lang="en-GB" altLang="en-US"/>
              <a:t>s</a:t>
            </a:r>
            <a:r>
              <a:rPr lang="en-DE" altLang="en-US"/>
              <a:t>u</a:t>
            </a:r>
            <a:r>
              <a:rPr lang="en-GB" altLang="en-US"/>
              <a:t>e</a:t>
            </a:r>
            <a:r>
              <a:rPr lang="en-DE" altLang="en-US"/>
              <a:t>s.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DE"/>
              <a:t> </a:t>
            </a:r>
            <a:r>
              <a:rPr lang="en-GB"/>
              <a:t>N</a:t>
            </a:r>
            <a:r>
              <a:rPr lang="en-DE"/>
              <a:t>o </a:t>
            </a:r>
            <a:r>
              <a:rPr lang="en-GB"/>
              <a:t>b</a:t>
            </a:r>
            <a:r>
              <a:rPr lang="en-DE"/>
              <a:t>a</a:t>
            </a:r>
            <a:r>
              <a:rPr lang="en-GB"/>
              <a:t>c</a:t>
            </a:r>
            <a:r>
              <a:rPr lang="en-DE"/>
              <a:t>k</a:t>
            </a:r>
            <a:r>
              <a:rPr lang="en-GB"/>
              <a:t>w</a:t>
            </a:r>
            <a:r>
              <a:rPr lang="en-DE"/>
              <a:t>a</a:t>
            </a:r>
            <a:r>
              <a:rPr lang="en-GB"/>
              <a:t>r</a:t>
            </a:r>
            <a:r>
              <a:rPr lang="en-DE"/>
              <a:t>d 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c</a:t>
            </a:r>
            <a:r>
              <a:rPr lang="en-DE"/>
              <a:t>o</a:t>
            </a:r>
            <a:r>
              <a:rPr lang="en-GB"/>
              <a:t>m</a:t>
            </a:r>
            <a:r>
              <a:rPr lang="en-DE"/>
              <a:t>p</a:t>
            </a:r>
            <a:r>
              <a:rPr lang="en-GB"/>
              <a:t>a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b</a:t>
            </a:r>
            <a:r>
              <a:rPr lang="en-GB"/>
              <a:t>l</a:t>
            </a:r>
            <a:r>
              <a:rPr lang="en-DE"/>
              <a:t>e </a:t>
            </a:r>
            <a:r>
              <a:rPr lang="en-GB"/>
              <a:t>c</a:t>
            </a:r>
            <a:r>
              <a:rPr lang="en-DE"/>
              <a:t>h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e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h</a:t>
            </a:r>
            <a:r>
              <a:rPr lang="en-DE"/>
              <a:t>a</a:t>
            </a:r>
            <a:r>
              <a:rPr lang="en-GB"/>
              <a:t>v</a:t>
            </a:r>
            <a:r>
              <a:rPr lang="en-DE"/>
              <a:t>e </a:t>
            </a:r>
            <a:r>
              <a:rPr lang="en-GB"/>
              <a:t>b</a:t>
            </a:r>
            <a:r>
              <a:rPr lang="en-DE"/>
              <a:t>e</a:t>
            </a:r>
            <a:r>
              <a:rPr lang="en-GB"/>
              <a:t>e</a:t>
            </a:r>
            <a:r>
              <a:rPr lang="en-DE"/>
              <a:t>n </a:t>
            </a:r>
            <a:r>
              <a:rPr lang="en-GB"/>
              <a:t>a</a:t>
            </a:r>
            <a:r>
              <a:rPr lang="en-DE"/>
              <a:t>p</a:t>
            </a:r>
            <a:r>
              <a:rPr lang="en-GB"/>
              <a:t>p</a:t>
            </a:r>
            <a:r>
              <a:rPr lang="en-DE"/>
              <a:t>r</a:t>
            </a:r>
            <a:r>
              <a:rPr lang="en-GB"/>
              <a:t>o</a:t>
            </a:r>
            <a:r>
              <a:rPr lang="en-DE"/>
              <a:t>v</a:t>
            </a:r>
            <a:r>
              <a:rPr lang="en-GB"/>
              <a:t>e</a:t>
            </a:r>
            <a:r>
              <a:rPr lang="en-DE"/>
              <a:t>d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C</a:t>
            </a:r>
            <a:r>
              <a:rPr lang="en-DE"/>
              <a:t>T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i</a:t>
            </a:r>
            <a:r>
              <a:rPr lang="en-DE"/>
              <a:t>s 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m</a:t>
            </a:r>
            <a:r>
              <a:rPr lang="en-DE"/>
              <a:t>e</a:t>
            </a:r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6550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400" dirty="0"/>
              <a:t>H</a:t>
            </a:r>
            <a:r>
              <a:rPr lang="en-DE" altLang="en-US" sz="2400" dirty="0"/>
              <a:t>a</a:t>
            </a:r>
            <a:r>
              <a:rPr lang="en-GB" altLang="en-US" sz="2400" dirty="0"/>
              <a:t>n</a:t>
            </a:r>
            <a:r>
              <a:rPr lang="en-DE" altLang="en-US" sz="2400" dirty="0"/>
              <a:t>d</a:t>
            </a:r>
            <a:r>
              <a:rPr lang="en-GB" altLang="en-US" sz="2400" dirty="0"/>
              <a:t>l</a:t>
            </a:r>
            <a:r>
              <a:rPr lang="en-DE" altLang="en-US" sz="2400" dirty="0"/>
              <a:t>i</a:t>
            </a:r>
            <a:r>
              <a:rPr lang="en-GB" altLang="en-US" sz="2400" dirty="0"/>
              <a:t>n</a:t>
            </a:r>
            <a:r>
              <a:rPr lang="en-DE" altLang="en-US" sz="2400" dirty="0"/>
              <a:t>g </a:t>
            </a:r>
            <a:r>
              <a:rPr lang="en-GB" altLang="en-US" sz="2400" dirty="0"/>
              <a:t>o</a:t>
            </a:r>
            <a:r>
              <a:rPr lang="en-DE" altLang="en-US" sz="2400" dirty="0"/>
              <a:t>f </a:t>
            </a:r>
            <a:r>
              <a:rPr lang="en-GB" altLang="en-US" sz="2400" dirty="0"/>
              <a:t>O</a:t>
            </a:r>
            <a:r>
              <a:rPr lang="en-DE" altLang="en-US" sz="2400" dirty="0"/>
              <a:t>p</a:t>
            </a:r>
            <a:r>
              <a:rPr lang="en-GB" altLang="en-US" sz="2400" dirty="0"/>
              <a:t>e</a:t>
            </a:r>
            <a:r>
              <a:rPr lang="en-DE" altLang="en-US" sz="2400" dirty="0"/>
              <a:t>n</a:t>
            </a:r>
            <a:r>
              <a:rPr lang="en-GB" altLang="en-US" sz="2400" dirty="0"/>
              <a:t>A</a:t>
            </a:r>
            <a:r>
              <a:rPr lang="en-DE" altLang="en-US" sz="2400" dirty="0"/>
              <a:t>P</a:t>
            </a:r>
            <a:r>
              <a:rPr lang="en-GB" altLang="en-US" sz="2400" dirty="0"/>
              <a:t>I (see also SP-230415, SP-230416, SP-230418)</a:t>
            </a:r>
            <a:endParaRPr lang="en-DE" altLang="en-US" sz="2400" dirty="0"/>
          </a:p>
          <a:p>
            <a:r>
              <a:rPr lang="en-DE" altLang="en-US" sz="2400" dirty="0"/>
              <a:t>C</a:t>
            </a:r>
            <a:r>
              <a:rPr lang="en-GB" altLang="en-US" sz="2400" dirty="0"/>
              <a:t>T</a:t>
            </a:r>
            <a:r>
              <a:rPr lang="en-DE" altLang="en-US" sz="2400" dirty="0"/>
              <a:t>1, CT3 </a:t>
            </a:r>
            <a:r>
              <a:rPr lang="en-GB" altLang="en-US" sz="2400" dirty="0"/>
              <a:t>a</a:t>
            </a:r>
            <a:r>
              <a:rPr lang="en-DE" altLang="en-US" sz="2400" dirty="0"/>
              <a:t>n</a:t>
            </a:r>
            <a:r>
              <a:rPr lang="en-GB" altLang="en-US" sz="2400" dirty="0"/>
              <a:t>d</a:t>
            </a:r>
            <a:r>
              <a:rPr lang="en-DE" altLang="en-US" sz="2400" dirty="0"/>
              <a:t> </a:t>
            </a:r>
            <a:r>
              <a:rPr lang="en-GB" altLang="en-US" sz="2400" dirty="0"/>
              <a:t>C</a:t>
            </a:r>
            <a:r>
              <a:rPr lang="en-DE" altLang="en-US" sz="2400" dirty="0"/>
              <a:t>T4 </a:t>
            </a:r>
            <a:r>
              <a:rPr lang="en-GB" altLang="en-US" sz="2400" dirty="0"/>
              <a:t>h</a:t>
            </a:r>
            <a:r>
              <a:rPr lang="en-DE" altLang="en-US" sz="2400" dirty="0"/>
              <a:t>a</a:t>
            </a:r>
            <a:r>
              <a:rPr lang="en-GB" altLang="en-US" sz="2400" dirty="0"/>
              <a:t>v</a:t>
            </a:r>
            <a:r>
              <a:rPr lang="en-DE" altLang="en-US" sz="2400" dirty="0"/>
              <a:t>e </a:t>
            </a:r>
            <a:r>
              <a:rPr lang="en-GB" altLang="en-US" sz="2400" dirty="0"/>
              <a:t>d</a:t>
            </a:r>
            <a:r>
              <a:rPr lang="en-DE" altLang="en-US" sz="2400" dirty="0"/>
              <a:t>i</a:t>
            </a:r>
            <a:r>
              <a:rPr lang="en-GB" altLang="en-US" sz="2400" dirty="0"/>
              <a:t>s</a:t>
            </a:r>
            <a:r>
              <a:rPr lang="en-DE" altLang="en-US" sz="2400" dirty="0"/>
              <a:t>c</a:t>
            </a:r>
            <a:r>
              <a:rPr lang="en-GB" altLang="en-US" sz="2400" dirty="0"/>
              <a:t>u</a:t>
            </a:r>
            <a:r>
              <a:rPr lang="en-DE" altLang="en-US" sz="2400" dirty="0"/>
              <a:t>s</a:t>
            </a:r>
            <a:r>
              <a:rPr lang="en-GB" altLang="en-US" sz="2400" dirty="0"/>
              <a:t>s</a:t>
            </a:r>
            <a:r>
              <a:rPr lang="en-DE" altLang="en-US" sz="2400" dirty="0"/>
              <a:t>e</a:t>
            </a:r>
            <a:r>
              <a:rPr lang="en-GB" altLang="en-US" sz="2400" dirty="0"/>
              <a:t>d</a:t>
            </a:r>
            <a:r>
              <a:rPr lang="en-DE" altLang="en-US" sz="2400" dirty="0"/>
              <a:t> </a:t>
            </a:r>
            <a:r>
              <a:rPr lang="en-GB" altLang="en-US" sz="2400" dirty="0"/>
              <a:t>t</a:t>
            </a:r>
            <a:r>
              <a:rPr lang="en-DE" altLang="en-US" sz="2400" dirty="0"/>
              <a:t>h</a:t>
            </a:r>
            <a:r>
              <a:rPr lang="en-GB" altLang="en-US" sz="2400" dirty="0"/>
              <a:t>e</a:t>
            </a:r>
            <a:r>
              <a:rPr lang="en-DE" altLang="en-US" sz="2400" dirty="0"/>
              <a:t> </a:t>
            </a:r>
            <a:r>
              <a:rPr lang="en-GB" altLang="en-US" sz="2400" dirty="0"/>
              <a:t>d</a:t>
            </a:r>
            <a:r>
              <a:rPr lang="en-DE" altLang="en-US" sz="2400" dirty="0"/>
              <a:t>i</a:t>
            </a:r>
            <a:r>
              <a:rPr lang="en-GB" altLang="en-US" sz="2400" dirty="0"/>
              <a:t>s</a:t>
            </a:r>
            <a:r>
              <a:rPr lang="en-DE" altLang="en-US" sz="2400" dirty="0"/>
              <a:t>c</a:t>
            </a:r>
            <a:r>
              <a:rPr lang="en-GB" altLang="en-US" sz="2400" dirty="0"/>
              <a:t>u</a:t>
            </a:r>
            <a:r>
              <a:rPr lang="en-DE" altLang="en-US" sz="2400" dirty="0"/>
              <a:t>s</a:t>
            </a:r>
            <a:r>
              <a:rPr lang="en-GB" altLang="en-US" sz="2400" dirty="0"/>
              <a:t>s</a:t>
            </a:r>
            <a:r>
              <a:rPr lang="en-DE" altLang="en-US" sz="2400" dirty="0"/>
              <a:t>i</a:t>
            </a:r>
            <a:r>
              <a:rPr lang="en-GB" altLang="en-US" sz="2400" dirty="0"/>
              <a:t>o</a:t>
            </a:r>
            <a:r>
              <a:rPr lang="en-DE" altLang="en-US" sz="2400" dirty="0"/>
              <a:t>n </a:t>
            </a:r>
            <a:r>
              <a:rPr lang="en-GB" altLang="en-US" sz="2400" dirty="0"/>
              <a:t>p</a:t>
            </a:r>
            <a:r>
              <a:rPr lang="en-DE" altLang="en-US" sz="2400" dirty="0"/>
              <a:t>a</a:t>
            </a:r>
            <a:r>
              <a:rPr lang="en-GB" altLang="en-US" sz="2400" dirty="0"/>
              <a:t>p</a:t>
            </a:r>
            <a:r>
              <a:rPr lang="en-DE" altLang="en-US" sz="2400" dirty="0"/>
              <a:t>e</a:t>
            </a:r>
            <a:r>
              <a:rPr lang="en-GB" altLang="en-US" sz="2400" dirty="0"/>
              <a:t>r</a:t>
            </a:r>
            <a:r>
              <a:rPr lang="en-DE" altLang="en-US" sz="2400" dirty="0"/>
              <a:t> </a:t>
            </a:r>
            <a:r>
              <a:rPr lang="en-GB" sz="2400" dirty="0"/>
              <a:t>SP-230391</a:t>
            </a:r>
            <a:r>
              <a:rPr lang="en-DE" altLang="en-US" sz="2400" dirty="0"/>
              <a:t> </a:t>
            </a:r>
            <a:r>
              <a:rPr lang="en-GB" altLang="en-US" sz="2400" dirty="0"/>
              <a:t>f</a:t>
            </a:r>
            <a:r>
              <a:rPr lang="en-DE" altLang="en-US" sz="2400" dirty="0"/>
              <a:t>r</a:t>
            </a:r>
            <a:r>
              <a:rPr lang="en-GB" altLang="en-US" sz="2400" dirty="0"/>
              <a:t>o</a:t>
            </a:r>
            <a:r>
              <a:rPr lang="en-DE" altLang="en-US" sz="2400" dirty="0"/>
              <a:t>m la</a:t>
            </a:r>
            <a:r>
              <a:rPr lang="en-GB" altLang="en-US" sz="2400" dirty="0"/>
              <a:t>s</a:t>
            </a:r>
            <a:r>
              <a:rPr lang="en-DE" altLang="en-US" sz="2400" dirty="0"/>
              <a:t>t </a:t>
            </a:r>
            <a:r>
              <a:rPr lang="en-GB" altLang="en-US" sz="2400" dirty="0"/>
              <a:t>S</a:t>
            </a:r>
            <a:r>
              <a:rPr lang="en-DE" altLang="en-US" sz="2400" dirty="0"/>
              <a:t>A </a:t>
            </a:r>
            <a:r>
              <a:rPr lang="en-GB" altLang="en-US" sz="2400" dirty="0"/>
              <a:t>p</a:t>
            </a:r>
            <a:r>
              <a:rPr lang="en-DE" altLang="en-US" sz="2400" dirty="0"/>
              <a:t>l</a:t>
            </a:r>
            <a:r>
              <a:rPr lang="en-GB" altLang="en-US" sz="2400" dirty="0"/>
              <a:t>e</a:t>
            </a:r>
            <a:r>
              <a:rPr lang="en-DE" altLang="en-US" sz="2400" dirty="0"/>
              <a:t>n</a:t>
            </a:r>
            <a:r>
              <a:rPr lang="en-GB" altLang="en-US" sz="2400" dirty="0"/>
              <a:t>a</a:t>
            </a:r>
            <a:r>
              <a:rPr lang="en-DE" altLang="en-US" sz="2400" dirty="0"/>
              <a:t>ry</a:t>
            </a:r>
            <a:r>
              <a:rPr lang="de-DE" altLang="en-US" sz="2400" dirty="0"/>
              <a:t>, proposing to allow to store normative source code in Forge/GitLab and not in the TS word file as an Annex</a:t>
            </a:r>
            <a:r>
              <a:rPr lang="en-DE" altLang="en-US" sz="2400" dirty="0"/>
              <a:t>.</a:t>
            </a:r>
          </a:p>
          <a:p>
            <a:r>
              <a:rPr lang="en-DE" altLang="en-US" sz="2400" dirty="0"/>
              <a:t> </a:t>
            </a:r>
            <a:r>
              <a:rPr lang="en-GB" sz="2400" dirty="0"/>
              <a:t>The existing process has proven to work satisfactorily in CT WGs during the last 4 years of intensive usage of the 3GPP Forge/GitLab, which has also lowered the number of syntax faults in the OpenAPI specifications to essentially zero</a:t>
            </a:r>
            <a:r>
              <a:rPr lang="en-DE" sz="2400" dirty="0"/>
              <a:t>.</a:t>
            </a:r>
            <a:endParaRPr lang="de-DE" sz="2400" dirty="0"/>
          </a:p>
          <a:p>
            <a:r>
              <a:rPr lang="de-DE" altLang="en-US" sz="2400" dirty="0"/>
              <a:t>The current process also allows to easily trace changes in the source code.</a:t>
            </a:r>
          </a:p>
          <a:p>
            <a:r>
              <a:rPr lang="en-DE" altLang="en-US" sz="2400" dirty="0"/>
              <a:t>CT WGs decided </a:t>
            </a:r>
            <a:r>
              <a:rPr lang="en-GB" altLang="en-US" sz="2400" dirty="0"/>
              <a:t>a</a:t>
            </a:r>
            <a:r>
              <a:rPr lang="en-DE" altLang="en-US" sz="2400" dirty="0"/>
              <a:t>n</a:t>
            </a:r>
            <a:r>
              <a:rPr lang="en-GB" altLang="en-US" sz="2400" dirty="0"/>
              <a:t>d</a:t>
            </a:r>
            <a:r>
              <a:rPr lang="en-DE" altLang="en-US" sz="2400" dirty="0"/>
              <a:t> </a:t>
            </a:r>
            <a:r>
              <a:rPr lang="en-GB" altLang="en-US" sz="2400" dirty="0"/>
              <a:t>p</a:t>
            </a:r>
            <a:r>
              <a:rPr lang="en-DE" altLang="en-US" sz="2400" dirty="0"/>
              <a:t>r</a:t>
            </a:r>
            <a:r>
              <a:rPr lang="en-GB" altLang="en-US" sz="2400" dirty="0"/>
              <a:t>e</a:t>
            </a:r>
            <a:r>
              <a:rPr lang="en-DE" altLang="en-US" sz="2400" dirty="0"/>
              <a:t>f</a:t>
            </a:r>
            <a:r>
              <a:rPr lang="en-GB" altLang="en-US" sz="2400" dirty="0"/>
              <a:t>e</a:t>
            </a:r>
            <a:r>
              <a:rPr lang="en-DE" altLang="en-US" sz="2400" dirty="0"/>
              <a:t>r</a:t>
            </a:r>
            <a:r>
              <a:rPr lang="en-GB" altLang="en-US" sz="2400" dirty="0"/>
              <a:t>e</a:t>
            </a:r>
            <a:r>
              <a:rPr lang="en-DE" altLang="en-US" sz="2400" dirty="0"/>
              <a:t>d to stick to the</a:t>
            </a:r>
            <a:r>
              <a:rPr lang="en-GB" altLang="en-US" sz="2400" dirty="0" err="1"/>
              <a:t>i</a:t>
            </a:r>
            <a:r>
              <a:rPr lang="en-DE" altLang="en-US" sz="2400" dirty="0"/>
              <a:t>r current </a:t>
            </a:r>
            <a:r>
              <a:rPr lang="en-GB" altLang="en-US" sz="2400" dirty="0"/>
              <a:t>p</a:t>
            </a:r>
            <a:r>
              <a:rPr lang="en-DE" altLang="en-US" sz="2400" dirty="0"/>
              <a:t>r</a:t>
            </a:r>
            <a:r>
              <a:rPr lang="en-GB" altLang="en-US" sz="2400" dirty="0"/>
              <a:t>o</a:t>
            </a:r>
            <a:r>
              <a:rPr lang="en-DE" altLang="en-US" sz="2400" dirty="0"/>
              <a:t>c</a:t>
            </a:r>
            <a:r>
              <a:rPr lang="en-GB" altLang="en-US" sz="2400" dirty="0"/>
              <a:t>e</a:t>
            </a:r>
            <a:r>
              <a:rPr lang="en-DE" altLang="en-US" sz="2400" dirty="0"/>
              <a:t>s</a:t>
            </a:r>
            <a:r>
              <a:rPr lang="en-GB" altLang="en-US" sz="2400" dirty="0"/>
              <a:t>s</a:t>
            </a:r>
            <a:r>
              <a:rPr lang="en-DE" altLang="en-US" sz="2400" dirty="0"/>
              <a:t> of handling </a:t>
            </a:r>
            <a:r>
              <a:rPr lang="en-GB" altLang="en-US" sz="2400" dirty="0"/>
              <a:t>O</a:t>
            </a:r>
            <a:r>
              <a:rPr lang="en-DE" altLang="en-US" sz="2400" dirty="0"/>
              <a:t>p</a:t>
            </a:r>
            <a:r>
              <a:rPr lang="en-GB" altLang="en-US" sz="2400" dirty="0"/>
              <a:t>e</a:t>
            </a:r>
            <a:r>
              <a:rPr lang="en-DE" altLang="en-US" sz="2400" dirty="0"/>
              <a:t>n </a:t>
            </a:r>
            <a:r>
              <a:rPr lang="en-GB" altLang="en-US" sz="2400" dirty="0"/>
              <a:t>A</a:t>
            </a:r>
            <a:r>
              <a:rPr lang="en-DE" altLang="en-US" sz="2400" dirty="0"/>
              <a:t>P</a:t>
            </a:r>
            <a:r>
              <a:rPr lang="en-GB" altLang="en-US" sz="2400" dirty="0"/>
              <a:t>I source code as</a:t>
            </a:r>
            <a:r>
              <a:rPr lang="en-DE" altLang="en-US" sz="2400" dirty="0"/>
              <a:t> </a:t>
            </a:r>
            <a:r>
              <a:rPr lang="en-GB" altLang="en-US" sz="2400" dirty="0" err="1"/>
              <a:t>i</a:t>
            </a:r>
            <a:r>
              <a:rPr lang="en-DE" altLang="en-US" sz="2400" dirty="0"/>
              <a:t>t has shown </a:t>
            </a:r>
            <a:r>
              <a:rPr lang="de-DE" altLang="en-US" sz="2400" dirty="0"/>
              <a:t>to</a:t>
            </a:r>
            <a:r>
              <a:rPr lang="en-DE" altLang="en-US" sz="2400" dirty="0"/>
              <a:t> work well in CT WGs. </a:t>
            </a:r>
          </a:p>
          <a:p>
            <a:r>
              <a:rPr lang="en-GB" altLang="en-US" sz="2400" dirty="0"/>
              <a:t>I</a:t>
            </a:r>
            <a:r>
              <a:rPr lang="en-DE" altLang="en-US" sz="2400" dirty="0"/>
              <a:t>F </a:t>
            </a:r>
            <a:r>
              <a:rPr lang="en-GB" altLang="en-US" sz="2400" dirty="0"/>
              <a:t>S</a:t>
            </a:r>
            <a:r>
              <a:rPr lang="en-DE" altLang="en-US" sz="2400" dirty="0"/>
              <a:t>A </a:t>
            </a:r>
            <a:r>
              <a:rPr lang="en-GB" altLang="en-US" sz="2400" dirty="0"/>
              <a:t>d</a:t>
            </a:r>
            <a:r>
              <a:rPr lang="en-DE" altLang="en-US" sz="2400" dirty="0"/>
              <a:t>e</a:t>
            </a:r>
            <a:r>
              <a:rPr lang="en-GB" altLang="en-US" sz="2400" dirty="0"/>
              <a:t>c</a:t>
            </a:r>
            <a:r>
              <a:rPr lang="en-DE" altLang="en-US" sz="2400" dirty="0"/>
              <a:t>i</a:t>
            </a:r>
            <a:r>
              <a:rPr lang="en-GB" altLang="en-US" sz="2400" dirty="0"/>
              <a:t>d</a:t>
            </a:r>
            <a:r>
              <a:rPr lang="en-DE" altLang="en-US" sz="2400" dirty="0"/>
              <a:t>e</a:t>
            </a:r>
            <a:r>
              <a:rPr lang="en-GB" altLang="en-US" sz="2400" dirty="0"/>
              <a:t>s</a:t>
            </a:r>
            <a:r>
              <a:rPr lang="en-DE" altLang="en-US" sz="2400" dirty="0"/>
              <a:t> </a:t>
            </a:r>
            <a:r>
              <a:rPr lang="en-GB" altLang="en-US" sz="2400" dirty="0"/>
              <a:t>t</a:t>
            </a:r>
            <a:r>
              <a:rPr lang="en-DE" altLang="en-US" sz="2400" dirty="0"/>
              <a:t>o </a:t>
            </a:r>
            <a:r>
              <a:rPr lang="en-GB" altLang="en-US" sz="2400" dirty="0"/>
              <a:t>a</a:t>
            </a:r>
            <a:r>
              <a:rPr lang="en-DE" altLang="en-US" sz="2400" dirty="0"/>
              <a:t>d</a:t>
            </a:r>
            <a:r>
              <a:rPr lang="en-GB" altLang="en-US" sz="2400" dirty="0"/>
              <a:t>op</a:t>
            </a:r>
            <a:r>
              <a:rPr lang="de-DE" altLang="en-US" sz="2400" dirty="0"/>
              <a:t>t</a:t>
            </a:r>
            <a:r>
              <a:rPr lang="en-DE" altLang="en-US" sz="2400" dirty="0"/>
              <a:t> </a:t>
            </a:r>
            <a:r>
              <a:rPr lang="en-GB" altLang="en-US" sz="2400" dirty="0"/>
              <a:t>t</a:t>
            </a:r>
            <a:r>
              <a:rPr lang="en-DE" altLang="en-US" sz="2400" dirty="0"/>
              <a:t>h</a:t>
            </a:r>
            <a:r>
              <a:rPr lang="en-GB" altLang="en-US" sz="2400" dirty="0"/>
              <a:t>e</a:t>
            </a:r>
            <a:r>
              <a:rPr lang="en-DE" altLang="en-US" sz="2400" dirty="0"/>
              <a:t> </a:t>
            </a:r>
            <a:r>
              <a:rPr lang="en-GB" altLang="en-US" sz="2400" dirty="0"/>
              <a:t>w</a:t>
            </a:r>
            <a:r>
              <a:rPr lang="en-DE" altLang="en-US" sz="2400" dirty="0"/>
              <a:t>a</a:t>
            </a:r>
            <a:r>
              <a:rPr lang="en-GB" altLang="en-US" sz="2400" dirty="0"/>
              <a:t>y</a:t>
            </a:r>
            <a:r>
              <a:rPr lang="en-DE" altLang="en-US" sz="2400" dirty="0"/>
              <a:t> </a:t>
            </a:r>
            <a:r>
              <a:rPr lang="en-GB" altLang="en-US" sz="2400" dirty="0"/>
              <a:t>o</a:t>
            </a:r>
            <a:r>
              <a:rPr lang="en-DE" altLang="en-US" sz="2400" dirty="0"/>
              <a:t>f </a:t>
            </a:r>
            <a:r>
              <a:rPr lang="en-GB" altLang="en-US" sz="2400" dirty="0"/>
              <a:t>h</a:t>
            </a:r>
            <a:r>
              <a:rPr lang="en-DE" altLang="en-US" sz="2400" dirty="0"/>
              <a:t>a</a:t>
            </a:r>
            <a:r>
              <a:rPr lang="en-GB" altLang="en-US" sz="2400" dirty="0"/>
              <a:t>n</a:t>
            </a:r>
            <a:r>
              <a:rPr lang="en-DE" altLang="en-US" sz="2400" dirty="0"/>
              <a:t>dling OpenAPI</a:t>
            </a:r>
            <a:r>
              <a:rPr lang="de-DE" altLang="en-US" sz="2400" dirty="0"/>
              <a:t> source code</a:t>
            </a:r>
            <a:r>
              <a:rPr lang="en-DE" altLang="en-US" sz="2400" dirty="0"/>
              <a:t> as propo</a:t>
            </a:r>
            <a:r>
              <a:rPr lang="en-GB" altLang="en-US" sz="2400" dirty="0"/>
              <a:t>s</a:t>
            </a:r>
            <a:r>
              <a:rPr lang="en-DE" altLang="en-US" sz="2400" dirty="0"/>
              <a:t>e</a:t>
            </a:r>
            <a:r>
              <a:rPr lang="en-GB" altLang="en-US" sz="2400" dirty="0"/>
              <a:t>d</a:t>
            </a:r>
            <a:r>
              <a:rPr lang="en-DE" altLang="en-US" sz="2400" dirty="0"/>
              <a:t> </a:t>
            </a:r>
            <a:r>
              <a:rPr lang="en-GB" altLang="en-US" sz="2400" dirty="0"/>
              <a:t>b</a:t>
            </a:r>
            <a:r>
              <a:rPr lang="en-DE" altLang="en-US" sz="2400" dirty="0"/>
              <a:t>y </a:t>
            </a:r>
            <a:r>
              <a:rPr lang="en-GB" altLang="en-US" sz="2400" dirty="0"/>
              <a:t>S</a:t>
            </a:r>
            <a:r>
              <a:rPr lang="en-DE" altLang="en-US" sz="2400" dirty="0"/>
              <a:t>A5, </a:t>
            </a:r>
            <a:r>
              <a:rPr lang="en-GB" altLang="en-US" sz="2400" dirty="0"/>
              <a:t>S</a:t>
            </a:r>
            <a:r>
              <a:rPr lang="en-DE" altLang="en-US" sz="2400" dirty="0"/>
              <a:t>A </a:t>
            </a:r>
            <a:r>
              <a:rPr lang="en-GB" altLang="en-US" sz="2400" dirty="0"/>
              <a:t>h</a:t>
            </a:r>
            <a:r>
              <a:rPr lang="en-DE" altLang="en-US" sz="2400" dirty="0"/>
              <a:t>a</a:t>
            </a:r>
            <a:r>
              <a:rPr lang="en-GB" altLang="en-US" sz="2400" dirty="0"/>
              <a:t>s</a:t>
            </a:r>
            <a:r>
              <a:rPr lang="en-DE" altLang="en-US" sz="2400" dirty="0"/>
              <a:t> </a:t>
            </a:r>
            <a:r>
              <a:rPr lang="en-GB" altLang="en-US" sz="2400" dirty="0"/>
              <a:t>t</a:t>
            </a:r>
            <a:r>
              <a:rPr lang="en-DE" altLang="en-US" sz="2400" dirty="0"/>
              <a:t>o </a:t>
            </a:r>
            <a:r>
              <a:rPr lang="en-GB" altLang="en-US" sz="2400" dirty="0"/>
              <a:t>m</a:t>
            </a:r>
            <a:r>
              <a:rPr lang="en-DE" altLang="en-US" sz="2400" dirty="0"/>
              <a:t>a</a:t>
            </a:r>
            <a:r>
              <a:rPr lang="en-GB" altLang="en-US" sz="2400" dirty="0"/>
              <a:t>k</a:t>
            </a:r>
            <a:r>
              <a:rPr lang="en-DE" altLang="en-US" sz="2400" dirty="0"/>
              <a:t>e </a:t>
            </a:r>
            <a:r>
              <a:rPr lang="en-GB" altLang="en-US" sz="2400" dirty="0"/>
              <a:t>s</a:t>
            </a:r>
            <a:r>
              <a:rPr lang="en-DE" altLang="en-US" sz="2400" dirty="0"/>
              <a:t>u</a:t>
            </a:r>
            <a:r>
              <a:rPr lang="en-GB" altLang="en-US" sz="2400" dirty="0"/>
              <a:t>r</a:t>
            </a:r>
            <a:r>
              <a:rPr lang="en-DE" altLang="en-US" sz="2400" dirty="0"/>
              <a:t>e </a:t>
            </a:r>
            <a:r>
              <a:rPr lang="en-GB" altLang="en-US" sz="2400" dirty="0"/>
              <a:t>t</a:t>
            </a:r>
            <a:r>
              <a:rPr lang="en-DE" altLang="en-US" sz="2400" dirty="0"/>
              <a:t>h</a:t>
            </a:r>
            <a:r>
              <a:rPr lang="en-GB" altLang="en-US" sz="2400" dirty="0"/>
              <a:t>a</a:t>
            </a:r>
            <a:r>
              <a:rPr lang="en-DE" altLang="en-US" sz="2400" dirty="0"/>
              <a:t>t </a:t>
            </a:r>
            <a:r>
              <a:rPr lang="en-GB" altLang="en-US" sz="2400" dirty="0"/>
              <a:t>C</a:t>
            </a:r>
            <a:r>
              <a:rPr lang="en-DE" altLang="en-US" sz="2400" dirty="0"/>
              <a:t>T </a:t>
            </a:r>
            <a:r>
              <a:rPr lang="en-GB" altLang="en-US" sz="2400" dirty="0"/>
              <a:t>c</a:t>
            </a:r>
            <a:r>
              <a:rPr lang="en-DE" altLang="en-US" sz="2400" dirty="0"/>
              <a:t>a</a:t>
            </a:r>
            <a:r>
              <a:rPr lang="en-GB" altLang="en-US" sz="2400" dirty="0"/>
              <a:t>n</a:t>
            </a:r>
            <a:r>
              <a:rPr lang="en-DE" altLang="en-US" sz="2400" dirty="0"/>
              <a:t> </a:t>
            </a:r>
            <a:r>
              <a:rPr lang="en-GB" altLang="en-US" sz="2400" dirty="0"/>
              <a:t>c</a:t>
            </a:r>
            <a:r>
              <a:rPr lang="en-DE" altLang="en-US" sz="2400" dirty="0"/>
              <a:t>o</a:t>
            </a:r>
            <a:r>
              <a:rPr lang="en-GB" altLang="en-US" sz="2400" dirty="0"/>
              <a:t>n</a:t>
            </a:r>
            <a:r>
              <a:rPr lang="en-DE" altLang="en-US" sz="2400" dirty="0"/>
              <a:t>t</a:t>
            </a:r>
            <a:r>
              <a:rPr lang="en-GB" altLang="en-US" sz="2400" dirty="0" err="1"/>
              <a:t>i</a:t>
            </a:r>
            <a:r>
              <a:rPr lang="en-DE" altLang="en-US" sz="2400" dirty="0"/>
              <a:t>n</a:t>
            </a:r>
            <a:r>
              <a:rPr lang="en-GB" altLang="en-US" sz="2400" dirty="0"/>
              <a:t>u</a:t>
            </a:r>
            <a:r>
              <a:rPr lang="en-DE" altLang="en-US" sz="2400" dirty="0"/>
              <a:t>e </a:t>
            </a:r>
            <a:r>
              <a:rPr lang="de-DE" altLang="en-US" sz="2400" dirty="0"/>
              <a:t>with the</a:t>
            </a:r>
            <a:r>
              <a:rPr lang="en-DE" altLang="en-US" sz="2400" dirty="0"/>
              <a:t> current way  of working.</a:t>
            </a:r>
            <a:br>
              <a:rPr lang="en-DE" altLang="en-US" sz="2400" dirty="0"/>
            </a:b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</a:t>
            </a:r>
            <a:r>
              <a:rPr lang="en-GB" altLang="ja-JP"/>
              <a:t>to </a:t>
            </a:r>
            <a:r>
              <a:rPr lang="en-DE" altLang="ja-JP"/>
              <a:t>P</a:t>
            </a:r>
            <a:r>
              <a:rPr lang="en-GB" altLang="ja-JP"/>
              <a:t>u</a:t>
            </a:r>
            <a:r>
              <a:rPr lang="en-DE" altLang="ja-JP"/>
              <a:t>n</a:t>
            </a:r>
            <a:r>
              <a:rPr lang="en-GB" altLang="ja-JP"/>
              <a:t>e</a:t>
            </a:r>
            <a:r>
              <a:rPr lang="en-DE" altLang="ja-JP"/>
              <a:t>e</a:t>
            </a:r>
            <a:r>
              <a:rPr lang="en-GB" altLang="ja-JP"/>
              <a:t>t </a:t>
            </a:r>
            <a:r>
              <a:rPr lang="en-GB" altLang="ja-JP" dirty="0"/>
              <a:t>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24026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CP-231350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CP-231351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for network slice-specific authentication and authorization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31.105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CP-231353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31.222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CP-231354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 WID on CT aspects on TEI18_SLAMUP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CP-231355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Mission Critical Push-to-talk architecture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24.283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CP-231356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MPS when access to EPC/5GC is WLAN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2/2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49233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CP-231357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MBS support for V2X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CP-231358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Slice-based PLMN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13188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619515"/>
              </p:ext>
            </p:extLst>
          </p:nvPr>
        </p:nvGraphicFramePr>
        <p:xfrm>
          <a:off x="224631" y="1920897"/>
          <a:ext cx="11742738" cy="36880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CP-231022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NRF API enhancements to avoid signalling and storing of redundant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CP-231024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the architectural enhancements for 5G Multicast-Broadcast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CP-231190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Rel-18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CP-231191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CP-231193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 System Enabler for Service Function Chaining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79637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CP-231194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Rel-18 Generic Group Management, Exposure and Communication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54956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CP-231195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Extensions to the TSC Framework to support DetNet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331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at TSG#100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acting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441C942-BFBC-5104-D2D0-12F78CEE3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12724"/>
              </p:ext>
            </p:extLst>
          </p:nvPr>
        </p:nvGraphicFramePr>
        <p:xfrm>
          <a:off x="224631" y="1920897"/>
          <a:ext cx="11742738" cy="36880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CP-231196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Architecture Enhancements for XR and media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CP-231197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CP-231284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SEAL data delivery enabler for vertical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CP-231285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application layer support for V2X services;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CP-231286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Non-Public Networks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CP-231287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support for 5WWC,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481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CP-231360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5G Timing Resiliency and TSC &amp; URLLC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73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58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576640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118655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CP-231023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29.831 v1.0.0 on Study on NRF API enhancements to avoid signalling and storing of redundant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59076"/>
              </p:ext>
            </p:extLst>
          </p:nvPr>
        </p:nvGraphicFramePr>
        <p:xfrm>
          <a:off x="224630" y="1920897"/>
          <a:ext cx="11211869" cy="394700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29.857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Study on Reducing Information Exposure over SBI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31.105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Characteristics of the Slice Subscriber Identity Module application</a:t>
                      </a:r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31.222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24.283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Mission Critical Location Management (</a:t>
                      </a:r>
                      <a:r>
                        <a:rPr lang="en-GB" sz="1600" b="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MCLoc</a:t>
                      </a: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System; Session Management Function (SMF) / Centralized User Configuration (CUC) to Access Network Talker Listener (AN-TL) and Core Network Talker Listener (CN-TL)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981A3760-8DB4-B3CD-64BA-D28F64B52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774167"/>
              </p:ext>
            </p:extLst>
          </p:nvPr>
        </p:nvGraphicFramePr>
        <p:xfrm>
          <a:off x="800100" y="1918464"/>
          <a:ext cx="10467975" cy="440037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C1-230149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DNS server security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TS 33.402 CR 0148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C1-234368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Roaming scenario for a N5CW device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23.003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23.003 CR 0679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C1-234311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SNPN N3IWF selection for emergency service in visited country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23.501 CR 4300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C1-234343 (revised to CP-231301)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N3IWF selection for onboarding services in SNPN in a visited country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4238, TS 23.003 CR 0674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C1-233889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SNPN selection on validity condition change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4205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C1-234374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Handling of location assistance information provided in the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SoR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SNPN selection information for localized services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3883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C1-233892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Handling of forbidden SNPN lists for localized services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5415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23.122 CR 1090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C1-233895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 controlled prioritized list of preferred SNPNs and GINs for access for localized services in SNPN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5203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4205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C1-233951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AUN3/NAUN3 device behind 5G-RG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5421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2091, CR 2099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C1-233952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URSP update for AUN3/NAUN3 device behind 5G-RG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0194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23.503 CR 0973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the AUN3 and NAUN3 devices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2087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AEF7B46A-2723-E775-00DB-3A00A9229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97210"/>
              </p:ext>
            </p:extLst>
          </p:nvPr>
        </p:nvGraphicFramePr>
        <p:xfrm>
          <a:off x="800100" y="1918464"/>
          <a:ext cx="10467975" cy="440037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Accessing 5GS via trusted non-3GPP access for UE behind 5G-RG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0262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2097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C1-233956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Accessing 5GS via untrusted non-3GPP access for UE behind 5G-RG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0263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2097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C1-234305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Including last visited registered TAI for registration procedure over non-3gpp access 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5453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4015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C1-234321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Differentiated QoS for devices behind 5G-RG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0249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2082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C1-234347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5G-RG support for NSWO procedure for UE behind RG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0260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2087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C1-234052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Timing synchronization status information from NW-TT To TSCTSF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24.539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0019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4216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C1-234357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UE reporting of URSP rule enforcement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24.526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0195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23.503 CR 0901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C1-233884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Providing VPLMN specific URSP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5169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23.503 CR 0957, TS 23.502 CR 3985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C1-233622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Handling emergency 5G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direct link establishment request when there is an ongoing emergency service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0315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0249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C1-233625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Releasing 5G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direct link due to starting emergency service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0316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0249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C1-233793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RSC to traffic type mapping rule for U2U relay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0248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45868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CB697AD7-B061-A68B-8ED0-526BEEB9A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863733"/>
              </p:ext>
            </p:extLst>
          </p:nvPr>
        </p:nvGraphicFramePr>
        <p:xfrm>
          <a:off x="800100" y="1918464"/>
          <a:ext cx="10467975" cy="440037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C1-233794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RSC to traffic type mapping rule for L3 U2U relay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0040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0248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C1-233796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Destination layer-2 ID for U2U relay communication with integrated discovery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0347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23.304 CR 0242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C1-233797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Coding aspects of destination layer-2 ID for U2U relay communication with integrated discovery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0042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23.304 CR 0242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C1-233799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L2 U2U relay selection correction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0303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0242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C1-233912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on configuration parameters for 5G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UE-to-UE relay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0253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C1-233917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U2N relay emergency for discovery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0249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C1-233919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to path switching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0240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C1-233920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Providing emergency service using 5G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layer-3 UE-to-network relay with and without N3IWF support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0252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C1-233922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Public Warning Notification Relaying by 5G 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UE-to-Network Relay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0141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C1-233923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the capabilities related to supporting UE-to-UE relay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0261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C1-234040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on setting emergency RSC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23.304 CR 0250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263333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72F7F1B9-B68F-9DF7-3C58-93E04D7DB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06717"/>
              </p:ext>
            </p:extLst>
          </p:nvPr>
        </p:nvGraphicFramePr>
        <p:xfrm>
          <a:off x="800100" y="1918464"/>
          <a:ext cx="10467975" cy="440037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C1-233781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for location service continuity from 5GS to EPS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23.273 CR 0349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C1-233782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 on NR satellite access for PRU UE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23.273 CR 0368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C1-234201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EPC-(H)GMLC address in LCS-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PeriodicTriggered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23.273 CR 0349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C1-233229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Authorization of A2X direct C2 communication in EPS – additional procedures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23.256 CR 0084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C1-234214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Authorization of A2X direct C2 communication during registration in 5GS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23.256 CR 0084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C1-233948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validity information for enhanced CAG list in TS 24.501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5408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4367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C1-233997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validity information for enhanced CAG list in TS 23.122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4367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C1-233960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on alternative S-NSSAI being part of the subscribed S-NSSAIs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4234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C1-233961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on when to provide alternative NSSAI to UE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4234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C1-233965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slices with NS-</a:t>
                      </a: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AoS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not matching deployed tracking areas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4236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C1-233966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condition that the UE does not trigger a service request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3848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9517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(usually)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longb</a:t>
            </a:r>
            <a:r>
              <a:rPr lang="en-DE" altLang="en-US" sz="1800"/>
              <a:t>i</a:t>
            </a:r>
            <a:r>
              <a:rPr lang="en-GB" altLang="en-US" sz="1800"/>
              <a:t>a</a:t>
            </a:r>
            <a:r>
              <a:rPr lang="en-DE" altLang="en-US" sz="1800"/>
              <a:t>o</a:t>
            </a:r>
            <a:r>
              <a:rPr lang="en-US" altLang="en-US" sz="1800"/>
              <a:t>@</a:t>
            </a:r>
            <a:r>
              <a:rPr lang="en-US" altLang="en-US" sz="1800" dirty="0"/>
              <a:t>189.cn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FC45AA8-6C80-65FC-B3C6-20607912F9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39338"/>
              </p:ext>
            </p:extLst>
          </p:nvPr>
        </p:nvGraphicFramePr>
        <p:xfrm>
          <a:off x="800100" y="1918464"/>
          <a:ext cx="10467975" cy="4400370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C1-233994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AMF sends the partially allowed NSSAI to the UE after NSSAA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3849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C1-233931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the location information request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 0191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C1-233932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the procedure of location profiling for supporting location service enablement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CR0191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the location service registration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CR0190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the location service registration update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 0193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the location service deregistration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 0194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C1-233936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location reporting configuration notification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 23.434 CR 0195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C1-234349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of general aspects of PIN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4284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C1-233634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SMF to indicate the capability of supporting non-3GPP access path switching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4210, TS 23.502 CR 3963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C1-233637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for primary access selection for redundant steering mode when threshold values are provided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4330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C1-234056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the non-3GPP access path switching procedure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4210, TS 23.502 CR 4033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30366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68398CB3-2E82-C691-8470-352E7A632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54384"/>
              </p:ext>
            </p:extLst>
          </p:nvPr>
        </p:nvGraphicFramePr>
        <p:xfrm>
          <a:off x="800100" y="1918464"/>
          <a:ext cx="10467975" cy="447172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884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C1-234057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IDs not included in Uplink data status IE during non-3GPP access path switching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4033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C1-234358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Associating a QUIC connection with a QoS flow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4459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C1-233285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LADN per DNN &amp; S-NSSAI handling for legacy UE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4211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409463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86926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27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76057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865E022-510A-CB47-8FF1-1461C9D10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560308"/>
              </p:ext>
            </p:extLst>
          </p:nvPr>
        </p:nvGraphicFramePr>
        <p:xfrm>
          <a:off x="263611" y="1771136"/>
          <a:ext cx="11117898" cy="4440078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C3-231691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Introduce a new attribute to support location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23.434 CR#0169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C3-231494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AF influence on Service Function Chaining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0407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CR#0949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C3-231635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PDU Set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Parameters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1072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23.571 CR#0420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C3-232058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9366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CR#6621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C3-232131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PDU Session traffic analytics for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CR#0728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CR#0817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Removal of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anonymization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rules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29.574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CR#0785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DNAI Mapping service and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0888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CR#0140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Data model for DNAI Mapping service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0895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CR#0140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measurement and reporting for power saving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CR#4529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CR#3989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311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Application-Specific Expected UE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Behaviour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parameters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311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Application Specific Expected UE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Behaviour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parameters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0942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C3-232275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the configured NSSAI change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0254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CR#0978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1612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C3-232331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Completion of URSP provisioning in EPS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CR#4190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CR#4253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CR#3952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the ACT start/stop event related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CR#0293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CR#0294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the ACT start/stop event related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CR#0293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CR#0294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C84DF90-47CB-B0BD-4992-52590EC433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685653"/>
              </p:ext>
            </p:extLst>
          </p:nvPr>
        </p:nvGraphicFramePr>
        <p:xfrm>
          <a:off x="263611" y="1771140"/>
          <a:ext cx="11117898" cy="4573114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704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the procedures for monitoring the data rate per network slice for a UE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23.503 CR#0980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23.503 CR#0981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definition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Nnef_DNAIMapping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CR#0140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CR#4161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analytics subset and accuracy per analytics subset for UE mobility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CR#0817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SMF event exposure related to dynamic satellite backhaul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0229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CR#4071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PDU Session traffic analytics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CR#0728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CR#0817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support extended parameters for ML model provisioning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provisioning of alternative S-NSSAI handling upon AMF request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0251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#0991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partially allowed S-NSSAI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CR#3849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CR#0423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 applicability information for URSP provisioning in EPS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0411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CR#0214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Updating the S-NSSAI of the session binding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0185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CR#1023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C3-232491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Updating the S-NSSAI of the PDU Session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CR#1023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provisioning periodicity set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CR#4370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864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 roaming support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0260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Subscription to UPF notifications via SMF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0227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CR#3962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29.564 CR#0024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the redirection mechanism description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29.580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29.500 CR#0378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the service description clauses of the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Eees_ACRParameterInformation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23.558 CR#0297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the API clauses of the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Eees_ACRParameterInformation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23.558 CR#0297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5756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28A4103-071C-04DD-1AF9-3F4D76E3B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225153"/>
              </p:ext>
            </p:extLst>
          </p:nvPr>
        </p:nvGraphicFramePr>
        <p:xfrm>
          <a:off x="263611" y="1771140"/>
          <a:ext cx="11117898" cy="4514514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704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the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description of the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Eees_ACRParameterInformation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23.558 CR#0297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list of PLMN ID(s) for inbound roaming UEs in AM Influence Data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CR#0221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29.503 CR#1003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0141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CR#0143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Naf_EventExposure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E2E Data Volume Transfer Time Analytics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CR#0734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CR#0748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Nnef_EventExposure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E2E Data Volume Transfer Time Analytics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0129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CR#0734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CR#0748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Nnwdaf_MLModelProvision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Supportting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ML Model Retrieval with ADRF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CR#0729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for UE mobility analytics using fine granularity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CR#0703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for UE mobility analytics in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AnalyticsExposure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0944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CR#0703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4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MemberUESelectionAssistance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API definition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0911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CR#4565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CR#4157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MemberUESelectionAssistance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definition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0935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CR#4565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CR#4157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MemberUESelectionAssistance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overview and procedures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CR#4565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CR#4157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461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 for the new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Nnef_ECSAddress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23.502 CR#4062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864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resource and data model for the new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Nnef_ECSAddress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0131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23.502 CR#4062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22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Definition of service description for the new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Nnef_ECSAddress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23.502 CR#4062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747899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approval(IV)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F4579C0-D9E0-9FD1-8F52-817F23FAC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580284"/>
              </p:ext>
            </p:extLst>
          </p:nvPr>
        </p:nvGraphicFramePr>
        <p:xfrm>
          <a:off x="235902" y="1818929"/>
          <a:ext cx="11117898" cy="4556808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7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change of HR-SBO support indication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1087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CR#0992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VPLMN Specific Offloading Policy for HR-SBO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0456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CR#4061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CR#4110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on the validity period in the analytics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83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on the validity period in the analytics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Enhancement of DN Performance Analytics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CR#0807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analytics accuracy information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analytics accuracy information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CR#0763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analytics subset and accuracy per analytics subset for UE mobility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0726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CR#0817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measurement and reporting for power saving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CR#4529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CR#3989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CR#0995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measurement and reporting for power saving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CR#4529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CR#3989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periodicity measurement and reporting for power saving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0939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CR#4529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CR#3989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URSP awareness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1059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CR#0947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URSP awareness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0253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CR#0947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URSP awareness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0518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CR#0947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95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 consumer for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Eees_UEIdentifier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and support EDGE-10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23.558 CR#0326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DetNet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flow identification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48023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767A49D6-5C7B-1B8B-0204-BA42747BC1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21347"/>
              </p:ext>
            </p:extLst>
          </p:nvPr>
        </p:nvGraphicFramePr>
        <p:xfrm>
          <a:off x="263611" y="1853516"/>
          <a:ext cx="11117898" cy="441960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14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DetNet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flow identification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6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Provisioning of VPLMN specific URSP rules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0262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CR#0961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CR#1040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49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Completion of URSP provisioning in EPS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0263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CR#4190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CR#4253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6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Completion of URSP provisioning in EPS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CR#4253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49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Policy Control for L4S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CR#1048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949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Policy Control for L4S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CR#0897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CR#1048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Policy Control for L4S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0474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0897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API implementation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0159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CR#0143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SS_VALServiceAreaConfiguration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API implementation of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0160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23.434 CR#0143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ECN marking for L4S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0671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23.502 CR#4240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for Federated Learning among Multiple NWDAFs in 5GC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0045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49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Preparation and Maintenance Procedures for Federated Learning in 5GC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0062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CR#0755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CR#0732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CR#0808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983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provisioning in EPS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0444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3952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409166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D1FFC46A-4062-E080-B4EC-C2AA66E2B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315230"/>
              </p:ext>
            </p:extLst>
          </p:nvPr>
        </p:nvGraphicFramePr>
        <p:xfrm>
          <a:off x="263611" y="1853515"/>
          <a:ext cx="11117898" cy="185928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2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79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correction on BAT window and BAT adaptation capability and the support of provisioning Periodicity Set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1053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CR#4370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79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network timing synchronization status and reporting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0858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CR#4216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14339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network timing synchronization status and reporting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29.534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28679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C3-232683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network timing synchronization status and reporting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0060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CR#4216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CR#4130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143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altLang="zh-CN" sz="12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1433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altLang="zh-CN" sz="12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altLang="zh-CN" sz="12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547597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145B2A-4F58-C6B7-330E-62982F5FA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127946"/>
              </p:ext>
            </p:extLst>
          </p:nvPr>
        </p:nvGraphicFramePr>
        <p:xfrm>
          <a:off x="607923" y="2387241"/>
          <a:ext cx="10967779" cy="374870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Visited Country Emergency SNPN FQDN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FQDN for SNPN N3IWF supporting Onboarding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N5CW device using decorated NAI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N5CW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N5CW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NAI format for 5GWC roaming case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N6 Jitter Measurement and Reporting and Marking End of Data Burst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Direct reporting of TSC Management Information from UPF to TSN AF or TSCTSF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23.501-4404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non-3GPP access path switching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23.502-3963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4017AF-D47A-DF2E-3C05-F8AD594C6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704623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H-SMF updating the HR-SBO information to V-SMF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HPLMN address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HR-SBO Ind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Change of Network Slice instance for PDU Sessions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LADN aspects for 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Application Specific UE Behaviour Data in Nudm_PP 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Application Specific UE Behaviour Data in SM Subscription 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Clock Quality parameters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UE Member Selection with QoS filtering criteria in Nudm_EE 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03892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</a:t>
            </a:r>
            <a:r>
              <a:rPr lang="en-GB" altLang="en-US" dirty="0">
                <a:solidFill>
                  <a:srgbClr val="0070C0"/>
                </a:solidFill>
              </a:rPr>
              <a:t>(new)</a:t>
            </a:r>
            <a:r>
              <a:rPr lang="en-GB" altLang="en-US" dirty="0"/>
              <a:t>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 </a:t>
            </a:r>
            <a:r>
              <a:rPr lang="fr-FR" altLang="en-US" sz="1800" dirty="0">
                <a:solidFill>
                  <a:srgbClr val="0070C0"/>
                </a:solidFill>
              </a:rPr>
              <a:t>(*)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16FC08-69B7-6D0A-54CC-AE60ACFE9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757889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Change the type of pruInd to enum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area usage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U2U relay capabilities and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description of hrSboAllowed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23.502-4053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cross-SMF VN group communication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23.501-4313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C4-231558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PRU serving LMF(s) discovery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PCF capability of supporting 5G ProSe UE-to-UE relay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Accuracy checking capability in NWDAF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23.502-3743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NWDAF containing MTLF selection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023100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(IV)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43E73C1-AF43-C493-23A0-6DB282458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65790"/>
              </p:ext>
            </p:extLst>
          </p:nvPr>
        </p:nvGraphicFramePr>
        <p:xfrm>
          <a:off x="607923" y="2387241"/>
          <a:ext cx="10967779" cy="3561266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event report allowed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23.272-0336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Service Operations for Subscription and management of network timing synchronization status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0899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23.502-4130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Data Type for Subscription and management of network timing synchronization status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23.502-4130</a:t>
                      </a:r>
                      <a:b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23.501-4216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SMF as the NF consumer of Namf_MT_enableUeReachability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23.501-4007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ProseContext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Partially allowed Network slice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Requested LMF ID is not available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(V)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E31F3E-92EE-C198-30C9-6C39C8DBB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886096"/>
              </p:ext>
            </p:extLst>
          </p:nvPr>
        </p:nvGraphicFramePr>
        <p:xfrm>
          <a:off x="607923" y="2387241"/>
          <a:ext cx="10967779" cy="3558220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C4-232636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to procedure description for reporting the number of UEs with at least one PDU session/PDN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NumOfUEsUpdate service operation for hierarchical NSACF architecture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C4-232599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NumOfPDUsUpdate service operation for hierarchical NSACF architecture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LocalNumberUpdate service operation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OpenApis for the primary NSACF communication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Including SUPI in the response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23.502-4124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Modification of a subscription for UPF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Resource and data type of modification of a subscription for UPF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C4-232463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Partially Allowed NSSAI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23.502-3849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11190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(VI)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91784D-7293-9BAC-B2FA-9EE18E9FBD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03007"/>
              </p:ext>
            </p:extLst>
          </p:nvPr>
        </p:nvGraphicFramePr>
        <p:xfrm>
          <a:off x="607923" y="2387241"/>
          <a:ext cx="10967779" cy="362374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Variable reporting periodicity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23.502-4003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C4-232252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Update on U2U relay capabilities and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23.304-0261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of the location QoS mapping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reporting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C4-232389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Congestion information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29.244-0723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PGW-C TEID in Update Bearer Response during PGW triggered PDN connection restoration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C4-231537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PGW-C TEID in Update Bearer Response during PGW triggered PDN connection restoration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2076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C4-231474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A2X service parameters provisioning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C4-231092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subscribed V2X policy 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C4-232325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feature URSP provisioning in 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29.519-0411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403137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(VII)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F8750D-EF5F-9DEF-22C9-07939111E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231883"/>
              </p:ext>
            </p:extLst>
          </p:nvPr>
        </p:nvGraphicFramePr>
        <p:xfrm>
          <a:off x="607923" y="2387241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C4-232041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DCAMP Roaming LBO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C4-232502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new feature "GMEC" in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7238444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</a:t>
            </a:r>
            <a:r>
              <a:rPr lang="en-GB" altLang="en-US" dirty="0">
                <a:solidFill>
                  <a:srgbClr val="0070C0"/>
                </a:solidFill>
              </a:rPr>
              <a:t>(new)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  <a:r>
              <a:rPr lang="fr-FR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 err="1"/>
              <a:t>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r>
              <a:rPr lang="fr-FR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r>
              <a:rPr lang="fr-FR" altLang="en-US" sz="1800" dirty="0"/>
              <a:t>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91690E-6972-B12C-8A62-AAC38C13DA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52" y="2010167"/>
            <a:ext cx="1093276" cy="16020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6414F-085E-4BBE-BBE5-04959CF33DE1}">
  <ds:schemaRefs>
    <ds:schemaRef ds:uri="c9fe69cb-1d4b-461a-8155-8bb96486ee7c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5221</Words>
  <Application>Microsoft Office PowerPoint</Application>
  <PresentationFormat>Widescreen</PresentationFormat>
  <Paragraphs>1546</Paragraphs>
  <Slides>55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SA#100 </vt:lpstr>
      <vt:lpstr>CT Officials</vt:lpstr>
      <vt:lpstr>TSG CT Officials at TSG#100</vt:lpstr>
      <vt:lpstr>TSG CT Officials (usually)</vt:lpstr>
      <vt:lpstr>TSG CT WG1 (new) Officials</vt:lpstr>
      <vt:lpstr>TSG CT WG3 Officials</vt:lpstr>
      <vt:lpstr>TSG CT WG4 (new)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For Information to SA</vt:lpstr>
      <vt:lpstr>Information to TSG SA</vt:lpstr>
      <vt:lpstr>Backward Incompatible Changes</vt:lpstr>
      <vt:lpstr>For Action to SA</vt:lpstr>
      <vt:lpstr>Action to TSG SA</vt:lpstr>
      <vt:lpstr>Acknowledgement</vt:lpstr>
      <vt:lpstr>Acknowledgement</vt:lpstr>
      <vt:lpstr>Annex</vt:lpstr>
      <vt:lpstr>New approved  Study/Work Items</vt:lpstr>
      <vt:lpstr>New Study/Work Items Rel-18 1/2</vt:lpstr>
      <vt:lpstr>New Study/Work Items Rel-18 2/2</vt:lpstr>
      <vt:lpstr>Revised approved Work Items Rel-17 1/2</vt:lpstr>
      <vt:lpstr>Revised approved Work Items Rel-17 2/2</vt:lpstr>
      <vt:lpstr>TR/TS sent to plenary</vt:lpstr>
      <vt:lpstr>New Rel-18 TR/TS for Information</vt:lpstr>
      <vt:lpstr>New Specification numbers</vt:lpstr>
      <vt:lpstr>New allocated Specification numbers 1/1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CT1: CRs for conditional approval (V)</vt:lpstr>
      <vt:lpstr>CT1: CRs for conditional approval (VI)</vt:lpstr>
      <vt:lpstr>CT3: CRs for conditional approval(I) </vt:lpstr>
      <vt:lpstr>CT3: CRs for conditional approval(II) </vt:lpstr>
      <vt:lpstr>CT3: CRs for conditional approval(III) </vt:lpstr>
      <vt:lpstr>CT3: CRs for conditional approval(IV) </vt:lpstr>
      <vt:lpstr>CT3: CRs for conditional approval(V) </vt:lpstr>
      <vt:lpstr>CT3: CRs for conditional approval(VI) </vt:lpstr>
      <vt:lpstr>CT4: CRs for conditional approval (I) </vt:lpstr>
      <vt:lpstr>CT4: CRs for conditional approval (II) </vt:lpstr>
      <vt:lpstr>CT4: CRs for conditional approval (III) </vt:lpstr>
      <vt:lpstr>CT4: CRs for conditional approval (IV) </vt:lpstr>
      <vt:lpstr>CT4: CRs for conditional approval (V) </vt:lpstr>
      <vt:lpstr>CT4: CRs for conditional approval (VI) </vt:lpstr>
      <vt:lpstr>CT4: CRs for conditional approval (VII)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29.274_CR2081R1_(Rel-18)_AMP</cp:lastModifiedBy>
  <cp:revision>854</cp:revision>
  <dcterms:created xsi:type="dcterms:W3CDTF">2010-02-05T13:52:04Z</dcterms:created>
  <dcterms:modified xsi:type="dcterms:W3CDTF">2023-06-15T06:48:00Z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1686637443</vt:lpwstr>
  </property>
  <property fmtid="{D5CDD505-2E9C-101B-9397-08002B2CF9AE}" pid="7" name="_2015_ms_pID_725343">
    <vt:lpwstr>(2)tXRosneiAT8/s6l6B/2ZJ2+Ym3vJQYTH6N/cKm5sbPRywKmRkjSlUKjPOcnZW+dCgvD3sgWj
ZF3mIbPARnC9xQo+PUbllbjMine7NuY9B0yjY8eOQJclIPYQx8aDCj45pQCGENZU8Gj6n+bM
JccUHxV+2tnZTcpBdYGEslBUeO50q92dtoQ3cKTZEIOX/movMKvrXG1h5inUIWc2jESSuS/J
ZuOJ1mcD3h4A7/yu1n</vt:lpwstr>
  </property>
  <property fmtid="{D5CDD505-2E9C-101B-9397-08002B2CF9AE}" pid="8" name="_2015_ms_pID_7253431">
    <vt:lpwstr>N/9M50z3unBTQ7tFJ3InSf4gHDq6MHcvwwfqPiycFvvCSqu7xpknDY
2ApHSen7rBj5v/XiEMduGq4y07cULy1p1qHPRat9tlUzNnlDGPrXg4Obh740rV41inmBNdGt
vbIc+JLCOB4mh/bKCFK8mli2xph3rbmNBkHAuhSsr3loK2pTpijIIzUWs8Mg+3sLd2clB3v1
9Fa1sXT7N7DNzv8Y</vt:lpwstr>
  </property>
  <property fmtid="{D5CDD505-2E9C-101B-9397-08002B2CF9AE}" pid="9" name="MSIP_Label_5f8610cf-4e4f-4168-a9a0-556235a89a9b_Enabled">
    <vt:lpwstr>true</vt:lpwstr>
  </property>
  <property fmtid="{D5CDD505-2E9C-101B-9397-08002B2CF9AE}" pid="10" name="MSIP_Label_5f8610cf-4e4f-4168-a9a0-556235a89a9b_SetDate">
    <vt:lpwstr>2023-06-14T01:37:53Z</vt:lpwstr>
  </property>
  <property fmtid="{D5CDD505-2E9C-101B-9397-08002B2CF9AE}" pid="11" name="MSIP_Label_5f8610cf-4e4f-4168-a9a0-556235a89a9b_Method">
    <vt:lpwstr>Standard</vt:lpwstr>
  </property>
  <property fmtid="{D5CDD505-2E9C-101B-9397-08002B2CF9AE}" pid="12" name="MSIP_Label_5f8610cf-4e4f-4168-a9a0-556235a89a9b_Name">
    <vt:lpwstr>Unclassified</vt:lpwstr>
  </property>
  <property fmtid="{D5CDD505-2E9C-101B-9397-08002B2CF9AE}" pid="13" name="MSIP_Label_5f8610cf-4e4f-4168-a9a0-556235a89a9b_SiteId">
    <vt:lpwstr>7694d41c-5504-43d9-9e40-cb254ad755ec</vt:lpwstr>
  </property>
  <property fmtid="{D5CDD505-2E9C-101B-9397-08002B2CF9AE}" pid="14" name="MSIP_Label_5f8610cf-4e4f-4168-a9a0-556235a89a9b_ActionId">
    <vt:lpwstr>2a10f9de-db74-423c-9e85-0ddbc5721fa9</vt:lpwstr>
  </property>
  <property fmtid="{D5CDD505-2E9C-101B-9397-08002B2CF9AE}" pid="15" name="MSIP_Label_5f8610cf-4e4f-4168-a9a0-556235a89a9b_ContentBits">
    <vt:lpwstr>0</vt:lpwstr>
  </property>
</Properties>
</file>