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8"/>
  </p:notesMasterIdLst>
  <p:handoutMasterIdLst>
    <p:handoutMasterId r:id="rId59"/>
  </p:handoutMasterIdLst>
  <p:sldIdLst>
    <p:sldId id="303" r:id="rId5"/>
    <p:sldId id="621" r:id="rId6"/>
    <p:sldId id="973" r:id="rId7"/>
    <p:sldId id="1218" r:id="rId8"/>
    <p:sldId id="972" r:id="rId9"/>
    <p:sldId id="900" r:id="rId10"/>
    <p:sldId id="905" r:id="rId11"/>
    <p:sldId id="914" r:id="rId12"/>
    <p:sldId id="962" r:id="rId13"/>
    <p:sldId id="1227" r:id="rId14"/>
    <p:sldId id="1228" r:id="rId15"/>
    <p:sldId id="1249" r:id="rId16"/>
    <p:sldId id="1219" r:id="rId17"/>
    <p:sldId id="1115" r:id="rId18"/>
    <p:sldId id="1152" r:id="rId19"/>
    <p:sldId id="1167" r:id="rId20"/>
    <p:sldId id="1250" r:id="rId21"/>
    <p:sldId id="1148" r:id="rId22"/>
    <p:sldId id="1149" r:id="rId23"/>
    <p:sldId id="1174" r:id="rId24"/>
    <p:sldId id="1175" r:id="rId25"/>
    <p:sldId id="1176" r:id="rId26"/>
    <p:sldId id="1178" r:id="rId27"/>
    <p:sldId id="1232" r:id="rId28"/>
    <p:sldId id="1233" r:id="rId29"/>
    <p:sldId id="1234" r:id="rId30"/>
    <p:sldId id="1235" r:id="rId31"/>
    <p:sldId id="1236" r:id="rId32"/>
    <p:sldId id="1237" r:id="rId33"/>
    <p:sldId id="1238" r:id="rId34"/>
    <p:sldId id="1239" r:id="rId35"/>
    <p:sldId id="1240" r:id="rId36"/>
    <p:sldId id="1243" r:id="rId37"/>
    <p:sldId id="951" r:id="rId38"/>
    <p:sldId id="635" r:id="rId39"/>
    <p:sldId id="953" r:id="rId40"/>
    <p:sldId id="960" r:id="rId41"/>
    <p:sldId id="966" r:id="rId42"/>
    <p:sldId id="957" r:id="rId43"/>
    <p:sldId id="967" r:id="rId44"/>
    <p:sldId id="1251" r:id="rId45"/>
    <p:sldId id="958" r:id="rId46"/>
    <p:sldId id="956" r:id="rId47"/>
    <p:sldId id="959" r:id="rId48"/>
    <p:sldId id="1221" r:id="rId49"/>
    <p:sldId id="964" r:id="rId50"/>
    <p:sldId id="965" r:id="rId51"/>
    <p:sldId id="963" r:id="rId52"/>
    <p:sldId id="932" r:id="rId53"/>
    <p:sldId id="961" r:id="rId54"/>
    <p:sldId id="935" r:id="rId55"/>
    <p:sldId id="971" r:id="rId56"/>
    <p:sldId id="1246" r:id="rId5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2B2B2"/>
    <a:srgbClr val="808080"/>
    <a:srgbClr val="FFFFCC"/>
    <a:srgbClr val="72AF2F"/>
    <a:srgbClr val="C1E442"/>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DA948B-C391-4F4F-9D96-9969D794617E}" v="1" dt="2023-06-07T23:53:23.46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3" autoAdjust="0"/>
    <p:restoredTop sz="92197" autoAdjust="0"/>
  </p:normalViewPr>
  <p:slideViewPr>
    <p:cSldViewPr snapToGrid="0">
      <p:cViewPr varScale="1">
        <p:scale>
          <a:sx n="111" d="100"/>
          <a:sy n="111" d="100"/>
        </p:scale>
        <p:origin x="104" y="6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24DA948B-C391-4F4F-9D96-9969D794617E}"/>
    <pc:docChg chg="modSld">
      <pc:chgData name="Thomas Tovinger" userId="d52090d9-82c6-45ae-b052-95c46e96cc30" providerId="ADAL" clId="{24DA948B-C391-4F4F-9D96-9969D794617E}" dt="2023-06-07T23:54:47.218" v="76" actId="20577"/>
      <pc:docMkLst>
        <pc:docMk/>
      </pc:docMkLst>
      <pc:sldChg chg="modSp mod">
        <pc:chgData name="Thomas Tovinger" userId="d52090d9-82c6-45ae-b052-95c46e96cc30" providerId="ADAL" clId="{24DA948B-C391-4F4F-9D96-9969D794617E}" dt="2023-06-07T23:53:23.469" v="1"/>
        <pc:sldMkLst>
          <pc:docMk/>
          <pc:sldMk cId="2806485004" sldId="1232"/>
        </pc:sldMkLst>
        <pc:graphicFrameChg chg="mod modGraphic">
          <ac:chgData name="Thomas Tovinger" userId="d52090d9-82c6-45ae-b052-95c46e96cc30" providerId="ADAL" clId="{24DA948B-C391-4F4F-9D96-9969D794617E}" dt="2023-06-07T23:53:23.469" v="1"/>
          <ac:graphicFrameMkLst>
            <pc:docMk/>
            <pc:sldMk cId="2806485004" sldId="1232"/>
            <ac:graphicFrameMk id="8" creationId="{D8F42FF3-0490-47F9-A60A-62E42DC88CAC}"/>
          </ac:graphicFrameMkLst>
        </pc:graphicFrameChg>
      </pc:sldChg>
      <pc:sldChg chg="modSp mod">
        <pc:chgData name="Thomas Tovinger" userId="d52090d9-82c6-45ae-b052-95c46e96cc30" providerId="ADAL" clId="{24DA948B-C391-4F4F-9D96-9969D794617E}" dt="2023-06-07T23:54:47.218" v="76" actId="20577"/>
        <pc:sldMkLst>
          <pc:docMk/>
          <pc:sldMk cId="1568595549" sldId="1243"/>
        </pc:sldMkLst>
        <pc:graphicFrameChg chg="modGraphic">
          <ac:chgData name="Thomas Tovinger" userId="d52090d9-82c6-45ae-b052-95c46e96cc30" providerId="ADAL" clId="{24DA948B-C391-4F4F-9D96-9969D794617E}" dt="2023-06-07T23:54:47.218" v="76" actId="20577"/>
          <ac:graphicFrameMkLst>
            <pc:docMk/>
            <pc:sldMk cId="1568595549" sldId="1243"/>
            <ac:graphicFrameMk id="5"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0039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#100</a:t>
            </a:r>
          </a:p>
          <a:p>
            <a:r>
              <a:rPr lang="en-GB" sz="1200" b="1" kern="1200" dirty="0">
                <a:solidFill>
                  <a:schemeClr val="tx1"/>
                </a:solidFill>
                <a:latin typeface="Arial "/>
                <a:ea typeface="+mn-ea"/>
                <a:cs typeface="Arial" panose="020B0604020202020204" pitchFamily="34" charset="0"/>
              </a:rPr>
              <a:t>TSG SA#100, 12-16 June 2023</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SP-230682</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SP-230682: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100, Taipei 12-16 June 2023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SA#100</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136294" y="4245978"/>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ext uri="{D42A27DB-BD31-4B8C-83A1-F6EECF244321}">
                <p14:modId xmlns:p14="http://schemas.microsoft.com/office/powerpoint/2010/main" val="566554216"/>
              </p:ext>
            </p:extLst>
          </p:nvPr>
        </p:nvGraphicFramePr>
        <p:xfrm>
          <a:off x="144518" y="3681461"/>
          <a:ext cx="11902964" cy="258844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2">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3975" indent="0" algn="ctr" fontAlgn="b"/>
                      <a:r>
                        <a:rPr lang="en-US" sz="1100" b="0" i="0" u="none" strike="noStrike" dirty="0">
                          <a:solidFill>
                            <a:srgbClr val="000000"/>
                          </a:solidFill>
                          <a:effectLst/>
                          <a:latin typeface="Calibri" panose="020F0502020204030204" pitchFamily="34" charset="0"/>
                        </a:rPr>
                        <a:t>SP-230629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Rel-18 WID on Management Aspect of 5G Network Sharing Phase2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China Unicom, Ericsson, Huawei, ZTE, CMCC, China Telecom, </a:t>
                      </a:r>
                      <a:r>
                        <a:rPr lang="en-US" sz="1100" b="0" i="0" u="none" strike="noStrike" dirty="0" err="1">
                          <a:solidFill>
                            <a:srgbClr val="000000"/>
                          </a:solidFill>
                          <a:effectLst/>
                          <a:latin typeface="Calibri" panose="020F0502020204030204" pitchFamily="34" charset="0"/>
                        </a:rPr>
                        <a:t>AsiaInfo</a:t>
                      </a:r>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3975" indent="0" algn="ctr" fontAlgn="b"/>
                      <a:r>
                        <a:rPr lang="en-US" sz="1100" b="0" i="0" u="none" strike="noStrike" dirty="0">
                          <a:solidFill>
                            <a:srgbClr val="000000"/>
                          </a:solidFill>
                          <a:effectLst/>
                          <a:latin typeface="Calibri" panose="020F0502020204030204" pitchFamily="34" charset="0"/>
                        </a:rPr>
                        <a:t>SP-230631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Rel-18 WID on Management Aspects of URLLC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3975" indent="0" algn="ctr" defTabSz="1187798" rtl="0" eaLnBrk="1" fontAlgn="b" latinLnBrk="0" hangingPunct="1"/>
                      <a:r>
                        <a:rPr lang="en-US" sz="1200" b="0" i="0" u="none" strike="noStrike" dirty="0">
                          <a:solidFill>
                            <a:srgbClr val="000000"/>
                          </a:solidFill>
                          <a:effectLst/>
                          <a:latin typeface="Calibri" panose="020F0502020204030204" pitchFamily="34" charset="0"/>
                        </a:rPr>
                        <a:t>SP-230632</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Work Item on Network and Service Operations for Energy Utilities</a:t>
                      </a:r>
                    </a:p>
                  </a:txBody>
                  <a:tcPr marL="6350" marR="6350" marT="635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Samsung, EUTC, EDF, BMWK, Deutsche Telekom, Huawei, Ericsson, NOVAMINT, Vodafone, China Mobile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graphicFrame>
        <p:nvGraphicFramePr>
          <p:cNvPr id="2" name="表格 4">
            <a:extLst>
              <a:ext uri="{FF2B5EF4-FFF2-40B4-BE49-F238E27FC236}">
                <a16:creationId xmlns:a16="http://schemas.microsoft.com/office/drawing/2014/main" id="{0A45B35C-AC07-A3A9-4FCE-0FCF37D7B0D0}"/>
              </a:ext>
            </a:extLst>
          </p:cNvPr>
          <p:cNvGraphicFramePr>
            <a:graphicFrameLocks noGrp="1"/>
          </p:cNvGraphicFramePr>
          <p:nvPr>
            <p:extLst>
              <p:ext uri="{D42A27DB-BD31-4B8C-83A1-F6EECF244321}">
                <p14:modId xmlns:p14="http://schemas.microsoft.com/office/powerpoint/2010/main" val="2876677821"/>
              </p:ext>
            </p:extLst>
          </p:nvPr>
        </p:nvGraphicFramePr>
        <p:xfrm>
          <a:off x="82981" y="959043"/>
          <a:ext cx="11902965" cy="265829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149143">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SP-230620</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of cloud-native Virtualized Network Functions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 China </a:t>
                      </a:r>
                      <a:r>
                        <a:rPr lang="en-US" sz="1200" b="0" i="0" u="none" strike="noStrike" kern="1200" dirty="0" err="1">
                          <a:solidFill>
                            <a:srgbClr val="000000"/>
                          </a:solidFill>
                          <a:effectLst/>
                          <a:latin typeface="Calibri" panose="020F0502020204030204" pitchFamily="34" charset="0"/>
                          <a:ea typeface="+mn-ea"/>
                          <a:cs typeface="+mn-cs"/>
                        </a:rPr>
                        <a:t>Mobile,Huawei,AsiaInfo</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nb-NO" altLang="zh-CN" sz="1200" b="0" i="0" u="none" strike="noStrike" kern="1200" dirty="0">
                          <a:solidFill>
                            <a:srgbClr val="000000"/>
                          </a:solidFill>
                          <a:effectLst/>
                          <a:latin typeface="Calibri" panose="020F0502020204030204" pitchFamily="34" charset="0"/>
                          <a:ea typeface="+mn-ea"/>
                          <a:cs typeface="+mn-cs"/>
                        </a:rPr>
                        <a:t>ETSI NFV-EVE, ETSI NFV-IFA</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Tree>
    <p:extLst>
      <p:ext uri="{BB962C8B-B14F-4D97-AF65-F5344CB8AC3E}">
        <p14:creationId xmlns:p14="http://schemas.microsoft.com/office/powerpoint/2010/main" val="347181089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3934878044"/>
              </p:ext>
            </p:extLst>
          </p:nvPr>
        </p:nvGraphicFramePr>
        <p:xfrm>
          <a:off x="144517" y="3272752"/>
          <a:ext cx="11902965" cy="202327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SP-230624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WID on Management of Trace/MDT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SP-230626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Revised SID on Management of TraceMDT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SP-230627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Revised WID on Service Based Management Architecture(SBMA)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67844004"/>
                  </a:ext>
                </a:extLst>
              </a:tr>
              <a:tr h="268821">
                <a:tc>
                  <a:txBody>
                    <a:bodyPr/>
                    <a:lstStyle/>
                    <a:p>
                      <a:pPr marL="53975" indent="0" algn="l" fontAlgn="b">
                        <a:buFont typeface="Arial" panose="020B0604020202020204" pitchFamily="34" charset="0"/>
                        <a:buNone/>
                      </a:pPr>
                      <a:r>
                        <a:rPr lang="en-US" sz="1100" b="0" i="0" u="none" strike="noStrike" dirty="0">
                          <a:solidFill>
                            <a:srgbClr val="000000"/>
                          </a:solidFill>
                          <a:effectLst/>
                          <a:latin typeface="Calibri" panose="020F0502020204030204" pitchFamily="34" charset="0"/>
                        </a:rPr>
                        <a:t>SP-230628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Updated WID on enhanced Edge Computing Management</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Samsung, Huawei</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63412518"/>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SP-230630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SID: Study on Basic SBMA enabler enhancements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7933189"/>
                  </a:ext>
                </a:extLst>
              </a:tr>
            </a:tbl>
          </a:graphicData>
        </a:graphic>
      </p:graphicFrame>
      <p:graphicFrame>
        <p:nvGraphicFramePr>
          <p:cNvPr id="2" name="表格 2">
            <a:extLst>
              <a:ext uri="{FF2B5EF4-FFF2-40B4-BE49-F238E27FC236}">
                <a16:creationId xmlns:a16="http://schemas.microsoft.com/office/drawing/2014/main" id="{C1C41B0B-89BE-A298-9CFA-A0AA767A5063}"/>
              </a:ext>
            </a:extLst>
          </p:cNvPr>
          <p:cNvGraphicFramePr>
            <a:graphicFrameLocks noGrp="1"/>
          </p:cNvGraphicFramePr>
          <p:nvPr>
            <p:extLst>
              <p:ext uri="{D42A27DB-BD31-4B8C-83A1-F6EECF244321}">
                <p14:modId xmlns:p14="http://schemas.microsoft.com/office/powerpoint/2010/main" val="4053311206"/>
              </p:ext>
            </p:extLst>
          </p:nvPr>
        </p:nvGraphicFramePr>
        <p:xfrm>
          <a:off x="144516" y="1845734"/>
          <a:ext cx="11902965" cy="75454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SP-230619</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Arial" panose="020B0604020202020204" pitchFamily="34" charset="0"/>
                        </a:rPr>
                        <a:t>S</a:t>
                      </a:r>
                      <a:r>
                        <a:rPr lang="fr-FR" altLang="zh-CN" sz="1200" kern="1200" dirty="0">
                          <a:solidFill>
                            <a:schemeClr val="tx1"/>
                          </a:solidFill>
                          <a:effectLst/>
                          <a:latin typeface="+mn-lt"/>
                          <a:ea typeface="+mn-ea"/>
                          <a:cs typeface="Arial" panose="020B0604020202020204" pitchFamily="34" charset="0"/>
                        </a:rPr>
                        <a:t>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dirty="0">
                          <a:solidFill>
                            <a:srgbClr val="000000"/>
                          </a:solidFill>
                          <a:effectLst/>
                          <a:latin typeface="+mn-lt"/>
                        </a:rPr>
                        <a:t>Revised SID on Management Aspects of URLLC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altLang="zh-CN" sz="1200" b="0" i="0" u="none" strike="noStrike" dirty="0">
                          <a:solidFill>
                            <a:srgbClr val="000000"/>
                          </a:solidFill>
                          <a:effectLst/>
                          <a:latin typeface="+mn-lt"/>
                        </a:rPr>
                        <a:t>China Unicom</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4" name="矩形 8">
            <a:extLst>
              <a:ext uri="{FF2B5EF4-FFF2-40B4-BE49-F238E27FC236}">
                <a16:creationId xmlns:a16="http://schemas.microsoft.com/office/drawing/2014/main" id="{D578F57F-97D6-46B3-A92C-6FAA29F27237}"/>
              </a:ext>
            </a:extLst>
          </p:cNvPr>
          <p:cNvSpPr/>
          <p:nvPr/>
        </p:nvSpPr>
        <p:spPr>
          <a:xfrm>
            <a:off x="0" y="671965"/>
            <a:ext cx="10247086"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including </a:t>
            </a:r>
            <a:r>
              <a:rPr kumimoji="0" lang="en-US" altLang="zh-CN" sz="1200" b="1" i="0" u="none" strike="noStrike" kern="1200" cap="none" spc="0" normalizeH="0" baseline="0" noProof="0" dirty="0">
                <a:ln>
                  <a:noFill/>
                </a:ln>
                <a:solidFill>
                  <a:srgbClr val="FF3300"/>
                </a:solidFill>
                <a:effectLst/>
                <a:uLnTx/>
                <a:uFillTx/>
                <a:latin typeface="Calibri"/>
                <a:ea typeface="宋体" panose="02010600030101010101" pitchFamily="2" charset="-122"/>
                <a:cs typeface="Arial" panose="020B0604020202020204" pitchFamily="34" charset="0"/>
              </a:rPr>
              <a:t>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WIs,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new WIDs are waiting for SA approval,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studies are finished,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work items are finished.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nvGraphicFramePr>
        <p:xfrm>
          <a:off x="120651" y="948964"/>
          <a:ext cx="5518148" cy="4086226"/>
        </p:xfrm>
        <a:graphic>
          <a:graphicData uri="http://schemas.openxmlformats.org/drawingml/2006/table">
            <a:tbl>
              <a:tblPr>
                <a:tableStyleId>{5C22544A-7EE6-4342-B048-85BDC9FD1C3A}</a:tableStyleId>
              </a:tblPr>
              <a:tblGrid>
                <a:gridCol w="274822">
                  <a:extLst>
                    <a:ext uri="{9D8B030D-6E8A-4147-A177-3AD203B41FA5}">
                      <a16:colId xmlns:a16="http://schemas.microsoft.com/office/drawing/2014/main" val="20000"/>
                    </a:ext>
                  </a:extLst>
                </a:gridCol>
                <a:gridCol w="2691782">
                  <a:extLst>
                    <a:ext uri="{9D8B030D-6E8A-4147-A177-3AD203B41FA5}">
                      <a16:colId xmlns:a16="http://schemas.microsoft.com/office/drawing/2014/main" val="20001"/>
                    </a:ext>
                  </a:extLst>
                </a:gridCol>
                <a:gridCol w="901778">
                  <a:extLst>
                    <a:ext uri="{9D8B030D-6E8A-4147-A177-3AD203B41FA5}">
                      <a16:colId xmlns:a16="http://schemas.microsoft.com/office/drawing/2014/main" val="3110116580"/>
                    </a:ext>
                  </a:extLst>
                </a:gridCol>
                <a:gridCol w="873816">
                  <a:extLst>
                    <a:ext uri="{9D8B030D-6E8A-4147-A177-3AD203B41FA5}">
                      <a16:colId xmlns:a16="http://schemas.microsoft.com/office/drawing/2014/main" val="3609828058"/>
                    </a:ext>
                  </a:extLst>
                </a:gridCol>
                <a:gridCol w="775950">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7"/>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8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nvGraphicFramePr>
        <p:xfrm>
          <a:off x="120652" y="5047582"/>
          <a:ext cx="5518148" cy="1447800"/>
        </p:xfrm>
        <a:graphic>
          <a:graphicData uri="http://schemas.openxmlformats.org/drawingml/2006/table">
            <a:tbl>
              <a:tblPr>
                <a:tableStyleId>{5C22544A-7EE6-4342-B048-85BDC9FD1C3A}</a:tableStyleId>
              </a:tblPr>
              <a:tblGrid>
                <a:gridCol w="265010">
                  <a:extLst>
                    <a:ext uri="{9D8B030D-6E8A-4147-A177-3AD203B41FA5}">
                      <a16:colId xmlns:a16="http://schemas.microsoft.com/office/drawing/2014/main" val="20000"/>
                    </a:ext>
                  </a:extLst>
                </a:gridCol>
                <a:gridCol w="2699384">
                  <a:extLst>
                    <a:ext uri="{9D8B030D-6E8A-4147-A177-3AD203B41FA5}">
                      <a16:colId xmlns:a16="http://schemas.microsoft.com/office/drawing/2014/main" val="20001"/>
                    </a:ext>
                  </a:extLst>
                </a:gridCol>
                <a:gridCol w="913640">
                  <a:extLst>
                    <a:ext uri="{9D8B030D-6E8A-4147-A177-3AD203B41FA5}">
                      <a16:colId xmlns:a16="http://schemas.microsoft.com/office/drawing/2014/main" val="20002"/>
                    </a:ext>
                  </a:extLst>
                </a:gridCol>
                <a:gridCol w="856343">
                  <a:extLst>
                    <a:ext uri="{9D8B030D-6E8A-4147-A177-3AD203B41FA5}">
                      <a16:colId xmlns:a16="http://schemas.microsoft.com/office/drawing/2014/main" val="20003"/>
                    </a:ext>
                  </a:extLst>
                </a:gridCol>
                <a:gridCol w="783771">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8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8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(finished)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nvGraphicFramePr>
        <p:xfrm>
          <a:off x="5737499" y="1043307"/>
          <a:ext cx="5949224" cy="4775737"/>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fontAlgn="t"/>
                      <a:r>
                        <a:rPr lang="en-US" altLang="zh-CN" sz="800" b="0" i="0" u="none" strike="noStrike" dirty="0">
                          <a:solidFill>
                            <a:schemeClr val="tx1"/>
                          </a:solidFill>
                          <a:effectLst/>
                          <a:latin typeface="+mn-lt"/>
                          <a:ea typeface="等线" panose="02010600030101010101" pitchFamily="2" charset="-122"/>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a:solidFill>
                            <a:schemeClr val="tx1"/>
                          </a:solidFill>
                          <a:effectLst/>
                          <a:latin typeface="Arial" panose="020B0604020202020204" pitchFamily="34" charset="0"/>
                          <a:ea typeface="+mn-ea"/>
                          <a:cs typeface="Arial" panose="020B0604020202020204" pitchFamily="34" charset="0"/>
                        </a:rPr>
                        <a:t>AIML_MGMT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 phase 2 </a:t>
                      </a:r>
                    </a:p>
                  </a:txBody>
                  <a:tcPr marL="6350" marR="6350" marT="6350" marB="0" anchor="b">
                    <a:solidFill>
                      <a:schemeClr val="tx2">
                        <a:lumMod val="20000"/>
                        <a:lumOff val="80000"/>
                      </a:schemeClr>
                    </a:solidFill>
                  </a:tcPr>
                </a:tc>
                <a:tc>
                  <a:txBody>
                    <a:bodyPr/>
                    <a:lstStyle/>
                    <a:p>
                      <a:r>
                        <a:rPr lang="en-US"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a:solidFill>
                          <a:schemeClr val="tx1"/>
                        </a:solidFill>
                      </a:endParaRPr>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6">
                        <a:lumMod val="20000"/>
                        <a:lumOff val="8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6">
                        <a:lumMod val="20000"/>
                        <a:lumOff val="8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Management of Trace/MDT phase 2 </a:t>
                      </a: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Additional NRM features phase 2 </a:t>
                      </a: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Management Aspects related to NWDAF </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6">
                        <a:lumMod val="20000"/>
                        <a:lumOff val="8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5GLAN</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6">
                        <a:lumMod val="20000"/>
                        <a:lumOff val="8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6">
                        <a:lumMod val="20000"/>
                        <a:lumOff val="8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(finished)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of cloud-native Virtualized Network Functions (for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a:t>
                      </a:r>
                      <a:r>
                        <a:rPr lang="en-US" altLang="zh-CN" sz="800" kern="1200" dirty="0" err="1">
                          <a:solidFill>
                            <a:srgbClr val="0000FF"/>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MCVNF</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S5-233557</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extLst>
                  <a:ext uri="{0D108BD9-81ED-4DB2-BD59-A6C34878D82A}">
                    <a16:rowId xmlns:a16="http://schemas.microsoft.com/office/drawing/2014/main" val="224291887"/>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Aspect of 5G Network Sharing Phase2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MANS_ph2</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S5‑234501	</a:t>
                      </a:r>
                    </a:p>
                  </a:txBody>
                  <a:tcPr marL="6350" marR="6350" marT="6350" marB="0" anchor="b">
                    <a:solidFill>
                      <a:schemeClr val="accent6">
                        <a:lumMod val="20000"/>
                        <a:lumOff val="80000"/>
                      </a:schemeClr>
                    </a:solidFill>
                  </a:tcPr>
                </a:tc>
                <a:extLst>
                  <a:ext uri="{0D108BD9-81ED-4DB2-BD59-A6C34878D82A}">
                    <a16:rowId xmlns:a16="http://schemas.microsoft.com/office/drawing/2014/main" val="338279638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Aspects of URLLC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Unicom</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FF"/>
                          </a:solidFill>
                          <a:effectLst/>
                          <a:latin typeface="Arial" panose="020B0604020202020204" pitchFamily="34" charset="0"/>
                          <a:ea typeface="+mn-ea"/>
                          <a:cs typeface="Arial" panose="020B0604020202020204" pitchFamily="34" charset="0"/>
                        </a:rPr>
                        <a:t>URLLC_Mgt</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S5‑234806</a:t>
                      </a:r>
                    </a:p>
                  </a:txBody>
                  <a:tcPr marL="6350" marR="6350" marT="6350" marB="0" anchor="b">
                    <a:solidFill>
                      <a:schemeClr val="accent6">
                        <a:lumMod val="20000"/>
                        <a:lumOff val="80000"/>
                      </a:schemeClr>
                    </a:solidFill>
                  </a:tcPr>
                </a:tc>
                <a:extLst>
                  <a:ext uri="{0D108BD9-81ED-4DB2-BD59-A6C34878D82A}">
                    <a16:rowId xmlns:a16="http://schemas.microsoft.com/office/drawing/2014/main" val="3347114006"/>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3">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18</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3">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Network and Service Operations for Energy Utilities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NSOEU</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S5-234825</a:t>
                      </a:r>
                      <a:endParaRPr lang="zh-CN" altLang="zh-CN"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584704099"/>
              </p:ext>
            </p:extLst>
          </p:nvPr>
        </p:nvGraphicFramePr>
        <p:xfrm>
          <a:off x="195382" y="1027206"/>
          <a:ext cx="9738327" cy="4937175"/>
        </p:xfrm>
        <a:graphic>
          <a:graphicData uri="http://schemas.openxmlformats.org/drawingml/2006/table">
            <a:tbl>
              <a:tblPr firstRow="1" firstCol="1" bandRow="1">
                <a:tableStyleId>{F5AB1C69-6EDB-4FF4-983F-18BD219EF322}</a:tableStyleId>
              </a:tblPr>
              <a:tblGrid>
                <a:gridCol w="715948">
                  <a:extLst>
                    <a:ext uri="{9D8B030D-6E8A-4147-A177-3AD203B41FA5}">
                      <a16:colId xmlns:a16="http://schemas.microsoft.com/office/drawing/2014/main" val="20000"/>
                    </a:ext>
                  </a:extLst>
                </a:gridCol>
                <a:gridCol w="3565026">
                  <a:extLst>
                    <a:ext uri="{9D8B030D-6E8A-4147-A177-3AD203B41FA5}">
                      <a16:colId xmlns:a16="http://schemas.microsoft.com/office/drawing/2014/main" val="20001"/>
                    </a:ext>
                  </a:extLst>
                </a:gridCol>
                <a:gridCol w="1069217">
                  <a:extLst>
                    <a:ext uri="{9D8B030D-6E8A-4147-A177-3AD203B41FA5}">
                      <a16:colId xmlns:a16="http://schemas.microsoft.com/office/drawing/2014/main" val="20002"/>
                    </a:ext>
                  </a:extLst>
                </a:gridCol>
                <a:gridCol w="1386951">
                  <a:extLst>
                    <a:ext uri="{9D8B030D-6E8A-4147-A177-3AD203B41FA5}">
                      <a16:colId xmlns:a16="http://schemas.microsoft.com/office/drawing/2014/main" val="20005"/>
                    </a:ext>
                  </a:extLst>
                </a:gridCol>
                <a:gridCol w="835019">
                  <a:extLst>
                    <a:ext uri="{9D8B030D-6E8A-4147-A177-3AD203B41FA5}">
                      <a16:colId xmlns:a16="http://schemas.microsoft.com/office/drawing/2014/main" val="20006"/>
                    </a:ext>
                  </a:extLst>
                </a:gridCol>
                <a:gridCol w="809716">
                  <a:extLst>
                    <a:ext uri="{9D8B030D-6E8A-4147-A177-3AD203B41FA5}">
                      <a16:colId xmlns:a16="http://schemas.microsoft.com/office/drawing/2014/main" val="2750818335"/>
                    </a:ext>
                  </a:extLst>
                </a:gridCol>
                <a:gridCol w="707947">
                  <a:extLst>
                    <a:ext uri="{9D8B030D-6E8A-4147-A177-3AD203B41FA5}">
                      <a16:colId xmlns:a16="http://schemas.microsoft.com/office/drawing/2014/main" val="20007"/>
                    </a:ext>
                  </a:extLst>
                </a:gridCol>
                <a:gridCol w="648503">
                  <a:extLst>
                    <a:ext uri="{9D8B030D-6E8A-4147-A177-3AD203B41FA5}">
                      <a16:colId xmlns:a16="http://schemas.microsoft.com/office/drawing/2014/main" val="20008"/>
                    </a:ext>
                  </a:extLst>
                </a:gridCol>
              </a:tblGrid>
              <a:tr h="268679">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196918">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355683">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NSRULE</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2024)</a:t>
                      </a:r>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055227842"/>
                  </a:ext>
                </a:extLst>
              </a:tr>
              <a:tr h="355683">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15%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55683">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900" kern="1200" dirty="0">
                          <a:solidFill>
                            <a:schemeClr val="tx1"/>
                          </a:solidFill>
                          <a:effectLst/>
                          <a:latin typeface="+mn-lt"/>
                          <a:ea typeface="+mn-ea"/>
                          <a:cs typeface="Arial" panose="020B0604020202020204" pitchFamily="34" charset="0"/>
                        </a:rPr>
                        <a:t>Not started</a:t>
                      </a: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30%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SP-220690</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Enhancement of </a:t>
                      </a:r>
                      <a:r>
                        <a:rPr lang="en-US" sz="800" b="0" i="0" u="none" strike="noStrike" dirty="0" err="1">
                          <a:solidFill>
                            <a:schemeClr val="tx1"/>
                          </a:solidFill>
                          <a:effectLst/>
                          <a:latin typeface="+mn-lt"/>
                          <a:ea typeface="等线" panose="02010600030101010101" pitchFamily="2" charset="-122"/>
                        </a:rPr>
                        <a:t>QoE</a:t>
                      </a:r>
                      <a:r>
                        <a:rPr lang="en-US" sz="8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800" b="0" i="0" u="none" strike="noStrike" dirty="0" err="1">
                          <a:solidFill>
                            <a:srgbClr val="000000"/>
                          </a:solidFill>
                          <a:effectLst/>
                          <a:latin typeface="+mn-lt"/>
                          <a:ea typeface="等线" panose="02010600030101010101" pitchFamily="2" charset="-122"/>
                        </a:rPr>
                        <a:t>eQoE</a:t>
                      </a:r>
                      <a:endParaRPr lang="en-US" sz="8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9"/>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eECM</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SP-220154</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939318273"/>
                  </a:ext>
                </a:extLst>
              </a:tr>
              <a:tr h="218758">
                <a:tc>
                  <a:txBody>
                    <a:bodyPr/>
                    <a:lstStyle/>
                    <a:p>
                      <a:pPr algn="l" fontAlgn="t"/>
                      <a:r>
                        <a:rPr lang="en-US" altLang="zh-CN" sz="8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69%</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72%</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11141217"/>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eNETSLICE_PRO</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38587088"/>
                  </a:ext>
                </a:extLst>
              </a:tr>
              <a:tr h="351693">
                <a:tc>
                  <a:txBody>
                    <a:bodyPr/>
                    <a:lstStyle/>
                    <a:p>
                      <a:pPr algn="l" fontAlgn="t"/>
                      <a:r>
                        <a:rPr lang="en-US" altLang="zh-CN" sz="800" b="0" i="0" u="none" strike="noStrike">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eSBMA</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800" kern="1200" dirty="0">
                          <a:solidFill>
                            <a:schemeClr val="tx1"/>
                          </a:solidFill>
                          <a:effectLst/>
                          <a:latin typeface="+mn-lt"/>
                          <a:ea typeface="+mn-ea"/>
                          <a:cs typeface="Arial" panose="020B0604020202020204" pitchFamily="34" charset="0"/>
                        </a:rPr>
                        <a:t>Not started</a:t>
                      </a: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01175213"/>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936462661"/>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165583142"/>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OAM_MetDep</a:t>
                      </a:r>
                    </a:p>
                  </a:txBody>
                  <a:tcPr marL="9525" marR="9525" marT="9525" marB="0">
                    <a:solidFill>
                      <a:schemeClr val="bg1">
                        <a:lumMod val="65000"/>
                      </a:schemeClr>
                    </a:solidFill>
                  </a:tcPr>
                </a:tc>
                <a:tc>
                  <a:txBody>
                    <a:bodyPr/>
                    <a:lstStyle/>
                    <a:p>
                      <a:pPr algn="l" fontAlgn="t"/>
                      <a:r>
                        <a:rPr lang="en-US" altLang="zh-CN" sz="800" b="0" i="0" u="none" strike="noStrike">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3388986984"/>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800" kern="1200" dirty="0">
                          <a:solidFill>
                            <a:schemeClr val="tx1"/>
                          </a:solidFill>
                          <a:effectLst/>
                          <a:latin typeface="+mn-lt"/>
                          <a:ea typeface="+mn-ea"/>
                          <a:cs typeface="Arial" panose="020B0604020202020204" pitchFamily="34" charset="0"/>
                        </a:rPr>
                        <a:t>Not started</a:t>
                      </a: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892912761"/>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82531068"/>
                  </a:ext>
                </a:extLst>
              </a:tr>
            </a:tbl>
          </a:graphicData>
        </a:graphic>
      </p:graphicFrame>
    </p:spTree>
    <p:extLst>
      <p:ext uri="{BB962C8B-B14F-4D97-AF65-F5344CB8AC3E}">
        <p14:creationId xmlns:p14="http://schemas.microsoft.com/office/powerpoint/2010/main" val="419962845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80507" y="2351650"/>
            <a:ext cx="2575260" cy="396342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lvl="0" indent="-455073" defTabSz="1219170">
              <a:spcBef>
                <a:spcPts val="0"/>
              </a:spcBef>
              <a:spcAft>
                <a:spcPts val="0"/>
              </a:spcAft>
              <a:defRPr/>
            </a:pPr>
            <a:r>
              <a:rPr lang="de-DE" altLang="de-DE" sz="1100" kern="0" dirty="0">
                <a:solidFill>
                  <a:prstClr val="black"/>
                </a:solidFill>
              </a:rPr>
              <a:t>Progress since SA5#149:</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The correction of self-configuration management requirements from mandatory to optional has been discussed and agreed. The topic for configuration data handling has been discussed but no agreement was achieved due to Nokia's objection, which needs further discussion.</a:t>
            </a:r>
            <a:endParaRPr lang="en-US" altLang="zh-CN" sz="1500" kern="0" dirty="0">
              <a:solidFill>
                <a:prstClr val="black"/>
              </a:solidFill>
            </a:endParaRPr>
          </a:p>
          <a:p>
            <a:pPr marL="455073" lvl="0"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None identified</a:t>
            </a:r>
            <a:endParaRPr lang="en-US" altLang="zh-CN" sz="1500" kern="0" dirty="0">
              <a:solidFill>
                <a:prstClr val="black"/>
              </a:solidFill>
            </a:endParaRPr>
          </a:p>
          <a:p>
            <a:pPr marL="455073" lvl="0" indent="-455073" defTabSz="1219170">
              <a:spcBef>
                <a:spcPts val="0"/>
              </a:spcBef>
              <a:spcAft>
                <a:spcPts val="0"/>
              </a:spcAft>
              <a:defRPr/>
            </a:pPr>
            <a:r>
              <a:rPr lang="de-DE" altLang="zh-CN" sz="1100" kern="0" dirty="0">
                <a:solidFill>
                  <a:prstClr val="black"/>
                </a:solidFill>
              </a:rPr>
              <a:t>Next steps:</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a:t>
            </a:r>
            <a:r>
              <a:rPr lang="en-US" altLang="zh-CN" sz="1100" kern="0" dirty="0" err="1">
                <a:solidFill>
                  <a:prstClr val="black"/>
                </a:solidFill>
              </a:rPr>
              <a:t>MnS</a:t>
            </a:r>
            <a:r>
              <a:rPr lang="en-US" altLang="zh-CN" sz="1100" kern="0" dirty="0">
                <a:solidFill>
                  <a:prstClr val="black"/>
                </a:solidFill>
              </a:rPr>
              <a:t> definition and procedure for RANSC management</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concept, use case and requirement for configuration data handling</a:t>
            </a:r>
            <a:endParaRPr lang="de-DE" sz="11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764588274"/>
              </p:ext>
            </p:extLst>
          </p:nvPr>
        </p:nvGraphicFramePr>
        <p:xfrm>
          <a:off x="296221" y="838200"/>
          <a:ext cx="8951687" cy="1409286"/>
        </p:xfrm>
        <a:graphic>
          <a:graphicData uri="http://schemas.openxmlformats.org/drawingml/2006/table">
            <a:tbl>
              <a:tblPr firstRow="1" firstCol="1" bandRow="1">
                <a:tableStyleId>{F5AB1C69-6EDB-4FF4-983F-18BD219EF322}</a:tableStyleId>
              </a:tblPr>
              <a:tblGrid>
                <a:gridCol w="710867">
                  <a:extLst>
                    <a:ext uri="{9D8B030D-6E8A-4147-A177-3AD203B41FA5}">
                      <a16:colId xmlns:a16="http://schemas.microsoft.com/office/drawing/2014/main" val="20000"/>
                    </a:ext>
                  </a:extLst>
                </a:gridCol>
                <a:gridCol w="3016380">
                  <a:extLst>
                    <a:ext uri="{9D8B030D-6E8A-4147-A177-3AD203B41FA5}">
                      <a16:colId xmlns:a16="http://schemas.microsoft.com/office/drawing/2014/main" val="20001"/>
                    </a:ext>
                  </a:extLst>
                </a:gridCol>
                <a:gridCol w="807003">
                  <a:extLst>
                    <a:ext uri="{9D8B030D-6E8A-4147-A177-3AD203B41FA5}">
                      <a16:colId xmlns:a16="http://schemas.microsoft.com/office/drawing/2014/main" val="20002"/>
                    </a:ext>
                  </a:extLst>
                </a:gridCol>
                <a:gridCol w="941281">
                  <a:extLst>
                    <a:ext uri="{9D8B030D-6E8A-4147-A177-3AD203B41FA5}">
                      <a16:colId xmlns:a16="http://schemas.microsoft.com/office/drawing/2014/main" val="20005"/>
                    </a:ext>
                  </a:extLst>
                </a:gridCol>
                <a:gridCol w="596816">
                  <a:extLst>
                    <a:ext uri="{9D8B030D-6E8A-4147-A177-3AD203B41FA5}">
                      <a16:colId xmlns:a16="http://schemas.microsoft.com/office/drawing/2014/main" val="20006"/>
                    </a:ext>
                  </a:extLst>
                </a:gridCol>
                <a:gridCol w="838183">
                  <a:extLst>
                    <a:ext uri="{9D8B030D-6E8A-4147-A177-3AD203B41FA5}">
                      <a16:colId xmlns:a16="http://schemas.microsoft.com/office/drawing/2014/main" val="1440325282"/>
                    </a:ext>
                  </a:extLst>
                </a:gridCol>
                <a:gridCol w="838183">
                  <a:extLst>
                    <a:ext uri="{9D8B030D-6E8A-4147-A177-3AD203B41FA5}">
                      <a16:colId xmlns:a16="http://schemas.microsoft.com/office/drawing/2014/main" val="20007"/>
                    </a:ext>
                  </a:extLst>
                </a:gridCol>
                <a:gridCol w="1202974">
                  <a:extLst>
                    <a:ext uri="{9D8B030D-6E8A-4147-A177-3AD203B41FA5}">
                      <a16:colId xmlns:a16="http://schemas.microsoft.com/office/drawing/2014/main" val="20008"/>
                    </a:ext>
                  </a:extLst>
                </a:gridCol>
              </a:tblGrid>
              <a:tr h="25097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8337">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326001">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15%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491513699"/>
                  </a:ext>
                </a:extLst>
              </a:tr>
              <a:tr h="246062">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038846232"/>
                  </a:ext>
                </a:extLst>
              </a:tr>
              <a:tr h="186108">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25474388"/>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2990851" y="2351650"/>
            <a:ext cx="3455965" cy="3963424"/>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eMDAS_Ph2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since SA5#149: </a:t>
            </a:r>
            <a:r>
              <a:rPr lang="en-US" altLang="zh-CN" sz="900" kern="0" dirty="0">
                <a:solidFill>
                  <a:prstClr val="black"/>
                </a:solidFill>
              </a:rPr>
              <a:t>Several topics were addressed at SA5#149, including;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Definition of recommended non-3GPP actions,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Enhancing </a:t>
            </a:r>
            <a:r>
              <a:rPr lang="en-US" altLang="zh-CN" sz="900" kern="0" dirty="0" err="1">
                <a:solidFill>
                  <a:prstClr val="black"/>
                </a:solidFill>
              </a:rPr>
              <a:t>MDARequest</a:t>
            </a:r>
            <a:r>
              <a:rPr lang="en-US" altLang="zh-CN" sz="900" kern="0" dirty="0">
                <a:solidFill>
                  <a:prstClr val="black"/>
                </a:solidFill>
              </a:rPr>
              <a:t> to support indefinite analytics,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Predictions of performance measurements,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Filtering MDA recommendations,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Analytics relationship to control loop,</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Add information elements for service experience analysis,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Add information elements for MDA assisted fault management,</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MDA </a:t>
            </a:r>
            <a:r>
              <a:rPr lang="en-US" altLang="zh-CN" sz="900" kern="0" dirty="0" err="1">
                <a:solidFill>
                  <a:prstClr val="black"/>
                </a:solidFill>
              </a:rPr>
              <a:t>capablity</a:t>
            </a:r>
            <a:r>
              <a:rPr lang="en-US" altLang="zh-CN" sz="900" kern="0" dirty="0">
                <a:solidFill>
                  <a:prstClr val="black"/>
                </a:solidFill>
              </a:rPr>
              <a:t> for resource utilization analysis,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MDA assisted virtual resource status analysis in CN domain</a:t>
            </a:r>
          </a:p>
          <a:p>
            <a:pPr marL="0" indent="0" defTabSz="1219170">
              <a:spcBef>
                <a:spcPts val="0"/>
              </a:spcBef>
              <a:spcAft>
                <a:spcPts val="0"/>
              </a:spcAft>
              <a:buNone/>
              <a:defRPr/>
            </a:pPr>
            <a:r>
              <a:rPr lang="en-US" altLang="zh-CN" sz="900" kern="0" dirty="0">
                <a:solidFill>
                  <a:prstClr val="black"/>
                </a:solidFill>
              </a:rPr>
              <a:t>The discussion led to the approval of the following documents as input to the Draft CR:</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Enhancing </a:t>
            </a:r>
            <a:r>
              <a:rPr lang="en-US" altLang="zh-CN" sz="800" kern="0" dirty="0" err="1">
                <a:solidFill>
                  <a:prstClr val="black"/>
                </a:solidFill>
              </a:rPr>
              <a:t>MDARequest</a:t>
            </a:r>
            <a:r>
              <a:rPr lang="en-US" altLang="zh-CN" sz="800" kern="0" dirty="0">
                <a:solidFill>
                  <a:prstClr val="black"/>
                </a:solidFill>
              </a:rPr>
              <a:t> to support indefinite analytics, </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Data definitions for predictions of performance measurements,</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Add information elements for service experience analysis,</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Add use case and requirements for MDA </a:t>
            </a:r>
            <a:r>
              <a:rPr lang="en-US" altLang="zh-CN" sz="800" kern="0" dirty="0" err="1">
                <a:solidFill>
                  <a:prstClr val="black"/>
                </a:solidFill>
              </a:rPr>
              <a:t>capablity</a:t>
            </a:r>
            <a:r>
              <a:rPr lang="en-US" altLang="zh-CN" sz="800" kern="0" dirty="0">
                <a:solidFill>
                  <a:prstClr val="black"/>
                </a:solidFill>
              </a:rPr>
              <a:t> related to resource utilization analysis,</a:t>
            </a:r>
          </a:p>
          <a:p>
            <a:pPr marL="455073"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defTabSz="1219170">
              <a:spcBef>
                <a:spcPts val="0"/>
              </a:spcBef>
              <a:spcAft>
                <a:spcPts val="0"/>
              </a:spcAft>
              <a:buFont typeface="Wingdings" panose="05000000000000000000" pitchFamily="2" charset="2"/>
              <a:buChar char="Ø"/>
              <a:defRPr/>
            </a:pPr>
            <a:r>
              <a:rPr lang="en-US" altLang="zh-CN" sz="1000" kern="0" dirty="0">
                <a:solidFill>
                  <a:prstClr val="black"/>
                </a:solidFill>
              </a:rPr>
              <a:t>SA2</a:t>
            </a:r>
          </a:p>
          <a:p>
            <a:pPr marL="455073" indent="-455073" defTabSz="1219170">
              <a:spcBef>
                <a:spcPts val="0"/>
              </a:spcBef>
              <a:spcAft>
                <a:spcPts val="0"/>
              </a:spcAft>
              <a:defRPr/>
            </a:pPr>
            <a:r>
              <a:rPr lang="de-DE" altLang="zh-CN" sz="1100" kern="0" dirty="0">
                <a:solidFill>
                  <a:prstClr val="black"/>
                </a:solidFill>
              </a:rPr>
              <a:t>Next steps:</a:t>
            </a:r>
          </a:p>
          <a:p>
            <a:pPr defTabSz="1219170">
              <a:spcBef>
                <a:spcPts val="0"/>
              </a:spcBef>
              <a:spcAft>
                <a:spcPts val="0"/>
              </a:spcAft>
              <a:buFont typeface="Wingdings" panose="05000000000000000000" pitchFamily="2" charset="2"/>
              <a:buChar char="Ø"/>
              <a:defRPr/>
            </a:pPr>
            <a:r>
              <a:rPr lang="en-US" altLang="zh-CN" sz="1000" kern="0" dirty="0">
                <a:solidFill>
                  <a:prstClr val="black"/>
                </a:solidFill>
              </a:rPr>
              <a:t>Continue the work according to the objectives</a:t>
            </a:r>
          </a:p>
        </p:txBody>
      </p:sp>
      <p:sp>
        <p:nvSpPr>
          <p:cNvPr id="6" name="Content Placeholder 7">
            <a:extLst>
              <a:ext uri="{FF2B5EF4-FFF2-40B4-BE49-F238E27FC236}">
                <a16:creationId xmlns:a16="http://schemas.microsoft.com/office/drawing/2014/main" id="{19729A1D-3FB9-430D-8578-6C3DB12F875A}"/>
              </a:ext>
            </a:extLst>
          </p:cNvPr>
          <p:cNvSpPr txBox="1">
            <a:spLocks/>
          </p:cNvSpPr>
          <p:nvPr/>
        </p:nvSpPr>
        <p:spPr>
          <a:xfrm>
            <a:off x="6554609" y="2351649"/>
            <a:ext cx="2643595" cy="3963423"/>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AI/ML</a:t>
            </a:r>
            <a:r>
              <a:rPr lang="zh-CN" altLang="en-US" sz="1600" b="1" kern="0" dirty="0">
                <a:solidFill>
                  <a:srgbClr val="0000FF"/>
                </a:solidFill>
                <a:latin typeface="Calibri"/>
              </a:rPr>
              <a:t> </a:t>
            </a:r>
            <a:r>
              <a:rPr lang="en-US" altLang="zh-CN" sz="1600" b="1" kern="0" dirty="0">
                <a:solidFill>
                  <a:srgbClr val="0000FF"/>
                </a:solidFill>
                <a:latin typeface="Calibri"/>
              </a:rPr>
              <a:t>management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since SA5#149: </a:t>
            </a:r>
          </a:p>
          <a:p>
            <a:pPr marL="0" indent="0" defTabSz="1219170">
              <a:spcBef>
                <a:spcPts val="0"/>
              </a:spcBef>
              <a:spcAft>
                <a:spcPts val="0"/>
              </a:spcAft>
              <a:buNone/>
              <a:defRPr/>
            </a:pPr>
            <a:r>
              <a:rPr lang="en-US" altLang="zh-CN" sz="700" kern="0" dirty="0">
                <a:solidFill>
                  <a:prstClr val="black"/>
                </a:solidFill>
              </a:rPr>
              <a:t>An unexpected high number of contributions were received at SA5#149. Very fruitful discussions were made on various use cases, requirements and NRMs for each phase of the AI/ML operational workflow, which lead to the agreement of the contributions related to the following topics as inputs to the Draft CR:</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Restructure of stage 1 and stage 2 of the TS 28.105</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Modelling of </a:t>
            </a:r>
            <a:r>
              <a:rPr lang="en-US" altLang="zh-CN" sz="700" kern="0" dirty="0" err="1">
                <a:solidFill>
                  <a:prstClr val="black"/>
                </a:solidFill>
              </a:rPr>
              <a:t>MLEntity</a:t>
            </a:r>
            <a:endParaRPr lang="en-US" altLang="zh-CN" sz="700" kern="0" dirty="0">
              <a:solidFill>
                <a:prstClr val="black"/>
              </a:solidFill>
            </a:endParaRP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terms related to ML 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Correction to the Scope</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AI/ML workflow</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UC and requirements for ML entity joint 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UC, requirements, and NRMs for ML validation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Enhance the ML training to include re-training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managing the capabilities of ML Entities</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inference performance evaluation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inference performance measurements selection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training performance management</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update of ML Entities</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requirements, and NRMs for ML Testing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joint testing of multiple ML entities</a:t>
            </a:r>
            <a:endParaRPr lang="en-US" altLang="zh-CN" sz="800" kern="0" dirty="0">
              <a:solidFill>
                <a:prstClr val="black"/>
              </a:solidFill>
            </a:endParaRPr>
          </a:p>
          <a:p>
            <a:pPr marL="455073"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marL="341313" lvl="1" indent="-341313" defTabSz="1219170">
              <a:spcBef>
                <a:spcPts val="0"/>
              </a:spcBef>
              <a:spcAft>
                <a:spcPts val="0"/>
              </a:spcAft>
              <a:buClr>
                <a:schemeClr val="tx1"/>
              </a:buClr>
              <a:buFont typeface="Wingdings" panose="05000000000000000000" pitchFamily="2" charset="2"/>
              <a:buChar char="Ø"/>
              <a:defRPr/>
            </a:pPr>
            <a:r>
              <a:rPr lang="en-US" altLang="zh-CN" sz="10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 </a:t>
            </a:r>
            <a:r>
              <a:rPr lang="en-US" altLang="zh-CN" sz="900" kern="0" dirty="0">
                <a:solidFill>
                  <a:prstClr val="black"/>
                </a:solidFill>
              </a:rPr>
              <a:t>Continue the work according to the objectives</a:t>
            </a:r>
            <a:endParaRPr lang="de-DE" altLang="zh-CN" sz="1100" kern="0" dirty="0">
              <a:solidFill>
                <a:prstClr val="black"/>
              </a:solidFill>
            </a:endParaRPr>
          </a:p>
        </p:txBody>
      </p:sp>
      <p:sp>
        <p:nvSpPr>
          <p:cNvPr id="7" name="Content Placeholder 7">
            <a:extLst>
              <a:ext uri="{FF2B5EF4-FFF2-40B4-BE49-F238E27FC236}">
                <a16:creationId xmlns:a16="http://schemas.microsoft.com/office/drawing/2014/main" id="{A9FE1378-31CB-4D54-B13D-7CE18192E044}"/>
              </a:ext>
            </a:extLst>
          </p:cNvPr>
          <p:cNvSpPr txBox="1">
            <a:spLocks/>
          </p:cNvSpPr>
          <p:nvPr/>
        </p:nvSpPr>
        <p:spPr>
          <a:xfrm>
            <a:off x="9305998" y="2370960"/>
            <a:ext cx="2643595" cy="3944111"/>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IDMS_MN_ph2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100" kern="0" dirty="0">
                <a:solidFill>
                  <a:prstClr val="black"/>
                </a:solidFill>
              </a:rPr>
              <a:t>Progress since SA5#149: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scenarios are discussed and agreed: Intent driven approach for RAN energy saving, Intent driven approach for radio capacity assurance, intent driven approach for 5GC network delivering and intent driven approach for E2E network optimization.</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generic capabilities are discussed and agreed: Intent report, intent handling capability obtaining, intent feasibility check</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The solution (information model) for 5GC network delivering is discussed and agreed</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generic capabilities are discussed without agreement: intent confliction, intent drive closed loop, intent driven SON orchestration, intent test and      Mapping Intents to ML capabilities</a:t>
            </a:r>
          </a:p>
          <a:p>
            <a:pPr marL="455073" lvl="0" indent="-455073" defTabSz="1219170">
              <a:spcBef>
                <a:spcPts val="0"/>
              </a:spcBef>
              <a:spcAft>
                <a:spcPts val="0"/>
              </a:spcAft>
              <a:defRPr/>
            </a:pPr>
            <a:r>
              <a:rPr lang="en-US" altLang="zh-CN" sz="1100" kern="0" dirty="0">
                <a:solidFill>
                  <a:prstClr val="black"/>
                </a:solidFill>
              </a:rPr>
              <a:t>Impacts and dependencies on other WGs; SA2, RAN3</a:t>
            </a:r>
            <a:endParaRPr lang="de-DE" altLang="zh-CN" sz="1100" kern="0" dirty="0">
              <a:solidFill>
                <a:prstClr val="black"/>
              </a:solidFill>
            </a:endParaRPr>
          </a:p>
          <a:p>
            <a:pPr marL="455073" lvl="0" indent="-455073" defTabSz="1219170">
              <a:spcBef>
                <a:spcPts val="0"/>
              </a:spcBef>
              <a:spcAft>
                <a:spcPts val="0"/>
              </a:spcAft>
              <a:defRPr/>
            </a:pPr>
            <a:r>
              <a:rPr lang="de-DE" altLang="zh-CN" sz="1050" kern="0" dirty="0">
                <a:solidFill>
                  <a:prstClr val="black"/>
                </a:solidFill>
              </a:rPr>
              <a:t>Next steps:</a:t>
            </a:r>
          </a:p>
          <a:p>
            <a:pPr marL="341313" lvl="1" indent="-341313" defTabSz="1219170">
              <a:spcBef>
                <a:spcPts val="0"/>
              </a:spcBef>
              <a:spcAft>
                <a:spcPts val="0"/>
              </a:spcAft>
              <a:buClrTx/>
              <a:buFont typeface="Wingdings" panose="05000000000000000000" pitchFamily="2" charset="2"/>
              <a:buChar char="Ø"/>
              <a:defRPr/>
            </a:pPr>
            <a:r>
              <a:rPr lang="en-US" altLang="zh-CN" sz="900" kern="0" dirty="0">
                <a:solidFill>
                  <a:prstClr val="black"/>
                </a:solidFill>
              </a:rPr>
              <a:t>Solution (information model) for above agreed new scenarios and new generic capabilities</a:t>
            </a:r>
            <a:endParaRPr lang="de-DE" altLang="zh-CN" sz="900" kern="0" dirty="0">
              <a:solidFill>
                <a:prstClr val="black"/>
              </a:solidFill>
            </a:endParaRPr>
          </a:p>
        </p:txBody>
      </p:sp>
    </p:spTree>
    <p:extLst>
      <p:ext uri="{BB962C8B-B14F-4D97-AF65-F5344CB8AC3E}">
        <p14:creationId xmlns:p14="http://schemas.microsoft.com/office/powerpoint/2010/main" val="8671615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101401944"/>
              </p:ext>
            </p:extLst>
          </p:nvPr>
        </p:nvGraphicFramePr>
        <p:xfrm>
          <a:off x="297513" y="801774"/>
          <a:ext cx="9241342" cy="1961892"/>
        </p:xfrm>
        <a:graphic>
          <a:graphicData uri="http://schemas.openxmlformats.org/drawingml/2006/table">
            <a:tbl>
              <a:tblPr firstRow="1" firstCol="1" bandRow="1">
                <a:tableStyleId>{F5AB1C69-6EDB-4FF4-983F-18BD219EF322}</a:tableStyleId>
              </a:tblPr>
              <a:tblGrid>
                <a:gridCol w="625328">
                  <a:extLst>
                    <a:ext uri="{9D8B030D-6E8A-4147-A177-3AD203B41FA5}">
                      <a16:colId xmlns:a16="http://schemas.microsoft.com/office/drawing/2014/main" val="20000"/>
                    </a:ext>
                  </a:extLst>
                </a:gridCol>
                <a:gridCol w="2916974">
                  <a:extLst>
                    <a:ext uri="{9D8B030D-6E8A-4147-A177-3AD203B41FA5}">
                      <a16:colId xmlns:a16="http://schemas.microsoft.com/office/drawing/2014/main" val="20001"/>
                    </a:ext>
                  </a:extLst>
                </a:gridCol>
                <a:gridCol w="1130698">
                  <a:extLst>
                    <a:ext uri="{9D8B030D-6E8A-4147-A177-3AD203B41FA5}">
                      <a16:colId xmlns:a16="http://schemas.microsoft.com/office/drawing/2014/main" val="20002"/>
                    </a:ext>
                  </a:extLst>
                </a:gridCol>
                <a:gridCol w="970085">
                  <a:extLst>
                    <a:ext uri="{9D8B030D-6E8A-4147-A177-3AD203B41FA5}">
                      <a16:colId xmlns:a16="http://schemas.microsoft.com/office/drawing/2014/main" val="20005"/>
                    </a:ext>
                  </a:extLst>
                </a:gridCol>
                <a:gridCol w="679633">
                  <a:extLst>
                    <a:ext uri="{9D8B030D-6E8A-4147-A177-3AD203B41FA5}">
                      <a16:colId xmlns:a16="http://schemas.microsoft.com/office/drawing/2014/main" val="20006"/>
                    </a:ext>
                  </a:extLst>
                </a:gridCol>
                <a:gridCol w="879560">
                  <a:extLst>
                    <a:ext uri="{9D8B030D-6E8A-4147-A177-3AD203B41FA5}">
                      <a16:colId xmlns:a16="http://schemas.microsoft.com/office/drawing/2014/main" val="2511190918"/>
                    </a:ext>
                  </a:extLst>
                </a:gridCol>
                <a:gridCol w="879560">
                  <a:extLst>
                    <a:ext uri="{9D8B030D-6E8A-4147-A177-3AD203B41FA5}">
                      <a16:colId xmlns:a16="http://schemas.microsoft.com/office/drawing/2014/main" val="20007"/>
                    </a:ext>
                  </a:extLst>
                </a:gridCol>
                <a:gridCol w="1159504">
                  <a:extLst>
                    <a:ext uri="{9D8B030D-6E8A-4147-A177-3AD203B41FA5}">
                      <a16:colId xmlns:a16="http://schemas.microsoft.com/office/drawing/2014/main" val="20008"/>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7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12781">
                <a:tc>
                  <a:txBody>
                    <a:bodyPr/>
                    <a:lstStyle/>
                    <a:p>
                      <a:pPr algn="l" fontAlgn="t"/>
                      <a:r>
                        <a:rPr lang="en-US" altLang="zh-CN" sz="900" b="0" i="0" u="none" strike="noStrike" dirty="0">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eSBMA</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900" kern="1200" dirty="0">
                          <a:solidFill>
                            <a:schemeClr val="tx1"/>
                          </a:solidFill>
                          <a:effectLst/>
                          <a:latin typeface="+mn-lt"/>
                          <a:ea typeface="+mn-ea"/>
                          <a:cs typeface="Arial" panose="020B0604020202020204" pitchFamily="34" charset="0"/>
                        </a:rPr>
                        <a:t>Not started</a:t>
                      </a: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25094925"/>
                  </a:ext>
                </a:extLst>
              </a:tr>
              <a:tr h="612781">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NSRULE</a:t>
                      </a:r>
                    </a:p>
                  </a:txBody>
                  <a:tcPr marL="9525" marR="9525" marT="9525"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2024)</a:t>
                      </a:r>
                      <a:endParaRPr lang="en-US" altLang="zh-CN" sz="800" b="0" i="0" u="none" strike="noStrike" dirty="0">
                        <a:solidFill>
                          <a:srgbClr val="000000"/>
                        </a:solidFill>
                        <a:effectLst/>
                        <a:latin typeface="+mn-lt"/>
                        <a:ea typeface="等线" panose="02010600030101010101" pitchFamily="2" charset="-122"/>
                      </a:endParaRPr>
                    </a:p>
                    <a:p>
                      <a:pPr algn="l" fontAlgn="t"/>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451043">
                <a:tc>
                  <a:txBody>
                    <a:bodyPr/>
                    <a:lstStyle/>
                    <a:p>
                      <a:pPr algn="l" fontAlgn="t"/>
                      <a:r>
                        <a:rPr lang="en-US" altLang="zh-CN" sz="900" b="0" i="0" u="none" strike="noStrike" dirty="0">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eNETSLICE_PRO</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SP-211434</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90%</a:t>
                      </a:r>
                    </a:p>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10" name="Content Placeholder 7">
            <a:extLst>
              <a:ext uri="{FF2B5EF4-FFF2-40B4-BE49-F238E27FC236}">
                <a16:creationId xmlns:a16="http://schemas.microsoft.com/office/drawing/2014/main" id="{8BD5C979-D8DC-4CED-ACCC-CF8CEC732D7C}"/>
              </a:ext>
            </a:extLst>
          </p:cNvPr>
          <p:cNvSpPr txBox="1">
            <a:spLocks/>
          </p:cNvSpPr>
          <p:nvPr/>
        </p:nvSpPr>
        <p:spPr>
          <a:xfrm>
            <a:off x="6767848" y="2854865"/>
            <a:ext cx="5164428" cy="2576166"/>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eNETSLICE_PRO</a:t>
            </a:r>
            <a:r>
              <a:rPr lang="en-US" altLang="zh-CN" sz="1400" b="1" dirty="0">
                <a:solidFill>
                  <a:srgbClr val="0000FF"/>
                </a:solidFill>
              </a:rPr>
              <a:t>:</a:t>
            </a:r>
            <a:endParaRPr lang="de-DE" altLang="de-DE" sz="1400" b="1" kern="0"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SA5#149:</a:t>
            </a:r>
          </a:p>
          <a:p>
            <a:pPr marL="855123" lvl="1" indent="-455073" defTabSz="1219170">
              <a:spcBef>
                <a:spcPts val="0"/>
              </a:spcBef>
              <a:spcAft>
                <a:spcPts val="0"/>
              </a:spcAft>
              <a:defRPr/>
            </a:pPr>
            <a:r>
              <a:rPr lang="en-US" altLang="zh-CN" sz="1100" kern="0" dirty="0">
                <a:solidFill>
                  <a:prstClr val="black"/>
                </a:solidFill>
              </a:rPr>
              <a:t>Add </a:t>
            </a:r>
            <a:r>
              <a:rPr lang="en-US" altLang="zh-CN" sz="1100" kern="0" dirty="0" err="1">
                <a:solidFill>
                  <a:prstClr val="black"/>
                </a:solidFill>
              </a:rPr>
              <a:t>NetworkSliceController</a:t>
            </a:r>
            <a:r>
              <a:rPr lang="en-US" altLang="zh-CN" sz="1100" kern="0" dirty="0">
                <a:solidFill>
                  <a:prstClr val="black"/>
                </a:solidFill>
              </a:rPr>
              <a:t> and </a:t>
            </a:r>
            <a:r>
              <a:rPr lang="en-US" altLang="zh-CN" sz="1100" kern="0" dirty="0" err="1">
                <a:solidFill>
                  <a:prstClr val="black"/>
                </a:solidFill>
              </a:rPr>
              <a:t>NetworkSliceSubnetController</a:t>
            </a:r>
            <a:r>
              <a:rPr lang="en-US" altLang="zh-CN" sz="1100" kern="0" dirty="0">
                <a:solidFill>
                  <a:prstClr val="black"/>
                </a:solidFill>
              </a:rPr>
              <a:t> IOCs to support asynchronous LCM operations</a:t>
            </a:r>
          </a:p>
          <a:p>
            <a:pPr marL="855123" lvl="1" indent="-455073" defTabSz="1219170">
              <a:spcBef>
                <a:spcPts val="0"/>
              </a:spcBef>
              <a:spcAft>
                <a:spcPts val="0"/>
              </a:spcAft>
              <a:defRPr/>
            </a:pPr>
            <a:r>
              <a:rPr lang="en-US" altLang="zh-CN" sz="1100" kern="0" dirty="0">
                <a:solidFill>
                  <a:prstClr val="black"/>
                </a:solidFill>
              </a:rPr>
              <a:t>Add stage 3 for data type </a:t>
            </a:r>
            <a:r>
              <a:rPr lang="en-US" altLang="zh-CN" sz="1100" kern="0" dirty="0" err="1">
                <a:solidFill>
                  <a:prstClr val="black"/>
                </a:solidFill>
              </a:rPr>
              <a:t>AvailabilityStatus</a:t>
            </a:r>
            <a:endParaRPr lang="en-US" altLang="zh-CN" sz="11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Update Procedure of Network Slice Instance 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Instance Deallocation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Instance Modification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deallocation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Modification to support asynchronous operations</a:t>
            </a:r>
            <a:endParaRPr lang="de-DE" altLang="de-DE" sz="14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endParaRPr lang="en-US" sz="1050" kern="0" dirty="0">
              <a:solidFill>
                <a:prstClr val="black"/>
              </a:solidFill>
              <a:cs typeface="+mn-cs"/>
            </a:endParaRPr>
          </a:p>
        </p:txBody>
      </p:sp>
      <p:sp>
        <p:nvSpPr>
          <p:cNvPr id="13" name="Content Placeholder 7">
            <a:extLst>
              <a:ext uri="{FF2B5EF4-FFF2-40B4-BE49-F238E27FC236}">
                <a16:creationId xmlns:a16="http://schemas.microsoft.com/office/drawing/2014/main" id="{7C80AF45-1D0B-4300-8A96-12AB5A1438B5}"/>
              </a:ext>
            </a:extLst>
          </p:cNvPr>
          <p:cNvSpPr txBox="1">
            <a:spLocks/>
          </p:cNvSpPr>
          <p:nvPr/>
        </p:nvSpPr>
        <p:spPr>
          <a:xfrm>
            <a:off x="190698" y="2921919"/>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eSBMA</a:t>
            </a:r>
            <a:r>
              <a:rPr lang="zh-CN" altLang="en-US" sz="1400" b="1" dirty="0">
                <a:solidFill>
                  <a:srgbClr val="0000FF"/>
                </a:solidFill>
              </a:rPr>
              <a:t>：</a:t>
            </a:r>
            <a:endParaRPr lang="de-DE" altLang="de-DE" sz="14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WI is not in the agenda of SA5#149.</a:t>
            </a:r>
          </a:p>
          <a:p>
            <a:pPr marL="400050" lvl="1" indent="0" defTabSz="1219170">
              <a:spcBef>
                <a:spcPts val="0"/>
              </a:spcBef>
              <a:spcAft>
                <a:spcPts val="0"/>
              </a:spcAft>
              <a:buNone/>
              <a:defRPr/>
            </a:pP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endParaRPr lang="en-US" sz="10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p>
        </p:txBody>
      </p:sp>
      <p:sp>
        <p:nvSpPr>
          <p:cNvPr id="11" name="Content Placeholder 7">
            <a:extLst>
              <a:ext uri="{FF2B5EF4-FFF2-40B4-BE49-F238E27FC236}">
                <a16:creationId xmlns:a16="http://schemas.microsoft.com/office/drawing/2014/main" id="{ACC73497-8BDC-4FB9-B359-EA0ED4CDFF19}"/>
              </a:ext>
            </a:extLst>
          </p:cNvPr>
          <p:cNvSpPr txBox="1">
            <a:spLocks/>
          </p:cNvSpPr>
          <p:nvPr/>
        </p:nvSpPr>
        <p:spPr>
          <a:xfrm>
            <a:off x="3036974" y="2921919"/>
            <a:ext cx="3404775" cy="2576166"/>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NSRULE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No progress at this meeting. </a:t>
            </a:r>
            <a:endParaRPr lang="en-US" altLang="zh-CN" sz="900" kern="0" dirty="0">
              <a:solidFill>
                <a:prstClr val="black"/>
              </a:solidFill>
            </a:endParaRPr>
          </a:p>
          <a:p>
            <a:pPr marL="455073" indent="-455073" defTabSz="1219170">
              <a:spcBef>
                <a:spcPts val="0"/>
              </a:spcBef>
              <a:spcAft>
                <a:spcPts val="0"/>
              </a:spcAft>
              <a:defRPr/>
            </a:pPr>
            <a:endParaRPr lang="en-US" sz="1400" kern="0" dirty="0">
              <a:solidFill>
                <a:prstClr val="black"/>
              </a:solidFill>
              <a:latin typeface="Calibri"/>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cs typeface="+mn-cs"/>
              </a:rPr>
              <a:t>No</a:t>
            </a:r>
            <a:r>
              <a:rPr lang="en-US" altLang="zh-CN" sz="1100" kern="0" dirty="0">
                <a:solidFill>
                  <a:prstClr val="black"/>
                </a:solidFill>
                <a:cs typeface="+mn-cs"/>
              </a:rPr>
              <a:t>t</a:t>
            </a:r>
            <a:r>
              <a:rPr lang="en-US" sz="1100" kern="0" dirty="0">
                <a:solidFill>
                  <a:prstClr val="black"/>
                </a:solidFill>
                <a:cs typeface="+mn-cs"/>
              </a:rPr>
              <a:t> identified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de-DE" sz="1100" kern="0" dirty="0">
                <a:solidFill>
                  <a:prstClr val="black"/>
                </a:solidFill>
              </a:rPr>
              <a:t>Explore alternative solutions</a:t>
            </a:r>
            <a:endParaRPr lang="de-DE" sz="1100" kern="0" dirty="0">
              <a:solidFill>
                <a:prstClr val="black"/>
              </a:solidFill>
              <a:latin typeface="Calibri"/>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444241200"/>
              </p:ext>
            </p:extLst>
          </p:nvPr>
        </p:nvGraphicFramePr>
        <p:xfrm>
          <a:off x="206942" y="827796"/>
          <a:ext cx="9394258" cy="2143081"/>
        </p:xfrm>
        <a:graphic>
          <a:graphicData uri="http://schemas.openxmlformats.org/drawingml/2006/table">
            <a:tbl>
              <a:tblPr firstRow="1" firstCol="1" bandRow="1">
                <a:tableStyleId>{F5AB1C69-6EDB-4FF4-983F-18BD219EF322}</a:tableStyleId>
              </a:tblPr>
              <a:tblGrid>
                <a:gridCol w="645920">
                  <a:extLst>
                    <a:ext uri="{9D8B030D-6E8A-4147-A177-3AD203B41FA5}">
                      <a16:colId xmlns:a16="http://schemas.microsoft.com/office/drawing/2014/main" val="20000"/>
                    </a:ext>
                  </a:extLst>
                </a:gridCol>
                <a:gridCol w="3321878">
                  <a:extLst>
                    <a:ext uri="{9D8B030D-6E8A-4147-A177-3AD203B41FA5}">
                      <a16:colId xmlns:a16="http://schemas.microsoft.com/office/drawing/2014/main" val="20001"/>
                    </a:ext>
                  </a:extLst>
                </a:gridCol>
                <a:gridCol w="859085">
                  <a:extLst>
                    <a:ext uri="{9D8B030D-6E8A-4147-A177-3AD203B41FA5}">
                      <a16:colId xmlns:a16="http://schemas.microsoft.com/office/drawing/2014/main" val="20002"/>
                    </a:ext>
                  </a:extLst>
                </a:gridCol>
                <a:gridCol w="1002031">
                  <a:extLst>
                    <a:ext uri="{9D8B030D-6E8A-4147-A177-3AD203B41FA5}">
                      <a16:colId xmlns:a16="http://schemas.microsoft.com/office/drawing/2014/main" val="20005"/>
                    </a:ext>
                  </a:extLst>
                </a:gridCol>
                <a:gridCol w="506703">
                  <a:extLst>
                    <a:ext uri="{9D8B030D-6E8A-4147-A177-3AD203B41FA5}">
                      <a16:colId xmlns:a16="http://schemas.microsoft.com/office/drawing/2014/main" val="20006"/>
                    </a:ext>
                  </a:extLst>
                </a:gridCol>
                <a:gridCol w="757120">
                  <a:extLst>
                    <a:ext uri="{9D8B030D-6E8A-4147-A177-3AD203B41FA5}">
                      <a16:colId xmlns:a16="http://schemas.microsoft.com/office/drawing/2014/main" val="3102338106"/>
                    </a:ext>
                  </a:extLst>
                </a:gridCol>
                <a:gridCol w="757120">
                  <a:extLst>
                    <a:ext uri="{9D8B030D-6E8A-4147-A177-3AD203B41FA5}">
                      <a16:colId xmlns:a16="http://schemas.microsoft.com/office/drawing/2014/main" val="20007"/>
                    </a:ext>
                  </a:extLst>
                </a:gridCol>
                <a:gridCol w="1544401">
                  <a:extLst>
                    <a:ext uri="{9D8B030D-6E8A-4147-A177-3AD203B41FA5}">
                      <a16:colId xmlns:a16="http://schemas.microsoft.com/office/drawing/2014/main" val="20008"/>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812674">
                <a:tc>
                  <a:txBody>
                    <a:bodyPr/>
                    <a:lstStyle/>
                    <a:p>
                      <a:pPr algn="l" fontAlgn="t"/>
                      <a:r>
                        <a:rPr lang="en-US" altLang="zh-CN" sz="900" b="0" i="0" u="none" strike="noStrike" dirty="0">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1000" kern="1200" dirty="0">
                          <a:solidFill>
                            <a:srgbClr val="000000"/>
                          </a:solidFill>
                          <a:effectLst/>
                          <a:latin typeface="+mn-lt"/>
                          <a:ea typeface="+mn-ea"/>
                          <a:cs typeface="Arial" panose="020B0604020202020204" pitchFamily="34" charset="0"/>
                        </a:rPr>
                        <a:t>Not started</a:t>
                      </a: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87605">
                <a:tc>
                  <a:txBody>
                    <a:bodyPr/>
                    <a:lstStyle/>
                    <a:p>
                      <a:pPr algn="l" fontAlgn="t"/>
                      <a:r>
                        <a:rPr lang="en-US" altLang="zh-CN" sz="900" b="0" i="0" u="none" strike="noStrike" dirty="0">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SP-220690</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70%</a:t>
                      </a:r>
                    </a:p>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518606">
                <a:tc>
                  <a:txBody>
                    <a:bodyPr/>
                    <a:lstStyle/>
                    <a:p>
                      <a:pPr algn="l" fontAlgn="t"/>
                      <a:r>
                        <a:rPr lang="en-US" altLang="zh-CN" sz="9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mn-lt"/>
                          <a:ea typeface="等线" panose="02010600030101010101" pitchFamily="2" charset="-122"/>
                        </a:rPr>
                        <a:t>Enhancement of </a:t>
                      </a:r>
                      <a:r>
                        <a:rPr lang="en-US" sz="900" b="0" i="0" u="none" strike="noStrike" dirty="0" err="1">
                          <a:solidFill>
                            <a:schemeClr val="tx1"/>
                          </a:solidFill>
                          <a:effectLst/>
                          <a:latin typeface="+mn-lt"/>
                          <a:ea typeface="等线" panose="02010600030101010101" pitchFamily="2" charset="-122"/>
                        </a:rPr>
                        <a:t>QoE</a:t>
                      </a:r>
                      <a:r>
                        <a:rPr lang="en-US" sz="9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900" b="0" i="0" u="none" strike="noStrike" dirty="0" err="1">
                          <a:solidFill>
                            <a:srgbClr val="000000"/>
                          </a:solidFill>
                          <a:effectLst/>
                          <a:latin typeface="+mn-lt"/>
                          <a:ea typeface="等线" panose="02010600030101010101" pitchFamily="2" charset="-122"/>
                        </a:rPr>
                        <a:t>eQoE</a:t>
                      </a:r>
                      <a:endParaRPr lang="en-US" sz="9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900" b="0" i="0" u="none" strike="noStrike" dirty="0">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3"/>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5801034" y="3156219"/>
            <a:ext cx="4162085"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400050" lvl="1" indent="0" defTabSz="1219170">
              <a:spcBef>
                <a:spcPts val="0"/>
              </a:spcBef>
              <a:spcAft>
                <a:spcPts val="0"/>
              </a:spcAft>
              <a:buNone/>
              <a:defRPr/>
            </a:pPr>
            <a:r>
              <a:rPr lang="en-US" altLang="zh-CN" sz="1100" kern="0" dirty="0">
                <a:solidFill>
                  <a:prstClr val="black"/>
                </a:solidFill>
              </a:rPr>
              <a:t>16 contributions about some R18 new measurement/KPI and streaming format enhancing, etc. are discussed. 6 CRs (regarding to new performance measurements of further enhancement on MIMO Layers Coverage Map \ATSSS support\CLI support) were agreed. </a:t>
            </a:r>
          </a:p>
          <a:p>
            <a:pPr marL="400050" lvl="1" indent="0" defTabSz="1219170">
              <a:spcBef>
                <a:spcPts val="0"/>
              </a:spcBef>
              <a:spcAft>
                <a:spcPts val="0"/>
              </a:spcAft>
              <a:buNone/>
              <a:defRPr/>
            </a:pPr>
            <a:r>
              <a:rPr lang="en-US" altLang="zh-CN" sz="1100" kern="0" dirty="0">
                <a:solidFill>
                  <a:prstClr val="black"/>
                </a:solidFill>
              </a:rPr>
              <a:t>Impacts and dependencies on other WGs:</a:t>
            </a:r>
          </a:p>
          <a:p>
            <a:pPr marL="400050" lvl="1" indent="0" defTabSz="1219170">
              <a:spcBef>
                <a:spcPts val="0"/>
              </a:spcBef>
              <a:spcAft>
                <a:spcPts val="0"/>
              </a:spcAft>
              <a:buNone/>
              <a:defRPr/>
            </a:pPr>
            <a:r>
              <a:rPr lang="en-US" altLang="zh-CN" sz="1100" kern="0" dirty="0">
                <a:solidFill>
                  <a:prstClr val="black"/>
                </a:solidFill>
              </a:rPr>
              <a:t>Measurements for RAN depends on the progress in RAN WGs. Some LSs may be involved.</a:t>
            </a:r>
            <a:endParaRPr lang="de-DE" altLang="de-DE" sz="1100" kern="0" dirty="0">
              <a:solidFill>
                <a:prstClr val="black"/>
              </a:solidFill>
              <a:latin typeface="Calibri"/>
            </a:endParaRPr>
          </a:p>
          <a:p>
            <a:pPr marL="400050" lvl="1" indent="0" defTabSz="1219170">
              <a:spcBef>
                <a:spcPts val="0"/>
              </a:spcBef>
              <a:spcAft>
                <a:spcPts val="0"/>
              </a:spcAft>
              <a:buNone/>
              <a:defRPr/>
            </a:pPr>
            <a:r>
              <a:rPr lang="en-US" altLang="zh-CN" sz="1100" kern="0" dirty="0">
                <a:solidFill>
                  <a:prstClr val="black"/>
                </a:solidFill>
              </a:rPr>
              <a:t>.</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Continue the work per the </a:t>
            </a:r>
            <a:r>
              <a:rPr lang="en-US" sz="1100" kern="0" dirty="0" err="1">
                <a:solidFill>
                  <a:prstClr val="black"/>
                </a:solidFill>
              </a:rPr>
              <a:t>WoPs</a:t>
            </a:r>
            <a:endParaRPr lang="en-US" sz="1100" kern="0" dirty="0">
              <a:solidFill>
                <a:prstClr val="black"/>
              </a:solidFill>
            </a:endParaRPr>
          </a:p>
        </p:txBody>
      </p:sp>
      <p:sp>
        <p:nvSpPr>
          <p:cNvPr id="7" name="Content Placeholder 7">
            <a:extLst>
              <a:ext uri="{FF2B5EF4-FFF2-40B4-BE49-F238E27FC236}">
                <a16:creationId xmlns:a16="http://schemas.microsoft.com/office/drawing/2014/main" id="{E5E7BB41-D4CA-4E36-91EF-C4BA9B2CC4EC}"/>
              </a:ext>
            </a:extLst>
          </p:cNvPr>
          <p:cNvSpPr txBox="1">
            <a:spLocks/>
          </p:cNvSpPr>
          <p:nvPr/>
        </p:nvSpPr>
        <p:spPr>
          <a:xfrm>
            <a:off x="808845" y="3156220"/>
            <a:ext cx="3501080"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5GMDT_Ph2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WI is not in the agenda of SA5#149.</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endParaRPr lang="en-US" sz="1100" kern="0" dirty="0">
              <a:solidFill>
                <a:prstClr val="black"/>
              </a:solidFill>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(3/3)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001607246"/>
              </p:ext>
            </p:extLst>
          </p:nvPr>
        </p:nvGraphicFramePr>
        <p:xfrm>
          <a:off x="156519" y="980196"/>
          <a:ext cx="9527808" cy="2090175"/>
        </p:xfrm>
        <a:graphic>
          <a:graphicData uri="http://schemas.openxmlformats.org/drawingml/2006/table">
            <a:tbl>
              <a:tblPr firstRow="1" firstCol="1" bandRow="1">
                <a:tableStyleId>{F5AB1C69-6EDB-4FF4-983F-18BD219EF322}</a:tableStyleId>
              </a:tblPr>
              <a:tblGrid>
                <a:gridCol w="655103">
                  <a:extLst>
                    <a:ext uri="{9D8B030D-6E8A-4147-A177-3AD203B41FA5}">
                      <a16:colId xmlns:a16="http://schemas.microsoft.com/office/drawing/2014/main" val="20000"/>
                    </a:ext>
                  </a:extLst>
                </a:gridCol>
                <a:gridCol w="3369102">
                  <a:extLst>
                    <a:ext uri="{9D8B030D-6E8A-4147-A177-3AD203B41FA5}">
                      <a16:colId xmlns:a16="http://schemas.microsoft.com/office/drawing/2014/main" val="20001"/>
                    </a:ext>
                  </a:extLst>
                </a:gridCol>
                <a:gridCol w="871298">
                  <a:extLst>
                    <a:ext uri="{9D8B030D-6E8A-4147-A177-3AD203B41FA5}">
                      <a16:colId xmlns:a16="http://schemas.microsoft.com/office/drawing/2014/main" val="20002"/>
                    </a:ext>
                  </a:extLst>
                </a:gridCol>
                <a:gridCol w="1016276">
                  <a:extLst>
                    <a:ext uri="{9D8B030D-6E8A-4147-A177-3AD203B41FA5}">
                      <a16:colId xmlns:a16="http://schemas.microsoft.com/office/drawing/2014/main" val="20005"/>
                    </a:ext>
                  </a:extLst>
                </a:gridCol>
                <a:gridCol w="513906">
                  <a:extLst>
                    <a:ext uri="{9D8B030D-6E8A-4147-A177-3AD203B41FA5}">
                      <a16:colId xmlns:a16="http://schemas.microsoft.com/office/drawing/2014/main" val="20006"/>
                    </a:ext>
                  </a:extLst>
                </a:gridCol>
                <a:gridCol w="767883">
                  <a:extLst>
                    <a:ext uri="{9D8B030D-6E8A-4147-A177-3AD203B41FA5}">
                      <a16:colId xmlns:a16="http://schemas.microsoft.com/office/drawing/2014/main" val="3102338106"/>
                    </a:ext>
                  </a:extLst>
                </a:gridCol>
                <a:gridCol w="767883">
                  <a:extLst>
                    <a:ext uri="{9D8B030D-6E8A-4147-A177-3AD203B41FA5}">
                      <a16:colId xmlns:a16="http://schemas.microsoft.com/office/drawing/2014/main" val="20007"/>
                    </a:ext>
                  </a:extLst>
                </a:gridCol>
                <a:gridCol w="1566357">
                  <a:extLst>
                    <a:ext uri="{9D8B030D-6E8A-4147-A177-3AD203B41FA5}">
                      <a16:colId xmlns:a16="http://schemas.microsoft.com/office/drawing/2014/main" val="20008"/>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47401">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8441">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eECM</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SP-220154</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285508">
                <a:tc>
                  <a:txBody>
                    <a:bodyPr/>
                    <a:lstStyle/>
                    <a:p>
                      <a:pPr algn="l" fontAlgn="t"/>
                      <a:r>
                        <a:rPr lang="en-US" altLang="zh-CN" sz="9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596495204"/>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tx1"/>
                          </a:solidFill>
                          <a:effectLst/>
                          <a:latin typeface="+mn-lt"/>
                          <a:ea typeface="+mn-ea"/>
                          <a:cs typeface="Arial" panose="020B0604020202020204" pitchFamily="34" charset="0"/>
                        </a:rPr>
                        <a:t>Not started</a:t>
                      </a:r>
                      <a:endParaRPr lang="zh-CN" altLang="en-US" sz="9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810529861"/>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900" b="0" i="0" u="none" strike="noStrike" dirty="0" err="1">
                          <a:solidFill>
                            <a:srgbClr val="000000"/>
                          </a:solidFill>
                          <a:effectLst/>
                          <a:latin typeface="+mn-lt"/>
                          <a:ea typeface="等线" panose="02010600030101010101" pitchFamily="2" charset="-122"/>
                        </a:rPr>
                        <a:t>OAM_MetDep</a:t>
                      </a:r>
                      <a:endParaRPr lang="en-US" sz="9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900" b="0" i="0" u="none" strike="noStrike" dirty="0">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3006946887"/>
                  </a:ext>
                </a:extLst>
              </a:tr>
            </a:tbl>
          </a:graphicData>
        </a:graphic>
      </p:graphicFrame>
      <p:sp>
        <p:nvSpPr>
          <p:cNvPr id="7" name="Content Placeholder 7">
            <a:extLst>
              <a:ext uri="{FF2B5EF4-FFF2-40B4-BE49-F238E27FC236}">
                <a16:creationId xmlns:a16="http://schemas.microsoft.com/office/drawing/2014/main" id="{6F6CA238-B963-43E8-A5F1-DE3DD4551581}"/>
              </a:ext>
            </a:extLst>
          </p:cNvPr>
          <p:cNvSpPr txBox="1">
            <a:spLocks/>
          </p:cNvSpPr>
          <p:nvPr/>
        </p:nvSpPr>
        <p:spPr>
          <a:xfrm>
            <a:off x="5232620" y="3168734"/>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since SA5#149:</a:t>
            </a:r>
          </a:p>
          <a:p>
            <a:pPr marL="455073" indent="-455073" defTabSz="1219170">
              <a:spcBef>
                <a:spcPts val="0"/>
              </a:spcBef>
              <a:spcAft>
                <a:spcPts val="0"/>
              </a:spcAft>
              <a:defRPr/>
            </a:pPr>
            <a:endParaRPr lang="en-US" sz="1200" kern="0" dirty="0">
              <a:solidFill>
                <a:prstClr val="black"/>
              </a:solidFill>
              <a:latin typeface="Calibri"/>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988459" lvl="1" indent="-378875" defTabSz="1219170">
              <a:spcBef>
                <a:spcPts val="0"/>
              </a:spcBef>
              <a:spcAft>
                <a:spcPts val="600"/>
              </a:spcAft>
              <a:defRPr/>
            </a:pPr>
            <a:endParaRPr lang="en-US" sz="800" kern="0" dirty="0">
              <a:solidFill>
                <a:prstClr val="black"/>
              </a:solidFill>
              <a:latin typeface="Calibri"/>
              <a:cs typeface="+mn-cs"/>
            </a:endParaRPr>
          </a:p>
          <a:p>
            <a:pPr marL="455073" indent="-455073" defTabSz="1219170">
              <a:spcBef>
                <a:spcPts val="0"/>
              </a:spcBef>
              <a:spcAft>
                <a:spcPts val="0"/>
              </a:spcAft>
              <a:defRPr/>
            </a:pPr>
            <a:r>
              <a:rPr lang="de-DE" sz="1200" kern="0" dirty="0">
                <a:solidFill>
                  <a:prstClr val="black"/>
                </a:solidFill>
                <a:latin typeface="Calibri"/>
              </a:rPr>
              <a:t>Next steps</a:t>
            </a:r>
          </a:p>
        </p:txBody>
      </p:sp>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623691" y="3110058"/>
            <a:ext cx="2716916" cy="3205017"/>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100" b="1" dirty="0">
                <a:solidFill>
                  <a:srgbClr val="0000FF"/>
                </a:solidFill>
              </a:rPr>
              <a:t>MANWDAF</a:t>
            </a:r>
            <a:r>
              <a:rPr lang="zh-CN" altLang="en-US" sz="1100" b="1" dirty="0">
                <a:solidFill>
                  <a:srgbClr val="0000FF"/>
                </a:solidFill>
              </a:rPr>
              <a:t>：</a:t>
            </a:r>
            <a:endParaRPr lang="de-DE" altLang="de-DE" sz="1100" b="1" dirty="0">
              <a:solidFill>
                <a:srgbClr val="0000FF"/>
              </a:solidFill>
            </a:endParaRPr>
          </a:p>
          <a:p>
            <a:pPr marL="455073" lvl="0" indent="-455073" defTabSz="1219170">
              <a:spcBef>
                <a:spcPts val="0"/>
              </a:spcBef>
              <a:spcAft>
                <a:spcPts val="0"/>
              </a:spcAft>
              <a:defRPr/>
            </a:pPr>
            <a:r>
              <a:rPr lang="de-DE" altLang="de-DE" sz="1100" kern="0" dirty="0">
                <a:solidFill>
                  <a:prstClr val="black"/>
                </a:solidFill>
              </a:rPr>
              <a:t>Progress since SA5#149:</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234144 Rel-18 CR 28.552 Add use case of measurements related to the coordination between multiple NWDAFs</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234679 Rel-18 CR 28.552 Add measurements related to the coordination between multiple NWDAFs</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234680 Rel-18 CR 28 552 Add performance measurement related with number of notifications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234681 Rel-18 CR 28 552 Add performance measurement related with number of subscriptions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234682 Rel-18 CR 28 552 Add use case of the performance measurement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234683 Add use case of time consumption of NWDAF providing </a:t>
            </a:r>
            <a:r>
              <a:rPr lang="en-US" altLang="de-DE" sz="600" kern="0" dirty="0" err="1">
                <a:solidFill>
                  <a:prstClr val="black"/>
                </a:solidFill>
                <a:latin typeface="Arial" panose="020B0604020202020204" pitchFamily="34" charset="0"/>
                <a:ea typeface="+mn-ea"/>
              </a:rPr>
              <a:t>analytcis</a:t>
            </a:r>
            <a:r>
              <a:rPr lang="en-US" altLang="de-DE" sz="600" kern="0" dirty="0">
                <a:solidFill>
                  <a:prstClr val="black"/>
                </a:solidFill>
                <a:latin typeface="Arial" panose="020B0604020202020204" pitchFamily="34" charset="0"/>
                <a:ea typeface="+mn-ea"/>
              </a:rPr>
              <a:t> service information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234684 Rel-18 CR 28.552 Add time consumption of NWDAF providing </a:t>
            </a:r>
            <a:r>
              <a:rPr lang="en-US" altLang="de-DE" sz="600" kern="0" dirty="0" err="1">
                <a:solidFill>
                  <a:prstClr val="black"/>
                </a:solidFill>
                <a:latin typeface="Arial" panose="020B0604020202020204" pitchFamily="34" charset="0"/>
                <a:ea typeface="+mn-ea"/>
              </a:rPr>
              <a:t>analytcis</a:t>
            </a:r>
            <a:r>
              <a:rPr lang="en-US" altLang="de-DE" sz="600" kern="0" dirty="0">
                <a:solidFill>
                  <a:prstClr val="black"/>
                </a:solidFill>
                <a:latin typeface="Arial" panose="020B0604020202020204" pitchFamily="34" charset="0"/>
                <a:ea typeface="+mn-ea"/>
              </a:rPr>
              <a:t> service information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234685 Rel-18 CR 28.552 Add use case of measurements related to the NWDAF service provisioning</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234686 Rel-18 CR 28.552 Add measurements related to the NWDAF service provisioning</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234687 Rel-18 CR 28.552 Add use case of measurements related to the NWDAF service failure</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234688 Rel-18 CR 28.552 Add measurements related to the NWDAF service failure</a:t>
            </a:r>
          </a:p>
          <a:p>
            <a:pPr marL="455073" lvl="0" indent="-455073" defTabSz="1219170">
              <a:spcBef>
                <a:spcPts val="0"/>
              </a:spcBef>
              <a:spcAft>
                <a:spcPts val="0"/>
              </a:spcAft>
              <a:buNone/>
              <a:defRPr/>
            </a:pPr>
            <a:r>
              <a:rPr lang="en-US" altLang="zh-CN" sz="600" kern="0" dirty="0">
                <a:solidFill>
                  <a:prstClr val="black"/>
                </a:solidFill>
                <a:ea typeface="+mn-ea"/>
                <a:cs typeface="Arial" panose="020B0604020202020204" pitchFamily="34" charset="0"/>
              </a:rPr>
              <a:t>Impacts and dependencies on other WGs:</a:t>
            </a:r>
            <a:endParaRPr lang="de-DE" altLang="zh-CN" sz="600" kern="0" dirty="0">
              <a:solidFill>
                <a:prstClr val="black"/>
              </a:solidFill>
              <a:ea typeface="+mn-ea"/>
              <a:cs typeface="Arial" panose="020B0604020202020204" pitchFamily="34" charset="0"/>
            </a:endParaRPr>
          </a:p>
          <a:p>
            <a:pPr marL="455073" lvl="0" indent="-455073" defTabSz="1219170">
              <a:spcBef>
                <a:spcPts val="0"/>
              </a:spcBef>
              <a:spcAft>
                <a:spcPts val="0"/>
              </a:spcAft>
              <a:buNone/>
              <a:defRPr/>
            </a:pPr>
            <a:r>
              <a:rPr lang="de-DE" altLang="zh-CN" sz="600" kern="0" dirty="0">
                <a:solidFill>
                  <a:prstClr val="black"/>
                </a:solidFill>
                <a:ea typeface="+mn-ea"/>
                <a:cs typeface="Arial" panose="020B0604020202020204" pitchFamily="34" charset="0"/>
              </a:rPr>
              <a:t>Next steps:</a:t>
            </a:r>
          </a:p>
          <a:p>
            <a:pPr marL="512763" lvl="1" indent="-228600" defTabSz="1219170">
              <a:spcBef>
                <a:spcPts val="0"/>
              </a:spcBef>
              <a:spcAft>
                <a:spcPts val="0"/>
              </a:spcAft>
              <a:buClrTx/>
              <a:buNone/>
              <a:defRPr/>
            </a:pPr>
            <a:r>
              <a:rPr lang="en-US" altLang="zh-CN" sz="600" kern="0" dirty="0">
                <a:solidFill>
                  <a:prstClr val="black"/>
                </a:solidFill>
                <a:latin typeface="Arial" panose="020B0604020202020204" pitchFamily="34" charset="0"/>
                <a:ea typeface="+mn-ea"/>
              </a:rPr>
              <a:t>Continue the work per </a:t>
            </a:r>
            <a:r>
              <a:rPr lang="en-US" altLang="zh-CN" sz="600" kern="0" dirty="0" err="1">
                <a:solidFill>
                  <a:prstClr val="black"/>
                </a:solidFill>
                <a:latin typeface="Arial" panose="020B0604020202020204" pitchFamily="34" charset="0"/>
                <a:ea typeface="+mn-ea"/>
              </a:rPr>
              <a:t>WoP</a:t>
            </a:r>
            <a:r>
              <a:rPr lang="en-US" altLang="zh-CN" sz="600" kern="0" dirty="0">
                <a:solidFill>
                  <a:prstClr val="black"/>
                </a:solidFill>
                <a:latin typeface="Arial" panose="020B0604020202020204" pitchFamily="34" charset="0"/>
                <a:ea typeface="+mn-ea"/>
              </a:rPr>
              <a:t>.</a:t>
            </a:r>
          </a:p>
          <a:p>
            <a:pPr marL="855123" lvl="1" indent="-455073" defTabSz="1219170">
              <a:spcBef>
                <a:spcPts val="0"/>
              </a:spcBef>
              <a:spcAft>
                <a:spcPts val="0"/>
              </a:spcAft>
              <a:defRPr/>
            </a:pPr>
            <a:endParaRPr lang="en-US" sz="600" kern="0" dirty="0">
              <a:solidFill>
                <a:prstClr val="black"/>
              </a:solidFill>
            </a:endParaRP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7542636" y="3180963"/>
            <a:ext cx="2302030" cy="256772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5GLAN_Mgt</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rPr>
              <a:t>Progress:</a:t>
            </a:r>
          </a:p>
          <a:p>
            <a:pPr marL="512763" lvl="1" indent="-228600" defTabSz="1219170">
              <a:spcBef>
                <a:spcPts val="0"/>
              </a:spcBef>
              <a:spcAft>
                <a:spcPts val="0"/>
              </a:spcAft>
              <a:defRPr/>
            </a:pPr>
            <a:r>
              <a:rPr lang="en-US" altLang="de-DE" sz="1050" kern="0" dirty="0">
                <a:solidFill>
                  <a:prstClr val="black"/>
                </a:solidFill>
              </a:rPr>
              <a:t>The enhancements of new PM, related KPIs and attributes at the VN group level are approved</a:t>
            </a:r>
          </a:p>
          <a:p>
            <a:pPr marL="455073" indent="-455073" defTabSz="1219170">
              <a:spcBef>
                <a:spcPts val="0"/>
              </a:spcBef>
              <a:spcAft>
                <a:spcPts val="0"/>
              </a:spcAft>
              <a:defRPr/>
            </a:pPr>
            <a:r>
              <a:rPr lang="en-US" altLang="zh-CN" sz="1200" kern="0" dirty="0">
                <a:solidFill>
                  <a:prstClr val="black"/>
                </a:solidFill>
              </a:rPr>
              <a:t>Impacts and dependencies on other WGs:</a:t>
            </a:r>
            <a:endParaRPr lang="de-DE" altLang="zh-CN" sz="1200" kern="0" dirty="0">
              <a:solidFill>
                <a:prstClr val="black"/>
              </a:solidFill>
            </a:endParaRPr>
          </a:p>
          <a:p>
            <a:pPr marL="455073" indent="-455073" defTabSz="1219170">
              <a:spcBef>
                <a:spcPts val="0"/>
              </a:spcBef>
              <a:spcAft>
                <a:spcPts val="0"/>
              </a:spcAft>
              <a:defRPr/>
            </a:pPr>
            <a:r>
              <a:rPr lang="de-DE" altLang="zh-CN" sz="1200" kern="0" dirty="0">
                <a:solidFill>
                  <a:prstClr val="black"/>
                </a:solidFill>
              </a:rPr>
              <a:t>Next steps:</a:t>
            </a:r>
          </a:p>
          <a:p>
            <a:pPr marL="512763" lvl="1" indent="-228600" defTabSz="1219170">
              <a:spcBef>
                <a:spcPts val="0"/>
              </a:spcBef>
              <a:spcAft>
                <a:spcPts val="0"/>
              </a:spcAft>
              <a:defRPr/>
            </a:pPr>
            <a:r>
              <a:rPr lang="en-US" altLang="zh-CN" sz="1050" kern="0" dirty="0">
                <a:solidFill>
                  <a:prstClr val="black"/>
                </a:solidFill>
              </a:rPr>
              <a:t>The enhanced NRM to support the management of 5G LAN-type services; rest of PM, KPIs and attributes related 5G LAN-type services.</a:t>
            </a:r>
            <a:endParaRPr lang="en-US" altLang="zh-CN" sz="1200" kern="0" dirty="0">
              <a:solidFill>
                <a:prstClr val="black"/>
              </a:solidFill>
            </a:endParaRPr>
          </a:p>
          <a:p>
            <a:pPr marL="855123" lvl="1" indent="-455073" defTabSz="1219170">
              <a:spcBef>
                <a:spcPts val="0"/>
              </a:spcBef>
              <a:spcAft>
                <a:spcPts val="0"/>
              </a:spcAft>
              <a:defRPr/>
            </a:pPr>
            <a:endParaRPr lang="en-US" sz="1050" kern="0" dirty="0">
              <a:solidFill>
                <a:prstClr val="black"/>
              </a:solidFill>
            </a:endParaRP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9739729" y="3203104"/>
            <a:ext cx="2302030" cy="2559232"/>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OAM_NTN</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since SA5#149:</a:t>
            </a:r>
          </a:p>
          <a:p>
            <a:pPr marL="400050" lvl="1" indent="0" defTabSz="1219170">
              <a:spcBef>
                <a:spcPts val="0"/>
              </a:spcBef>
              <a:spcAft>
                <a:spcPts val="0"/>
              </a:spcAft>
              <a:buNone/>
              <a:defRPr/>
            </a:pPr>
            <a:r>
              <a:rPr lang="en-US" altLang="zh-CN" sz="1100" kern="0" dirty="0">
                <a:solidFill>
                  <a:prstClr val="black"/>
                </a:solidFill>
              </a:rPr>
              <a:t>WI is not in the agenda of SA5#149.</a:t>
            </a:r>
          </a:p>
          <a:p>
            <a:pPr marL="457189" lvl="1" indent="0" defTabSz="1219170">
              <a:spcBef>
                <a:spcPts val="0"/>
              </a:spcBef>
              <a:spcAft>
                <a:spcPts val="0"/>
              </a:spcAft>
              <a:buNone/>
              <a:defRPr/>
            </a:pPr>
            <a:endParaRPr lang="en-US" altLang="zh-CN" sz="10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endParaRPr lang="en-US" sz="10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endParaRPr lang="en-US" sz="1050" kern="0" dirty="0">
              <a:solidFill>
                <a:prstClr val="black"/>
              </a:solidFill>
            </a:endParaRPr>
          </a:p>
        </p:txBody>
      </p:sp>
      <p:sp>
        <p:nvSpPr>
          <p:cNvPr id="14" name="Content Placeholder 7">
            <a:extLst>
              <a:ext uri="{FF2B5EF4-FFF2-40B4-BE49-F238E27FC236}">
                <a16:creationId xmlns:a16="http://schemas.microsoft.com/office/drawing/2014/main" id="{2D2A68C9-4841-4A30-A4AE-7D1DD3C791AD}"/>
              </a:ext>
            </a:extLst>
          </p:cNvPr>
          <p:cNvSpPr txBox="1">
            <a:spLocks/>
          </p:cNvSpPr>
          <p:nvPr/>
        </p:nvSpPr>
        <p:spPr>
          <a:xfrm>
            <a:off x="77998" y="3106327"/>
            <a:ext cx="2545693" cy="3208748"/>
          </a:xfrm>
          <a:prstGeom prst="rect">
            <a:avLst/>
          </a:prstGeom>
          <a:solidFill>
            <a:schemeClr val="bg1"/>
          </a:solidFill>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100" b="1" dirty="0">
                <a:solidFill>
                  <a:srgbClr val="0000FF"/>
                </a:solidFill>
              </a:rPr>
              <a:t>AdNRM_ph2</a:t>
            </a:r>
            <a:r>
              <a:rPr lang="zh-CN" altLang="en-US" sz="1100" b="1" dirty="0">
                <a:solidFill>
                  <a:srgbClr val="0000FF"/>
                </a:solidFill>
              </a:rPr>
              <a:t>：</a:t>
            </a:r>
            <a:endParaRPr lang="de-DE" altLang="de-DE" sz="1100" b="1" kern="0" dirty="0">
              <a:solidFill>
                <a:srgbClr val="0000FF"/>
              </a:solidFill>
            </a:endParaRPr>
          </a:p>
          <a:p>
            <a:pPr marL="455073" indent="-455073" defTabSz="1219170">
              <a:spcBef>
                <a:spcPts val="0"/>
              </a:spcBef>
              <a:spcAft>
                <a:spcPts val="0"/>
              </a:spcAft>
              <a:defRPr/>
            </a:pPr>
            <a:r>
              <a:rPr lang="de-DE" altLang="de-DE" sz="1100" kern="0" dirty="0">
                <a:solidFill>
                  <a:prstClr val="black"/>
                </a:solidFill>
              </a:rPr>
              <a:t>Progress since SA5#149:</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First phase of NRM enhancement for NRF agreed. NRM enhancement for CHF, MFAF, DCCF agreed. </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The long-standing issue of </a:t>
            </a:r>
            <a:r>
              <a:rPr lang="en-US" altLang="de-DE" sz="1000" kern="0" dirty="0" err="1">
                <a:solidFill>
                  <a:prstClr val="black"/>
                </a:solidFill>
              </a:rPr>
              <a:t>EP_Transport</a:t>
            </a:r>
            <a:r>
              <a:rPr lang="en-US" altLang="de-DE" sz="1000" kern="0" dirty="0">
                <a:solidFill>
                  <a:prstClr val="black"/>
                </a:solidFill>
              </a:rPr>
              <a:t> finally got agreed with 6 co-sign companies. </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TS structure proposal for generic NRM Fragment discussed but not agreed</a:t>
            </a:r>
            <a:endParaRPr lang="de-DE" altLang="de-DE" sz="1000" kern="0" dirty="0">
              <a:solidFill>
                <a:prstClr val="black"/>
              </a:solidFill>
            </a:endParaRPr>
          </a:p>
          <a:p>
            <a:pPr marL="455073" lvl="1" indent="-455073" defTabSz="1219170">
              <a:spcBef>
                <a:spcPts val="0"/>
              </a:spcBef>
              <a:spcAft>
                <a:spcPts val="0"/>
              </a:spcAft>
              <a:buBlip>
                <a:blip r:embed="rId2"/>
              </a:buBlip>
              <a:defRPr/>
            </a:pPr>
            <a:r>
              <a:rPr lang="en-US" sz="1100" kern="0" dirty="0">
                <a:solidFill>
                  <a:prstClr val="black"/>
                </a:solidFill>
              </a:rPr>
              <a:t>Impacts and dependencies on other WGs:</a:t>
            </a:r>
          </a:p>
          <a:p>
            <a:pPr marL="855123" lvl="1" indent="-455073" defTabSz="1219170">
              <a:spcBef>
                <a:spcPts val="0"/>
              </a:spcBef>
              <a:spcAft>
                <a:spcPts val="0"/>
              </a:spcAft>
              <a:defRPr/>
            </a:pPr>
            <a:r>
              <a:rPr lang="de-DE" sz="900" kern="0" dirty="0">
                <a:solidFill>
                  <a:prstClr val="black"/>
                </a:solidFill>
              </a:rPr>
              <a:t>Not identified</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en-US" sz="900" kern="0" dirty="0">
                <a:solidFill>
                  <a:prstClr val="black"/>
                </a:solidFill>
              </a:rPr>
              <a:t>Next step is for phase 2 of NRF enhancement, and remaining Core NF NRM enhancement</a:t>
            </a:r>
          </a:p>
        </p:txBody>
      </p:sp>
    </p:spTree>
    <p:extLst>
      <p:ext uri="{BB962C8B-B14F-4D97-AF65-F5344CB8AC3E}">
        <p14:creationId xmlns:p14="http://schemas.microsoft.com/office/powerpoint/2010/main" val="36754832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24908074"/>
              </p:ext>
            </p:extLst>
          </p:nvPr>
        </p:nvGraphicFramePr>
        <p:xfrm>
          <a:off x="237685" y="1084472"/>
          <a:ext cx="9391225" cy="1472619"/>
        </p:xfrm>
        <a:graphic>
          <a:graphicData uri="http://schemas.openxmlformats.org/drawingml/2006/table">
            <a:tbl>
              <a:tblPr firstRow="1" firstCol="1" bandRow="1">
                <a:tableStyleId>{F5AB1C69-6EDB-4FF4-983F-18BD219EF322}</a:tableStyleId>
              </a:tblPr>
              <a:tblGrid>
                <a:gridCol w="644674">
                  <a:extLst>
                    <a:ext uri="{9D8B030D-6E8A-4147-A177-3AD203B41FA5}">
                      <a16:colId xmlns:a16="http://schemas.microsoft.com/office/drawing/2014/main" val="20000"/>
                    </a:ext>
                  </a:extLst>
                </a:gridCol>
                <a:gridCol w="3315466">
                  <a:extLst>
                    <a:ext uri="{9D8B030D-6E8A-4147-A177-3AD203B41FA5}">
                      <a16:colId xmlns:a16="http://schemas.microsoft.com/office/drawing/2014/main" val="20001"/>
                    </a:ext>
                  </a:extLst>
                </a:gridCol>
                <a:gridCol w="857427">
                  <a:extLst>
                    <a:ext uri="{9D8B030D-6E8A-4147-A177-3AD203B41FA5}">
                      <a16:colId xmlns:a16="http://schemas.microsoft.com/office/drawing/2014/main" val="20002"/>
                    </a:ext>
                  </a:extLst>
                </a:gridCol>
                <a:gridCol w="1000096">
                  <a:extLst>
                    <a:ext uri="{9D8B030D-6E8A-4147-A177-3AD203B41FA5}">
                      <a16:colId xmlns:a16="http://schemas.microsoft.com/office/drawing/2014/main" val="20005"/>
                    </a:ext>
                  </a:extLst>
                </a:gridCol>
                <a:gridCol w="737134">
                  <a:extLst>
                    <a:ext uri="{9D8B030D-6E8A-4147-A177-3AD203B41FA5}">
                      <a16:colId xmlns:a16="http://schemas.microsoft.com/office/drawing/2014/main" val="20006"/>
                    </a:ext>
                  </a:extLst>
                </a:gridCol>
                <a:gridCol w="770756">
                  <a:extLst>
                    <a:ext uri="{9D8B030D-6E8A-4147-A177-3AD203B41FA5}">
                      <a16:colId xmlns:a16="http://schemas.microsoft.com/office/drawing/2014/main" val="497328363"/>
                    </a:ext>
                  </a:extLst>
                </a:gridCol>
                <a:gridCol w="770756">
                  <a:extLst>
                    <a:ext uri="{9D8B030D-6E8A-4147-A177-3AD203B41FA5}">
                      <a16:colId xmlns:a16="http://schemas.microsoft.com/office/drawing/2014/main" val="20007"/>
                    </a:ext>
                  </a:extLst>
                </a:gridCol>
                <a:gridCol w="1294916">
                  <a:extLst>
                    <a:ext uri="{9D8B030D-6E8A-4147-A177-3AD203B41FA5}">
                      <a16:colId xmlns:a16="http://schemas.microsoft.com/office/drawing/2014/main" val="20008"/>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50087">
                <a:tc>
                  <a:txBody>
                    <a:bodyPr/>
                    <a:lstStyle/>
                    <a:p>
                      <a:pPr algn="l" fontAlgn="t"/>
                      <a:r>
                        <a:rPr lang="en-US" altLang="zh-CN" sz="9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69%</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72%</a:t>
                      </a:r>
                    </a:p>
                  </a:txBody>
                  <a:tcPr marL="36002" marR="36002" marT="0" marB="0" anchor="ctr"/>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30%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51949589"/>
                  </a:ext>
                </a:extLst>
              </a:tr>
            </a:tbl>
          </a:graphicData>
        </a:graphic>
      </p:graphicFrame>
      <p:sp>
        <p:nvSpPr>
          <p:cNvPr id="11" name="Content Placeholder 7">
            <a:extLst>
              <a:ext uri="{FF2B5EF4-FFF2-40B4-BE49-F238E27FC236}">
                <a16:creationId xmlns:a16="http://schemas.microsoft.com/office/drawing/2014/main" id="{73BD48FE-BB41-46B0-8DA8-D3A292E80E90}"/>
              </a:ext>
            </a:extLst>
          </p:cNvPr>
          <p:cNvSpPr txBox="1">
            <a:spLocks/>
          </p:cNvSpPr>
          <p:nvPr/>
        </p:nvSpPr>
        <p:spPr>
          <a:xfrm>
            <a:off x="237685" y="2797571"/>
            <a:ext cx="3595022" cy="2661688"/>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latin typeface="Calibri"/>
              </a:rPr>
              <a:t>Progress since SA5#149:</a:t>
            </a:r>
          </a:p>
          <a:p>
            <a:pPr marL="512763" lvl="1" indent="-228600" defTabSz="1219170">
              <a:spcBef>
                <a:spcPts val="0"/>
              </a:spcBef>
              <a:spcAft>
                <a:spcPts val="0"/>
              </a:spcAft>
              <a:defRPr/>
            </a:pPr>
            <a:r>
              <a:rPr lang="en-US" altLang="de-DE" sz="1000" kern="0" dirty="0">
                <a:solidFill>
                  <a:prstClr val="black"/>
                </a:solidFill>
              </a:rPr>
              <a:t>Initial design of stage 2 of Role based access control agreed and approved</a:t>
            </a:r>
          </a:p>
          <a:p>
            <a:pPr marL="512763" lvl="1" indent="-228600" defTabSz="1219170">
              <a:spcBef>
                <a:spcPts val="0"/>
              </a:spcBef>
              <a:spcAft>
                <a:spcPts val="0"/>
              </a:spcAft>
              <a:defRPr/>
            </a:pPr>
            <a:r>
              <a:rPr lang="en-US" altLang="de-DE" sz="1000" kern="0" dirty="0">
                <a:solidFill>
                  <a:prstClr val="black"/>
                </a:solidFill>
              </a:rPr>
              <a:t>Approved Input to Draft CRs(S5-234716) co-signed with Deutsche Telekom, Telefonica, Huawei</a:t>
            </a:r>
          </a:p>
          <a:p>
            <a:pPr marL="512763" lvl="1" indent="-228600" defTabSz="1219170">
              <a:spcBef>
                <a:spcPts val="0"/>
              </a:spcBef>
              <a:spcAft>
                <a:spcPts val="0"/>
              </a:spcAft>
              <a:defRPr/>
            </a:pPr>
            <a:r>
              <a:rPr lang="en-US" altLang="de-DE" sz="1000" kern="0" dirty="0">
                <a:solidFill>
                  <a:prstClr val="black"/>
                </a:solidFill>
              </a:rPr>
              <a:t>New Baseline Draft CR – S5-234845 approval ongoing with consolidation of previously approved baseline Draft CRs(S5-233137 )</a:t>
            </a:r>
          </a:p>
          <a:p>
            <a:pPr marL="455073" indent="-455073" defTabSz="1219170">
              <a:spcBef>
                <a:spcPts val="0"/>
              </a:spcBef>
              <a:spcAft>
                <a:spcPts val="0"/>
              </a:spcAft>
              <a:defRPr/>
            </a:pPr>
            <a:r>
              <a:rPr lang="en-US" sz="1100" kern="0" dirty="0">
                <a:solidFill>
                  <a:prstClr val="black"/>
                </a:solidFill>
                <a:latin typeface="Calibri"/>
              </a:rPr>
              <a:t>Impacts and dependencies on other WGs:</a:t>
            </a:r>
            <a:endParaRPr lang="de-DE" sz="1100" kern="0" dirty="0">
              <a:solidFill>
                <a:prstClr val="black"/>
              </a:solidFill>
              <a:latin typeface="Calibri"/>
            </a:endParaRPr>
          </a:p>
          <a:p>
            <a:pPr marL="512763" lvl="1" indent="-228600" defTabSz="1219170">
              <a:spcBef>
                <a:spcPts val="0"/>
              </a:spcBef>
              <a:spcAft>
                <a:spcPts val="0"/>
              </a:spcAft>
              <a:defRPr/>
            </a:pPr>
            <a:r>
              <a:rPr lang="en-US" sz="1000" kern="0" dirty="0">
                <a:solidFill>
                  <a:prstClr val="black"/>
                </a:solidFill>
              </a:rPr>
              <a:t>Not identified</a:t>
            </a:r>
          </a:p>
          <a:p>
            <a:pPr marL="455073" indent="-455073" defTabSz="1219170">
              <a:spcBef>
                <a:spcPts val="0"/>
              </a:spcBef>
              <a:spcAft>
                <a:spcPts val="0"/>
              </a:spcAft>
              <a:defRPr/>
            </a:pPr>
            <a:r>
              <a:rPr lang="de-DE" sz="1100" kern="0" dirty="0">
                <a:solidFill>
                  <a:prstClr val="black"/>
                </a:solidFill>
                <a:latin typeface="Calibri"/>
              </a:rPr>
              <a:t>Next steps:</a:t>
            </a:r>
          </a:p>
          <a:p>
            <a:pPr marL="512763" lvl="1" indent="-228600" defTabSz="1219170">
              <a:spcBef>
                <a:spcPts val="0"/>
              </a:spcBef>
              <a:spcAft>
                <a:spcPts val="0"/>
              </a:spcAft>
              <a:defRPr/>
            </a:pPr>
            <a:r>
              <a:rPr lang="en-US" sz="1000" kern="0" dirty="0">
                <a:solidFill>
                  <a:prstClr val="black"/>
                </a:solidFill>
              </a:rPr>
              <a:t>Complete Stage 2 and Stage 3 of Management Service Access control</a:t>
            </a:r>
          </a:p>
          <a:p>
            <a:pPr marL="512763" lvl="1" indent="-228600" defTabSz="1219170">
              <a:spcBef>
                <a:spcPts val="0"/>
              </a:spcBef>
              <a:spcAft>
                <a:spcPts val="0"/>
              </a:spcAft>
              <a:defRPr/>
            </a:pPr>
            <a:r>
              <a:rPr lang="en-US" sz="1000" kern="0" dirty="0">
                <a:solidFill>
                  <a:prstClr val="black"/>
                </a:solidFill>
              </a:rPr>
              <a:t>Add use cases and requirements for management service access control if required</a:t>
            </a:r>
          </a:p>
          <a:p>
            <a:pPr marL="988459" lvl="1" indent="-378875" defTabSz="1219170">
              <a:defRPr/>
            </a:pPr>
            <a:endParaRPr lang="en-US" sz="1100" kern="0" dirty="0">
              <a:solidFill>
                <a:prstClr val="black"/>
              </a:solidFill>
              <a:cs typeface="+mn-cs"/>
            </a:endParaRPr>
          </a:p>
        </p:txBody>
      </p:sp>
      <p:sp>
        <p:nvSpPr>
          <p:cNvPr id="12" name="Content Placeholder 7">
            <a:extLst>
              <a:ext uri="{FF2B5EF4-FFF2-40B4-BE49-F238E27FC236}">
                <a16:creationId xmlns:a16="http://schemas.microsoft.com/office/drawing/2014/main" id="{431B2FA2-9890-4570-80A5-32C2E81269F2}"/>
              </a:ext>
            </a:extLst>
          </p:cNvPr>
          <p:cNvSpPr txBox="1">
            <a:spLocks/>
          </p:cNvSpPr>
          <p:nvPr/>
        </p:nvSpPr>
        <p:spPr>
          <a:xfrm>
            <a:off x="4014850" y="2797571"/>
            <a:ext cx="3849624" cy="251901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OAM_NPN_Ph2: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a:t>
            </a:r>
          </a:p>
          <a:p>
            <a:pPr marL="855123" lvl="1" indent="-455073" defTabSz="1219170">
              <a:spcBef>
                <a:spcPts val="0"/>
              </a:spcBef>
              <a:spcAft>
                <a:spcPts val="0"/>
              </a:spcAft>
              <a:defRPr/>
            </a:pPr>
            <a:r>
              <a:rPr lang="en-US" altLang="de-DE" sz="1100" kern="0" dirty="0">
                <a:solidFill>
                  <a:prstClr val="black"/>
                </a:solidFill>
              </a:rPr>
              <a:t>The group agreed the use case and requirements for NPN fault management and the use case and requirements for management of NPN service customer.</a:t>
            </a:r>
          </a:p>
          <a:p>
            <a:pPr marL="455073" indent="-455073" defTabSz="1219170">
              <a:spcBef>
                <a:spcPts val="0"/>
              </a:spcBef>
              <a:spcAft>
                <a:spcPts val="0"/>
              </a:spcAft>
              <a:defRPr/>
            </a:pPr>
            <a:r>
              <a:rPr lang="en-US" sz="1600" kern="0" dirty="0">
                <a:solidFill>
                  <a:prstClr val="black"/>
                </a:solidFill>
              </a:rPr>
              <a:t>Impacts and dependencies on other WGs</a:t>
            </a: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de-DE" sz="1100" kern="0" dirty="0">
                <a:solidFill>
                  <a:prstClr val="black"/>
                </a:solidFill>
                <a:cs typeface="Arial" panose="020B0604020202020204" pitchFamily="34" charset="0"/>
              </a:rPr>
              <a:t>continue discussion</a:t>
            </a:r>
          </a:p>
        </p:txBody>
      </p:sp>
      <p:sp>
        <p:nvSpPr>
          <p:cNvPr id="13" name="Content Placeholder 7">
            <a:extLst>
              <a:ext uri="{FF2B5EF4-FFF2-40B4-BE49-F238E27FC236}">
                <a16:creationId xmlns:a16="http://schemas.microsoft.com/office/drawing/2014/main" id="{4CCCA1DD-DF7C-4D0A-A3AE-82F69CBEEB0A}"/>
              </a:ext>
            </a:extLst>
          </p:cNvPr>
          <p:cNvSpPr txBox="1">
            <a:spLocks/>
          </p:cNvSpPr>
          <p:nvPr/>
        </p:nvSpPr>
        <p:spPr>
          <a:xfrm>
            <a:off x="8104691" y="2797571"/>
            <a:ext cx="3849624" cy="17323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de-DE" sz="1100" kern="0" dirty="0">
                <a:solidFill>
                  <a:prstClr val="black"/>
                </a:solidFill>
              </a:rPr>
              <a:t>The living document collecting information on other 3GPP WGs work on EE has been updated based on replies from CT1 and CT3</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200" kern="0" dirty="0">
                <a:solidFill>
                  <a:prstClr val="black"/>
                </a:solidFill>
              </a:rPr>
              <a:t>Push agreed outcomes from the study into EE5GPLUS_Ph2</a:t>
            </a:r>
            <a:endParaRPr lang="de-DE" sz="1200" kern="0" dirty="0">
              <a:solidFill>
                <a:prstClr val="black"/>
              </a:solidFill>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051042504"/>
              </p:ext>
            </p:extLst>
          </p:nvPr>
        </p:nvGraphicFramePr>
        <p:xfrm>
          <a:off x="223086" y="807597"/>
          <a:ext cx="9557041" cy="4013658"/>
        </p:xfrm>
        <a:graphic>
          <a:graphicData uri="http://schemas.openxmlformats.org/drawingml/2006/table">
            <a:tbl>
              <a:tblPr firstRow="1" firstCol="1" bandRow="1">
                <a:tableStyleId>{F5AB1C69-6EDB-4FF4-983F-18BD219EF322}</a:tableStyleId>
              </a:tblPr>
              <a:tblGrid>
                <a:gridCol w="653001">
                  <a:extLst>
                    <a:ext uri="{9D8B030D-6E8A-4147-A177-3AD203B41FA5}">
                      <a16:colId xmlns:a16="http://schemas.microsoft.com/office/drawing/2014/main" val="20000"/>
                    </a:ext>
                  </a:extLst>
                </a:gridCol>
                <a:gridCol w="3030050">
                  <a:extLst>
                    <a:ext uri="{9D8B030D-6E8A-4147-A177-3AD203B41FA5}">
                      <a16:colId xmlns:a16="http://schemas.microsoft.com/office/drawing/2014/main" val="20001"/>
                    </a:ext>
                  </a:extLst>
                </a:gridCol>
                <a:gridCol w="1010332">
                  <a:extLst>
                    <a:ext uri="{9D8B030D-6E8A-4147-A177-3AD203B41FA5}">
                      <a16:colId xmlns:a16="http://schemas.microsoft.com/office/drawing/2014/main" val="20002"/>
                    </a:ext>
                  </a:extLst>
                </a:gridCol>
                <a:gridCol w="1259227">
                  <a:extLst>
                    <a:ext uri="{9D8B030D-6E8A-4147-A177-3AD203B41FA5}">
                      <a16:colId xmlns:a16="http://schemas.microsoft.com/office/drawing/2014/main" val="20005"/>
                    </a:ext>
                  </a:extLst>
                </a:gridCol>
                <a:gridCol w="512258">
                  <a:extLst>
                    <a:ext uri="{9D8B030D-6E8A-4147-A177-3AD203B41FA5}">
                      <a16:colId xmlns:a16="http://schemas.microsoft.com/office/drawing/2014/main" val="20006"/>
                    </a:ext>
                  </a:extLst>
                </a:gridCol>
                <a:gridCol w="765420">
                  <a:extLst>
                    <a:ext uri="{9D8B030D-6E8A-4147-A177-3AD203B41FA5}">
                      <a16:colId xmlns:a16="http://schemas.microsoft.com/office/drawing/2014/main" val="2617781970"/>
                    </a:ext>
                  </a:extLst>
                </a:gridCol>
                <a:gridCol w="765420">
                  <a:extLst>
                    <a:ext uri="{9D8B030D-6E8A-4147-A177-3AD203B41FA5}">
                      <a16:colId xmlns:a16="http://schemas.microsoft.com/office/drawing/2014/main" val="20007"/>
                    </a:ext>
                  </a:extLst>
                </a:gridCol>
                <a:gridCol w="1561333">
                  <a:extLst>
                    <a:ext uri="{9D8B030D-6E8A-4147-A177-3AD203B41FA5}">
                      <a16:colId xmlns:a16="http://schemas.microsoft.com/office/drawing/2014/main" val="20008"/>
                    </a:ext>
                  </a:extLst>
                </a:gridCol>
              </a:tblGrid>
              <a:tr h="21764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93982">
                <a:tc>
                  <a:txBody>
                    <a:bodyPr/>
                    <a:lstStyle/>
                    <a:p>
                      <a:pPr algn="ctr" fontAlgn="t"/>
                      <a:r>
                        <a:rPr lang="en-US" sz="900" b="0" i="0" u="none" strike="noStrike" dirty="0">
                          <a:solidFill>
                            <a:srgbClr val="000000"/>
                          </a:solidFill>
                          <a:effectLst/>
                          <a:latin typeface="+mn-lt"/>
                        </a:rPr>
                        <a:t>940042</a:t>
                      </a:r>
                    </a:p>
                  </a:txBody>
                  <a:tcPr marL="6350" marR="6350" marT="6350" marB="0"/>
                </a:tc>
                <a:tc>
                  <a:txBody>
                    <a:bodyPr/>
                    <a:lstStyle/>
                    <a:p>
                      <a:pPr algn="l" fontAlgn="t"/>
                      <a:r>
                        <a:rPr lang="en-US" sz="9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900" b="0" i="0" u="none" strike="noStrike" dirty="0" err="1">
                          <a:solidFill>
                            <a:srgbClr val="000000"/>
                          </a:solidFill>
                          <a:effectLst/>
                          <a:latin typeface="+mn-lt"/>
                        </a:rPr>
                        <a:t>FS_eANL</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SA#100 (Jun.2023</a:t>
                      </a:r>
                      <a:r>
                        <a:rPr lang="en-US" altLang="zh-CN" sz="900" b="1" i="0" u="none" strike="noStrike" kern="1200" dirty="0">
                          <a:solidFill>
                            <a:srgbClr val="0000FF"/>
                          </a:solidFill>
                          <a:effectLst/>
                          <a:latin typeface="+mn-lt"/>
                          <a:ea typeface="等线" panose="02010600030101010101" pitchFamily="2" charset="-122"/>
                          <a:cs typeface="+mn-cs"/>
                        </a:rPr>
                        <a:t>)-&gt;-&gt;SA#102(Dec 2023)</a:t>
                      </a:r>
                      <a:endParaRPr lang="zh-CN" altLang="en-US" sz="9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SP-211446</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3027">
                <a:tc>
                  <a:txBody>
                    <a:bodyPr/>
                    <a:lstStyle/>
                    <a:p>
                      <a:pPr algn="ctr" fontAlgn="t"/>
                      <a:r>
                        <a:rPr lang="en-US" sz="900" b="0" i="0" u="none" strike="noStrike" dirty="0">
                          <a:solidFill>
                            <a:srgbClr val="000000"/>
                          </a:solidFill>
                          <a:effectLst/>
                          <a:latin typeface="+mn-lt"/>
                        </a:rPr>
                        <a:t>940041</a:t>
                      </a:r>
                    </a:p>
                  </a:txBody>
                  <a:tcPr marL="6350" marR="6350" marT="6350" marB="0"/>
                </a:tc>
                <a:tc>
                  <a:txBody>
                    <a:bodyPr/>
                    <a:lstStyle/>
                    <a:p>
                      <a:pPr algn="l" fontAlgn="t"/>
                      <a:r>
                        <a:rPr lang="en-US" sz="9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900" b="0" i="0" u="none" strike="noStrike">
                          <a:solidFill>
                            <a:srgbClr val="000000"/>
                          </a:solidFill>
                          <a:effectLst/>
                          <a:latin typeface="+mn-lt"/>
                        </a:rPr>
                        <a:t>FS_ANLEVA</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SA#102 (Dec.2023)</a:t>
                      </a:r>
                      <a:r>
                        <a:rPr lang="en-US" altLang="zh-CN" sz="900" b="1" i="0" u="none" strike="noStrike" kern="1200" dirty="0">
                          <a:solidFill>
                            <a:srgbClr val="0000FF"/>
                          </a:solidFill>
                          <a:effectLst/>
                          <a:latin typeface="+mn-lt"/>
                          <a:ea typeface="等线" panose="02010600030101010101" pitchFamily="2" charset="-122"/>
                          <a:cs typeface="+mn-cs"/>
                        </a:rPr>
                        <a:t>-&gt;-&gt;SA#103(Mar 2024)</a:t>
                      </a:r>
                    </a:p>
                    <a:p>
                      <a:pPr marL="0" algn="l" defTabSz="1219170" rtl="0" eaLnBrk="1" fontAlgn="t" latinLnBrk="0" hangingPunct="1">
                        <a:lnSpc>
                          <a:spcPct val="150000"/>
                        </a:lnSpc>
                        <a:spcAft>
                          <a:spcPts val="0"/>
                        </a:spcAft>
                      </a:pPr>
                      <a:endParaRPr lang="zh-CN" altLang="en-US" sz="900" b="0" i="0" u="none" strike="noStrike" kern="1200" dirty="0">
                        <a:solidFill>
                          <a:srgbClr val="000000"/>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update</a:t>
                      </a:r>
                      <a:r>
                        <a:rPr lang="en-US" altLang="zh-CN" sz="900" dirty="0">
                          <a:latin typeface="+mn-lt"/>
                        </a:rPr>
                        <a:t> TR title to align with SA5 official title</a:t>
                      </a: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2020">
                <a:tc>
                  <a:txBody>
                    <a:bodyPr/>
                    <a:lstStyle/>
                    <a:p>
                      <a:pPr algn="ctr" fontAlgn="t"/>
                      <a:r>
                        <a:rPr lang="en-US" sz="9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9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900" b="0" i="0" u="none" strike="noStrike" dirty="0" err="1">
                          <a:solidFill>
                            <a:srgbClr val="000000"/>
                          </a:solidFill>
                          <a:effectLst/>
                          <a:latin typeface="+mn-lt"/>
                        </a:rPr>
                        <a:t>FS_eIDMS_MN</a:t>
                      </a:r>
                      <a:endParaRPr lang="en-US" sz="9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sz="900" b="0" kern="1200" dirty="0">
                          <a:solidFill>
                            <a:srgbClr val="000000"/>
                          </a:solidFill>
                          <a:effectLst/>
                          <a:latin typeface="+mn-lt"/>
                          <a:ea typeface="宋体" panose="02010600030101010101" pitchFamily="2" charset="-122"/>
                          <a:cs typeface="Arial" panose="020B0604020202020204" pitchFamily="34" charset="0"/>
                        </a:rPr>
                        <a:t>SA#99(Mar 2023)</a:t>
                      </a:r>
                    </a:p>
                    <a:p>
                      <a:pPr marL="0" algn="ctr" defTabSz="1219170" rtl="0" eaLnBrk="1" latinLnBrk="0" hangingPunct="1">
                        <a:lnSpc>
                          <a:spcPct val="150000"/>
                        </a:lnSpc>
                        <a:spcAft>
                          <a:spcPts val="0"/>
                        </a:spcAft>
                      </a:pPr>
                      <a:r>
                        <a:rPr lang="fr-FR" sz="900" b="0" kern="1200" dirty="0">
                          <a:solidFill>
                            <a:srgbClr val="000000"/>
                          </a:solidFill>
                          <a:effectLst/>
                          <a:latin typeface="+mn-lt"/>
                          <a:ea typeface="宋体" panose="02010600030101010101" pitchFamily="2" charset="-122"/>
                          <a:cs typeface="Arial" panose="020B0604020202020204" pitchFamily="34" charset="0"/>
                        </a:rPr>
                        <a:t>-&gt; </a:t>
                      </a:r>
                      <a:r>
                        <a:rPr lang="fr-FR" sz="900" b="1" kern="1200" dirty="0">
                          <a:solidFill>
                            <a:srgbClr val="0000FF"/>
                          </a:solidFill>
                          <a:effectLst/>
                          <a:latin typeface="+mn-lt"/>
                          <a:ea typeface="宋体" panose="02010600030101010101" pitchFamily="2" charset="-122"/>
                          <a:cs typeface="Arial" panose="020B0604020202020204" pitchFamily="34" charset="0"/>
                        </a:rPr>
                        <a:t>SA#100(Jun 2023)</a:t>
                      </a:r>
                    </a:p>
                  </a:txBody>
                  <a:tcPr marL="9525" marR="9525" marT="9525" marB="9525">
                    <a:solidFill>
                      <a:schemeClr val="bg1">
                        <a:lumMod val="65000"/>
                      </a:schemeClr>
                    </a:solidFill>
                  </a:tcPr>
                </a:tc>
                <a:tc>
                  <a:txBody>
                    <a:bodyPr/>
                    <a:lstStyle/>
                    <a:p>
                      <a:pPr algn="ctr" fontAlgn="t"/>
                      <a:r>
                        <a:rPr lang="en-US" sz="900" b="0" i="0" u="none" strike="noStrike" dirty="0">
                          <a:solidFill>
                            <a:srgbClr val="000000"/>
                          </a:solidFill>
                          <a:effectLst/>
                          <a:latin typeface="+mn-lt"/>
                        </a:rPr>
                        <a:t>98%</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SP-211450</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3"/>
                  </a:ext>
                </a:extLst>
              </a:tr>
              <a:tr h="346906">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b="1" kern="1200" dirty="0">
                          <a:solidFill>
                            <a:srgbClr val="0000FF"/>
                          </a:solidFill>
                          <a:effectLst/>
                          <a:latin typeface="+mn-lt"/>
                          <a:ea typeface="宋体" panose="02010600030101010101" pitchFamily="2" charset="-122"/>
                          <a:cs typeface="Arial" panose="020B0604020202020204" pitchFamily="34" charset="0"/>
                        </a:rPr>
                        <a:t>-&gt; SA#101 (Sep 2023)</a:t>
                      </a:r>
                      <a:endParaRPr lang="en-US"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522111">
                <a:tc>
                  <a:txBody>
                    <a:bodyPr/>
                    <a:lstStyle/>
                    <a:p>
                      <a:pPr algn="ctr" fontAlgn="t"/>
                      <a:r>
                        <a:rPr lang="en-US" sz="9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9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900" b="0" kern="1200" dirty="0">
                          <a:solidFill>
                            <a:schemeClr val="tx1"/>
                          </a:solidFill>
                          <a:effectLst/>
                          <a:latin typeface="+mn-lt"/>
                          <a:ea typeface="+mn-ea"/>
                          <a:cs typeface="Arial" panose="020B0604020202020204" pitchFamily="34" charset="0"/>
                        </a:rPr>
                        <a:t>-&gt;</a:t>
                      </a:r>
                      <a:r>
                        <a:rPr lang="fr-FR" altLang="zh-CN" sz="900" b="1" kern="1200" dirty="0">
                          <a:solidFill>
                            <a:srgbClr val="0000FF"/>
                          </a:solidFill>
                          <a:effectLst/>
                          <a:latin typeface="+mn-lt"/>
                          <a:ea typeface="+mn-ea"/>
                          <a:cs typeface="Arial" panose="020B0604020202020204" pitchFamily="34" charset="0"/>
                        </a:rPr>
                        <a:t> SA#100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Jun 2023)</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90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SP-211443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5"/>
                  </a:ext>
                </a:extLst>
              </a:tr>
              <a:tr h="547468">
                <a:tc>
                  <a:txBody>
                    <a:bodyPr/>
                    <a:lstStyle/>
                    <a:p>
                      <a:pPr algn="ctr" fontAlgn="t"/>
                      <a:r>
                        <a:rPr lang="en-US" sz="900" b="0" i="0" u="none" strike="noStrike" kern="1200" dirty="0">
                          <a:solidFill>
                            <a:schemeClr val="tx1"/>
                          </a:solidFill>
                          <a:effectLst/>
                          <a:latin typeface="+mn-lt"/>
                          <a:ea typeface="+mn-ea"/>
                          <a:cs typeface="+mn-cs"/>
                        </a:rPr>
                        <a:t>940034</a:t>
                      </a:r>
                    </a:p>
                  </a:txBody>
                  <a:tcPr marL="6350" marR="6350" marT="6350" marB="0">
                    <a:solidFill>
                      <a:srgbClr val="B2B2B2"/>
                    </a:solidFill>
                  </a:tcPr>
                </a:tc>
                <a:tc>
                  <a:txBody>
                    <a:bodyPr/>
                    <a:lstStyle/>
                    <a:p>
                      <a:pPr algn="l" fontAlgn="t"/>
                      <a:r>
                        <a:rPr lang="en-US" sz="900" b="0" i="0" u="none" strike="noStrike" kern="1200" dirty="0">
                          <a:solidFill>
                            <a:schemeClr val="tx1"/>
                          </a:solidFill>
                          <a:effectLst/>
                          <a:latin typeface="+mn-lt"/>
                          <a:ea typeface="+mn-ea"/>
                          <a:cs typeface="+mn-cs"/>
                        </a:rPr>
                        <a:t>Study on Enhancement of the management aspects related to NWDAF </a:t>
                      </a:r>
                    </a:p>
                  </a:txBody>
                  <a:tcPr marL="6350" marR="6350" marT="6350" marB="0">
                    <a:solidFill>
                      <a:srgbClr val="B2B2B2"/>
                    </a:solidFill>
                  </a:tcPr>
                </a:tc>
                <a:tc>
                  <a:txBody>
                    <a:bodyPr/>
                    <a:lstStyle/>
                    <a:p>
                      <a:pPr algn="l" fontAlgn="t"/>
                      <a:r>
                        <a:rPr lang="en-US" sz="900" b="0" i="0" u="none" strike="noStrike" kern="1200" dirty="0">
                          <a:solidFill>
                            <a:schemeClr val="tx1"/>
                          </a:solidFill>
                          <a:effectLst/>
                          <a:latin typeface="+mn-lt"/>
                          <a:ea typeface="+mn-ea"/>
                          <a:cs typeface="+mn-cs"/>
                        </a:rPr>
                        <a:t>FS_MANWDAF</a:t>
                      </a:r>
                    </a:p>
                  </a:txBody>
                  <a:tcPr marL="6350" marR="6350" marT="6350" marB="0">
                    <a:solidFill>
                      <a:srgbClr val="B2B2B2"/>
                    </a:solidFill>
                  </a:tcPr>
                </a:tc>
                <a:tc>
                  <a:txBody>
                    <a:bodyPr/>
                    <a:lstStyle/>
                    <a:p>
                      <a:pPr marL="0" algn="ctr" defTabSz="1219170" rtl="0" eaLnBrk="1" latinLnBrk="0" hangingPunct="1">
                        <a:lnSpc>
                          <a:spcPct val="150000"/>
                        </a:lnSpc>
                        <a:spcAft>
                          <a:spcPts val="0"/>
                        </a:spcAft>
                      </a:pPr>
                      <a:r>
                        <a:rPr lang="en-US" altLang="zh-CN" sz="900" b="0" i="0" u="none" strike="noStrike" kern="1200" dirty="0">
                          <a:solidFill>
                            <a:schemeClr val="tx1"/>
                          </a:solidFill>
                          <a:effectLst/>
                          <a:latin typeface="+mn-lt"/>
                          <a:ea typeface="+mn-ea"/>
                          <a:cs typeface="+mn-cs"/>
                        </a:rPr>
                        <a:t>SA#99 (Mar 2023)</a:t>
                      </a:r>
                    </a:p>
                    <a:p>
                      <a:pPr marL="0" algn="ctr" defTabSz="1219170" rtl="0" eaLnBrk="1" latinLnBrk="0" hangingPunct="1">
                        <a:lnSpc>
                          <a:spcPct val="150000"/>
                        </a:lnSpc>
                        <a:spcAft>
                          <a:spcPts val="0"/>
                        </a:spcAft>
                      </a:pPr>
                      <a:r>
                        <a:rPr lang="fr-FR" altLang="zh-CN" sz="900" b="0" i="0" u="none" strike="noStrike" kern="1200" dirty="0">
                          <a:solidFill>
                            <a:schemeClr val="tx1"/>
                          </a:solidFill>
                          <a:effectLst/>
                          <a:latin typeface="+mn-lt"/>
                          <a:ea typeface="+mn-ea"/>
                          <a:cs typeface="+mn-cs"/>
                        </a:rPr>
                        <a:t>-</a:t>
                      </a:r>
                      <a:r>
                        <a:rPr lang="en-US" altLang="zh-CN" sz="900" b="0" i="0" u="none" strike="noStrike" kern="1200" dirty="0">
                          <a:solidFill>
                            <a:schemeClr val="tx1"/>
                          </a:solidFill>
                          <a:effectLst/>
                          <a:latin typeface="+mn-lt"/>
                          <a:ea typeface="+mn-ea"/>
                          <a:cs typeface="+mn-cs"/>
                        </a:rPr>
                        <a:t>&gt;SA#100 (Jun 2023)</a:t>
                      </a:r>
                      <a:endParaRPr lang="zh-CN" altLang="en-US" sz="900" b="0" i="0" u="none" strike="noStrike" kern="1200" dirty="0">
                        <a:solidFill>
                          <a:schemeClr val="tx1"/>
                        </a:solidFill>
                        <a:effectLst/>
                        <a:latin typeface="+mn-lt"/>
                        <a:ea typeface="+mn-ea"/>
                        <a:cs typeface="+mn-cs"/>
                      </a:endParaRPr>
                    </a:p>
                  </a:txBody>
                  <a:tcPr marL="9525" marR="9525" marT="9525" marB="9525">
                    <a:solidFill>
                      <a:srgbClr val="B2B2B2"/>
                    </a:solidFill>
                  </a:tcPr>
                </a:tc>
                <a:tc>
                  <a:txBody>
                    <a:bodyPr/>
                    <a:lstStyle/>
                    <a:p>
                      <a:pPr algn="ctr" fontAlgn="t"/>
                      <a:r>
                        <a:rPr lang="en-US" sz="900" b="0" i="0" u="none" strike="noStrike" kern="1200" dirty="0">
                          <a:solidFill>
                            <a:schemeClr val="tx1"/>
                          </a:solidFill>
                          <a:effectLst/>
                          <a:latin typeface="+mn-lt"/>
                          <a:ea typeface="+mn-ea"/>
                          <a:cs typeface="+mn-cs"/>
                        </a:rPr>
                        <a:t>95%</a:t>
                      </a:r>
                    </a:p>
                  </a:txBody>
                  <a:tcPr marL="6350" marR="6350" marT="6350" marB="0">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chemeClr val="tx1"/>
                          </a:solidFill>
                          <a:effectLst/>
                          <a:latin typeface="+mn-lt"/>
                          <a:ea typeface="+mn-ea"/>
                          <a:cs typeface="+mn-cs"/>
                        </a:rPr>
                        <a:t>SP-211435</a:t>
                      </a:r>
                      <a:endParaRPr lang="en-GB" altLang="zh-CN" sz="900" b="0" i="0" u="none" strike="noStrike" kern="1200" dirty="0">
                        <a:solidFill>
                          <a:schemeClr val="tx1"/>
                        </a:solidFill>
                        <a:effectLst/>
                        <a:latin typeface="+mn-lt"/>
                        <a:ea typeface="+mn-ea"/>
                        <a:cs typeface="+mn-cs"/>
                      </a:endParaRPr>
                    </a:p>
                  </a:txBody>
                  <a:tcPr marL="9525" marR="9525" marT="9525" marB="9525">
                    <a:solidFill>
                      <a:srgbClr val="B2B2B2"/>
                    </a:solidFill>
                  </a:tcPr>
                </a:tc>
                <a:tc>
                  <a:txBody>
                    <a:bodyPr/>
                    <a:lstStyle/>
                    <a:p>
                      <a:pPr algn="ctr">
                        <a:lnSpc>
                          <a:spcPct val="107000"/>
                        </a:lnSpc>
                        <a:spcAft>
                          <a:spcPts val="800"/>
                        </a:spcAft>
                      </a:pPr>
                      <a:r>
                        <a:rPr lang="en-GB" sz="900" b="0" i="0" u="none" strike="noStrike" kern="1200" dirty="0">
                          <a:solidFill>
                            <a:schemeClr val="tx1"/>
                          </a:solidFill>
                          <a:effectLst/>
                          <a:highlight>
                            <a:srgbClr val="00FF00"/>
                          </a:highlight>
                          <a:latin typeface="+mn-lt"/>
                          <a:ea typeface="+mn-ea"/>
                          <a:cs typeface="+mn-cs"/>
                        </a:rPr>
                        <a:t>100%</a:t>
                      </a:r>
                    </a:p>
                  </a:txBody>
                  <a:tcPr marL="36002" marR="36002" marT="0" marB="0">
                    <a:solidFill>
                      <a:srgbClr val="B2B2B2"/>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6"/>
                  </a:ext>
                </a:extLst>
              </a:tr>
              <a:tr h="471351">
                <a:tc>
                  <a:txBody>
                    <a:bodyPr/>
                    <a:lstStyle/>
                    <a:p>
                      <a:pPr algn="ctr" fontAlgn="t"/>
                      <a:r>
                        <a:rPr lang="en-US" sz="900" b="0" i="0" u="none" strike="noStrike" dirty="0">
                          <a:solidFill>
                            <a:srgbClr val="000000"/>
                          </a:solidFill>
                          <a:effectLst/>
                          <a:latin typeface="+mn-lt"/>
                        </a:rPr>
                        <a:t>950035</a:t>
                      </a:r>
                    </a:p>
                  </a:txBody>
                  <a:tcPr marL="6350" marR="6350" marT="6350" marB="0"/>
                </a:tc>
                <a:tc>
                  <a:txBody>
                    <a:bodyPr/>
                    <a:lstStyle/>
                    <a:p>
                      <a:pPr algn="l" fontAlgn="t"/>
                      <a:r>
                        <a:rPr lang="en-US" sz="9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9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SA#103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346906">
                <a:tc>
                  <a:txBody>
                    <a:bodyPr/>
                    <a:lstStyle/>
                    <a:p>
                      <a:pPr algn="ctr" fontAlgn="t"/>
                      <a:r>
                        <a:rPr lang="en-US" sz="900" b="0" i="0" u="none" strike="noStrike" dirty="0">
                          <a:solidFill>
                            <a:srgbClr val="000000"/>
                          </a:solidFill>
                          <a:effectLst/>
                          <a:latin typeface="+mn-lt"/>
                        </a:rPr>
                        <a:t>960024</a:t>
                      </a:r>
                    </a:p>
                  </a:txBody>
                  <a:tcPr marL="6350" marR="6350" marT="6350" marB="0"/>
                </a:tc>
                <a:tc>
                  <a:txBody>
                    <a:bodyPr/>
                    <a:lstStyle/>
                    <a:p>
                      <a:pPr algn="l" fontAlgn="t"/>
                      <a:r>
                        <a:rPr lang="en-US" sz="9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9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150162"/>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r>
              <a:rPr lang="en-GB" altLang="de-DE" sz="2000" b="1" dirty="0">
                <a:solidFill>
                  <a:srgbClr val="FF0000"/>
                </a:solidFill>
                <a:latin typeface="Arial" panose="020B0604020202020204" pitchFamily="34" charset="0"/>
                <a:cs typeface="Arial" panose="020B0604020202020204" pitchFamily="34" charset="0"/>
              </a:rPr>
              <a:t>A warm thanks to our MCC secretaries Joern Krause &amp; Mirko Cano and to our Vice Chairs for their outstanding support to SA5!</a:t>
            </a: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1741021791"/>
              </p:ext>
            </p:extLst>
          </p:nvPr>
        </p:nvGraphicFramePr>
        <p:xfrm>
          <a:off x="199197" y="1046266"/>
          <a:ext cx="9564305" cy="1468333"/>
        </p:xfrm>
        <a:graphic>
          <a:graphicData uri="http://schemas.openxmlformats.org/drawingml/2006/table">
            <a:tbl>
              <a:tblPr firstRow="1" firstCol="1" bandRow="1">
                <a:tableStyleId>{F5AB1C69-6EDB-4FF4-983F-18BD219EF322}</a:tableStyleId>
              </a:tblPr>
              <a:tblGrid>
                <a:gridCol w="657612">
                  <a:extLst>
                    <a:ext uri="{9D8B030D-6E8A-4147-A177-3AD203B41FA5}">
                      <a16:colId xmlns:a16="http://schemas.microsoft.com/office/drawing/2014/main" val="20000"/>
                    </a:ext>
                  </a:extLst>
                </a:gridCol>
                <a:gridCol w="3382007">
                  <a:extLst>
                    <a:ext uri="{9D8B030D-6E8A-4147-A177-3AD203B41FA5}">
                      <a16:colId xmlns:a16="http://schemas.microsoft.com/office/drawing/2014/main" val="20001"/>
                    </a:ext>
                  </a:extLst>
                </a:gridCol>
                <a:gridCol w="874635">
                  <a:extLst>
                    <a:ext uri="{9D8B030D-6E8A-4147-A177-3AD203B41FA5}">
                      <a16:colId xmlns:a16="http://schemas.microsoft.com/office/drawing/2014/main" val="20002"/>
                    </a:ext>
                  </a:extLst>
                </a:gridCol>
                <a:gridCol w="1020169">
                  <a:extLst>
                    <a:ext uri="{9D8B030D-6E8A-4147-A177-3AD203B41FA5}">
                      <a16:colId xmlns:a16="http://schemas.microsoft.com/office/drawing/2014/main" val="20005"/>
                    </a:ext>
                  </a:extLst>
                </a:gridCol>
                <a:gridCol w="515876">
                  <a:extLst>
                    <a:ext uri="{9D8B030D-6E8A-4147-A177-3AD203B41FA5}">
                      <a16:colId xmlns:a16="http://schemas.microsoft.com/office/drawing/2014/main" val="20006"/>
                    </a:ext>
                  </a:extLst>
                </a:gridCol>
                <a:gridCol w="770824">
                  <a:extLst>
                    <a:ext uri="{9D8B030D-6E8A-4147-A177-3AD203B41FA5}">
                      <a16:colId xmlns:a16="http://schemas.microsoft.com/office/drawing/2014/main" val="2339014609"/>
                    </a:ext>
                  </a:extLst>
                </a:gridCol>
                <a:gridCol w="770824">
                  <a:extLst>
                    <a:ext uri="{9D8B030D-6E8A-4147-A177-3AD203B41FA5}">
                      <a16:colId xmlns:a16="http://schemas.microsoft.com/office/drawing/2014/main" val="20007"/>
                    </a:ext>
                  </a:extLst>
                </a:gridCol>
                <a:gridCol w="1572358">
                  <a:extLst>
                    <a:ext uri="{9D8B030D-6E8A-4147-A177-3AD203B41FA5}">
                      <a16:colId xmlns:a16="http://schemas.microsoft.com/office/drawing/2014/main" val="20008"/>
                    </a:ext>
                  </a:extLst>
                </a:gridCol>
              </a:tblGrid>
              <a:tr h="349513">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59410">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SA#100 (Jun.</a:t>
                      </a:r>
                      <a:r>
                        <a:rPr lang="en-US" altLang="zh-CN" sz="800" b="0" i="0" u="none" strike="noStrike" kern="1200" dirty="0">
                          <a:solidFill>
                            <a:schemeClr val="tx1"/>
                          </a:solidFill>
                          <a:effectLst/>
                          <a:latin typeface="+mn-lt"/>
                          <a:ea typeface="等线" panose="02010600030101010101" pitchFamily="2" charset="-122"/>
                          <a:cs typeface="+mn-cs"/>
                        </a:rPr>
                        <a:t>2023</a:t>
                      </a:r>
                      <a:r>
                        <a:rPr lang="en-US" altLang="zh-CN" sz="800" b="1" i="0" u="none" strike="noStrike" kern="1200" dirty="0">
                          <a:solidFill>
                            <a:schemeClr val="tx1"/>
                          </a:solidFill>
                          <a:effectLst/>
                          <a:latin typeface="+mn-lt"/>
                          <a:ea typeface="等线" panose="02010600030101010101" pitchFamily="2" charset="-122"/>
                          <a:cs typeface="+mn-cs"/>
                        </a:rPr>
                        <a: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1" i="0" u="none" strike="noStrike" kern="1200" dirty="0">
                          <a:solidFill>
                            <a:srgbClr val="0000FF"/>
                          </a:solidFill>
                          <a:effectLst/>
                          <a:latin typeface="+mn-lt"/>
                          <a:ea typeface="等线" panose="02010600030101010101" pitchFamily="2" charset="-122"/>
                          <a:cs typeface="+mn-cs"/>
                        </a:rPr>
                        <a:t>-&gt;SA#102(Dec 2023)</a:t>
                      </a:r>
                      <a:endParaRPr lang="zh-CN" altLang="en-US" sz="8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59410">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SA#102 (Dec.2023)</a:t>
                      </a:r>
                      <a:r>
                        <a:rPr lang="en-US" altLang="zh-CN" sz="800" b="1" i="0" u="none" strike="noStrike" kern="1200" dirty="0">
                          <a:solidFill>
                            <a:srgbClr val="0000FF"/>
                          </a:solidFill>
                          <a:effectLst/>
                          <a:latin typeface="+mn-lt"/>
                          <a:ea typeface="等线" panose="02010600030101010101" pitchFamily="2" charset="-122"/>
                          <a:cs typeface="+mn-cs"/>
                        </a:rPr>
                        <a:t>-&gt;-&gt;SA#103(Mar 2024)</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63AA68DA-3EDD-4D51-9B08-BC0DF15C6314}"/>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since SA5#149:</a:t>
            </a:r>
          </a:p>
          <a:p>
            <a:pPr marL="988459" lvl="1" indent="-378875" defTabSz="1219170">
              <a:defRPr/>
            </a:pPr>
            <a:r>
              <a:rPr lang="en-US" altLang="zh-CN" sz="1200" kern="0" dirty="0">
                <a:solidFill>
                  <a:prstClr val="black"/>
                </a:solidFill>
              </a:rPr>
              <a:t>Key issues including management of ANL, attribution to individual </a:t>
            </a:r>
            <a:r>
              <a:rPr lang="en-US" altLang="zh-CN" sz="1200" kern="0" dirty="0" err="1">
                <a:solidFill>
                  <a:prstClr val="black"/>
                </a:solidFill>
              </a:rPr>
              <a:t>MnS</a:t>
            </a:r>
            <a:r>
              <a:rPr lang="en-US" altLang="zh-CN" sz="1200" kern="0" dirty="0">
                <a:solidFill>
                  <a:prstClr val="black"/>
                </a:solidFill>
              </a:rPr>
              <a:t> and some use cases e.g. RAN UE throughput optimization,  RAN energy saving are discussed but no agreement is achieved.</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#6-1 and #6.2, discuss management of ANL, make conclusion and recommendation.</a:t>
            </a:r>
            <a:endParaRPr lang="en-US" sz="1050" kern="0" dirty="0">
              <a:solidFill>
                <a:prstClr val="black"/>
              </a:solidFill>
              <a:latin typeface="Calibri"/>
              <a:cs typeface="+mn-cs"/>
            </a:endParaRPr>
          </a:p>
        </p:txBody>
      </p:sp>
      <p:sp>
        <p:nvSpPr>
          <p:cNvPr id="8" name="Content Placeholder 7">
            <a:extLst>
              <a:ext uri="{FF2B5EF4-FFF2-40B4-BE49-F238E27FC236}">
                <a16:creationId xmlns:a16="http://schemas.microsoft.com/office/drawing/2014/main" id="{5C6D7658-53BB-4FFA-A58A-D2604C00B793}"/>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SA5#149:</a:t>
            </a:r>
          </a:p>
          <a:p>
            <a:pPr marL="988459" lvl="1" indent="-378875" defTabSz="1219170">
              <a:defRPr/>
            </a:pPr>
            <a:r>
              <a:rPr lang="en-US" altLang="zh-CN" sz="1200" kern="0" dirty="0">
                <a:solidFill>
                  <a:prstClr val="black"/>
                </a:solidFill>
              </a:rPr>
              <a:t>Potential KEI for fault management, potential solution for NRM fragment for autonomous network evaluation are discussed but no agreement is achieved.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KEI for fault management and potential solution for NRM fragment for autonomous network </a:t>
            </a:r>
            <a:r>
              <a:rPr lang="en-US" altLang="zh-CN" sz="1200" kern="0" dirty="0" err="1">
                <a:solidFill>
                  <a:prstClr val="black"/>
                </a:solidFill>
              </a:rPr>
              <a:t>evaluationL</a:t>
            </a:r>
            <a:r>
              <a:rPr lang="en-US" altLang="zh-CN" sz="1200" kern="0" dirty="0">
                <a:solidFill>
                  <a:prstClr val="black"/>
                </a:solidFill>
              </a:rPr>
              <a:t>, make conclusion and recommendation. </a:t>
            </a:r>
            <a:endParaRPr lang="en-US" sz="1200" kern="0" dirty="0">
              <a:solidFill>
                <a:prstClr val="black"/>
              </a:solidFill>
            </a:endParaRPr>
          </a:p>
        </p:txBody>
      </p:sp>
    </p:spTree>
    <p:extLst>
      <p:ext uri="{BB962C8B-B14F-4D97-AF65-F5344CB8AC3E}">
        <p14:creationId xmlns:p14="http://schemas.microsoft.com/office/powerpoint/2010/main" val="288610387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0" y="2698162"/>
            <a:ext cx="5353166" cy="325336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lvl="1" indent="-455073" defTabSz="1219170">
              <a:spcBef>
                <a:spcPts val="0"/>
              </a:spcBef>
              <a:spcAft>
                <a:spcPts val="0"/>
              </a:spcAft>
              <a:buBlip>
                <a:blip r:embed="rId2"/>
              </a:buBlip>
              <a:defRPr/>
            </a:pPr>
            <a:r>
              <a:rPr lang="en-US" altLang="zh-CN" sz="1600" kern="0" dirty="0">
                <a:solidFill>
                  <a:prstClr val="black"/>
                </a:solidFill>
              </a:rPr>
              <a:t>This study is completed.</a:t>
            </a:r>
            <a:endParaRPr lang="en-US" sz="1600" kern="0" dirty="0">
              <a:solidFill>
                <a:prstClr val="black"/>
              </a:solidFill>
            </a:endParaRPr>
          </a:p>
          <a:p>
            <a:pPr marL="855123" lvl="1" indent="-455073" defTabSz="1219170">
              <a:spcBef>
                <a:spcPts val="0"/>
              </a:spcBef>
              <a:spcAft>
                <a:spcPts val="0"/>
              </a:spcAft>
              <a:defRPr/>
            </a:pP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150918" y="2698162"/>
            <a:ext cx="5634679"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988459" lvl="1" indent="-378875" defTabSz="1219170">
              <a:defRPr/>
            </a:pPr>
            <a:r>
              <a:rPr lang="en-US" altLang="zh-CN" sz="1200" kern="0" dirty="0">
                <a:solidFill>
                  <a:prstClr val="black"/>
                </a:solidFill>
              </a:rPr>
              <a:t>The group enhanced the understanding of the benefits of fulfilling network slicing requirements using intent expectation, an expectation example has been documented, and a new use case description was added..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050" kern="0" dirty="0">
                <a:solidFill>
                  <a:prstClr val="black"/>
                </a:solidFill>
                <a:cs typeface="+mn-cs"/>
              </a:rPr>
              <a:t>Complete solution descriptions, conclusions and recommendations.</a:t>
            </a: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853089198"/>
              </p:ext>
            </p:extLst>
          </p:nvPr>
        </p:nvGraphicFramePr>
        <p:xfrm>
          <a:off x="256800" y="1048744"/>
          <a:ext cx="9379036" cy="1458929"/>
        </p:xfrm>
        <a:graphic>
          <a:graphicData uri="http://schemas.openxmlformats.org/drawingml/2006/table">
            <a:tbl>
              <a:tblPr firstRow="1" firstCol="1" bandRow="1">
                <a:tableStyleId>{F5AB1C69-6EDB-4FF4-983F-18BD219EF322}</a:tableStyleId>
              </a:tblPr>
              <a:tblGrid>
                <a:gridCol w="644874">
                  <a:extLst>
                    <a:ext uri="{9D8B030D-6E8A-4147-A177-3AD203B41FA5}">
                      <a16:colId xmlns:a16="http://schemas.microsoft.com/office/drawing/2014/main" val="20000"/>
                    </a:ext>
                  </a:extLst>
                </a:gridCol>
                <a:gridCol w="3316495">
                  <a:extLst>
                    <a:ext uri="{9D8B030D-6E8A-4147-A177-3AD203B41FA5}">
                      <a16:colId xmlns:a16="http://schemas.microsoft.com/office/drawing/2014/main" val="20001"/>
                    </a:ext>
                  </a:extLst>
                </a:gridCol>
                <a:gridCol w="857692">
                  <a:extLst>
                    <a:ext uri="{9D8B030D-6E8A-4147-A177-3AD203B41FA5}">
                      <a16:colId xmlns:a16="http://schemas.microsoft.com/office/drawing/2014/main" val="20002"/>
                    </a:ext>
                  </a:extLst>
                </a:gridCol>
                <a:gridCol w="1000407">
                  <a:extLst>
                    <a:ext uri="{9D8B030D-6E8A-4147-A177-3AD203B41FA5}">
                      <a16:colId xmlns:a16="http://schemas.microsoft.com/office/drawing/2014/main" val="20005"/>
                    </a:ext>
                  </a:extLst>
                </a:gridCol>
                <a:gridCol w="505882">
                  <a:extLst>
                    <a:ext uri="{9D8B030D-6E8A-4147-A177-3AD203B41FA5}">
                      <a16:colId xmlns:a16="http://schemas.microsoft.com/office/drawing/2014/main" val="20006"/>
                    </a:ext>
                  </a:extLst>
                </a:gridCol>
                <a:gridCol w="755893">
                  <a:extLst>
                    <a:ext uri="{9D8B030D-6E8A-4147-A177-3AD203B41FA5}">
                      <a16:colId xmlns:a16="http://schemas.microsoft.com/office/drawing/2014/main" val="811818362"/>
                    </a:ext>
                  </a:extLst>
                </a:gridCol>
                <a:gridCol w="755893">
                  <a:extLst>
                    <a:ext uri="{9D8B030D-6E8A-4147-A177-3AD203B41FA5}">
                      <a16:colId xmlns:a16="http://schemas.microsoft.com/office/drawing/2014/main" val="20007"/>
                    </a:ext>
                  </a:extLst>
                </a:gridCol>
                <a:gridCol w="1541900">
                  <a:extLst>
                    <a:ext uri="{9D8B030D-6E8A-4147-A177-3AD203B41FA5}">
                      <a16:colId xmlns:a16="http://schemas.microsoft.com/office/drawing/2014/main" val="20008"/>
                    </a:ext>
                  </a:extLst>
                </a:gridCol>
              </a:tblGrid>
              <a:tr h="2845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68222">
                <a:tc>
                  <a:txBody>
                    <a:bodyPr/>
                    <a:lstStyle/>
                    <a:p>
                      <a:pPr algn="ctr" fontAlgn="t"/>
                      <a:r>
                        <a:rPr lang="en-US" sz="10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98%</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806182">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50" b="1" kern="1200" dirty="0">
                          <a:solidFill>
                            <a:srgbClr val="0000FF"/>
                          </a:solidFill>
                          <a:effectLst/>
                          <a:latin typeface="+mn-lt"/>
                          <a:ea typeface="+mn-ea"/>
                          <a:cs typeface="Arial" panose="020B0604020202020204" pitchFamily="34" charset="0"/>
                        </a:rPr>
                        <a:t>-&gt; SA#101 (Sep 2023)</a:t>
                      </a:r>
                      <a:endParaRPr lang="en-US" sz="105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21494" y="2810816"/>
            <a:ext cx="7237045" cy="35246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zh-CN" sz="1600" kern="0" dirty="0">
                <a:solidFill>
                  <a:prstClr val="black"/>
                </a:solidFill>
              </a:rPr>
              <a:t>This study is completed.</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230412" y="2828098"/>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This study is completed.</a:t>
            </a:r>
          </a:p>
        </p:txBody>
      </p:sp>
      <p:graphicFrame>
        <p:nvGraphicFramePr>
          <p:cNvPr id="2" name="表格 1"/>
          <p:cNvGraphicFramePr>
            <a:graphicFrameLocks noGrp="1"/>
          </p:cNvGraphicFramePr>
          <p:nvPr>
            <p:extLst>
              <p:ext uri="{D42A27DB-BD31-4B8C-83A1-F6EECF244321}">
                <p14:modId xmlns:p14="http://schemas.microsoft.com/office/powerpoint/2010/main" val="88875071"/>
              </p:ext>
            </p:extLst>
          </p:nvPr>
        </p:nvGraphicFramePr>
        <p:xfrm>
          <a:off x="196280" y="806374"/>
          <a:ext cx="9266374" cy="1535812"/>
        </p:xfrm>
        <a:graphic>
          <a:graphicData uri="http://schemas.openxmlformats.org/drawingml/2006/table">
            <a:tbl>
              <a:tblPr firstRow="1" firstCol="1" bandRow="1">
                <a:tableStyleId>{F5AB1C69-6EDB-4FF4-983F-18BD219EF322}</a:tableStyleId>
              </a:tblPr>
              <a:tblGrid>
                <a:gridCol w="637127">
                  <a:extLst>
                    <a:ext uri="{9D8B030D-6E8A-4147-A177-3AD203B41FA5}">
                      <a16:colId xmlns:a16="http://schemas.microsoft.com/office/drawing/2014/main" val="20000"/>
                    </a:ext>
                  </a:extLst>
                </a:gridCol>
                <a:gridCol w="3276657">
                  <a:extLst>
                    <a:ext uri="{9D8B030D-6E8A-4147-A177-3AD203B41FA5}">
                      <a16:colId xmlns:a16="http://schemas.microsoft.com/office/drawing/2014/main" val="20001"/>
                    </a:ext>
                  </a:extLst>
                </a:gridCol>
                <a:gridCol w="847390">
                  <a:extLst>
                    <a:ext uri="{9D8B030D-6E8A-4147-A177-3AD203B41FA5}">
                      <a16:colId xmlns:a16="http://schemas.microsoft.com/office/drawing/2014/main" val="20002"/>
                    </a:ext>
                  </a:extLst>
                </a:gridCol>
                <a:gridCol w="988390">
                  <a:extLst>
                    <a:ext uri="{9D8B030D-6E8A-4147-A177-3AD203B41FA5}">
                      <a16:colId xmlns:a16="http://schemas.microsoft.com/office/drawing/2014/main" val="20005"/>
                    </a:ext>
                  </a:extLst>
                </a:gridCol>
                <a:gridCol w="499806">
                  <a:extLst>
                    <a:ext uri="{9D8B030D-6E8A-4147-A177-3AD203B41FA5}">
                      <a16:colId xmlns:a16="http://schemas.microsoft.com/office/drawing/2014/main" val="20006"/>
                    </a:ext>
                  </a:extLst>
                </a:gridCol>
                <a:gridCol w="746813">
                  <a:extLst>
                    <a:ext uri="{9D8B030D-6E8A-4147-A177-3AD203B41FA5}">
                      <a16:colId xmlns:a16="http://schemas.microsoft.com/office/drawing/2014/main" val="1324243669"/>
                    </a:ext>
                  </a:extLst>
                </a:gridCol>
                <a:gridCol w="746813">
                  <a:extLst>
                    <a:ext uri="{9D8B030D-6E8A-4147-A177-3AD203B41FA5}">
                      <a16:colId xmlns:a16="http://schemas.microsoft.com/office/drawing/2014/main" val="20007"/>
                    </a:ext>
                  </a:extLst>
                </a:gridCol>
                <a:gridCol w="1523378">
                  <a:extLst>
                    <a:ext uri="{9D8B030D-6E8A-4147-A177-3AD203B41FA5}">
                      <a16:colId xmlns:a16="http://schemas.microsoft.com/office/drawing/2014/main" val="20008"/>
                    </a:ext>
                  </a:extLst>
                </a:gridCol>
              </a:tblGrid>
              <a:tr h="96207">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24013">
                <a:tc>
                  <a:txBody>
                    <a:bodyPr/>
                    <a:lstStyle/>
                    <a:p>
                      <a:pPr algn="ctr" fontAlgn="t"/>
                      <a:r>
                        <a:rPr lang="en-US" sz="10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1000" b="0" kern="1200" dirty="0">
                          <a:solidFill>
                            <a:schemeClr val="tx1"/>
                          </a:solidFill>
                          <a:effectLst/>
                          <a:latin typeface="+mn-lt"/>
                          <a:ea typeface="+mn-ea"/>
                          <a:cs typeface="Arial" panose="020B0604020202020204" pitchFamily="34" charset="0"/>
                        </a:rPr>
                        <a:t>-&gt;</a:t>
                      </a:r>
                      <a:r>
                        <a:rPr lang="fr-FR" altLang="zh-CN" sz="1000" b="1" kern="1200" dirty="0">
                          <a:solidFill>
                            <a:srgbClr val="0000FF"/>
                          </a:solidFill>
                          <a:effectLst/>
                          <a:latin typeface="+mn-lt"/>
                          <a:ea typeface="+mn-ea"/>
                          <a:cs typeface="Arial" panose="020B0604020202020204" pitchFamily="34" charset="0"/>
                        </a:rPr>
                        <a: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654544">
                <a:tc>
                  <a:txBody>
                    <a:bodyPr/>
                    <a:lstStyle/>
                    <a:p>
                      <a:pPr algn="ctr" fontAlgn="t"/>
                      <a:r>
                        <a:rPr lang="en-US" sz="1050" b="0" i="0" u="none" strike="noStrike" dirty="0">
                          <a:solidFill>
                            <a:srgbClr val="000000"/>
                          </a:solidFill>
                          <a:effectLst/>
                          <a:latin typeface="+mn-lt"/>
                        </a:rPr>
                        <a:t>940034</a:t>
                      </a:r>
                    </a:p>
                  </a:txBody>
                  <a:tcPr marL="6350" marR="6350" marT="6350" marB="0">
                    <a:solidFill>
                      <a:schemeClr val="bg1">
                        <a:lumMod val="65000"/>
                      </a:schemeClr>
                    </a:solidFill>
                  </a:tcPr>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solidFill>
                      <a:schemeClr val="bg1">
                        <a:lumMod val="65000"/>
                      </a:schemeClr>
                    </a:solidFill>
                  </a:tcPr>
                </a:tc>
                <a:tc>
                  <a:txBody>
                    <a:bodyPr/>
                    <a:lstStyle/>
                    <a:p>
                      <a:pPr algn="l" fontAlgn="t"/>
                      <a:r>
                        <a:rPr lang="en-US" sz="1050" b="0" i="0" u="none" strike="noStrike" dirty="0">
                          <a:solidFill>
                            <a:srgbClr val="000000"/>
                          </a:solidFill>
                          <a:effectLst/>
                          <a:latin typeface="+mn-lt"/>
                        </a:rPr>
                        <a:t>FS_MANWDAF</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5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50000"/>
                        </a:lnSpc>
                        <a:spcAft>
                          <a:spcPts val="0"/>
                        </a:spcAft>
                      </a:pPr>
                      <a:r>
                        <a:rPr lang="fr-FR" altLang="zh-CN" sz="1050" b="1" kern="1200" dirty="0">
                          <a:solidFill>
                            <a:srgbClr val="0000FF"/>
                          </a:solidFill>
                          <a:effectLst/>
                          <a:latin typeface="+mn-lt"/>
                          <a:ea typeface="+mn-ea"/>
                          <a:cs typeface="Arial" panose="020B0604020202020204" pitchFamily="34" charset="0"/>
                        </a:rPr>
                        <a:t>-</a:t>
                      </a:r>
                      <a:r>
                        <a:rPr lang="en-US" altLang="zh-CN" sz="1050" b="1" kern="1200" dirty="0">
                          <a:solidFill>
                            <a:srgbClr val="0000FF"/>
                          </a:solidFill>
                          <a:effectLst/>
                          <a:latin typeface="+mn-lt"/>
                          <a:ea typeface="+mn-ea"/>
                          <a:cs typeface="Arial" panose="020B0604020202020204" pitchFamily="34" charset="0"/>
                        </a:rPr>
                        <a:t>&gt;SA#100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5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5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580626"/>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855123" lvl="1" indent="-455073" defTabSz="1219170">
              <a:spcBef>
                <a:spcPts val="0"/>
              </a:spcBef>
              <a:spcAft>
                <a:spcPts val="0"/>
              </a:spcAft>
              <a:defRPr/>
            </a:pPr>
            <a:r>
              <a:rPr lang="en-US" altLang="zh-CN" sz="1400" kern="0" dirty="0">
                <a:solidFill>
                  <a:prstClr val="black"/>
                </a:solidFill>
              </a:rPr>
              <a:t>This study is completed.</a:t>
            </a:r>
            <a:endParaRPr lang="en-US" sz="14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985098177"/>
              </p:ext>
            </p:extLst>
          </p:nvPr>
        </p:nvGraphicFramePr>
        <p:xfrm>
          <a:off x="164754" y="1252815"/>
          <a:ext cx="9034663" cy="960833"/>
        </p:xfrm>
        <a:graphic>
          <a:graphicData uri="http://schemas.openxmlformats.org/drawingml/2006/table">
            <a:tbl>
              <a:tblPr firstRow="1" firstCol="1" bandRow="1">
                <a:tableStyleId>{F5AB1C69-6EDB-4FF4-983F-18BD219EF322}</a:tableStyleId>
              </a:tblPr>
              <a:tblGrid>
                <a:gridCol w="621195">
                  <a:extLst>
                    <a:ext uri="{9D8B030D-6E8A-4147-A177-3AD203B41FA5}">
                      <a16:colId xmlns:a16="http://schemas.microsoft.com/office/drawing/2014/main" val="20000"/>
                    </a:ext>
                  </a:extLst>
                </a:gridCol>
                <a:gridCol w="3194723">
                  <a:extLst>
                    <a:ext uri="{9D8B030D-6E8A-4147-A177-3AD203B41FA5}">
                      <a16:colId xmlns:a16="http://schemas.microsoft.com/office/drawing/2014/main" val="20001"/>
                    </a:ext>
                  </a:extLst>
                </a:gridCol>
                <a:gridCol w="826201">
                  <a:extLst>
                    <a:ext uri="{9D8B030D-6E8A-4147-A177-3AD203B41FA5}">
                      <a16:colId xmlns:a16="http://schemas.microsoft.com/office/drawing/2014/main" val="20002"/>
                    </a:ext>
                  </a:extLst>
                </a:gridCol>
                <a:gridCol w="963675">
                  <a:extLst>
                    <a:ext uri="{9D8B030D-6E8A-4147-A177-3AD203B41FA5}">
                      <a16:colId xmlns:a16="http://schemas.microsoft.com/office/drawing/2014/main" val="20005"/>
                    </a:ext>
                  </a:extLst>
                </a:gridCol>
                <a:gridCol w="487308">
                  <a:extLst>
                    <a:ext uri="{9D8B030D-6E8A-4147-A177-3AD203B41FA5}">
                      <a16:colId xmlns:a16="http://schemas.microsoft.com/office/drawing/2014/main" val="20006"/>
                    </a:ext>
                  </a:extLst>
                </a:gridCol>
                <a:gridCol w="728138">
                  <a:extLst>
                    <a:ext uri="{9D8B030D-6E8A-4147-A177-3AD203B41FA5}">
                      <a16:colId xmlns:a16="http://schemas.microsoft.com/office/drawing/2014/main" val="2163327472"/>
                    </a:ext>
                  </a:extLst>
                </a:gridCol>
                <a:gridCol w="728138">
                  <a:extLst>
                    <a:ext uri="{9D8B030D-6E8A-4147-A177-3AD203B41FA5}">
                      <a16:colId xmlns:a16="http://schemas.microsoft.com/office/drawing/2014/main" val="20007"/>
                    </a:ext>
                  </a:extLst>
                </a:gridCol>
                <a:gridCol w="1485285">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SA#103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10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FFCF2C2E-E7F6-45F5-B56A-A695EA111A7B}"/>
              </a:ext>
            </a:extLst>
          </p:cNvPr>
          <p:cNvSpPr txBox="1">
            <a:spLocks/>
          </p:cNvSpPr>
          <p:nvPr/>
        </p:nvSpPr>
        <p:spPr>
          <a:xfrm>
            <a:off x="256800" y="2569081"/>
            <a:ext cx="5353166" cy="245421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685800" lvl="1" indent="-285750" defTabSz="1219170">
              <a:spcBef>
                <a:spcPts val="0"/>
              </a:spcBef>
              <a:spcAft>
                <a:spcPts val="0"/>
              </a:spcAft>
              <a:defRPr/>
            </a:pPr>
            <a:r>
              <a:rPr lang="en-US" altLang="de-DE" sz="1200" kern="0" dirty="0">
                <a:solidFill>
                  <a:prstClr val="black"/>
                </a:solidFill>
              </a:rPr>
              <a:t>All the 4 contributions were noted. The following aspects were discussed: Failure prediction enhancement, performance error analysis, root cause analysis and fault recovery related enhancement.</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685800" lvl="1" indent="-285750" defTabSz="1219170">
              <a:spcBef>
                <a:spcPts val="0"/>
              </a:spcBef>
              <a:spcAft>
                <a:spcPts val="0"/>
              </a:spcAft>
              <a:defRPr/>
            </a:pPr>
            <a:r>
              <a:rPr lang="en-US" altLang="zh-CN" sz="12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685800" lvl="1" indent="-285750" defTabSz="1219170">
              <a:spcBef>
                <a:spcPts val="0"/>
              </a:spcBef>
              <a:spcAft>
                <a:spcPts val="0"/>
              </a:spcAft>
              <a:defRPr/>
            </a:pPr>
            <a:r>
              <a:rPr lang="en-US" altLang="zh-CN" sz="1200" kern="0" dirty="0">
                <a:solidFill>
                  <a:prstClr val="black"/>
                </a:solidFill>
              </a:rPr>
              <a:t>Use cases and requirements of fault related analysis and predictions may be submitted.</a:t>
            </a:r>
          </a:p>
          <a:p>
            <a:pPr marL="685800" lvl="1" indent="-285750" defTabSz="1219170">
              <a:spcBef>
                <a:spcPts val="0"/>
              </a:spcBef>
              <a:spcAft>
                <a:spcPts val="0"/>
              </a:spcAft>
              <a:defRPr/>
            </a:pPr>
            <a:r>
              <a:rPr lang="en-US" altLang="zh-CN" sz="1200" kern="0" dirty="0">
                <a:solidFill>
                  <a:prstClr val="black"/>
                </a:solidFill>
              </a:rPr>
              <a:t>DP on potential new topics and way forward on FS_FSEV study.</a:t>
            </a:r>
          </a:p>
        </p:txBody>
      </p:sp>
    </p:spTree>
    <p:extLst>
      <p:ext uri="{BB962C8B-B14F-4D97-AF65-F5344CB8AC3E}">
        <p14:creationId xmlns:p14="http://schemas.microsoft.com/office/powerpoint/2010/main" val="166456211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381395705"/>
              </p:ext>
            </p:extLst>
          </p:nvPr>
        </p:nvGraphicFramePr>
        <p:xfrm>
          <a:off x="162798" y="698502"/>
          <a:ext cx="9209801" cy="5309906"/>
        </p:xfrm>
        <a:graphic>
          <a:graphicData uri="http://schemas.openxmlformats.org/drawingml/2006/table">
            <a:tbl>
              <a:tblPr firstRow="1" firstCol="1" bandRow="1">
                <a:tableStyleId>{F5AB1C69-6EDB-4FF4-983F-18BD219EF322}</a:tableStyleId>
              </a:tblPr>
              <a:tblGrid>
                <a:gridCol w="633238">
                  <a:extLst>
                    <a:ext uri="{9D8B030D-6E8A-4147-A177-3AD203B41FA5}">
                      <a16:colId xmlns:a16="http://schemas.microsoft.com/office/drawing/2014/main" val="20000"/>
                    </a:ext>
                  </a:extLst>
                </a:gridCol>
                <a:gridCol w="3256651">
                  <a:extLst>
                    <a:ext uri="{9D8B030D-6E8A-4147-A177-3AD203B41FA5}">
                      <a16:colId xmlns:a16="http://schemas.microsoft.com/office/drawing/2014/main" val="20001"/>
                    </a:ext>
                  </a:extLst>
                </a:gridCol>
                <a:gridCol w="842218">
                  <a:extLst>
                    <a:ext uri="{9D8B030D-6E8A-4147-A177-3AD203B41FA5}">
                      <a16:colId xmlns:a16="http://schemas.microsoft.com/office/drawing/2014/main" val="20002"/>
                    </a:ext>
                  </a:extLst>
                </a:gridCol>
                <a:gridCol w="982355">
                  <a:extLst>
                    <a:ext uri="{9D8B030D-6E8A-4147-A177-3AD203B41FA5}">
                      <a16:colId xmlns:a16="http://schemas.microsoft.com/office/drawing/2014/main" val="20005"/>
                    </a:ext>
                  </a:extLst>
                </a:gridCol>
                <a:gridCol w="496754">
                  <a:extLst>
                    <a:ext uri="{9D8B030D-6E8A-4147-A177-3AD203B41FA5}">
                      <a16:colId xmlns:a16="http://schemas.microsoft.com/office/drawing/2014/main" val="20006"/>
                    </a:ext>
                  </a:extLst>
                </a:gridCol>
                <a:gridCol w="742253">
                  <a:extLst>
                    <a:ext uri="{9D8B030D-6E8A-4147-A177-3AD203B41FA5}">
                      <a16:colId xmlns:a16="http://schemas.microsoft.com/office/drawing/2014/main" val="440287312"/>
                    </a:ext>
                  </a:extLst>
                </a:gridCol>
                <a:gridCol w="775100">
                  <a:extLst>
                    <a:ext uri="{9D8B030D-6E8A-4147-A177-3AD203B41FA5}">
                      <a16:colId xmlns:a16="http://schemas.microsoft.com/office/drawing/2014/main" val="20007"/>
                    </a:ext>
                  </a:extLst>
                </a:gridCol>
                <a:gridCol w="1481232">
                  <a:extLst>
                    <a:ext uri="{9D8B030D-6E8A-4147-A177-3AD203B41FA5}">
                      <a16:colId xmlns:a16="http://schemas.microsoft.com/office/drawing/2014/main" val="20008"/>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rgbClr val="B2B2B2"/>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80%</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solidFill>
                      <a:srgbClr val="B2B2B2"/>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solidFill>
                      <a:srgbClr val="B2B2B2"/>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solidFill>
                      <a:srgbClr val="B2B2B2"/>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solidFill>
                      <a:srgbClr val="B2B2B2"/>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6350" marR="6350" marT="6350" marB="0">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solidFill>
                      <a:srgbClr val="B2B2B2"/>
                    </a:solidFill>
                  </a:tcPr>
                </a:tc>
                <a:tc>
                  <a:txBody>
                    <a:bodyPr/>
                    <a:lstStyle/>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solidFill>
                      <a:srgbClr val="B2B2B2"/>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solidFill>
                      <a:srgbClr val="B2B2B2"/>
                    </a:solidFill>
                  </a:tcPr>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solidFill>
                      <a:srgbClr val="B2B2B2"/>
                    </a:solidFill>
                  </a:tcPr>
                </a:tc>
                <a:tc>
                  <a:txBody>
                    <a:bodyPr/>
                    <a:lstStyle/>
                    <a:p>
                      <a:pPr algn="l" fontAlgn="t"/>
                      <a:r>
                        <a:rPr lang="en-US" sz="1000" b="0" i="0" u="none" strike="noStrike" dirty="0">
                          <a:solidFill>
                            <a:srgbClr val="000000"/>
                          </a:solidFill>
                          <a:effectLst/>
                          <a:latin typeface="+mn-lt"/>
                        </a:rPr>
                        <a:t>FS_MCVNF</a:t>
                      </a:r>
                    </a:p>
                  </a:txBody>
                  <a:tcPr marL="6350" marR="6350" marT="6350" marB="0">
                    <a:solidFill>
                      <a:srgbClr val="B2B2B2"/>
                    </a:solidFill>
                  </a:tcPr>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-&gt;</a:t>
                      </a:r>
                      <a:r>
                        <a:rPr lang="en-US" altLang="zh-CN" sz="1000" b="1" kern="1200" dirty="0">
                          <a:solidFill>
                            <a:srgbClr val="0000FF"/>
                          </a:solidFill>
                          <a:effectLst/>
                          <a:latin typeface="+mn-lt"/>
                          <a:ea typeface="+mn-ea"/>
                          <a:cs typeface="Arial" panose="020B0604020202020204" pitchFamily="34" charset="0"/>
                        </a:rPr>
                        <a:t>SA#100(Jun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solidFill>
                      <a:srgbClr val="B2B2B2"/>
                    </a:solidFill>
                  </a:tcPr>
                </a:tc>
                <a:tc>
                  <a:txBody>
                    <a:bodyPr/>
                    <a:lstStyle/>
                    <a:p>
                      <a:pPr algn="ctr">
                        <a:lnSpc>
                          <a:spcPct val="107000"/>
                        </a:lnSpc>
                        <a:spcAft>
                          <a:spcPts val="800"/>
                        </a:spcAft>
                      </a:pPr>
                      <a:r>
                        <a:rPr lang="en-GB" sz="1000" b="0" i="0" u="none" strike="noStrike" kern="1200" dirty="0">
                          <a:solidFill>
                            <a:srgbClr val="000000"/>
                          </a:solidFill>
                          <a:effectLst/>
                          <a:latin typeface="+mn-lt"/>
                          <a:ea typeface="+mn-ea"/>
                          <a:cs typeface="+mn-cs"/>
                        </a:rPr>
                        <a:t>95%</a:t>
                      </a:r>
                    </a:p>
                  </a:txBody>
                  <a:tcPr marL="6350" marR="6350" marT="6350" marB="0">
                    <a:solidFill>
                      <a:srgbClr val="B2B2B2"/>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dirty="0">
                          <a:solidFill>
                            <a:srgbClr val="0000FF"/>
                          </a:solidFill>
                          <a:highlight>
                            <a:srgbClr val="00FF00"/>
                          </a:highlight>
                          <a:latin typeface="+mn-lt"/>
                        </a:rPr>
                        <a:t>100%</a:t>
                      </a:r>
                    </a:p>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solidFill>
                      <a:srgbClr val="B2B2B2"/>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FS_MANS_ph2</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94%</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nchor="ctr">
                    <a:solidFill>
                      <a:srgbClr val="B2B2B2"/>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nchor="ct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tc>
                <a:tc>
                  <a:txBody>
                    <a:bodyPr/>
                    <a:lstStyle/>
                    <a:p>
                      <a:pPr algn="l" fontAlgn="t"/>
                      <a:r>
                        <a:rPr lang="en-US" sz="1000" b="0" i="0" u="none" strike="noStrike" dirty="0">
                          <a:solidFill>
                            <a:schemeClr val="tx1"/>
                          </a:solidFill>
                          <a:effectLst/>
                          <a:latin typeface="+mn-lt"/>
                        </a:rPr>
                        <a:t>FS_5GMDT_Ph2</a:t>
                      </a:r>
                    </a:p>
                  </a:txBody>
                  <a:tcPr marL="6350" marR="6350" marT="635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70%</a:t>
                      </a:r>
                    </a:p>
                  </a:txBody>
                  <a:tcPr marL="6350" marR="6350" marT="6350" marB="0" anchor="ct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dirty="0">
                          <a:solidFill>
                            <a:srgbClr val="0000FF"/>
                          </a:solidFill>
                          <a:highlight>
                            <a:srgbClr val="00FF00"/>
                          </a:highlight>
                          <a:latin typeface="+mn-lt"/>
                        </a:rPr>
                        <a:t>100%</a:t>
                      </a:r>
                    </a:p>
                  </a:txBody>
                  <a:tcPr marL="36002" marR="36002" marT="0" marB="0" anchor="ct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99%</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 </a:t>
                      </a:r>
                      <a:r>
                        <a:rPr lang="en-US" altLang="zh-CN" sz="1000" b="1" kern="1200" dirty="0">
                          <a:solidFill>
                            <a:srgbClr val="0000FF"/>
                          </a:solidFill>
                          <a:effectLst/>
                          <a:latin typeface="+mn-lt"/>
                          <a:ea typeface="+mn-ea"/>
                          <a:cs typeface="Arial" panose="020B0604020202020204" pitchFamily="34" charset="0"/>
                        </a:rPr>
                        <a:t>-&gt; SA#103 (Mar 2024)</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algn="ctr" fontAlgn="t"/>
                      <a:r>
                        <a:rPr lang="en-US" sz="1000" b="0" i="0" u="none" strike="noStrike" dirty="0">
                          <a:solidFill>
                            <a:srgbClr val="000000"/>
                          </a:solidFill>
                          <a:effectLst/>
                          <a:latin typeface="+mn-lt"/>
                        </a:rPr>
                        <a:t>15%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latin typeface="+mn-lt"/>
                          <a:ea typeface="+mn-ea"/>
                          <a:cs typeface="+mn-cs"/>
                        </a:rPr>
                        <a:t>25%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5052544" y="6596390"/>
            <a:ext cx="5622713" cy="261610"/>
          </a:xfrm>
          <a:prstGeom prst="rect">
            <a:avLst/>
          </a:prstGeom>
          <a:solidFill>
            <a:schemeClr val="bg1"/>
          </a:solidFill>
          <a:ln>
            <a:noFill/>
          </a:ln>
        </p:spPr>
        <p:txBody>
          <a:bodyPr wrap="square">
            <a:spAutoFit/>
          </a:bodyPr>
          <a:lstStyle/>
          <a:p>
            <a:pPr defTabSz="1219170"/>
            <a:r>
              <a:rPr lang="en-GB" altLang="en-US" sz="1100" dirty="0">
                <a:solidFill>
                  <a:prstClr val="black"/>
                </a:solidFill>
                <a:ea typeface="MS PGothic" panose="020B0600070205080204" pitchFamily="34" charset="-128"/>
                <a:cs typeface="+mn-cs"/>
              </a:rPr>
              <a:t>For more information, see the full Work Plan at: </a:t>
            </a:r>
            <a:r>
              <a:rPr lang="en-GB" altLang="en-US" sz="1100" dirty="0">
                <a:solidFill>
                  <a:prstClr val="black"/>
                </a:solidFill>
                <a:ea typeface="MS PGothic" panose="020B0600070205080204" pitchFamily="34" charset="-128"/>
                <a:cs typeface="+mn-cs"/>
                <a:hlinkClick r:id="rId2"/>
              </a:rPr>
              <a:t>ftp://ftp.3gpp.org/information/WorkPlan</a:t>
            </a:r>
            <a:endParaRPr lang="en-GB" altLang="en-US" sz="1100"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8064850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402363560"/>
              </p:ext>
            </p:extLst>
          </p:nvPr>
        </p:nvGraphicFramePr>
        <p:xfrm>
          <a:off x="243023" y="945840"/>
          <a:ext cx="9405242" cy="1770466"/>
        </p:xfrm>
        <a:graphic>
          <a:graphicData uri="http://schemas.openxmlformats.org/drawingml/2006/table">
            <a:tbl>
              <a:tblPr firstRow="1" firstCol="1" bandRow="1">
                <a:tableStyleId>{F5AB1C69-6EDB-4FF4-983F-18BD219EF322}</a:tableStyleId>
              </a:tblPr>
              <a:tblGrid>
                <a:gridCol w="810366">
                  <a:extLst>
                    <a:ext uri="{9D8B030D-6E8A-4147-A177-3AD203B41FA5}">
                      <a16:colId xmlns:a16="http://schemas.microsoft.com/office/drawing/2014/main" val="20000"/>
                    </a:ext>
                  </a:extLst>
                </a:gridCol>
                <a:gridCol w="3145121">
                  <a:extLst>
                    <a:ext uri="{9D8B030D-6E8A-4147-A177-3AD203B41FA5}">
                      <a16:colId xmlns:a16="http://schemas.microsoft.com/office/drawing/2014/main" val="20001"/>
                    </a:ext>
                  </a:extLst>
                </a:gridCol>
                <a:gridCol w="856420">
                  <a:extLst>
                    <a:ext uri="{9D8B030D-6E8A-4147-A177-3AD203B41FA5}">
                      <a16:colId xmlns:a16="http://schemas.microsoft.com/office/drawing/2014/main" val="20002"/>
                    </a:ext>
                  </a:extLst>
                </a:gridCol>
                <a:gridCol w="998921">
                  <a:extLst>
                    <a:ext uri="{9D8B030D-6E8A-4147-A177-3AD203B41FA5}">
                      <a16:colId xmlns:a16="http://schemas.microsoft.com/office/drawing/2014/main" val="20005"/>
                    </a:ext>
                  </a:extLst>
                </a:gridCol>
                <a:gridCol w="652701">
                  <a:extLst>
                    <a:ext uri="{9D8B030D-6E8A-4147-A177-3AD203B41FA5}">
                      <a16:colId xmlns:a16="http://schemas.microsoft.com/office/drawing/2014/main" val="20006"/>
                    </a:ext>
                  </a:extLst>
                </a:gridCol>
                <a:gridCol w="794901">
                  <a:extLst>
                    <a:ext uri="{9D8B030D-6E8A-4147-A177-3AD203B41FA5}">
                      <a16:colId xmlns:a16="http://schemas.microsoft.com/office/drawing/2014/main" val="2011877165"/>
                    </a:ext>
                  </a:extLst>
                </a:gridCol>
                <a:gridCol w="794901">
                  <a:extLst>
                    <a:ext uri="{9D8B030D-6E8A-4147-A177-3AD203B41FA5}">
                      <a16:colId xmlns:a16="http://schemas.microsoft.com/office/drawing/2014/main" val="20007"/>
                    </a:ext>
                  </a:extLst>
                </a:gridCol>
                <a:gridCol w="1351911">
                  <a:extLst>
                    <a:ext uri="{9D8B030D-6E8A-4147-A177-3AD203B41FA5}">
                      <a16:colId xmlns:a16="http://schemas.microsoft.com/office/drawing/2014/main" val="20008"/>
                    </a:ext>
                  </a:extLst>
                </a:gridCol>
              </a:tblGrid>
              <a:tr h="548299">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85935">
                <a:tc>
                  <a:txBody>
                    <a:bodyPr/>
                    <a:lstStyle/>
                    <a:p>
                      <a:pPr algn="ctr" fontAlgn="t"/>
                      <a:r>
                        <a:rPr lang="en-US" sz="1000" b="0" i="0" u="none" strike="noStrike" dirty="0">
                          <a:solidFill>
                            <a:srgbClr val="000000"/>
                          </a:solidFill>
                          <a:effectLst/>
                          <a:latin typeface="+mn-lt"/>
                        </a:rPr>
                        <a:t>910031</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rgbClr val="B2B2B2"/>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536232">
                <a:tc>
                  <a:txBody>
                    <a:bodyPr/>
                    <a:lstStyle/>
                    <a:p>
                      <a:pPr algn="ctr" fontAlgn="t"/>
                      <a:r>
                        <a:rPr lang="en-US" sz="1000" b="0" i="0" u="none" strike="noStrike" dirty="0">
                          <a:solidFill>
                            <a:srgbClr val="000000"/>
                          </a:solidFill>
                          <a:effectLst/>
                          <a:latin typeface="+mn-lt"/>
                        </a:rPr>
                        <a:t>950027</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194694" y="2914658"/>
            <a:ext cx="5832059" cy="34099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 </a:t>
            </a:r>
            <a:r>
              <a:rPr lang="en-US" altLang="de-DE" sz="1400" kern="0" dirty="0">
                <a:solidFill>
                  <a:prstClr val="black"/>
                </a:solidFill>
              </a:rPr>
              <a:t>the following topics are agreed.</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S5‑234843 </a:t>
            </a:r>
            <a:r>
              <a:rPr lang="en-US" altLang="de-DE" sz="800" kern="0" dirty="0" err="1">
                <a:solidFill>
                  <a:prstClr val="black"/>
                </a:solidFill>
              </a:rPr>
              <a:t>pCR</a:t>
            </a:r>
            <a:r>
              <a:rPr lang="en-US" altLang="de-DE" sz="800" kern="0" dirty="0">
                <a:solidFill>
                  <a:prstClr val="black"/>
                </a:solidFill>
              </a:rPr>
              <a:t> TR 28.925 Add conclusion and recommendation for issue#9 Improvement on the management function description</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S5‑234509 </a:t>
            </a:r>
            <a:r>
              <a:rPr lang="en-US" altLang="de-DE" sz="800" kern="0" dirty="0" err="1">
                <a:solidFill>
                  <a:prstClr val="black"/>
                </a:solidFill>
              </a:rPr>
              <a:t>pCR</a:t>
            </a:r>
            <a:r>
              <a:rPr lang="en-US" altLang="de-DE" sz="800" kern="0" dirty="0">
                <a:solidFill>
                  <a:prstClr val="black"/>
                </a:solidFill>
              </a:rPr>
              <a:t> TR 28.925 Update solution and add conclusion and recommendation for issue#12 illustration of using </a:t>
            </a:r>
            <a:r>
              <a:rPr lang="en-US" altLang="de-DE" sz="800" kern="0" dirty="0" err="1">
                <a:solidFill>
                  <a:prstClr val="black"/>
                </a:solidFill>
              </a:rPr>
              <a:t>MnS</a:t>
            </a:r>
            <a:r>
              <a:rPr lang="en-US" altLang="de-DE" sz="800" kern="0" dirty="0">
                <a:solidFill>
                  <a:prstClr val="black"/>
                </a:solidFill>
              </a:rPr>
              <a:t> in management reference model in TS 32.101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S5‑234510 </a:t>
            </a:r>
            <a:r>
              <a:rPr lang="en-US" altLang="de-DE" sz="800" kern="0" dirty="0" err="1">
                <a:solidFill>
                  <a:prstClr val="black"/>
                </a:solidFill>
              </a:rPr>
              <a:t>pCR</a:t>
            </a:r>
            <a:r>
              <a:rPr lang="en-US" altLang="de-DE" sz="800" kern="0" dirty="0">
                <a:solidFill>
                  <a:prstClr val="black"/>
                </a:solidFill>
              </a:rPr>
              <a:t> TR 28.925 Update solution and add conclusion and recommendation for issue#13 Analysis on IRP specification needs to support SBMA</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S5‑234277 Conclusion for issue 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S5‑234512 </a:t>
            </a:r>
            <a:r>
              <a:rPr lang="en-US" altLang="de-DE" sz="800" kern="0" dirty="0" err="1">
                <a:solidFill>
                  <a:prstClr val="black"/>
                </a:solidFill>
              </a:rPr>
              <a:t>pCR</a:t>
            </a:r>
            <a:r>
              <a:rPr lang="en-US" altLang="de-DE" sz="800" kern="0" dirty="0">
                <a:solidFill>
                  <a:prstClr val="black"/>
                </a:solidFill>
              </a:rPr>
              <a:t> 28.925 Issue description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S5‑234513 </a:t>
            </a:r>
            <a:r>
              <a:rPr lang="en-US" altLang="de-DE" sz="800" kern="0" dirty="0" err="1">
                <a:solidFill>
                  <a:prstClr val="black"/>
                </a:solidFill>
              </a:rPr>
              <a:t>pCR</a:t>
            </a:r>
            <a:r>
              <a:rPr lang="en-US" altLang="de-DE" sz="800" kern="0" dirty="0">
                <a:solidFill>
                  <a:prstClr val="black"/>
                </a:solidFill>
              </a:rPr>
              <a:t> 28.925 Solution description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S5‑234514 </a:t>
            </a:r>
            <a:r>
              <a:rPr lang="en-US" altLang="de-DE" sz="800" kern="0" dirty="0" err="1">
                <a:solidFill>
                  <a:prstClr val="black"/>
                </a:solidFill>
              </a:rPr>
              <a:t>pCR</a:t>
            </a:r>
            <a:r>
              <a:rPr lang="en-US" altLang="de-DE" sz="800" kern="0" dirty="0">
                <a:solidFill>
                  <a:prstClr val="black"/>
                </a:solidFill>
              </a:rPr>
              <a:t> 28.925 Conclusion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S5‑234515 </a:t>
            </a:r>
            <a:r>
              <a:rPr lang="en-US" altLang="de-DE" sz="800" kern="0" dirty="0" err="1">
                <a:solidFill>
                  <a:prstClr val="black"/>
                </a:solidFill>
              </a:rPr>
              <a:t>pCR</a:t>
            </a:r>
            <a:r>
              <a:rPr lang="en-US" altLang="de-DE" sz="800" kern="0" dirty="0">
                <a:solidFill>
                  <a:prstClr val="black"/>
                </a:solidFill>
              </a:rPr>
              <a:t> 28.925 Issue description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S5‑234516 </a:t>
            </a:r>
            <a:r>
              <a:rPr lang="en-US" altLang="de-DE" sz="800" kern="0" dirty="0" err="1">
                <a:solidFill>
                  <a:prstClr val="black"/>
                </a:solidFill>
              </a:rPr>
              <a:t>pCR</a:t>
            </a:r>
            <a:r>
              <a:rPr lang="en-US" altLang="de-DE" sz="800" kern="0" dirty="0">
                <a:solidFill>
                  <a:prstClr val="black"/>
                </a:solidFill>
              </a:rPr>
              <a:t> 28.925 Solution description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S5‑234517 </a:t>
            </a:r>
            <a:r>
              <a:rPr lang="en-US" altLang="de-DE" sz="800" kern="0" dirty="0" err="1">
                <a:solidFill>
                  <a:prstClr val="black"/>
                </a:solidFill>
              </a:rPr>
              <a:t>pCR</a:t>
            </a:r>
            <a:r>
              <a:rPr lang="en-US" altLang="de-DE" sz="800" kern="0" dirty="0">
                <a:solidFill>
                  <a:prstClr val="black"/>
                </a:solidFill>
              </a:rPr>
              <a:t> 28.925 Conclusion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S5‑234518 </a:t>
            </a:r>
            <a:r>
              <a:rPr lang="en-US" altLang="de-DE" sz="800" kern="0" dirty="0" err="1">
                <a:solidFill>
                  <a:prstClr val="black"/>
                </a:solidFill>
              </a:rPr>
              <a:t>pCR</a:t>
            </a:r>
            <a:r>
              <a:rPr lang="en-US" altLang="de-DE" sz="800" kern="0" dirty="0">
                <a:solidFill>
                  <a:prstClr val="black"/>
                </a:solidFill>
              </a:rPr>
              <a:t> 28.925 Issues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S5‑234519 </a:t>
            </a:r>
            <a:r>
              <a:rPr lang="en-US" altLang="de-DE" sz="800" kern="0" dirty="0" err="1">
                <a:solidFill>
                  <a:prstClr val="black"/>
                </a:solidFill>
              </a:rPr>
              <a:t>pCR</a:t>
            </a:r>
            <a:r>
              <a:rPr lang="en-US" altLang="de-DE" sz="800" kern="0" dirty="0">
                <a:solidFill>
                  <a:prstClr val="black"/>
                </a:solidFill>
              </a:rPr>
              <a:t> 28.925 Solution description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S5‑234520 </a:t>
            </a:r>
            <a:r>
              <a:rPr lang="en-US" altLang="de-DE" sz="800" kern="0" dirty="0" err="1">
                <a:solidFill>
                  <a:prstClr val="black"/>
                </a:solidFill>
              </a:rPr>
              <a:t>pCR</a:t>
            </a:r>
            <a:r>
              <a:rPr lang="en-US" altLang="de-DE" sz="800" kern="0" dirty="0">
                <a:solidFill>
                  <a:prstClr val="black"/>
                </a:solidFill>
              </a:rPr>
              <a:t> 28.925 Conclusion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S5‑234274 Removal of Editor’s note in 28.925-0a0</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S5‑234521 </a:t>
            </a:r>
            <a:r>
              <a:rPr lang="en-US" altLang="de-DE" sz="800" kern="0" dirty="0" err="1">
                <a:solidFill>
                  <a:prstClr val="black"/>
                </a:solidFill>
              </a:rPr>
              <a:t>pCR</a:t>
            </a:r>
            <a:r>
              <a:rPr lang="en-US" altLang="de-DE" sz="800" kern="0" dirty="0">
                <a:solidFill>
                  <a:prstClr val="black"/>
                </a:solidFill>
              </a:rPr>
              <a:t> TR 28.925 Add overview for management service features supported by CRUD operations in SBMA</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S5‑234511 </a:t>
            </a:r>
            <a:r>
              <a:rPr lang="en-US" altLang="de-DE" sz="800" kern="0" dirty="0" err="1">
                <a:solidFill>
                  <a:prstClr val="black"/>
                </a:solidFill>
              </a:rPr>
              <a:t>pCR</a:t>
            </a:r>
            <a:r>
              <a:rPr lang="en-US" altLang="de-DE" sz="800" kern="0" dirty="0">
                <a:solidFill>
                  <a:prstClr val="black"/>
                </a:solidFill>
              </a:rPr>
              <a:t> TR 28.925 Add conclusion and recommendation for issue#6 software management feature in SBMA for 5G</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171450" lvl="1" indent="-171450" defTabSz="1219170">
              <a:spcBef>
                <a:spcPts val="0"/>
              </a:spcBef>
              <a:spcAft>
                <a:spcPts val="0"/>
              </a:spcAft>
              <a:buClrTx/>
              <a:buFont typeface="Wingdings" panose="05000000000000000000" pitchFamily="2" charset="2"/>
              <a:buChar char="Ø"/>
              <a:defRPr/>
            </a:pPr>
            <a:r>
              <a:rPr lang="en-US" altLang="zh-CN" sz="800" kern="0" dirty="0">
                <a:solidFill>
                  <a:prstClr val="black"/>
                </a:solidFill>
              </a:rPr>
              <a:t>Not identified</a:t>
            </a:r>
            <a:endParaRPr lang="de-DE" altLang="zh-CN" sz="8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163169" cy="296675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de-DE" sz="1400" kern="0" dirty="0">
                <a:solidFill>
                  <a:prstClr val="black"/>
                </a:solidFill>
              </a:rPr>
              <a:t>A new key issue proposing to remove the RPC style solution for notification subscriptions was agreed. Numerous enhancements to existing solutions were agreed as well. The study was closed. The TR is sent to SA for information and approval.</a:t>
            </a:r>
            <a:endParaRPr lang="de-DE" altLang="de-DE" sz="14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endParaRPr lang="en-US" sz="1400" kern="0" dirty="0">
              <a:solidFill>
                <a:prstClr val="black"/>
              </a:solidFill>
            </a:endParaRPr>
          </a:p>
        </p:txBody>
      </p:sp>
    </p:spTree>
    <p:extLst>
      <p:ext uri="{BB962C8B-B14F-4D97-AF65-F5344CB8AC3E}">
        <p14:creationId xmlns:p14="http://schemas.microsoft.com/office/powerpoint/2010/main" val="292769703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545434844"/>
              </p:ext>
            </p:extLst>
          </p:nvPr>
        </p:nvGraphicFramePr>
        <p:xfrm>
          <a:off x="186379" y="943566"/>
          <a:ext cx="9482056" cy="1671888"/>
        </p:xfrm>
        <a:graphic>
          <a:graphicData uri="http://schemas.openxmlformats.org/drawingml/2006/table">
            <a:tbl>
              <a:tblPr firstRow="1" firstCol="1" bandRow="1">
                <a:tableStyleId>{F5AB1C69-6EDB-4FF4-983F-18BD219EF322}</a:tableStyleId>
              </a:tblPr>
              <a:tblGrid>
                <a:gridCol w="798721">
                  <a:extLst>
                    <a:ext uri="{9D8B030D-6E8A-4147-A177-3AD203B41FA5}">
                      <a16:colId xmlns:a16="http://schemas.microsoft.com/office/drawing/2014/main" val="20000"/>
                    </a:ext>
                  </a:extLst>
                </a:gridCol>
                <a:gridCol w="3189071">
                  <a:extLst>
                    <a:ext uri="{9D8B030D-6E8A-4147-A177-3AD203B41FA5}">
                      <a16:colId xmlns:a16="http://schemas.microsoft.com/office/drawing/2014/main" val="20001"/>
                    </a:ext>
                  </a:extLst>
                </a:gridCol>
                <a:gridCol w="863415">
                  <a:extLst>
                    <a:ext uri="{9D8B030D-6E8A-4147-A177-3AD203B41FA5}">
                      <a16:colId xmlns:a16="http://schemas.microsoft.com/office/drawing/2014/main" val="20002"/>
                    </a:ext>
                  </a:extLst>
                </a:gridCol>
                <a:gridCol w="1007080">
                  <a:extLst>
                    <a:ext uri="{9D8B030D-6E8A-4147-A177-3AD203B41FA5}">
                      <a16:colId xmlns:a16="http://schemas.microsoft.com/office/drawing/2014/main" val="20005"/>
                    </a:ext>
                  </a:extLst>
                </a:gridCol>
                <a:gridCol w="669445">
                  <a:extLst>
                    <a:ext uri="{9D8B030D-6E8A-4147-A177-3AD203B41FA5}">
                      <a16:colId xmlns:a16="http://schemas.microsoft.com/office/drawing/2014/main" val="20006"/>
                    </a:ext>
                  </a:extLst>
                </a:gridCol>
                <a:gridCol w="801393">
                  <a:extLst>
                    <a:ext uri="{9D8B030D-6E8A-4147-A177-3AD203B41FA5}">
                      <a16:colId xmlns:a16="http://schemas.microsoft.com/office/drawing/2014/main" val="3298333164"/>
                    </a:ext>
                  </a:extLst>
                </a:gridCol>
                <a:gridCol w="801393">
                  <a:extLst>
                    <a:ext uri="{9D8B030D-6E8A-4147-A177-3AD203B41FA5}">
                      <a16:colId xmlns:a16="http://schemas.microsoft.com/office/drawing/2014/main" val="20007"/>
                    </a:ext>
                  </a:extLst>
                </a:gridCol>
                <a:gridCol w="1351538">
                  <a:extLst>
                    <a:ext uri="{9D8B030D-6E8A-4147-A177-3AD203B41FA5}">
                      <a16:colId xmlns:a16="http://schemas.microsoft.com/office/drawing/2014/main" val="20008"/>
                    </a:ext>
                  </a:extLst>
                </a:gridCol>
              </a:tblGrid>
              <a:tr h="51777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47743">
                <a:tc>
                  <a:txBody>
                    <a:bodyPr/>
                    <a:lstStyle/>
                    <a:p>
                      <a:pPr algn="ctr" fontAlgn="t"/>
                      <a:r>
                        <a:rPr lang="en-US" sz="1000" b="0" i="0" u="none" strike="noStrike" dirty="0">
                          <a:solidFill>
                            <a:srgbClr val="000000"/>
                          </a:solidFill>
                          <a:effectLst/>
                          <a:latin typeface="+mn-lt"/>
                        </a:rPr>
                        <a:t>950028</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80%</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506375">
                <a:tc>
                  <a:txBody>
                    <a:bodyPr/>
                    <a:lstStyle/>
                    <a:p>
                      <a:pPr algn="ctr" fontAlgn="t"/>
                      <a:r>
                        <a:rPr lang="en-US" sz="1000" b="0" i="0" u="none" strike="noStrike" dirty="0">
                          <a:solidFill>
                            <a:srgbClr val="000000"/>
                          </a:solidFill>
                          <a:effectLst/>
                          <a:latin typeface="+mn-lt"/>
                        </a:rPr>
                        <a:t>950030</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nchor="ctr">
                    <a:solidFill>
                      <a:schemeClr val="bg1">
                        <a:lumMod val="65000"/>
                      </a:schemeClr>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nchor="ctr">
                    <a:solidFill>
                      <a:schemeClr val="bg1">
                        <a:lumMod val="65000"/>
                      </a:schemeClr>
                    </a:solidFill>
                  </a:tcPr>
                </a:tc>
                <a:tc>
                  <a:txBody>
                    <a:bodyPr/>
                    <a:lstStyle/>
                    <a:p>
                      <a:pPr algn="ctr" fontAlgn="t"/>
                      <a:r>
                        <a:rPr lang="en-US" sz="1000" b="0" i="0" u="none" strike="noStrike" dirty="0">
                          <a:solidFill>
                            <a:srgbClr val="000000"/>
                          </a:solidFill>
                          <a:effectLst/>
                          <a:latin typeface="+mn-lt"/>
                        </a:rPr>
                        <a:t>98%</a:t>
                      </a: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nchor="ctr">
                    <a:solidFill>
                      <a:schemeClr val="bg1">
                        <a:lumMod val="6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6381" y="3024304"/>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spcBef>
                <a:spcPts val="0"/>
              </a:spcBef>
              <a:spcAft>
                <a:spcPts val="600"/>
              </a:spcAft>
              <a:defRPr/>
            </a:pPr>
            <a:r>
              <a:rPr lang="en-US" altLang="de-DE" sz="1400" kern="0" dirty="0">
                <a:solidFill>
                  <a:prstClr val="black"/>
                </a:solidFill>
              </a:rPr>
              <a:t>All issues and solutions are recommended and concluded in this meeting.</a:t>
            </a:r>
          </a:p>
          <a:p>
            <a:pPr marL="988459" lvl="1" indent="-378875" defTabSz="1219170">
              <a:spcBef>
                <a:spcPts val="0"/>
              </a:spcBef>
              <a:spcAft>
                <a:spcPts val="600"/>
              </a:spcAft>
              <a:defRPr/>
            </a:pPr>
            <a:r>
              <a:rPr lang="en-US" altLang="de-DE" sz="1400" kern="0" dirty="0">
                <a:solidFill>
                  <a:prstClr val="black"/>
                </a:solidFill>
              </a:rPr>
              <a:t>Corresponding WI is approved.</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1600" kern="0" dirty="0">
                <a:solidFill>
                  <a:prstClr val="black"/>
                </a:solidFill>
              </a:rPr>
              <a:t> 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Waiting for the presentation on SA#100</a:t>
            </a:r>
          </a:p>
          <a:p>
            <a:pPr marL="988459" lvl="1" indent="-378875" defTabSz="1219170">
              <a:spcBef>
                <a:spcPts val="0"/>
              </a:spcBef>
              <a:spcAft>
                <a:spcPts val="600"/>
              </a:spcAft>
              <a:defRPr/>
            </a:pPr>
            <a:r>
              <a:rPr lang="en-US" altLang="zh-CN" sz="1400" kern="0" dirty="0">
                <a:solidFill>
                  <a:prstClr val="black"/>
                </a:solidFill>
              </a:rPr>
              <a:t>Start the following normative phase.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96000" y="3024304"/>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988459" lvl="1" indent="-378875" defTabSz="1219170">
              <a:spcBef>
                <a:spcPts val="0"/>
              </a:spcBef>
              <a:spcAft>
                <a:spcPts val="600"/>
              </a:spcAft>
              <a:defRPr/>
            </a:pPr>
            <a:r>
              <a:rPr lang="de-DE" altLang="zh-CN" sz="1400" kern="0" dirty="0">
                <a:solidFill>
                  <a:prstClr val="black"/>
                </a:solidFill>
              </a:rPr>
              <a:t>The study is completed.</a:t>
            </a:r>
          </a:p>
        </p:txBody>
      </p:sp>
    </p:spTree>
    <p:extLst>
      <p:ext uri="{BB962C8B-B14F-4D97-AF65-F5344CB8AC3E}">
        <p14:creationId xmlns:p14="http://schemas.microsoft.com/office/powerpoint/2010/main" val="117879805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631698983"/>
              </p:ext>
            </p:extLst>
          </p:nvPr>
        </p:nvGraphicFramePr>
        <p:xfrm>
          <a:off x="256801" y="995420"/>
          <a:ext cx="9378016" cy="1819847"/>
        </p:xfrm>
        <a:graphic>
          <a:graphicData uri="http://schemas.openxmlformats.org/drawingml/2006/table">
            <a:tbl>
              <a:tblPr firstRow="1" firstCol="1" bandRow="1">
                <a:tableStyleId>{F5AB1C69-6EDB-4FF4-983F-18BD219EF322}</a:tableStyleId>
              </a:tblPr>
              <a:tblGrid>
                <a:gridCol w="773190">
                  <a:extLst>
                    <a:ext uri="{9D8B030D-6E8A-4147-A177-3AD203B41FA5}">
                      <a16:colId xmlns:a16="http://schemas.microsoft.com/office/drawing/2014/main" val="20000"/>
                    </a:ext>
                  </a:extLst>
                </a:gridCol>
                <a:gridCol w="3193196">
                  <a:extLst>
                    <a:ext uri="{9D8B030D-6E8A-4147-A177-3AD203B41FA5}">
                      <a16:colId xmlns:a16="http://schemas.microsoft.com/office/drawing/2014/main" val="20001"/>
                    </a:ext>
                  </a:extLst>
                </a:gridCol>
                <a:gridCol w="858780">
                  <a:extLst>
                    <a:ext uri="{9D8B030D-6E8A-4147-A177-3AD203B41FA5}">
                      <a16:colId xmlns:a16="http://schemas.microsoft.com/office/drawing/2014/main" val="20002"/>
                    </a:ext>
                  </a:extLst>
                </a:gridCol>
                <a:gridCol w="1019741">
                  <a:extLst>
                    <a:ext uri="{9D8B030D-6E8A-4147-A177-3AD203B41FA5}">
                      <a16:colId xmlns:a16="http://schemas.microsoft.com/office/drawing/2014/main" val="20005"/>
                    </a:ext>
                  </a:extLst>
                </a:gridCol>
                <a:gridCol w="657893">
                  <a:extLst>
                    <a:ext uri="{9D8B030D-6E8A-4147-A177-3AD203B41FA5}">
                      <a16:colId xmlns:a16="http://schemas.microsoft.com/office/drawing/2014/main" val="20006"/>
                    </a:ext>
                  </a:extLst>
                </a:gridCol>
                <a:gridCol w="928763">
                  <a:extLst>
                    <a:ext uri="{9D8B030D-6E8A-4147-A177-3AD203B41FA5}">
                      <a16:colId xmlns:a16="http://schemas.microsoft.com/office/drawing/2014/main" val="2367065505"/>
                    </a:ext>
                  </a:extLst>
                </a:gridCol>
                <a:gridCol w="822352">
                  <a:extLst>
                    <a:ext uri="{9D8B030D-6E8A-4147-A177-3AD203B41FA5}">
                      <a16:colId xmlns:a16="http://schemas.microsoft.com/office/drawing/2014/main" val="20007"/>
                    </a:ext>
                  </a:extLst>
                </a:gridCol>
                <a:gridCol w="1124101">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solidFill>
                      <a:schemeClr val="bg1">
                        <a:lumMod val="65000"/>
                      </a:schemeClr>
                    </a:solidFill>
                  </a:tcPr>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solidFill>
                      <a:schemeClr val="bg1">
                        <a:lumMod val="65000"/>
                      </a:schemeClr>
                    </a:solidFill>
                  </a:tcPr>
                </a:tc>
                <a:tc>
                  <a:txBody>
                    <a:bodyPr/>
                    <a:lstStyle/>
                    <a:p>
                      <a:pPr algn="l" fontAlgn="t"/>
                      <a:r>
                        <a:rPr lang="en-US" sz="1100" b="0" i="0" u="none" strike="noStrike" dirty="0">
                          <a:solidFill>
                            <a:srgbClr val="000000"/>
                          </a:solidFill>
                          <a:effectLst/>
                          <a:latin typeface="+mn-lt"/>
                        </a:rPr>
                        <a:t>FS_MCVNF</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SA#100(Jun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10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algn="ctr">
                        <a:lnSpc>
                          <a:spcPct val="107000"/>
                        </a:lnSpc>
                        <a:spcAft>
                          <a:spcPts val="800"/>
                        </a:spcAft>
                      </a:pPr>
                      <a:r>
                        <a:rPr lang="en-GB" sz="11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a:lnSpc>
                          <a:spcPct val="107000"/>
                        </a:lnSpc>
                        <a:spcAft>
                          <a:spcPts val="800"/>
                        </a:spcAft>
                      </a:pPr>
                      <a:endParaRPr lang="en-GB" sz="1100" dirty="0">
                        <a:solidFill>
                          <a:srgbClr val="0000FF"/>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nchor="ctr">
                    <a:solidFill>
                      <a:srgbClr val="B2B2B2"/>
                    </a:solidFill>
                  </a:tcPr>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nchor="ctr">
                    <a:solidFill>
                      <a:srgbClr val="B2B2B2"/>
                    </a:solidFill>
                  </a:tcPr>
                </a:tc>
                <a:tc>
                  <a:txBody>
                    <a:bodyPr/>
                    <a:lstStyle/>
                    <a:p>
                      <a:pPr algn="l" fontAlgn="t"/>
                      <a:r>
                        <a:rPr lang="en-US" sz="1100" b="0" i="0" u="none" strike="noStrike" dirty="0">
                          <a:solidFill>
                            <a:srgbClr val="000000"/>
                          </a:solidFill>
                          <a:effectLst/>
                          <a:latin typeface="+mn-lt"/>
                        </a:rPr>
                        <a:t>FS_MANS_ph2</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SA#99(Mar. 2023) -&gt;</a:t>
                      </a:r>
                      <a:r>
                        <a:rPr lang="en-US" altLang="zh-CN" sz="1100" b="1" kern="1200" dirty="0">
                          <a:solidFill>
                            <a:srgbClr val="0000FF"/>
                          </a:solidFill>
                          <a:effectLst/>
                          <a:latin typeface="+mn-lt"/>
                          <a:ea typeface="+mn-ea"/>
                          <a:cs typeface="Arial" panose="020B0604020202020204" pitchFamily="34" charset="0"/>
                        </a:rPr>
                        <a:t>SA#100(Jun 2023)</a:t>
                      </a:r>
                      <a:endParaRPr lang="zh-CN" altLang="zh-CN" sz="1100" b="1" kern="1200" dirty="0">
                        <a:solidFill>
                          <a:srgbClr val="0000FF"/>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100" b="0" i="0" u="none" strike="noStrike" dirty="0">
                          <a:solidFill>
                            <a:srgbClr val="000000"/>
                          </a:solidFill>
                          <a:effectLst/>
                          <a:latin typeface="+mn-lt"/>
                        </a:rPr>
                        <a:t>94%</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100" dirty="0">
                          <a:solidFill>
                            <a:srgbClr val="0000FF"/>
                          </a:solidFill>
                          <a:highlight>
                            <a:srgbClr val="00FF00"/>
                          </a:highlight>
                          <a:latin typeface="+mn-lt"/>
                        </a:rPr>
                        <a:t>100%</a:t>
                      </a:r>
                    </a:p>
                  </a:txBody>
                  <a:tcPr marL="36002" marR="36002" marT="0" marB="0" anchor="ctr">
                    <a:solidFill>
                      <a:srgbClr val="B2B2B2"/>
                    </a:solidFill>
                  </a:tcPr>
                </a:tc>
                <a:tc>
                  <a:txBody>
                    <a:bodyPr/>
                    <a:lstStyle/>
                    <a:p>
                      <a:pPr>
                        <a:lnSpc>
                          <a:spcPct val="107000"/>
                        </a:lnSpc>
                        <a:spcAft>
                          <a:spcPts val="800"/>
                        </a:spcAft>
                      </a:pPr>
                      <a:endParaRPr lang="en-GB" sz="11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06001" y="3327394"/>
            <a:ext cx="5353166" cy="290195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de-DE" sz="1600" kern="0" dirty="0">
                <a:solidFill>
                  <a:prstClr val="black"/>
                </a:solidFill>
              </a:rPr>
              <a:t>This study is completed.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5973805" y="3327394"/>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spcBef>
                <a:spcPts val="0"/>
              </a:spcBef>
              <a:spcAft>
                <a:spcPts val="600"/>
              </a:spcAft>
              <a:defRPr/>
            </a:pPr>
            <a:r>
              <a:rPr lang="en-US" altLang="zh-CN" sz="1200" kern="0" dirty="0">
                <a:solidFill>
                  <a:prstClr val="black"/>
                </a:solidFill>
              </a:rPr>
              <a:t> All issues and solutions are recommended and concluded in this meeting</a:t>
            </a:r>
          </a:p>
          <a:p>
            <a:pPr marL="988459" lvl="1" indent="-378875" defTabSz="1219170">
              <a:spcBef>
                <a:spcPts val="0"/>
              </a:spcBef>
              <a:spcAft>
                <a:spcPts val="600"/>
              </a:spcAft>
              <a:defRPr/>
            </a:pPr>
            <a:r>
              <a:rPr lang="en-US" altLang="zh-CN" sz="1200" kern="0" dirty="0">
                <a:solidFill>
                  <a:prstClr val="black"/>
                </a:solidFill>
              </a:rPr>
              <a:t>Corresponding WI is approved.</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200" kern="0" dirty="0">
                <a:solidFill>
                  <a:prstClr val="black"/>
                </a:solidFill>
              </a:rPr>
              <a:t>Waiting for the presentation on SA#100</a:t>
            </a:r>
          </a:p>
          <a:p>
            <a:pPr marL="988459" lvl="1" indent="-378875" defTabSz="1219170">
              <a:spcBef>
                <a:spcPts val="0"/>
              </a:spcBef>
              <a:spcAft>
                <a:spcPts val="600"/>
              </a:spcAft>
              <a:defRPr/>
            </a:pPr>
            <a:r>
              <a:rPr lang="en-US" altLang="zh-CN" sz="1200" kern="0" dirty="0">
                <a:solidFill>
                  <a:prstClr val="black"/>
                </a:solidFill>
              </a:rPr>
              <a:t>Start the following normative phase</a:t>
            </a:r>
            <a:endParaRPr lang="de-DE" altLang="zh-CN" sz="1200" kern="0" dirty="0">
              <a:solidFill>
                <a:prstClr val="black"/>
              </a:solidFill>
            </a:endParaRPr>
          </a:p>
        </p:txBody>
      </p:sp>
    </p:spTree>
    <p:extLst>
      <p:ext uri="{BB962C8B-B14F-4D97-AF65-F5344CB8AC3E}">
        <p14:creationId xmlns:p14="http://schemas.microsoft.com/office/powerpoint/2010/main" val="201837545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194538608"/>
              </p:ext>
            </p:extLst>
          </p:nvPr>
        </p:nvGraphicFramePr>
        <p:xfrm>
          <a:off x="124354" y="800100"/>
          <a:ext cx="9523912" cy="2071425"/>
        </p:xfrm>
        <a:graphic>
          <a:graphicData uri="http://schemas.openxmlformats.org/drawingml/2006/table">
            <a:tbl>
              <a:tblPr firstRow="1" firstCol="1" bandRow="1">
                <a:tableStyleId>{F5AB1C69-6EDB-4FF4-983F-18BD219EF322}</a:tableStyleId>
              </a:tblPr>
              <a:tblGrid>
                <a:gridCol w="788857">
                  <a:extLst>
                    <a:ext uri="{9D8B030D-6E8A-4147-A177-3AD203B41FA5}">
                      <a16:colId xmlns:a16="http://schemas.microsoft.com/office/drawing/2014/main" val="20000"/>
                    </a:ext>
                  </a:extLst>
                </a:gridCol>
                <a:gridCol w="3220609">
                  <a:extLst>
                    <a:ext uri="{9D8B030D-6E8A-4147-A177-3AD203B41FA5}">
                      <a16:colId xmlns:a16="http://schemas.microsoft.com/office/drawing/2014/main" val="20001"/>
                    </a:ext>
                  </a:extLst>
                </a:gridCol>
                <a:gridCol w="868108">
                  <a:extLst>
                    <a:ext uri="{9D8B030D-6E8A-4147-A177-3AD203B41FA5}">
                      <a16:colId xmlns:a16="http://schemas.microsoft.com/office/drawing/2014/main" val="20002"/>
                    </a:ext>
                  </a:extLst>
                </a:gridCol>
                <a:gridCol w="1012554">
                  <a:extLst>
                    <a:ext uri="{9D8B030D-6E8A-4147-A177-3AD203B41FA5}">
                      <a16:colId xmlns:a16="http://schemas.microsoft.com/office/drawing/2014/main" val="20005"/>
                    </a:ext>
                  </a:extLst>
                </a:gridCol>
                <a:gridCol w="686773">
                  <a:extLst>
                    <a:ext uri="{9D8B030D-6E8A-4147-A177-3AD203B41FA5}">
                      <a16:colId xmlns:a16="http://schemas.microsoft.com/office/drawing/2014/main" val="20006"/>
                    </a:ext>
                  </a:extLst>
                </a:gridCol>
                <a:gridCol w="796068">
                  <a:extLst>
                    <a:ext uri="{9D8B030D-6E8A-4147-A177-3AD203B41FA5}">
                      <a16:colId xmlns:a16="http://schemas.microsoft.com/office/drawing/2014/main" val="2978466853"/>
                    </a:ext>
                  </a:extLst>
                </a:gridCol>
                <a:gridCol w="796068">
                  <a:extLst>
                    <a:ext uri="{9D8B030D-6E8A-4147-A177-3AD203B41FA5}">
                      <a16:colId xmlns:a16="http://schemas.microsoft.com/office/drawing/2014/main" val="20007"/>
                    </a:ext>
                  </a:extLst>
                </a:gridCol>
                <a:gridCol w="1354875">
                  <a:extLst>
                    <a:ext uri="{9D8B030D-6E8A-4147-A177-3AD203B41FA5}">
                      <a16:colId xmlns:a16="http://schemas.microsoft.com/office/drawing/2014/main" val="20008"/>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24361">
                <a:tc>
                  <a:txBody>
                    <a:bodyPr/>
                    <a:lstStyle/>
                    <a:p>
                      <a:pPr algn="ctr" fontAlgn="t"/>
                      <a:r>
                        <a:rPr lang="en-US" sz="1000" b="0" i="0" u="none" strike="noStrike" dirty="0">
                          <a:solidFill>
                            <a:srgbClr val="000000"/>
                          </a:solidFill>
                          <a:effectLst/>
                          <a:latin typeface="+mn-lt"/>
                        </a:rPr>
                        <a:t>950034</a:t>
                      </a:r>
                    </a:p>
                  </a:txBody>
                  <a:tcPr marL="6350" marR="6350" marT="6350" marB="0" anchor="ct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tc>
                <a:tc>
                  <a:txBody>
                    <a:bodyPr/>
                    <a:lstStyle/>
                    <a:p>
                      <a:pPr algn="l" fontAlgn="t"/>
                      <a:r>
                        <a:rPr lang="en-US" sz="1000" b="0" i="0" u="none" strike="noStrike" dirty="0">
                          <a:solidFill>
                            <a:schemeClr val="tx1"/>
                          </a:solidFill>
                          <a:effectLst/>
                          <a:latin typeface="+mn-lt"/>
                        </a:rPr>
                        <a:t>FS_5GMDT_Ph2</a:t>
                      </a:r>
                    </a:p>
                  </a:txBody>
                  <a:tcPr marL="6350" marR="6350" marT="635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70%</a:t>
                      </a:r>
                    </a:p>
                  </a:txBody>
                  <a:tcPr marL="6350" marR="6350" marT="6350" marB="0" anchor="ct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nchor="ctr">
                    <a:solidFill>
                      <a:srgbClr val="B2B2B2"/>
                    </a:solidFill>
                  </a:tcPr>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nchor="ctr">
                    <a:solidFill>
                      <a:srgbClr val="B2B2B2"/>
                    </a:solidFill>
                  </a:tcPr>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SA#99 (Mar. 2023)</a:t>
                      </a:r>
                      <a:r>
                        <a:rPr lang="en-US" altLang="zh-CN" sz="1100" b="1" kern="1200" dirty="0">
                          <a:solidFill>
                            <a:srgbClr val="0000FF"/>
                          </a:solidFill>
                          <a:effectLst/>
                          <a:latin typeface="+mn-lt"/>
                          <a:ea typeface="+mn-ea"/>
                          <a:cs typeface="Arial" panose="020B0604020202020204" pitchFamily="34" charset="0"/>
                        </a:rPr>
                        <a:t> -&gt; SA#100 (Jun 2023)</a:t>
                      </a:r>
                    </a:p>
                  </a:txBody>
                  <a:tcPr marL="9525" marR="9525" marT="9525" marB="9525" anchor="ctr">
                    <a:solidFill>
                      <a:srgbClr val="B2B2B2"/>
                    </a:solidFill>
                  </a:tcPr>
                </a:tc>
                <a:tc>
                  <a:txBody>
                    <a:bodyPr/>
                    <a:lstStyle/>
                    <a:p>
                      <a:pPr algn="ctr" fontAlgn="t"/>
                      <a:r>
                        <a:rPr lang="en-US" sz="1100" b="0" i="0" u="none" strike="noStrike" dirty="0">
                          <a:solidFill>
                            <a:srgbClr val="000000"/>
                          </a:solidFill>
                          <a:effectLst/>
                          <a:latin typeface="+mn-lt"/>
                        </a:rPr>
                        <a:t>95%</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nchor="ctr">
                    <a:solidFill>
                      <a:srgbClr val="B2B2B2"/>
                    </a:solidFill>
                  </a:tcPr>
                </a:tc>
                <a:tc>
                  <a:txBody>
                    <a:bodyPr/>
                    <a:lstStyle/>
                    <a:p>
                      <a:pPr algn="ctr">
                        <a:lnSpc>
                          <a:spcPct val="107000"/>
                        </a:lnSpc>
                        <a:spcAft>
                          <a:spcPts val="800"/>
                        </a:spcAft>
                      </a:pPr>
                      <a:r>
                        <a:rPr lang="en-GB" sz="11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488370">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 </a:t>
                      </a:r>
                      <a:r>
                        <a:rPr lang="en-US" altLang="zh-CN" sz="1000" b="1" kern="1200" dirty="0">
                          <a:solidFill>
                            <a:srgbClr val="0000FF"/>
                          </a:solidFill>
                          <a:effectLst/>
                          <a:latin typeface="+mn-lt"/>
                          <a:ea typeface="+mn-ea"/>
                          <a:cs typeface="Arial" panose="020B0604020202020204" pitchFamily="34" charset="0"/>
                        </a:rPr>
                        <a:t>-&gt; SA#103 (Mar 2024)</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algn="ctr" fontAlgn="t"/>
                      <a:r>
                        <a:rPr lang="en-US" sz="1000" b="0" i="0" u="none" strike="noStrike" dirty="0">
                          <a:solidFill>
                            <a:srgbClr val="000000"/>
                          </a:solidFill>
                          <a:effectLst/>
                          <a:latin typeface="+mn-lt"/>
                        </a:rPr>
                        <a:t>15%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042042"/>
            <a:ext cx="4116050" cy="45144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de-DE" sz="1200" kern="0" dirty="0">
                <a:solidFill>
                  <a:prstClr val="black"/>
                </a:solidFill>
              </a:rPr>
              <a:t>All the key issues have been concluded and this study is proposed to be closed.</a:t>
            </a:r>
            <a:endParaRPr lang="de-DE" altLang="de-DE" sz="12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p>
          <a:p>
            <a:pPr marL="400050" lvl="1" indent="0" defTabSz="1219170">
              <a:spcBef>
                <a:spcPts val="0"/>
              </a:spcBef>
              <a:spcAft>
                <a:spcPts val="0"/>
              </a:spcAft>
              <a:buNone/>
              <a:defRPr/>
            </a:pPr>
            <a:endParaRPr lang="en-US" altLang="zh-CN" sz="1100" dirty="0"/>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Waiting for the presentation on SA#100</a:t>
            </a:r>
          </a:p>
          <a:p>
            <a:pPr marL="855123" lvl="1" indent="-455073" defTabSz="1219170">
              <a:spcBef>
                <a:spcPts val="0"/>
              </a:spcBef>
              <a:spcAft>
                <a:spcPts val="0"/>
              </a:spcAft>
              <a:defRPr/>
            </a:pPr>
            <a:r>
              <a:rPr lang="en-US" altLang="zh-CN" sz="1200" kern="0" dirty="0">
                <a:solidFill>
                  <a:prstClr val="black"/>
                </a:solidFill>
              </a:rPr>
              <a:t>Starting the normative phase</a:t>
            </a:r>
            <a:endParaRPr lang="de-DE" altLang="zh-CN" sz="12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4381082" y="3085219"/>
            <a:ext cx="3760744"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de-DE" sz="1200" kern="0" dirty="0">
                <a:solidFill>
                  <a:prstClr val="black"/>
                </a:solidFill>
              </a:rPr>
              <a:t>Update use case and potential solutions and make some clean up</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de-DE" sz="1200" kern="0" dirty="0">
                <a:solidFill>
                  <a:prstClr val="black"/>
                </a:solidFill>
              </a:rPr>
              <a:t>for information and approval</a:t>
            </a:r>
            <a:endParaRPr lang="de-DE" sz="1200" kern="0" dirty="0">
              <a:solidFill>
                <a:prstClr val="black"/>
              </a:solidFill>
              <a:latin typeface="Calibri"/>
            </a:endParaRP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36001" y="3085219"/>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defRPr/>
            </a:pPr>
            <a:r>
              <a:rPr lang="en-US" altLang="zh-CN" sz="1200" kern="0" dirty="0">
                <a:solidFill>
                  <a:prstClr val="black"/>
                </a:solidFill>
              </a:rPr>
              <a:t>New issue on external data management and initial part of the solution has been agreed for the same.</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107606558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08704649"/>
              </p:ext>
            </p:extLst>
          </p:nvPr>
        </p:nvGraphicFramePr>
        <p:xfrm>
          <a:off x="160750" y="1092046"/>
          <a:ext cx="9514408" cy="4902354"/>
        </p:xfrm>
        <a:graphic>
          <a:graphicData uri="http://schemas.openxmlformats.org/drawingml/2006/table">
            <a:tbl>
              <a:tblPr firstRow="1" firstCol="1" bandRow="1">
                <a:tableStyleId>{F5AB1C69-6EDB-4FF4-983F-18BD219EF322}</a:tableStyleId>
              </a:tblPr>
              <a:tblGrid>
                <a:gridCol w="650342">
                  <a:extLst>
                    <a:ext uri="{9D8B030D-6E8A-4147-A177-3AD203B41FA5}">
                      <a16:colId xmlns:a16="http://schemas.microsoft.com/office/drawing/2014/main" val="20000"/>
                    </a:ext>
                  </a:extLst>
                </a:gridCol>
                <a:gridCol w="2800093">
                  <a:extLst>
                    <a:ext uri="{9D8B030D-6E8A-4147-A177-3AD203B41FA5}">
                      <a16:colId xmlns:a16="http://schemas.microsoft.com/office/drawing/2014/main" val="20001"/>
                    </a:ext>
                  </a:extLst>
                </a:gridCol>
                <a:gridCol w="1053518">
                  <a:extLst>
                    <a:ext uri="{9D8B030D-6E8A-4147-A177-3AD203B41FA5}">
                      <a16:colId xmlns:a16="http://schemas.microsoft.com/office/drawing/2014/main" val="20002"/>
                    </a:ext>
                  </a:extLst>
                </a:gridCol>
                <a:gridCol w="1393558">
                  <a:extLst>
                    <a:ext uri="{9D8B030D-6E8A-4147-A177-3AD203B41FA5}">
                      <a16:colId xmlns:a16="http://schemas.microsoft.com/office/drawing/2014/main" val="20005"/>
                    </a:ext>
                  </a:extLst>
                </a:gridCol>
                <a:gridCol w="633763">
                  <a:extLst>
                    <a:ext uri="{9D8B030D-6E8A-4147-A177-3AD203B41FA5}">
                      <a16:colId xmlns:a16="http://schemas.microsoft.com/office/drawing/2014/main" val="20006"/>
                    </a:ext>
                  </a:extLst>
                </a:gridCol>
                <a:gridCol w="789451">
                  <a:extLst>
                    <a:ext uri="{9D8B030D-6E8A-4147-A177-3AD203B41FA5}">
                      <a16:colId xmlns:a16="http://schemas.microsoft.com/office/drawing/2014/main" val="4104336562"/>
                    </a:ext>
                  </a:extLst>
                </a:gridCol>
                <a:gridCol w="789451">
                  <a:extLst>
                    <a:ext uri="{9D8B030D-6E8A-4147-A177-3AD203B41FA5}">
                      <a16:colId xmlns:a16="http://schemas.microsoft.com/office/drawing/2014/main" val="20007"/>
                    </a:ext>
                  </a:extLst>
                </a:gridCol>
                <a:gridCol w="1404232">
                  <a:extLst>
                    <a:ext uri="{9D8B030D-6E8A-4147-A177-3AD203B41FA5}">
                      <a16:colId xmlns:a16="http://schemas.microsoft.com/office/drawing/2014/main" val="20008"/>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chemeClr val="bg1">
                        <a:lumMod val="65000"/>
                      </a:schemeClr>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65000"/>
                      </a:schemeClr>
                    </a:solidFill>
                  </a:tcPr>
                </a:tc>
                <a:tc>
                  <a:txBody>
                    <a:bodyPr/>
                    <a:lstStyle/>
                    <a:p>
                      <a:pPr algn="ctr" fontAlgn="t"/>
                      <a:r>
                        <a:rPr lang="en-GB" sz="1000" b="0" i="0" u="none" strike="noStrike" kern="1200" dirty="0">
                          <a:solidFill>
                            <a:srgbClr val="0000FF"/>
                          </a:solidFill>
                          <a:effectLst/>
                          <a:highlight>
                            <a:srgbClr val="00FF00"/>
                          </a:highlight>
                          <a:latin typeface="+mn-lt"/>
                          <a:ea typeface="+mn-ea"/>
                          <a:cs typeface="+mn-cs"/>
                        </a:rPr>
                        <a:t>100%</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65000"/>
                      </a:schemeClr>
                    </a:solidFill>
                  </a:tcPr>
                </a:tc>
                <a:tc>
                  <a:txBody>
                    <a:bodyPr/>
                    <a:lstStyle/>
                    <a:p>
                      <a:pPr>
                        <a:lnSpc>
                          <a:spcPct val="107000"/>
                        </a:lnSpc>
                        <a:spcAft>
                          <a:spcPts val="800"/>
                        </a:spcAft>
                      </a:pPr>
                      <a:endParaRPr lang="en-GB" sz="1000" dirty="0">
                        <a:solidFill>
                          <a:schemeClr val="tx1"/>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FS_EE5G_Ph2</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50%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rgbClr val="B2B2B2"/>
                    </a:solidFill>
                  </a:tcPr>
                </a:tc>
                <a:tc>
                  <a:txBody>
                    <a:bodyPr/>
                    <a:lstStyle/>
                    <a:p>
                      <a:pPr algn="ctr">
                        <a:lnSpc>
                          <a:spcPct val="107000"/>
                        </a:lnSpc>
                        <a:spcAft>
                          <a:spcPts val="800"/>
                        </a:spcAft>
                      </a:pPr>
                      <a:r>
                        <a:rPr lang="en-GB" altLang="zh-CN" sz="1000" b="0" i="0" u="none" strike="noStrike" kern="1200" dirty="0">
                          <a:solidFill>
                            <a:schemeClr val="tx1"/>
                          </a:solidFill>
                          <a:effectLst/>
                          <a:latin typeface="+mn-lt"/>
                          <a:ea typeface="+mn-ea"/>
                          <a:cs typeface="+mn-cs"/>
                        </a:rPr>
                        <a:t>95%</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highlight>
                            <a:srgbClr val="00FF00"/>
                          </a:highlight>
                          <a:latin typeface="+mn-lt"/>
                          <a:ea typeface="+mn-ea"/>
                          <a:cs typeface="+mn-cs"/>
                        </a:rPr>
                        <a:t>100%</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nchor="ctr"/>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nchor="ctr"/>
                </a:tc>
                <a:tc>
                  <a:txBody>
                    <a:bodyPr/>
                    <a:lstStyle/>
                    <a:p>
                      <a:pPr algn="l" fontAlgn="t"/>
                      <a:r>
                        <a:rPr lang="en-US" sz="1000" b="0" i="0" u="none" strike="noStrike" dirty="0">
                          <a:solidFill>
                            <a:srgbClr val="000000"/>
                          </a:solidFill>
                          <a:effectLst/>
                          <a:latin typeface="+mn-lt"/>
                        </a:rPr>
                        <a:t>FS_KQI_5G</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55%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nchor="ctr"/>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nchor="ctr"/>
                </a:tc>
                <a:tc>
                  <a:txBody>
                    <a:bodyPr/>
                    <a:lstStyle/>
                    <a:p>
                      <a:pPr algn="l" fontAlgn="t"/>
                      <a:r>
                        <a:rPr lang="en-US" sz="1000" b="0" i="0" u="none" strike="noStrike">
                          <a:solidFill>
                            <a:srgbClr val="000000"/>
                          </a:solidFill>
                          <a:effectLst/>
                          <a:latin typeface="+mn-lt"/>
                        </a:rPr>
                        <a:t>FS_DCSA</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45%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nchor="ctr"/>
                </a:tc>
                <a:tc>
                  <a:txBody>
                    <a:bodyPr/>
                    <a:lstStyle/>
                    <a:p>
                      <a:pPr algn="ctr">
                        <a:lnSpc>
                          <a:spcPct val="107000"/>
                        </a:lnSpc>
                        <a:spcAft>
                          <a:spcPts val="800"/>
                        </a:spcAft>
                      </a:pPr>
                      <a:r>
                        <a:rPr lang="en-GB" sz="1000" b="0" i="0" u="none" strike="noStrike" kern="1200">
                          <a:solidFill>
                            <a:srgbClr val="0000FF"/>
                          </a:solidFill>
                          <a:effectLst/>
                          <a:latin typeface="+mn-lt"/>
                          <a:ea typeface="+mn-ea"/>
                          <a:cs typeface="+mn-cs"/>
                        </a:rPr>
                        <a:t>60%</a:t>
                      </a: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altLang="en-US" sz="1000" b="0" kern="1200" baseline="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98%</a:t>
                      </a:r>
                    </a:p>
                  </a:txBody>
                  <a:tcPr marL="36002" marR="36002" marT="0" marB="0">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70%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5993572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981593497"/>
              </p:ext>
            </p:extLst>
          </p:nvPr>
        </p:nvGraphicFramePr>
        <p:xfrm>
          <a:off x="1215189" y="1398741"/>
          <a:ext cx="9955574" cy="4844609"/>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16 - 19 Jan</a:t>
                      </a:r>
                      <a:endPar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Athens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Greece</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CT,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17 - 25 Apr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22 - 26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Berlin</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Germany</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CT,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21 - 25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CT,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9 - 13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Xiamen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13 - 17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Chicago</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US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042030349"/>
              </p:ext>
            </p:extLst>
          </p:nvPr>
        </p:nvGraphicFramePr>
        <p:xfrm>
          <a:off x="222421" y="1002611"/>
          <a:ext cx="9317171" cy="2291095"/>
        </p:xfrm>
        <a:graphic>
          <a:graphicData uri="http://schemas.openxmlformats.org/drawingml/2006/table">
            <a:tbl>
              <a:tblPr firstRow="1" firstCol="1" bandRow="1">
                <a:tableStyleId>{F5AB1C69-6EDB-4FF4-983F-18BD219EF322}</a:tableStyleId>
              </a:tblPr>
              <a:tblGrid>
                <a:gridCol w="639688">
                  <a:extLst>
                    <a:ext uri="{9D8B030D-6E8A-4147-A177-3AD203B41FA5}">
                      <a16:colId xmlns:a16="http://schemas.microsoft.com/office/drawing/2014/main" val="20000"/>
                    </a:ext>
                  </a:extLst>
                </a:gridCol>
                <a:gridCol w="3289829">
                  <a:extLst>
                    <a:ext uri="{9D8B030D-6E8A-4147-A177-3AD203B41FA5}">
                      <a16:colId xmlns:a16="http://schemas.microsoft.com/office/drawing/2014/main" val="20001"/>
                    </a:ext>
                  </a:extLst>
                </a:gridCol>
                <a:gridCol w="850799">
                  <a:extLst>
                    <a:ext uri="{9D8B030D-6E8A-4147-A177-3AD203B41FA5}">
                      <a16:colId xmlns:a16="http://schemas.microsoft.com/office/drawing/2014/main" val="20002"/>
                    </a:ext>
                  </a:extLst>
                </a:gridCol>
                <a:gridCol w="992364">
                  <a:extLst>
                    <a:ext uri="{9D8B030D-6E8A-4147-A177-3AD203B41FA5}">
                      <a16:colId xmlns:a16="http://schemas.microsoft.com/office/drawing/2014/main" val="20005"/>
                    </a:ext>
                  </a:extLst>
                </a:gridCol>
                <a:gridCol w="635254">
                  <a:extLst>
                    <a:ext uri="{9D8B030D-6E8A-4147-A177-3AD203B41FA5}">
                      <a16:colId xmlns:a16="http://schemas.microsoft.com/office/drawing/2014/main" val="20006"/>
                    </a:ext>
                  </a:extLst>
                </a:gridCol>
                <a:gridCol w="763360">
                  <a:extLst>
                    <a:ext uri="{9D8B030D-6E8A-4147-A177-3AD203B41FA5}">
                      <a16:colId xmlns:a16="http://schemas.microsoft.com/office/drawing/2014/main" val="3503595155"/>
                    </a:ext>
                  </a:extLst>
                </a:gridCol>
                <a:gridCol w="763360">
                  <a:extLst>
                    <a:ext uri="{9D8B030D-6E8A-4147-A177-3AD203B41FA5}">
                      <a16:colId xmlns:a16="http://schemas.microsoft.com/office/drawing/2014/main" val="20007"/>
                    </a:ext>
                  </a:extLst>
                </a:gridCol>
                <a:gridCol w="1382517">
                  <a:extLst>
                    <a:ext uri="{9D8B030D-6E8A-4147-A177-3AD203B41FA5}">
                      <a16:colId xmlns:a16="http://schemas.microsoft.com/office/drawing/2014/main" val="20008"/>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dirty="0">
                        <a:solidFill>
                          <a:schemeClr val="tx1"/>
                        </a:solidFill>
                        <a:latin typeface="+mn-lt"/>
                      </a:endParaRPr>
                    </a:p>
                  </a:txBody>
                  <a:tcPr marL="36002" marR="36002" marT="0" marB="0" anchor="ctr">
                    <a:solidFill>
                      <a:srgbClr val="B2B2B2"/>
                    </a:solidFill>
                  </a:tcPr>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95%</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98%</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137792"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r>
              <a:rPr lang="en-US" altLang="de-DE" sz="1100" kern="0" dirty="0">
                <a:solidFill>
                  <a:prstClr val="black"/>
                </a:solidFill>
              </a:rPr>
              <a:t> </a:t>
            </a:r>
            <a:r>
              <a:rPr lang="en-US" altLang="zh-CN" sz="110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This study is completed</a:t>
            </a:r>
          </a:p>
          <a:p>
            <a:pPr marL="855123" lvl="1" indent="-455073" defTabSz="1219170">
              <a:spcBef>
                <a:spcPts val="0"/>
              </a:spcBef>
              <a:spcAft>
                <a:spcPts val="0"/>
              </a:spcAft>
              <a:defRPr/>
            </a:pPr>
            <a:endParaRPr lang="en-US" altLang="zh-CN" sz="1200" dirty="0"/>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469086" y="3617087"/>
            <a:ext cx="3722914"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This study is completed.</a:t>
            </a:r>
            <a:endParaRPr lang="de-DE" altLang="de-DE" sz="1100" kern="0" dirty="0">
              <a:solidFill>
                <a:prstClr val="black"/>
              </a:solidFill>
              <a:latin typeface="Calibri"/>
            </a:endParaRPr>
          </a:p>
          <a:p>
            <a:pPr marL="855123" lvl="1" indent="-455073" defTabSz="1219170">
              <a:spcBef>
                <a:spcPts val="0"/>
              </a:spcBef>
              <a:spcAft>
                <a:spcPts val="0"/>
              </a:spcAft>
              <a:defRPr/>
            </a:pPr>
            <a:endParaRPr lang="en-US" altLang="zh-CN" sz="900" kern="0" dirty="0">
              <a:solidFill>
                <a:prstClr val="black"/>
              </a:solidFill>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1100" kern="0" dirty="0">
                <a:solidFill>
                  <a:prstClr val="black"/>
                </a:solidFill>
              </a:rPr>
              <a:t>None</a:t>
            </a:r>
            <a:endParaRPr lang="en-US" sz="11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endParaRPr lang="en-US" sz="900" kern="0" dirty="0">
              <a:solidFill>
                <a:prstClr val="black"/>
              </a:solidFill>
            </a:endParaRP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389087" y="3601051"/>
            <a:ext cx="5145314" cy="2763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since SA5#149:</a:t>
            </a:r>
          </a:p>
          <a:p>
            <a:pPr marL="855123" lvl="1" indent="-455073" defTabSz="1219170">
              <a:spcBef>
                <a:spcPts val="0"/>
              </a:spcBef>
              <a:spcAft>
                <a:spcPts val="0"/>
              </a:spcAft>
              <a:defRPr/>
            </a:pPr>
            <a:r>
              <a:rPr lang="en-US" altLang="zh-CN" sz="1100" kern="0" dirty="0"/>
              <a:t>Clean up and corrections  of TR 28.829</a:t>
            </a:r>
          </a:p>
          <a:p>
            <a:pPr marL="855123" lvl="1" indent="-455073" defTabSz="1219170">
              <a:spcBef>
                <a:spcPts val="0"/>
              </a:spcBef>
              <a:spcAft>
                <a:spcPts val="0"/>
              </a:spcAft>
              <a:defRPr/>
            </a:pPr>
            <a:r>
              <a:rPr lang="en-US" altLang="zh-CN" sz="1100" kern="0" dirty="0"/>
              <a:t>Addition of two solutions</a:t>
            </a:r>
          </a:p>
          <a:p>
            <a:pPr marL="855123" lvl="1" indent="-455073" defTabSz="1219170">
              <a:spcBef>
                <a:spcPts val="0"/>
              </a:spcBef>
              <a:spcAft>
                <a:spcPts val="0"/>
              </a:spcAft>
              <a:defRPr/>
            </a:pPr>
            <a:r>
              <a:rPr lang="en-US" altLang="zh-CN" sz="1100" kern="0" dirty="0"/>
              <a:t>Addition of two conclusions</a:t>
            </a:r>
          </a:p>
          <a:p>
            <a:pPr marL="855123" lvl="1" indent="-455073" defTabSz="1219170">
              <a:spcBef>
                <a:spcPts val="0"/>
              </a:spcBef>
              <a:spcAft>
                <a:spcPts val="0"/>
              </a:spcAft>
              <a:defRPr/>
            </a:pPr>
            <a:r>
              <a:rPr lang="en-US" altLang="zh-CN" sz="1100" kern="0" dirty="0">
                <a:solidFill>
                  <a:prstClr val="black"/>
                </a:solidFill>
              </a:rPr>
              <a:t>This study is completed</a:t>
            </a:r>
            <a:endParaRPr lang="de-DE" altLang="de-DE" sz="1100" kern="0" dirty="0"/>
          </a:p>
          <a:p>
            <a:pPr marL="855123" lvl="1" indent="-455073" defTabSz="1219170">
              <a:spcBef>
                <a:spcPts val="0"/>
              </a:spcBef>
              <a:spcAft>
                <a:spcPts val="0"/>
              </a:spcAft>
              <a:defRPr/>
            </a:pPr>
            <a:endParaRPr lang="en-US" altLang="zh-CN" sz="1000" kern="0" dirty="0"/>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100" kern="0" dirty="0"/>
              <a:t>None</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400050" lvl="1" indent="0" defTabSz="1219170">
              <a:spcBef>
                <a:spcPts val="0"/>
              </a:spcBef>
              <a:spcAft>
                <a:spcPts val="0"/>
              </a:spcAft>
              <a:buNone/>
              <a:defRPr/>
            </a:pPr>
            <a:endParaRPr lang="de-DE" altLang="zh-CN" sz="1000" kern="0" dirty="0"/>
          </a:p>
        </p:txBody>
      </p:sp>
    </p:spTree>
    <p:extLst>
      <p:ext uri="{BB962C8B-B14F-4D97-AF65-F5344CB8AC3E}">
        <p14:creationId xmlns:p14="http://schemas.microsoft.com/office/powerpoint/2010/main" val="319924696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977905855"/>
              </p:ext>
            </p:extLst>
          </p:nvPr>
        </p:nvGraphicFramePr>
        <p:xfrm>
          <a:off x="256801" y="1124713"/>
          <a:ext cx="8757498" cy="1281834"/>
        </p:xfrm>
        <a:graphic>
          <a:graphicData uri="http://schemas.openxmlformats.org/drawingml/2006/table">
            <a:tbl>
              <a:tblPr firstRow="1" firstCol="1" bandRow="1">
                <a:tableStyleId>{F5AB1C69-6EDB-4FF4-983F-18BD219EF322}</a:tableStyleId>
              </a:tblPr>
              <a:tblGrid>
                <a:gridCol w="598727">
                  <a:extLst>
                    <a:ext uri="{9D8B030D-6E8A-4147-A177-3AD203B41FA5}">
                      <a16:colId xmlns:a16="http://schemas.microsoft.com/office/drawing/2014/main" val="20000"/>
                    </a:ext>
                  </a:extLst>
                </a:gridCol>
                <a:gridCol w="3079163">
                  <a:extLst>
                    <a:ext uri="{9D8B030D-6E8A-4147-A177-3AD203B41FA5}">
                      <a16:colId xmlns:a16="http://schemas.microsoft.com/office/drawing/2014/main" val="20001"/>
                    </a:ext>
                  </a:extLst>
                </a:gridCol>
                <a:gridCol w="796316">
                  <a:extLst>
                    <a:ext uri="{9D8B030D-6E8A-4147-A177-3AD203B41FA5}">
                      <a16:colId xmlns:a16="http://schemas.microsoft.com/office/drawing/2014/main" val="20002"/>
                    </a:ext>
                  </a:extLst>
                </a:gridCol>
                <a:gridCol w="928816">
                  <a:extLst>
                    <a:ext uri="{9D8B030D-6E8A-4147-A177-3AD203B41FA5}">
                      <a16:colId xmlns:a16="http://schemas.microsoft.com/office/drawing/2014/main" val="20005"/>
                    </a:ext>
                  </a:extLst>
                </a:gridCol>
                <a:gridCol w="589838">
                  <a:extLst>
                    <a:ext uri="{9D8B030D-6E8A-4147-A177-3AD203B41FA5}">
                      <a16:colId xmlns:a16="http://schemas.microsoft.com/office/drawing/2014/main" val="20006"/>
                    </a:ext>
                  </a:extLst>
                </a:gridCol>
                <a:gridCol w="751434">
                  <a:extLst>
                    <a:ext uri="{9D8B030D-6E8A-4147-A177-3AD203B41FA5}">
                      <a16:colId xmlns:a16="http://schemas.microsoft.com/office/drawing/2014/main" val="1508354813"/>
                    </a:ext>
                  </a:extLst>
                </a:gridCol>
                <a:gridCol w="751434">
                  <a:extLst>
                    <a:ext uri="{9D8B030D-6E8A-4147-A177-3AD203B41FA5}">
                      <a16:colId xmlns:a16="http://schemas.microsoft.com/office/drawing/2014/main" val="20007"/>
                    </a:ext>
                  </a:extLst>
                </a:gridCol>
                <a:gridCol w="1261770">
                  <a:extLst>
                    <a:ext uri="{9D8B030D-6E8A-4147-A177-3AD203B41FA5}">
                      <a16:colId xmlns:a16="http://schemas.microsoft.com/office/drawing/2014/main" val="20008"/>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nchor="ctr">
                    <a:solidFill>
                      <a:srgbClr val="B2B2B2"/>
                    </a:solidFill>
                  </a:tcPr>
                </a:tc>
                <a:tc>
                  <a:txBody>
                    <a:bodyPr/>
                    <a:lstStyle/>
                    <a:p>
                      <a:pPr algn="ctr" fontAlgn="t"/>
                      <a:r>
                        <a:rPr lang="en-US" sz="1000" b="0" i="0" u="none" strike="noStrike" dirty="0">
                          <a:solidFill>
                            <a:srgbClr val="000000"/>
                          </a:solidFill>
                          <a:effectLst/>
                          <a:latin typeface="+mn-lt"/>
                        </a:rPr>
                        <a:t>FS_EE5G_Ph2</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nchor="ctr">
                    <a:solidFill>
                      <a:srgbClr val="B2B2B2"/>
                    </a:solidFill>
                  </a:tcPr>
                </a:tc>
                <a:tc>
                  <a:txBody>
                    <a:bodyPr/>
                    <a:lstStyle/>
                    <a:p>
                      <a:pPr algn="ctr" fontAlgn="t"/>
                      <a:r>
                        <a:rPr lang="en-US" sz="1000" b="0" i="0" u="none" strike="noStrike" dirty="0">
                          <a:solidFill>
                            <a:srgbClr val="000000"/>
                          </a:solidFill>
                          <a:effectLst/>
                          <a:latin typeface="+mn-lt"/>
                        </a:rPr>
                        <a:t>50%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70%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5841" y="307949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FS_EE5G_Ph2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571500" lvl="1" indent="-171450" defTabSz="1219170">
              <a:spcBef>
                <a:spcPts val="0"/>
              </a:spcBef>
              <a:spcAft>
                <a:spcPts val="0"/>
              </a:spcAft>
              <a:defRPr/>
            </a:pPr>
            <a:r>
              <a:rPr lang="en-US" altLang="de-DE" sz="1200" kern="0" dirty="0">
                <a:solidFill>
                  <a:prstClr val="black"/>
                </a:solidFill>
              </a:rPr>
              <a:t>One potential solution to Key Issue #1 has been introduced in the TR</a:t>
            </a:r>
          </a:p>
          <a:p>
            <a:pPr marL="571500" lvl="1" indent="-171450" defTabSz="1219170">
              <a:spcBef>
                <a:spcPts val="0"/>
              </a:spcBef>
              <a:spcAft>
                <a:spcPts val="0"/>
              </a:spcAft>
              <a:defRPr/>
            </a:pPr>
            <a:r>
              <a:rPr lang="en-US" altLang="de-DE" sz="1200" kern="0" dirty="0">
                <a:solidFill>
                  <a:prstClr val="black"/>
                </a:solidFill>
              </a:rPr>
              <a:t>Two potential solutions to Key Issue #6 have been introduced in the TR</a:t>
            </a:r>
          </a:p>
          <a:p>
            <a:pPr marL="571500" lvl="1" indent="-171450" defTabSz="1219170">
              <a:spcBef>
                <a:spcPts val="0"/>
              </a:spcBef>
              <a:spcAft>
                <a:spcPts val="0"/>
              </a:spcAft>
              <a:defRPr/>
            </a:pPr>
            <a:r>
              <a:rPr lang="en-US" altLang="de-DE" sz="1200" kern="0" dirty="0">
                <a:solidFill>
                  <a:prstClr val="black"/>
                </a:solidFill>
              </a:rPr>
              <a:t>A conclusion and a recommendation for Key Issue #6 have been introduced in the TR</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571500" lvl="1" indent="-171450" defTabSz="1219170">
              <a:spcBef>
                <a:spcPts val="0"/>
              </a:spcBef>
              <a:spcAft>
                <a:spcPts val="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endParaRPr lang="de-DE" altLang="zh-CN" sz="1000" kern="0" dirty="0">
              <a:solidFill>
                <a:prstClr val="black"/>
              </a:solidFill>
            </a:endParaRPr>
          </a:p>
          <a:p>
            <a:pPr marL="571500" lvl="1" indent="-171450" defTabSz="1219170">
              <a:spcBef>
                <a:spcPts val="0"/>
              </a:spcBef>
              <a:spcAft>
                <a:spcPts val="0"/>
              </a:spcAft>
              <a:defRPr/>
            </a:pPr>
            <a:r>
              <a:rPr lang="en-US" altLang="zh-CN" sz="1200" kern="0" dirty="0">
                <a:solidFill>
                  <a:prstClr val="black"/>
                </a:solidFill>
              </a:rPr>
              <a:t>Continue the work in the context of the Rel-18 Work Item EE5GPLUS_Ph2</a:t>
            </a:r>
            <a:endParaRPr lang="de-DE" altLang="zh-CN" sz="12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3079497"/>
            <a:ext cx="5634679" cy="232184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FS_MEC_ECM</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Adding solutions for EDN sharing,  Federated EAS resource reservation management, Federated EAS termination and Querying Available Edge Services</a:t>
            </a:r>
          </a:p>
          <a:p>
            <a:pPr marL="855123" lvl="1" indent="-455073" defTabSz="1219170">
              <a:spcBef>
                <a:spcPts val="0"/>
              </a:spcBef>
              <a:spcAft>
                <a:spcPts val="0"/>
              </a:spcAft>
              <a:defRPr/>
            </a:pPr>
            <a:r>
              <a:rPr lang="en-US" altLang="zh-CN" sz="1100" kern="0" dirty="0">
                <a:solidFill>
                  <a:prstClr val="black"/>
                </a:solidFill>
              </a:rPr>
              <a:t>Complete conclusion and recommendation for all the key issues studied in this report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Start working in the normative phase in </a:t>
            </a:r>
            <a:r>
              <a:rPr lang="en-US" altLang="zh-CN" sz="1100" kern="0" dirty="0" err="1">
                <a:solidFill>
                  <a:prstClr val="black"/>
                </a:solidFill>
              </a:rPr>
              <a:t>eECM</a:t>
            </a:r>
            <a:r>
              <a:rPr lang="en-US" altLang="zh-CN" sz="1100" kern="0" dirty="0">
                <a:solidFill>
                  <a:prstClr val="black"/>
                </a:solidFill>
              </a:rPr>
              <a:t> based on the conclusion and recommendation from this report</a:t>
            </a:r>
          </a:p>
        </p:txBody>
      </p:sp>
    </p:spTree>
    <p:extLst>
      <p:ext uri="{BB962C8B-B14F-4D97-AF65-F5344CB8AC3E}">
        <p14:creationId xmlns:p14="http://schemas.microsoft.com/office/powerpoint/2010/main" val="376497064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808848010"/>
              </p:ext>
            </p:extLst>
          </p:nvPr>
        </p:nvGraphicFramePr>
        <p:xfrm>
          <a:off x="194693" y="1068257"/>
          <a:ext cx="8929852" cy="2202434"/>
        </p:xfrm>
        <a:graphic>
          <a:graphicData uri="http://schemas.openxmlformats.org/drawingml/2006/table">
            <a:tbl>
              <a:tblPr firstRow="1" firstCol="1" bandRow="1">
                <a:tableStyleId>{F5AB1C69-6EDB-4FF4-983F-18BD219EF322}</a:tableStyleId>
              </a:tblPr>
              <a:tblGrid>
                <a:gridCol w="613097">
                  <a:extLst>
                    <a:ext uri="{9D8B030D-6E8A-4147-A177-3AD203B41FA5}">
                      <a16:colId xmlns:a16="http://schemas.microsoft.com/office/drawing/2014/main" val="20000"/>
                    </a:ext>
                  </a:extLst>
                </a:gridCol>
                <a:gridCol w="3153069">
                  <a:extLst>
                    <a:ext uri="{9D8B030D-6E8A-4147-A177-3AD203B41FA5}">
                      <a16:colId xmlns:a16="http://schemas.microsoft.com/office/drawing/2014/main" val="20001"/>
                    </a:ext>
                  </a:extLst>
                </a:gridCol>
                <a:gridCol w="815430">
                  <a:extLst>
                    <a:ext uri="{9D8B030D-6E8A-4147-A177-3AD203B41FA5}">
                      <a16:colId xmlns:a16="http://schemas.microsoft.com/office/drawing/2014/main" val="20002"/>
                    </a:ext>
                  </a:extLst>
                </a:gridCol>
                <a:gridCol w="951111">
                  <a:extLst>
                    <a:ext uri="{9D8B030D-6E8A-4147-A177-3AD203B41FA5}">
                      <a16:colId xmlns:a16="http://schemas.microsoft.com/office/drawing/2014/main" val="20005"/>
                    </a:ext>
                  </a:extLst>
                </a:gridCol>
                <a:gridCol w="659304">
                  <a:extLst>
                    <a:ext uri="{9D8B030D-6E8A-4147-A177-3AD203B41FA5}">
                      <a16:colId xmlns:a16="http://schemas.microsoft.com/office/drawing/2014/main" val="20006"/>
                    </a:ext>
                  </a:extLst>
                </a:gridCol>
                <a:gridCol w="731625">
                  <a:extLst>
                    <a:ext uri="{9D8B030D-6E8A-4147-A177-3AD203B41FA5}">
                      <a16:colId xmlns:a16="http://schemas.microsoft.com/office/drawing/2014/main" val="1975700025"/>
                    </a:ext>
                  </a:extLst>
                </a:gridCol>
                <a:gridCol w="731625">
                  <a:extLst>
                    <a:ext uri="{9D8B030D-6E8A-4147-A177-3AD203B41FA5}">
                      <a16:colId xmlns:a16="http://schemas.microsoft.com/office/drawing/2014/main" val="20007"/>
                    </a:ext>
                  </a:extLst>
                </a:gridCol>
                <a:gridCol w="1274591">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zh-CN" sz="1200" kern="0" dirty="0">
                <a:solidFill>
                  <a:prstClr val="black"/>
                </a:solidFill>
              </a:rPr>
              <a:t> No </a:t>
            </a:r>
            <a:r>
              <a:rPr lang="en-US" altLang="zh-CN" sz="1200" kern="0" dirty="0" err="1">
                <a:solidFill>
                  <a:prstClr val="black"/>
                </a:solidFill>
              </a:rPr>
              <a:t>pCR</a:t>
            </a:r>
            <a:r>
              <a:rPr lang="en-US" altLang="zh-CN" sz="1200" kern="0" dirty="0">
                <a:solidFill>
                  <a:prstClr val="black"/>
                </a:solidFill>
              </a:rPr>
              <a:t> is agreed in SA5#149</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KQI for video uploading;</a:t>
            </a:r>
          </a:p>
          <a:p>
            <a:pPr marL="855123" lvl="1" indent="-455073" defTabSz="1219170">
              <a:spcBef>
                <a:spcPts val="0"/>
              </a:spcBef>
              <a:spcAft>
                <a:spcPts val="0"/>
              </a:spcAft>
              <a:defRPr/>
            </a:pPr>
            <a:r>
              <a:rPr lang="en-US" altLang="zh-CN" sz="1200" kern="0" dirty="0">
                <a:solidFill>
                  <a:prstClr val="black"/>
                </a:solidFill>
              </a:rPr>
              <a:t>Definition for remote control,</a:t>
            </a:r>
          </a:p>
          <a:p>
            <a:pPr marL="855123" lvl="1" indent="-455073" defTabSz="1219170">
              <a:spcBef>
                <a:spcPts val="0"/>
              </a:spcBef>
              <a:spcAft>
                <a:spcPts val="0"/>
              </a:spcAft>
              <a:defRPr/>
            </a:pPr>
            <a:r>
              <a:rPr lang="en-US" altLang="zh-CN" sz="1200" kern="0" dirty="0">
                <a:solidFill>
                  <a:prstClr val="black"/>
                </a:solidFill>
              </a:rPr>
              <a:t>KQI for cloud VR.</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261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4 contributions were approved in SA5#149, including the following aspects:</a:t>
            </a:r>
          </a:p>
          <a:p>
            <a:pPr marL="1255173" lvl="2" indent="-455073" defTabSz="1219170">
              <a:spcBef>
                <a:spcPts val="0"/>
              </a:spcBef>
              <a:spcAft>
                <a:spcPts val="0"/>
              </a:spcAft>
              <a:defRPr/>
            </a:pPr>
            <a:r>
              <a:rPr lang="en-US" altLang="zh-CN" sz="1100" kern="0" dirty="0">
                <a:solidFill>
                  <a:prstClr val="black"/>
                </a:solidFill>
              </a:rPr>
              <a:t>Report of achievable reliability information;</a:t>
            </a:r>
          </a:p>
          <a:p>
            <a:pPr marL="1255173" lvl="2" indent="-455073" defTabSz="1219170">
              <a:spcBef>
                <a:spcPts val="0"/>
              </a:spcBef>
              <a:spcAft>
                <a:spcPts val="0"/>
              </a:spcAft>
              <a:defRPr/>
            </a:pPr>
            <a:r>
              <a:rPr lang="en-US" altLang="zh-CN" sz="1100" kern="0" dirty="0">
                <a:solidFill>
                  <a:prstClr val="black"/>
                </a:solidFill>
              </a:rPr>
              <a:t>Add descriptions on reliability analysis, synchronization analysis and TSN related analysis</a:t>
            </a:r>
            <a:endParaRPr lang="en-US" sz="11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Solutions for reliability analysis, high accuracy position analysis, network function provisioning related to DCSA will be discussed.</a:t>
            </a:r>
          </a:p>
        </p:txBody>
      </p:sp>
    </p:spTree>
    <p:extLst>
      <p:ext uri="{BB962C8B-B14F-4D97-AF65-F5344CB8AC3E}">
        <p14:creationId xmlns:p14="http://schemas.microsoft.com/office/powerpoint/2010/main" val="168122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SA#100</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30528045"/>
              </p:ext>
            </p:extLst>
          </p:nvPr>
        </p:nvGraphicFramePr>
        <p:xfrm>
          <a:off x="92410" y="687642"/>
          <a:ext cx="10215820" cy="4567442"/>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738824">
                <a:tc>
                  <a:txBody>
                    <a:bodyPr/>
                    <a:lstStyle/>
                    <a:p>
                      <a:pPr algn="ctr">
                        <a:spcAft>
                          <a:spcPts val="0"/>
                        </a:spcAft>
                      </a:pPr>
                      <a:r>
                        <a:rPr lang="sv-SE" sz="11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100" b="1" kern="1200" dirty="0" err="1">
                          <a:solidFill>
                            <a:schemeClr val="tx1"/>
                          </a:solidFill>
                          <a:effectLst/>
                          <a:latin typeface="+mn-lt"/>
                          <a:ea typeface="+mn-ea"/>
                          <a:cs typeface="+mn-cs"/>
                        </a:rPr>
                        <a:t>Title</a:t>
                      </a:r>
                      <a:endParaRPr lang="sv-SE" sz="11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1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51148">
                <a:tc>
                  <a:txBody>
                    <a:bodyPr/>
                    <a:lstStyle/>
                    <a:p>
                      <a:pPr algn="l" fontAlgn="t"/>
                      <a:r>
                        <a:rPr lang="en-US" sz="1100" b="0" i="0" u="none" strike="noStrike" dirty="0">
                          <a:solidFill>
                            <a:srgbClr val="000000"/>
                          </a:solidFill>
                          <a:effectLst/>
                          <a:latin typeface="Arial" panose="020B0604020202020204" pitchFamily="34" charset="0"/>
                        </a:rPr>
                        <a:t>SP-230633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28.837 "Study on management of trace/ Minimization of Drive Tests (MDT)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1000">
                <a:tc>
                  <a:txBody>
                    <a:bodyPr/>
                    <a:lstStyle/>
                    <a:p>
                      <a:pPr algn="l" fontAlgn="t"/>
                      <a:r>
                        <a:rPr lang="en-US" sz="1100" b="0" i="0" u="none" strike="noStrike">
                          <a:solidFill>
                            <a:srgbClr val="000000"/>
                          </a:solidFill>
                          <a:effectLst/>
                          <a:latin typeface="Arial" panose="020B0604020202020204" pitchFamily="34" charset="0"/>
                        </a:rPr>
                        <a:t>SP-230634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TR 28.841 "Study on management aspects of IoT NTN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51148">
                <a:tc>
                  <a:txBody>
                    <a:bodyPr/>
                    <a:lstStyle/>
                    <a:p>
                      <a:pPr algn="l" fontAlgn="t"/>
                      <a:r>
                        <a:rPr lang="en-US" sz="1100" b="0" i="0" u="none" strike="noStrike">
                          <a:solidFill>
                            <a:srgbClr val="000000"/>
                          </a:solidFill>
                          <a:effectLst/>
                          <a:latin typeface="Arial" panose="020B0604020202020204" pitchFamily="34" charset="0"/>
                        </a:rPr>
                        <a:t>SP-230635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28.903 "Study on alignment with ETSI Mobile Edge Computing (MEC) for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3066338"/>
                  </a:ext>
                </a:extLst>
              </a:tr>
              <a:tr h="251148">
                <a:tc>
                  <a:txBody>
                    <a:bodyPr/>
                    <a:lstStyle/>
                    <a:p>
                      <a:pPr algn="l" fontAlgn="t"/>
                      <a:r>
                        <a:rPr lang="en-US" sz="1100" b="0" i="0" u="none" strike="noStrike">
                          <a:solidFill>
                            <a:srgbClr val="000000"/>
                          </a:solidFill>
                          <a:effectLst/>
                          <a:latin typeface="Arial" panose="020B0604020202020204" pitchFamily="34" charset="0"/>
                        </a:rPr>
                        <a:t>SP-230636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28.831 "Study on basic Service-Based Management Architecture (SBMA) enabler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2383241"/>
                  </a:ext>
                </a:extLst>
              </a:tr>
              <a:tr h="251148">
                <a:tc>
                  <a:txBody>
                    <a:bodyPr/>
                    <a:lstStyle/>
                    <a:p>
                      <a:pPr algn="l" fontAlgn="t"/>
                      <a:r>
                        <a:rPr lang="en-US" sz="1100" b="0" i="0" u="none" strike="noStrike">
                          <a:solidFill>
                            <a:srgbClr val="000000"/>
                          </a:solidFill>
                          <a:effectLst/>
                          <a:latin typeface="Arial" panose="020B0604020202020204" pitchFamily="34" charset="0"/>
                        </a:rPr>
                        <a:t>SP-230637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28.864  "Study on Enhancement of the management aspects related to </a:t>
                      </a:r>
                      <a:r>
                        <a:rPr lang="en-US" sz="1100" b="0" i="0" u="none" strike="noStrike" dirty="0" err="1">
                          <a:solidFill>
                            <a:srgbClr val="000000"/>
                          </a:solidFill>
                          <a:effectLst/>
                          <a:latin typeface="Arial" panose="020B0604020202020204" pitchFamily="34" charset="0"/>
                        </a:rPr>
                        <a:t>NetWork</a:t>
                      </a:r>
                      <a:r>
                        <a:rPr lang="en-US" sz="1100" b="0" i="0" u="none" strike="noStrike" dirty="0">
                          <a:solidFill>
                            <a:srgbClr val="000000"/>
                          </a:solidFill>
                          <a:effectLst/>
                          <a:latin typeface="Arial" panose="020B0604020202020204" pitchFamily="34" charset="0"/>
                        </a:rPr>
                        <a:t> Data Analytics Functions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4618114"/>
                  </a:ext>
                </a:extLst>
              </a:tr>
              <a:tr h="251148">
                <a:tc>
                  <a:txBody>
                    <a:bodyPr/>
                    <a:lstStyle/>
                    <a:p>
                      <a:pPr algn="l" fontAlgn="t"/>
                      <a:r>
                        <a:rPr lang="en-US" sz="1100" b="0" i="0" u="none" strike="noStrike">
                          <a:solidFill>
                            <a:srgbClr val="000000"/>
                          </a:solidFill>
                          <a:effectLst/>
                          <a:latin typeface="Arial" panose="020B0604020202020204" pitchFamily="34" charset="0"/>
                        </a:rPr>
                        <a:t>SP-230638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28.913 "Study on new aspects of EE for 5G networks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0702520"/>
                  </a:ext>
                </a:extLst>
              </a:tr>
              <a:tr h="251148">
                <a:tc>
                  <a:txBody>
                    <a:bodyPr/>
                    <a:lstStyle/>
                    <a:p>
                      <a:pPr algn="l" fontAlgn="t"/>
                      <a:r>
                        <a:rPr lang="en-US" sz="1100" b="0" i="0" u="none" strike="noStrike">
                          <a:solidFill>
                            <a:srgbClr val="000000"/>
                          </a:solidFill>
                          <a:effectLst/>
                          <a:latin typeface="Arial" panose="020B0604020202020204" pitchFamily="34" charset="0"/>
                        </a:rPr>
                        <a:t>SP-230641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28.836 "Study on intent-driven management for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463387"/>
                  </a:ext>
                </a:extLst>
              </a:tr>
              <a:tr h="251148">
                <a:tc>
                  <a:txBody>
                    <a:bodyPr/>
                    <a:lstStyle/>
                    <a:p>
                      <a:pPr algn="l" fontAlgn="t"/>
                      <a:r>
                        <a:rPr lang="en-US" sz="1100" b="0" i="0" u="none" strike="noStrike">
                          <a:solidFill>
                            <a:srgbClr val="000000"/>
                          </a:solidFill>
                          <a:effectLst/>
                          <a:latin typeface="Arial" panose="020B0604020202020204" pitchFamily="34" charset="0"/>
                        </a:rPr>
                        <a:t>SP-230642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28.835 "Study on management aspects of 5G Multiple Operator Core Network (MOCN) network sharing phase2"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4045915"/>
                  </a:ext>
                </a:extLst>
              </a:tr>
              <a:tr h="251148">
                <a:tc>
                  <a:txBody>
                    <a:bodyPr/>
                    <a:lstStyle/>
                    <a:p>
                      <a:pPr algn="l" fontAlgn="t"/>
                      <a:r>
                        <a:rPr lang="en-US" sz="1100" b="0" i="0" u="none" strike="noStrike">
                          <a:solidFill>
                            <a:srgbClr val="000000"/>
                          </a:solidFill>
                          <a:effectLst/>
                          <a:latin typeface="Arial" panose="020B0604020202020204" pitchFamily="34" charset="0"/>
                        </a:rPr>
                        <a:t>SP-230643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28.832 "Study on management aspects of Ultra-Reliable and Low Latency Communication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229171"/>
                  </a:ext>
                </a:extLst>
              </a:tr>
              <a:tr h="251148">
                <a:tc>
                  <a:txBody>
                    <a:bodyPr/>
                    <a:lstStyle/>
                    <a:p>
                      <a:pPr algn="l" fontAlgn="t"/>
                      <a:r>
                        <a:rPr lang="en-US" sz="1100" b="0" i="0" u="none" strike="noStrike">
                          <a:solidFill>
                            <a:srgbClr val="000000"/>
                          </a:solidFill>
                          <a:effectLst/>
                          <a:latin typeface="Arial" panose="020B0604020202020204" pitchFamily="34" charset="0"/>
                        </a:rPr>
                        <a:t>SP-230644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28.829 "Study on network and service operations for energy utilities"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8606250"/>
                  </a:ext>
                </a:extLst>
              </a:tr>
              <a:tr h="251148">
                <a:tc>
                  <a:txBody>
                    <a:bodyPr/>
                    <a:lstStyle/>
                    <a:p>
                      <a:pPr algn="l" fontAlgn="t"/>
                      <a:r>
                        <a:rPr lang="en-US" sz="1100" b="0" i="0" u="none" strike="noStrike">
                          <a:solidFill>
                            <a:srgbClr val="000000"/>
                          </a:solidFill>
                          <a:effectLst/>
                          <a:latin typeface="Arial" panose="020B0604020202020204" pitchFamily="34" charset="0"/>
                        </a:rPr>
                        <a:t>SP-230645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28.912 "Study on enhanced intent driven management services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kern="1200" dirty="0">
                          <a:solidFill>
                            <a:srgbClr val="000000"/>
                          </a:solidFill>
                          <a:effectLst/>
                          <a:latin typeface="Arial" panose="020B0604020202020204" pitchFamily="34" charset="0"/>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0094681"/>
                  </a:ext>
                </a:extLst>
              </a:tr>
              <a:tr h="251148">
                <a:tc>
                  <a:txBody>
                    <a:bodyPr/>
                    <a:lstStyle/>
                    <a:p>
                      <a:pPr algn="l" fontAlgn="t"/>
                      <a:r>
                        <a:rPr lang="en-US" sz="1100" b="0" i="0" u="none" strike="noStrike">
                          <a:solidFill>
                            <a:srgbClr val="000000"/>
                          </a:solidFill>
                          <a:effectLst/>
                          <a:latin typeface="Arial" panose="020B0604020202020204" pitchFamily="34" charset="0"/>
                        </a:rPr>
                        <a:t>SP-230646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28.834"Study on management of cloud-native Virtualized Network Functions (VNF)"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kern="1200" dirty="0">
                          <a:solidFill>
                            <a:srgbClr val="000000"/>
                          </a:solidFill>
                          <a:effectLst/>
                          <a:latin typeface="Arial" panose="020B0604020202020204" pitchFamily="34" charset="0"/>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19341293"/>
                  </a:ext>
                </a:extLst>
              </a:tr>
              <a:tr h="251148">
                <a:tc>
                  <a:txBody>
                    <a:bodyPr/>
                    <a:lstStyle/>
                    <a:p>
                      <a:pPr algn="l" fontAlgn="t"/>
                      <a:r>
                        <a:rPr lang="en-US" sz="1100" b="0" i="0" u="none" strike="noStrike">
                          <a:solidFill>
                            <a:srgbClr val="000000"/>
                          </a:solidFill>
                          <a:effectLst/>
                          <a:latin typeface="Arial" panose="020B0604020202020204" pitchFamily="34" charset="0"/>
                        </a:rPr>
                        <a:t>SP-230674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28.824 "Study on </a:t>
                      </a:r>
                      <a:r>
                        <a:rPr lang="en-US" sz="1100" b="0" i="0" u="none" strike="noStrike" dirty="0" err="1">
                          <a:solidFill>
                            <a:srgbClr val="000000"/>
                          </a:solidFill>
                          <a:effectLst/>
                          <a:latin typeface="Arial" panose="020B0604020202020204" pitchFamily="34" charset="0"/>
                        </a:rPr>
                        <a:t>on</a:t>
                      </a:r>
                      <a:r>
                        <a:rPr lang="en-US" sz="1100" b="0" i="0" u="none" strike="noStrike" dirty="0">
                          <a:solidFill>
                            <a:srgbClr val="000000"/>
                          </a:solidFill>
                          <a:effectLst/>
                          <a:latin typeface="Arial" panose="020B0604020202020204" pitchFamily="34" charset="0"/>
                        </a:rPr>
                        <a:t> network slice management capability exposure"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i="0" u="none" strike="noStrike" kern="1200" dirty="0">
                          <a:solidFill>
                            <a:srgbClr val="000000"/>
                          </a:solidFill>
                          <a:effectLst/>
                          <a:highlight>
                            <a:srgbClr val="FFFF00"/>
                          </a:highlight>
                          <a:latin typeface="Arial" panose="020B0604020202020204" pitchFamily="34" charset="0"/>
                          <a:ea typeface="+mn-ea"/>
                          <a:cs typeface="+mn-cs"/>
                        </a:rPr>
                        <a:t>Information (Note: Needs to be corrected to align with the </a:t>
                      </a:r>
                      <a:r>
                        <a:rPr lang="en-US" sz="1100" b="0" i="0" u="none" strike="noStrike" kern="1200">
                          <a:solidFill>
                            <a:srgbClr val="000000"/>
                          </a:solidFill>
                          <a:effectLst/>
                          <a:highlight>
                            <a:srgbClr val="FFFF00"/>
                          </a:highlight>
                          <a:latin typeface="Arial" panose="020B0604020202020204" pitchFamily="34" charset="0"/>
                          <a:ea typeface="+mn-ea"/>
                          <a:cs typeface="+mn-cs"/>
                        </a:rPr>
                        <a:t>reported progress 100%)</a:t>
                      </a:r>
                      <a:endParaRPr lang="sv-SE" sz="1100" b="0" i="0" u="none" strike="noStrike" kern="1200" dirty="0">
                        <a:solidFill>
                          <a:srgbClr val="000000"/>
                        </a:solidFill>
                        <a:effectLst/>
                        <a:highlight>
                          <a:srgbClr val="FFFF00"/>
                        </a:highligh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8020604"/>
                  </a:ext>
                </a:extLst>
              </a:tr>
            </a:tbl>
          </a:graphicData>
        </a:graphic>
      </p:graphicFrame>
    </p:spTree>
    <p:extLst>
      <p:ext uri="{BB962C8B-B14F-4D97-AF65-F5344CB8AC3E}">
        <p14:creationId xmlns:p14="http://schemas.microsoft.com/office/powerpoint/2010/main" val="15685955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79572588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nvGraphicFramePr>
        <p:xfrm>
          <a:off x="723900" y="1889721"/>
          <a:ext cx="10858502" cy="3037339"/>
        </p:xfrm>
        <a:graphic>
          <a:graphicData uri="http://schemas.openxmlformats.org/drawingml/2006/table">
            <a:tbl>
              <a:tblPr/>
              <a:tblGrid>
                <a:gridCol w="1369595">
                  <a:extLst>
                    <a:ext uri="{9D8B030D-6E8A-4147-A177-3AD203B41FA5}">
                      <a16:colId xmlns:a16="http://schemas.microsoft.com/office/drawing/2014/main" val="20000"/>
                    </a:ext>
                  </a:extLst>
                </a:gridCol>
                <a:gridCol w="7130515">
                  <a:extLst>
                    <a:ext uri="{9D8B030D-6E8A-4147-A177-3AD203B41FA5}">
                      <a16:colId xmlns:a16="http://schemas.microsoft.com/office/drawing/2014/main" val="20001"/>
                    </a:ext>
                  </a:extLst>
                </a:gridCol>
                <a:gridCol w="2358392">
                  <a:extLst>
                    <a:ext uri="{9D8B030D-6E8A-4147-A177-3AD203B41FA5}">
                      <a16:colId xmlns:a16="http://schemas.microsoft.com/office/drawing/2014/main" val="1853449902"/>
                    </a:ext>
                  </a:extLst>
                </a:gridCol>
              </a:tblGrid>
              <a:tr h="68202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SP-230621</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l">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IMS Data Channel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Mobile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SP-230622</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SID on Charging Aspects of Ranging and Sidelink Positioning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Telecommunications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42084120"/>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SP-230623</a:t>
                      </a:r>
                    </a:p>
                    <a:p>
                      <a:pPr marL="0" marR="0" algn="ctr">
                        <a:spcBef>
                          <a:spcPts val="0"/>
                        </a:spcBef>
                        <a:spcAft>
                          <a:spcPts val="900"/>
                        </a:spcAft>
                      </a:pP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for SMF and MB-SMF to Support 5G Multicast-broadcast Services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Mobile M2M Company Ltd.</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6216114"/>
                  </a:ext>
                </a:extLst>
              </a:tr>
              <a:tr h="309645">
                <a:tc>
                  <a:txBody>
                    <a:bodyPr/>
                    <a:lstStyle/>
                    <a:p>
                      <a:pPr marL="0" marR="0" algn="ctr">
                        <a:spcBef>
                          <a:spcPts val="0"/>
                        </a:spcBef>
                        <a:spcAft>
                          <a:spcPts val="900"/>
                        </a:spcAft>
                      </a:pPr>
                      <a:r>
                        <a:rPr kumimoji="0" lang="en-US" sz="16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SP-230625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l">
                        <a:spcBef>
                          <a:spcPts val="0"/>
                        </a:spcBef>
                        <a:spcAft>
                          <a:spcPts val="900"/>
                        </a:spcAft>
                      </a:pPr>
                      <a:r>
                        <a:rPr kumimoji="0" lang="en-US" sz="1600" b="1"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New WID on Charging enhancement for Network Slice based wholesale in roaming</a:t>
                      </a:r>
                    </a:p>
                    <a:p>
                      <a:pPr marL="0" marR="0" algn="l">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(WID to be sent for approval and set as completed based on the approval of the CR package in SP-230664 under this WID)</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MATRIXX Software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49558670"/>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1847447188"/>
              </p:ext>
            </p:extLst>
          </p:nvPr>
        </p:nvGraphicFramePr>
        <p:xfrm>
          <a:off x="232527" y="1275623"/>
          <a:ext cx="11726945" cy="4939683"/>
        </p:xfrm>
        <a:graphic>
          <a:graphicData uri="http://schemas.openxmlformats.org/drawingml/2006/table">
            <a:tbl>
              <a:tblPr firstRow="1" firstCol="1" bandRow="1">
                <a:tableStyleId>{F5AB1C69-6EDB-4FF4-983F-18BD219EF322}</a:tableStyleId>
              </a:tblPr>
              <a:tblGrid>
                <a:gridCol w="709516">
                  <a:extLst>
                    <a:ext uri="{9D8B030D-6E8A-4147-A177-3AD203B41FA5}">
                      <a16:colId xmlns:a16="http://schemas.microsoft.com/office/drawing/2014/main" val="20000"/>
                    </a:ext>
                  </a:extLst>
                </a:gridCol>
                <a:gridCol w="5661059">
                  <a:extLst>
                    <a:ext uri="{9D8B030D-6E8A-4147-A177-3AD203B41FA5}">
                      <a16:colId xmlns:a16="http://schemas.microsoft.com/office/drawing/2014/main" val="20001"/>
                    </a:ext>
                  </a:extLst>
                </a:gridCol>
                <a:gridCol w="1115242">
                  <a:extLst>
                    <a:ext uri="{9D8B030D-6E8A-4147-A177-3AD203B41FA5}">
                      <a16:colId xmlns:a16="http://schemas.microsoft.com/office/drawing/2014/main" val="20002"/>
                    </a:ext>
                  </a:extLst>
                </a:gridCol>
                <a:gridCol w="906676">
                  <a:extLst>
                    <a:ext uri="{9D8B030D-6E8A-4147-A177-3AD203B41FA5}">
                      <a16:colId xmlns:a16="http://schemas.microsoft.com/office/drawing/2014/main" val="20005"/>
                    </a:ext>
                  </a:extLst>
                </a:gridCol>
                <a:gridCol w="498254">
                  <a:extLst>
                    <a:ext uri="{9D8B030D-6E8A-4147-A177-3AD203B41FA5}">
                      <a16:colId xmlns:a16="http://schemas.microsoft.com/office/drawing/2014/main" val="20006"/>
                    </a:ext>
                  </a:extLst>
                </a:gridCol>
                <a:gridCol w="724891">
                  <a:extLst>
                    <a:ext uri="{9D8B030D-6E8A-4147-A177-3AD203B41FA5}">
                      <a16:colId xmlns:a16="http://schemas.microsoft.com/office/drawing/2014/main" val="3182844481"/>
                    </a:ext>
                  </a:extLst>
                </a:gridCol>
                <a:gridCol w="580100">
                  <a:extLst>
                    <a:ext uri="{9D8B030D-6E8A-4147-A177-3AD203B41FA5}">
                      <a16:colId xmlns:a16="http://schemas.microsoft.com/office/drawing/2014/main" val="20007"/>
                    </a:ext>
                  </a:extLst>
                </a:gridCol>
                <a:gridCol w="1531207">
                  <a:extLst>
                    <a:ext uri="{9D8B030D-6E8A-4147-A177-3AD203B41FA5}">
                      <a16:colId xmlns:a16="http://schemas.microsoft.com/office/drawing/2014/main" val="20008"/>
                    </a:ext>
                  </a:extLst>
                </a:gridCol>
              </a:tblGrid>
              <a:tr h="391472">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(dd/mm/yyyy)</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64427">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28126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p>
                      <a:pPr marL="0" algn="ctr" defTabSz="1219170" rtl="0" eaLnBrk="1" fontAlgn="t" latinLnBrk="0" hangingPunct="1"/>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of Network Slicing Phase 2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NETSLICE_CH_Ph2</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SP-230176</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40 %</a:t>
                      </a:r>
                    </a:p>
                  </a:txBody>
                  <a:tcPr marL="48003" marR="48003" marT="0" marB="0" anchor="ctr"/>
                </a:tc>
                <a:tc>
                  <a:txBody>
                    <a:bodyPr/>
                    <a:lstStyle/>
                    <a:p>
                      <a:pPr algn="ctr">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34590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for Charging Aspects for NSSAA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NSSAA_CH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SP-230182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558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eNPN_CH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03/03/2024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SP-230177</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10 %</a:t>
                      </a: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4"/>
                  </a:ext>
                </a:extLst>
              </a:tr>
              <a:tr h="28470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B050"/>
                          </a:solidFill>
                          <a:effectLst/>
                          <a:latin typeface="Arial" panose="020B0604020202020204" pitchFamily="34" charset="0"/>
                          <a:ea typeface="+mn-ea"/>
                          <a:cs typeface="+mn-cs"/>
                        </a:rPr>
                        <a:t>CHF Distributed Availability </a:t>
                      </a:r>
                      <a:endParaRPr lang="nl-NL" sz="1200" b="1" i="0" u="none" strike="noStrike" kern="1200" dirty="0">
                        <a:solidFill>
                          <a:srgbClr val="00B05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DIST_CH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09/09/2023</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SP-230179</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5"/>
                  </a:ext>
                </a:extLst>
              </a:tr>
              <a:tr h="28470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B050"/>
                          </a:solidFill>
                          <a:effectLst/>
                          <a:latin typeface="Arial" panose="020B0604020202020204" pitchFamily="34" charset="0"/>
                          <a:ea typeface="+mn-ea"/>
                          <a:cs typeface="+mn-cs"/>
                        </a:rPr>
                        <a:t>Charging enhancement for Network Slice based wholesale in roaming</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DUMMY</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SP-230625</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For completion</a:t>
                      </a:r>
                    </a:p>
                  </a:txBody>
                  <a:tcPr marL="48003" marR="48003" marT="0" marB="0" anchor="ctr"/>
                </a:tc>
                <a:extLst>
                  <a:ext uri="{0D108BD9-81ED-4DB2-BD59-A6C34878D82A}">
                    <a16:rowId xmlns:a16="http://schemas.microsoft.com/office/drawing/2014/main" val="2757475707"/>
                  </a:ext>
                </a:extLst>
              </a:tr>
              <a:tr h="101918">
                <a:tc>
                  <a:txBody>
                    <a:bodyPr/>
                    <a:lstStyle/>
                    <a:p>
                      <a:endParaRPr lang="en-US" dirty="0"/>
                    </a:p>
                  </a:txBody>
                  <a:tcPr marL="12700" marR="12700" marT="12703"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nl-NL" sz="1400" b="1" i="0" u="none" strike="noStrike" kern="1200" dirty="0">
                          <a:solidFill>
                            <a:srgbClr val="FF0000"/>
                          </a:solidFill>
                          <a:effectLst/>
                          <a:latin typeface="Arial" panose="020B0604020202020204" pitchFamily="34" charset="0"/>
                          <a:ea typeface="+mn-ea"/>
                          <a:cs typeface="+mn-cs"/>
                        </a:rPr>
                        <a:t>Rel-18 Studies</a:t>
                      </a:r>
                      <a:endParaRPr lang="en-US" sz="1400" b="1" i="0" u="none" strike="noStrike" kern="1200" dirty="0">
                        <a:solidFill>
                          <a:srgbClr val="FF0000"/>
                        </a:solidFill>
                        <a:effectLst/>
                        <a:latin typeface="Arial" panose="020B0604020202020204" pitchFamily="34" charset="0"/>
                        <a:ea typeface="+mn-ea"/>
                        <a:cs typeface="+mn-cs"/>
                      </a:endParaRPr>
                    </a:p>
                  </a:txBody>
                  <a:tcPr marL="9525" marR="9525" marT="9525" marB="9525"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txBody>
                  <a:tcPr marL="48003" marR="48003" marT="0" marB="0" anchor="ctr"/>
                </a:tc>
                <a:tc>
                  <a:txBody>
                    <a:bodyPr/>
                    <a:lstStyle/>
                    <a:p>
                      <a:endParaRPr lang="en-US" dirty="0"/>
                    </a:p>
                  </a:txBody>
                  <a:tcPr marL="48003" marR="48003" marT="0" marB="0" anchor="ctr"/>
                </a:tc>
                <a:extLst>
                  <a:ext uri="{0D108BD9-81ED-4DB2-BD59-A6C34878D82A}">
                    <a16:rowId xmlns:a16="http://schemas.microsoft.com/office/drawing/2014/main" val="10006"/>
                  </a:ext>
                </a:extLst>
              </a:tr>
              <a:tr h="34078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Nchf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FS_NCHF_Ph2</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24/03/2023 </a:t>
                      </a:r>
                      <a:r>
                        <a:rPr lang="en-GB" sz="900" kern="1200" dirty="0">
                          <a:solidFill>
                            <a:srgbClr val="0000FF"/>
                          </a:solidFill>
                          <a:latin typeface="+mn-lt"/>
                          <a:ea typeface="+mn-ea"/>
                          <a:cs typeface="+mn-cs"/>
                        </a:rPr>
                        <a:t>-&gt; 12/12/2023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88</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indent="0" algn="ctr" defTabSz="914296" rtl="0" eaLnBrk="1" latinLnBrk="0" hangingPunct="1">
                        <a:lnSpc>
                          <a:spcPct val="107000"/>
                        </a:lnSpc>
                        <a:spcAft>
                          <a:spcPts val="800"/>
                        </a:spcAft>
                      </a:pPr>
                      <a:r>
                        <a:rPr lang="en-US" altLang="zh-CN" sz="900" kern="1200" dirty="0">
                          <a:solidFill>
                            <a:srgbClr val="FF0000"/>
                          </a:solidFill>
                          <a:latin typeface="+mn-lt"/>
                          <a:ea typeface="+mn-ea"/>
                          <a:cs typeface="+mn-cs"/>
                        </a:rPr>
                        <a:t>92 %</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7"/>
                  </a:ext>
                </a:extLst>
              </a:tr>
              <a:tr h="33962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FS_CHROAM</a:t>
                      </a:r>
                      <a:endParaRPr lang="fr-FR"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mn-cs"/>
                        </a:rPr>
                        <a:t>24/03/2023 </a:t>
                      </a:r>
                      <a:r>
                        <a:rPr kumimoji="0" lang="en-GB" sz="900" b="0" i="0" u="none" strike="noStrike" kern="1200" cap="none" spc="0" normalizeH="0" baseline="0" noProof="0" dirty="0">
                          <a:ln>
                            <a:noFill/>
                          </a:ln>
                          <a:solidFill>
                            <a:srgbClr val="0000FF"/>
                          </a:solidFill>
                          <a:effectLst/>
                          <a:uLnTx/>
                          <a:uFillTx/>
                          <a:latin typeface="+mn-lt"/>
                          <a:ea typeface="+mn-ea"/>
                          <a:cs typeface="+mn-cs"/>
                        </a:rPr>
                        <a:t>-&gt; 09/09/2023</a:t>
                      </a:r>
                      <a:endParaRPr kumimoji="0" lang="en-GB" sz="900" b="0" i="0" u="none" strike="noStrike" kern="1200" cap="none" spc="0" normalizeH="0" baseline="0" noProof="0" dirty="0">
                        <a:ln>
                          <a:noFill/>
                        </a:ln>
                        <a:solidFill>
                          <a:srgbClr val="0000FF"/>
                        </a:solidFill>
                        <a:effectLst/>
                        <a:uLnTx/>
                        <a:uFillTx/>
                        <a:latin typeface="Calibri"/>
                        <a:ea typeface="+mn-ea"/>
                        <a:cs typeface="+mn-cs"/>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95</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indent="0" algn="ctr" defTabSz="914296" rtl="0" eaLnBrk="1" latinLnBrk="0" hangingPunct="1">
                        <a:lnSpc>
                          <a:spcPct val="107000"/>
                        </a:lnSpc>
                        <a:spcAft>
                          <a:spcPts val="800"/>
                        </a:spcAft>
                      </a:pPr>
                      <a:r>
                        <a:rPr lang="en-US" altLang="zh-CN" sz="900" kern="1200" dirty="0">
                          <a:solidFill>
                            <a:srgbClr val="FF0000"/>
                          </a:solidFill>
                          <a:latin typeface="+mn-lt"/>
                          <a:ea typeface="+mn-ea"/>
                          <a:cs typeface="+mn-cs"/>
                        </a:rPr>
                        <a:t>99 %</a:t>
                      </a:r>
                      <a:endParaRPr lang="en-GB" sz="900" kern="1200" dirty="0">
                        <a:solidFill>
                          <a:srgbClr val="FF000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dirty="0">
                          <a:solidFill>
                            <a:srgbClr val="FF0000"/>
                          </a:solidFill>
                        </a:rPr>
                        <a:t>Expected completion for SA#101</a:t>
                      </a:r>
                    </a:p>
                  </a:txBody>
                  <a:tcPr marL="48003" marR="48003" marT="0" marB="0" anchor="ctr"/>
                </a:tc>
                <a:extLst>
                  <a:ext uri="{0D108BD9-81ED-4DB2-BD59-A6C34878D82A}">
                    <a16:rowId xmlns:a16="http://schemas.microsoft.com/office/drawing/2014/main" val="3141432467"/>
                  </a:ext>
                </a:extLst>
              </a:tr>
              <a:tr h="316127">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Time Sensitive Networking charging</a:t>
                      </a:r>
                      <a:endParaRPr lang="en-US" sz="1200" b="1" i="0" u="none" strike="noStrike" kern="1200" dirty="0">
                        <a:solidFill>
                          <a:schemeClr val="bg1">
                            <a:lumMod val="50000"/>
                          </a:schemeClr>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FS_TSNCH</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 </a:t>
                      </a:r>
                      <a:r>
                        <a:rPr lang="en-GB" sz="900" kern="1200" dirty="0">
                          <a:solidFill>
                            <a:srgbClr val="0000FF"/>
                          </a:solidFill>
                          <a:latin typeface="+mn-lt"/>
                          <a:ea typeface="+mn-ea"/>
                          <a:cs typeface="+mn-cs"/>
                        </a:rPr>
                        <a:t>-&gt; 12/12/2023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25%</a:t>
                      </a:r>
                    </a:p>
                  </a:txBody>
                  <a:tcPr marL="48003" marR="48003" marT="0"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70 %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kern="1200" dirty="0">
                          <a:solidFill>
                            <a:srgbClr val="FF0000"/>
                          </a:solidFill>
                          <a:latin typeface="+mn-lt"/>
                          <a:ea typeface="+mn-ea"/>
                          <a:cs typeface="+mn-cs"/>
                        </a:rPr>
                        <a:t>TR for Information</a:t>
                      </a:r>
                    </a:p>
                  </a:txBody>
                  <a:tcPr marL="48003" marR="48003" marT="0" marB="0" anchor="ctr"/>
                </a:tc>
                <a:extLst>
                  <a:ext uri="{0D108BD9-81ED-4DB2-BD59-A6C34878D82A}">
                    <a16:rowId xmlns:a16="http://schemas.microsoft.com/office/drawing/2014/main" val="892005409"/>
                  </a:ext>
                </a:extLst>
              </a:tr>
              <a:tr h="27429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12 %</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9963600"/>
                  </a:ext>
                </a:extLst>
              </a:tr>
              <a:tr h="2925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r>
                        <a:rPr lang="en-GB" sz="900" kern="1200" dirty="0">
                          <a:solidFill>
                            <a:srgbClr val="0000FF"/>
                          </a:solidFill>
                          <a:latin typeface="+mn-lt"/>
                          <a:ea typeface="+mn-ea"/>
                          <a:cs typeface="+mn-cs"/>
                        </a:rPr>
                        <a:t> -&gt; 12/12/2023</a:t>
                      </a:r>
                    </a:p>
                  </a:txBody>
                  <a:tcPr marL="48003" marR="48003" marT="0" marB="0" anchor="ctr"/>
                </a:tc>
                <a:tc>
                  <a:txBody>
                    <a:bodyPr/>
                    <a:lstStyle/>
                    <a:p>
                      <a:pPr algn="ctr" fontAlgn="t"/>
                      <a:r>
                        <a:rPr lang="en-GB" sz="800" kern="1200" dirty="0">
                          <a:solidFill>
                            <a:schemeClr val="dk1"/>
                          </a:solidFill>
                          <a:latin typeface="+mn-lt"/>
                          <a:ea typeface="+mn-ea"/>
                          <a:cs typeface="+mn-cs"/>
                        </a:rPr>
                        <a:t>8%</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kern="1200" dirty="0">
                          <a:solidFill>
                            <a:srgbClr val="FF0000"/>
                          </a:solidFill>
                          <a:latin typeface="+mn-lt"/>
                          <a:ea typeface="+mn-ea"/>
                          <a:cs typeface="+mn-cs"/>
                        </a:rPr>
                        <a:t>TR for Information</a:t>
                      </a:r>
                    </a:p>
                  </a:txBody>
                  <a:tcPr marL="48003" marR="48003" marT="0" marB="0" anchor="ctr"/>
                </a:tc>
                <a:extLst>
                  <a:ext uri="{0D108BD9-81ED-4DB2-BD59-A6C34878D82A}">
                    <a16:rowId xmlns:a16="http://schemas.microsoft.com/office/drawing/2014/main" val="1480612945"/>
                  </a:ext>
                </a:extLst>
              </a:tr>
              <a:tr h="3180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30 %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r h="390690">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3848435437"/>
                  </a:ext>
                </a:extLst>
              </a:tr>
            </a:tbl>
          </a:graphicData>
        </a:graphic>
      </p:graphicFrame>
      <p:sp>
        <p:nvSpPr>
          <p:cNvPr id="6259" name="TextBox 1"/>
          <p:cNvSpPr txBox="1">
            <a:spLocks noChangeArrowheads="1"/>
          </p:cNvSpPr>
          <p:nvPr/>
        </p:nvSpPr>
        <p:spPr bwMode="auto">
          <a:xfrm>
            <a:off x="404027" y="6159917"/>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16/06/2024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5%</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SP-230176</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40 %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76811" y="2667000"/>
            <a:ext cx="10925672"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12 pCRs for TS 28.203 were approved covering</a:t>
            </a:r>
          </a:p>
          <a:p>
            <a:pPr lvl="2">
              <a:spcBef>
                <a:spcPts val="0"/>
              </a:spcBef>
              <a:spcAft>
                <a:spcPts val="0"/>
              </a:spcAft>
              <a:defRPr/>
            </a:pPr>
            <a:r>
              <a:rPr lang="en-US" sz="1400" dirty="0">
                <a:latin typeface="Calibri" pitchFamily="34" charset="0"/>
                <a:ea typeface="宋体" pitchFamily="2" charset="-122"/>
                <a:cs typeface="Arial" charset="0"/>
              </a:rPr>
              <a:t>introduction of architecture</a:t>
            </a:r>
          </a:p>
          <a:p>
            <a:pPr lvl="2">
              <a:spcBef>
                <a:spcPts val="0"/>
              </a:spcBef>
              <a:spcAft>
                <a:spcPts val="0"/>
              </a:spcAft>
              <a:defRPr/>
            </a:pPr>
            <a:r>
              <a:rPr lang="en-US" sz="1400" dirty="0">
                <a:latin typeface="Calibri" pitchFamily="34" charset="0"/>
                <a:ea typeface="宋体" pitchFamily="2" charset="-122"/>
                <a:cs typeface="Arial" charset="0"/>
              </a:rPr>
              <a:t>Introduction of  charging and charging scenarios principles</a:t>
            </a:r>
          </a:p>
          <a:p>
            <a:pPr lvl="2">
              <a:spcBef>
                <a:spcPts val="0"/>
              </a:spcBef>
              <a:spcAft>
                <a:spcPts val="0"/>
              </a:spcAft>
              <a:defRPr/>
            </a:pPr>
            <a:r>
              <a:rPr lang="en-US" altLang="zh-CN" sz="1400" dirty="0">
                <a:latin typeface="Calibri" pitchFamily="34" charset="0"/>
                <a:ea typeface="宋体" pitchFamily="2" charset="-122"/>
                <a:cs typeface="Arial" charset="0"/>
              </a:rPr>
              <a:t>Introduce triggers and message flows </a:t>
            </a:r>
          </a:p>
          <a:p>
            <a:pPr lvl="2">
              <a:spcBef>
                <a:spcPts val="0"/>
              </a:spcBef>
              <a:spcAft>
                <a:spcPts val="0"/>
              </a:spcAft>
              <a:defRPr/>
            </a:pPr>
            <a:r>
              <a:rPr lang="en-US" altLang="zh-CN" sz="1400" dirty="0">
                <a:latin typeface="Calibri" pitchFamily="34" charset="0"/>
                <a:ea typeface="宋体" pitchFamily="2" charset="-122"/>
                <a:cs typeface="Arial" charset="0"/>
              </a:rPr>
              <a:t>Solve Editor's Note on charged party</a:t>
            </a:r>
          </a:p>
          <a:p>
            <a:pPr lvl="2">
              <a:spcBef>
                <a:spcPts val="0"/>
              </a:spcBef>
              <a:spcAft>
                <a:spcPts val="0"/>
              </a:spcAft>
              <a:defRPr/>
            </a:pPr>
            <a:r>
              <a:rPr lang="en-US" altLang="zh-CN" sz="1400" dirty="0">
                <a:latin typeface="Calibri" pitchFamily="34" charset="0"/>
                <a:ea typeface="宋体" pitchFamily="2" charset="-122"/>
                <a:cs typeface="Arial" charset="0"/>
              </a:rPr>
              <a:t>Introduce Nb of UEs PEC and ECUR message flows</a:t>
            </a:r>
          </a:p>
          <a:p>
            <a:pPr lvl="2">
              <a:spcBef>
                <a:spcPts val="0"/>
              </a:spcBef>
              <a:spcAft>
                <a:spcPts val="0"/>
              </a:spcAft>
              <a:defRPr/>
            </a:pPr>
            <a:r>
              <a:rPr lang="en-US" altLang="zh-CN" sz="1400" dirty="0">
                <a:latin typeface="Calibri" pitchFamily="34" charset="0"/>
                <a:ea typeface="宋体" pitchFamily="2" charset="-122"/>
                <a:cs typeface="Arial" charset="0"/>
              </a:rPr>
              <a:t>Introduce Nb of PDUs PEC, IEC and ECUR message flows</a:t>
            </a:r>
          </a:p>
          <a:p>
            <a:pPr lvl="2">
              <a:spcBef>
                <a:spcPts val="0"/>
              </a:spcBef>
              <a:spcAft>
                <a:spcPts val="0"/>
              </a:spcAft>
              <a:defRPr/>
            </a:pPr>
            <a:r>
              <a:rPr lang="en-US" altLang="zh-CN" sz="1400" dirty="0">
                <a:latin typeface="Calibri" pitchFamily="34" charset="0"/>
                <a:ea typeface="宋体" pitchFamily="2" charset="-122"/>
                <a:cs typeface="Arial" charset="0"/>
              </a:rPr>
              <a:t>Introduce message flows SCUR combining Nb of UEs and Nb of PDUs</a:t>
            </a:r>
          </a:p>
          <a:p>
            <a:pPr lvl="1">
              <a:spcBef>
                <a:spcPts val="0"/>
              </a:spcBef>
              <a:spcAft>
                <a:spcPts val="0"/>
              </a:spcAft>
              <a:defRPr/>
            </a:pPr>
            <a:r>
              <a:rPr lang="en-US" altLang="zh-CN" sz="1400" dirty="0">
                <a:latin typeface="Calibri" pitchFamily="34" charset="0"/>
                <a:ea typeface="宋体" pitchFamily="2" charset="-122"/>
                <a:cs typeface="Arial" charset="0"/>
              </a:rPr>
              <a:t>Draft TS 28.203</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marR="0" lvl="1">
              <a:spcBef>
                <a:spcPts val="0"/>
              </a:spcBef>
              <a:spcAft>
                <a:spcPts val="600"/>
              </a:spcAft>
              <a:defRPr/>
            </a:pPr>
            <a:r>
              <a:rPr lang="de-DE" sz="1400" kern="0" dirty="0"/>
              <a:t>complement on stage 2 parameter definitions</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02167" y="357332"/>
            <a:ext cx="9590561" cy="1143000"/>
          </a:xfrm>
        </p:spPr>
        <p:txBody>
          <a:bodyPr/>
          <a:lstStyle/>
          <a:p>
            <a:r>
              <a:rPr lang="en-US" altLang="en-US" sz="3200" b="1" dirty="0"/>
              <a:t>Rel-18 Charging aspects for Charging Aspects for NSSAA </a:t>
            </a:r>
            <a:br>
              <a:rPr lang="en-US" altLang="en-US" sz="3200" b="1" dirty="0"/>
            </a:b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Charging Aspects for NSSAA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NSSAA_CH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16/06/2024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SP-230182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10 %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7 pCRs for TS 28.204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TS</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reference, terms and abbreviations</a:t>
            </a:r>
          </a:p>
          <a:p>
            <a:pPr lvl="2">
              <a:spcBef>
                <a:spcPts val="0"/>
              </a:spcBef>
              <a:spcAft>
                <a:spcPts val="0"/>
              </a:spcAft>
              <a:defRPr/>
            </a:pPr>
            <a:r>
              <a:rPr lang="en-US" altLang="zh-CN" sz="1400" dirty="0">
                <a:latin typeface="Calibri" pitchFamily="34" charset="0"/>
                <a:ea typeface="宋体" pitchFamily="2" charset="-122"/>
                <a:cs typeface="Arial" charset="0"/>
              </a:rPr>
              <a:t> Introduce architecture</a:t>
            </a:r>
          </a:p>
          <a:p>
            <a:pPr lvl="2">
              <a:spcBef>
                <a:spcPts val="0"/>
              </a:spcBef>
              <a:spcAft>
                <a:spcPts val="0"/>
              </a:spcAft>
              <a:defRPr/>
            </a:pPr>
            <a:r>
              <a:rPr lang="en-US" altLang="zh-CN" sz="1400" dirty="0">
                <a:latin typeface="Calibri" pitchFamily="34" charset="0"/>
                <a:ea typeface="宋体" pitchFamily="2" charset="-122"/>
                <a:cs typeface="Arial" charset="0"/>
              </a:rPr>
              <a:t>Introduce charging principles </a:t>
            </a:r>
          </a:p>
          <a:p>
            <a:pPr lvl="1">
              <a:spcBef>
                <a:spcPts val="0"/>
              </a:spcBef>
              <a:spcAft>
                <a:spcPts val="0"/>
              </a:spcAft>
              <a:defRPr/>
            </a:pPr>
            <a:r>
              <a:rPr lang="en-US" altLang="zh-CN" sz="1400" dirty="0">
                <a:latin typeface="Calibri" pitchFamily="34" charset="0"/>
                <a:ea typeface="宋体" pitchFamily="2" charset="-122"/>
                <a:cs typeface="Arial" charset="0"/>
              </a:rPr>
              <a:t>Draft TS 28.204</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marR="0" lvl="1">
              <a:spcBef>
                <a:spcPts val="0"/>
              </a:spcBef>
              <a:spcAft>
                <a:spcPts val="600"/>
              </a:spcAft>
              <a:defRPr/>
            </a:pPr>
            <a:r>
              <a:rPr lang="en-US" sz="1400" dirty="0">
                <a:latin typeface="Calibri" pitchFamily="34" charset="0"/>
                <a:ea typeface="宋体" pitchFamily="2" charset="-122"/>
                <a:cs typeface="Arial" charset="0"/>
              </a:rPr>
              <a:t>complement message flows and on stage 2 parameter definitions</a:t>
            </a:r>
          </a:p>
        </p:txBody>
      </p:sp>
    </p:spTree>
    <p:extLst>
      <p:ext uri="{BB962C8B-B14F-4D97-AF65-F5344CB8AC3E}">
        <p14:creationId xmlns:p14="http://schemas.microsoft.com/office/powerpoint/2010/main" val="92976717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a:t>
            </a:r>
            <a:r>
              <a:rPr lang="en-US" altLang="en-US" sz="3200" b="1" dirty="0"/>
              <a:t>Charging Aspects for Enhanced support of Non-Public Networks</a:t>
            </a:r>
            <a:endParaRPr lang="en-GB" altLang="en-US" sz="32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eNPN_CH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03/03/2024</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SP-230177</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800" kern="1200" dirty="0">
                          <a:solidFill>
                            <a:srgbClr val="FF0000"/>
                          </a:solidFill>
                          <a:latin typeface="+mn-lt"/>
                          <a:ea typeface="+mn-ea"/>
                          <a:cs typeface="+mn-cs"/>
                        </a:rPr>
                        <a:t>10 %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6 CRs were approved covering</a:t>
            </a:r>
          </a:p>
          <a:p>
            <a:pPr lvl="2">
              <a:spcBef>
                <a:spcPts val="0"/>
              </a:spcBef>
              <a:spcAft>
                <a:spcPts val="0"/>
              </a:spcAft>
              <a:defRPr/>
            </a:pPr>
            <a:r>
              <a:rPr lang="en-US" sz="1400" dirty="0">
                <a:latin typeface="Calibri" pitchFamily="34" charset="0"/>
                <a:ea typeface="宋体" pitchFamily="2" charset="-122"/>
                <a:cs typeface="Arial" charset="0"/>
              </a:rPr>
              <a:t>Introduction of identifier of SNPN for 5G data connectivity charging </a:t>
            </a:r>
          </a:p>
          <a:p>
            <a:pPr lvl="2">
              <a:spcBef>
                <a:spcPts val="0"/>
              </a:spcBef>
              <a:spcAft>
                <a:spcPts val="0"/>
              </a:spcAft>
              <a:defRPr/>
            </a:pPr>
            <a:r>
              <a:rPr lang="en-US" sz="1400" dirty="0">
                <a:latin typeface="Calibri" pitchFamily="34" charset="0"/>
                <a:ea typeface="宋体" pitchFamily="2" charset="-122"/>
                <a:cs typeface="Arial" charset="0"/>
              </a:rPr>
              <a:t>Introduction of identifier of SNPN for 5G connection and mobility charging</a:t>
            </a:r>
            <a:r>
              <a:rPr lang="en-US" altLang="zh-CN" sz="1400" dirty="0">
                <a:latin typeface="Calibri" pitchFamily="34" charset="0"/>
                <a:ea typeface="宋体" pitchFamily="2" charset="-122"/>
                <a:cs typeface="Arial" charset="0"/>
              </a:rPr>
              <a:t> </a:t>
            </a:r>
          </a:p>
          <a:p>
            <a:pPr marL="457200"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Start the Introduce more solutions</a:t>
            </a:r>
          </a:p>
          <a:p>
            <a:pPr marL="457200" lvl="1" indent="0">
              <a:buNone/>
              <a:defRPr/>
            </a:pP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951715627"/>
              </p:ext>
            </p:extLst>
          </p:nvPr>
        </p:nvGraphicFramePr>
        <p:xfrm>
          <a:off x="1215189" y="1398741"/>
          <a:ext cx="9955574" cy="429175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29 Jan – 2 Feb</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15 - 19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27 - 31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TTA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SA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19 - 23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14 - 18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TSDSI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SA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18 - 22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spTree>
    <p:extLst>
      <p:ext uri="{BB962C8B-B14F-4D97-AF65-F5344CB8AC3E}">
        <p14:creationId xmlns:p14="http://schemas.microsoft.com/office/powerpoint/2010/main" val="693861196"/>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solidFill>
                  <a:srgbClr val="00B050"/>
                </a:solidFill>
              </a:rPr>
              <a:t>Rel-18 </a:t>
            </a:r>
            <a:r>
              <a:rPr lang="en-US" altLang="en-US" sz="3200" b="1" dirty="0">
                <a:solidFill>
                  <a:srgbClr val="00B050"/>
                </a:solidFill>
              </a:rPr>
              <a:t>CHF Distributed Availability </a:t>
            </a:r>
            <a:endParaRPr lang="en-GB" altLang="en-US" sz="3200" b="1" dirty="0">
              <a:solidFill>
                <a:srgbClr val="00B050"/>
              </a:solidFill>
            </a:endParaRP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990029</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B050"/>
                          </a:solidFill>
                          <a:effectLst/>
                          <a:latin typeface="Arial" panose="020B0604020202020204" pitchFamily="34" charset="0"/>
                          <a:ea typeface="+mn-ea"/>
                          <a:cs typeface="+mn-cs"/>
                        </a:rPr>
                        <a:t>CHF Distributed Availability </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DIST_CH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09/09/2023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SP-230179</a:t>
                      </a:r>
                    </a:p>
                  </a:txBody>
                  <a:tcPr marL="12700" marR="12700" marT="12703" marB="0" anchor="ctr"/>
                </a:tc>
                <a:tc>
                  <a:txBody>
                    <a:bodyPr/>
                    <a:lstStyle/>
                    <a:p>
                      <a:pPr algn="ctr" fontAlgn="t"/>
                      <a:r>
                        <a:rPr lang="en-GB" altLang="zh-CN" sz="1100" kern="1200" dirty="0">
                          <a:solidFill>
                            <a:srgbClr val="00B050"/>
                          </a:solidFill>
                          <a:latin typeface="+mn-lt"/>
                          <a:ea typeface="+mn-ea"/>
                          <a:cs typeface="+mn-cs"/>
                        </a:rPr>
                        <a:t>100 %</a:t>
                      </a:r>
                      <a:endParaRPr lang="en-GB" sz="1100" kern="1200" dirty="0">
                        <a:solidFill>
                          <a:srgbClr val="00B050"/>
                        </a:solidFill>
                        <a:latin typeface="+mn-lt"/>
                        <a:ea typeface="+mn-ea"/>
                        <a:cs typeface="+mn-cs"/>
                      </a:endParaRP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kern="0" dirty="0"/>
              <a:t>CR for TS 32.240 was approved covering central and Local/Edge Deployment Model Annex</a:t>
            </a:r>
          </a:p>
          <a:p>
            <a:pPr lvl="1">
              <a:spcBef>
                <a:spcPts val="0"/>
              </a:spcBef>
              <a:spcAft>
                <a:spcPts val="0"/>
              </a:spcAft>
              <a:defRPr/>
            </a:pPr>
            <a:endParaRPr lang="en-US" altLang="zh-CN" sz="1400" kern="0" dirty="0"/>
          </a:p>
          <a:p>
            <a:pPr marL="457200"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Work Item completed</a:t>
            </a:r>
          </a:p>
        </p:txBody>
      </p:sp>
    </p:spTree>
    <p:extLst>
      <p:ext uri="{BB962C8B-B14F-4D97-AF65-F5344CB8AC3E}">
        <p14:creationId xmlns:p14="http://schemas.microsoft.com/office/powerpoint/2010/main" val="411222306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91604"/>
            <a:ext cx="9999023" cy="1232371"/>
          </a:xfrm>
        </p:spPr>
        <p:txBody>
          <a:bodyPr/>
          <a:lstStyle/>
          <a:p>
            <a:r>
              <a:rPr lang="en-GB" altLang="en-US" sz="3200" b="1" dirty="0">
                <a:solidFill>
                  <a:srgbClr val="00B050"/>
                </a:solidFill>
              </a:rPr>
              <a:t>Rel-18 </a:t>
            </a:r>
            <a:r>
              <a:rPr lang="en-US" altLang="en-US" sz="3200" b="1" dirty="0">
                <a:solidFill>
                  <a:srgbClr val="00B050"/>
                </a:solidFill>
              </a:rPr>
              <a:t>Charging enhancement for Network Slice based wholesale in roaming</a:t>
            </a:r>
            <a:br>
              <a:rPr lang="en-US" altLang="en-US" sz="3200" b="1" dirty="0">
                <a:solidFill>
                  <a:srgbClr val="00B050"/>
                </a:solidFill>
              </a:rPr>
            </a:br>
            <a:r>
              <a:rPr lang="en-US" altLang="en-US" sz="2000" b="1" dirty="0">
                <a:solidFill>
                  <a:schemeClr val="bg1">
                    <a:lumMod val="65000"/>
                  </a:schemeClr>
                </a:solidFill>
              </a:rPr>
              <a:t>(preliminary work before WID approval)</a:t>
            </a:r>
            <a:endParaRPr lang="en-GB" altLang="en-US" sz="2000" b="1" dirty="0">
              <a:solidFill>
                <a:schemeClr val="bg1">
                  <a:lumMod val="65000"/>
                </a:schemeClr>
              </a:solidFill>
            </a:endParaRP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1000xx</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B050"/>
                          </a:solidFill>
                          <a:effectLst/>
                          <a:latin typeface="Arial" panose="020B0604020202020204" pitchFamily="34" charset="0"/>
                          <a:ea typeface="+mn-ea"/>
                          <a:cs typeface="+mn-cs"/>
                        </a:rPr>
                        <a:t>Charging enhancement for Network Slice based wholesale in roaming</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DUMMY</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16/062023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SP-230625</a:t>
                      </a:r>
                    </a:p>
                  </a:txBody>
                  <a:tcPr marL="12700" marR="12700" marT="12703" marB="0" anchor="ctr"/>
                </a:tc>
                <a:tc>
                  <a:txBody>
                    <a:bodyPr/>
                    <a:lstStyle/>
                    <a:p>
                      <a:pPr algn="ctr" fontAlgn="t"/>
                      <a:r>
                        <a:rPr lang="en-GB" altLang="zh-CN" sz="1100" kern="1200" dirty="0">
                          <a:solidFill>
                            <a:srgbClr val="00B050"/>
                          </a:solidFill>
                          <a:latin typeface="+mn-lt"/>
                          <a:ea typeface="+mn-ea"/>
                          <a:cs typeface="+mn-cs"/>
                        </a:rPr>
                        <a:t>100 %</a:t>
                      </a:r>
                      <a:endParaRPr lang="en-GB" sz="1100" kern="1200" dirty="0">
                        <a:solidFill>
                          <a:srgbClr val="00B050"/>
                        </a:solidFill>
                        <a:latin typeface="+mn-lt"/>
                        <a:ea typeface="+mn-ea"/>
                        <a:cs typeface="+mn-cs"/>
                      </a:endParaRPr>
                    </a:p>
                  </a:txBody>
                  <a:tcPr marL="48003" marR="48003" marT="0" marB="0" anchor="ctr"/>
                </a:tc>
                <a:tc>
                  <a:txBody>
                    <a:bodyPr/>
                    <a:lstStyle/>
                    <a:p>
                      <a:pPr algn="ctr">
                        <a:lnSpc>
                          <a:spcPct val="107000"/>
                        </a:lnSpc>
                        <a:spcAft>
                          <a:spcPts val="800"/>
                        </a:spcAft>
                      </a:pPr>
                      <a:r>
                        <a:rPr lang="en-GB" sz="1300" b="1" dirty="0">
                          <a:solidFill>
                            <a:srgbClr val="00B050"/>
                          </a:solidFill>
                        </a:rPr>
                        <a:t>for completion</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of preliminary work before SA#100:</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kern="0" dirty="0"/>
              <a:t>CR package in SP-230664 for approval to cover slice-aware charging for roaming partners</a:t>
            </a:r>
          </a:p>
          <a:p>
            <a:pPr lvl="1">
              <a:spcBef>
                <a:spcPts val="0"/>
              </a:spcBef>
              <a:spcAft>
                <a:spcPts val="0"/>
              </a:spcAft>
              <a:defRPr/>
            </a:pPr>
            <a:endParaRPr lang="en-US" altLang="zh-CN" sz="1400" kern="0" dirty="0"/>
          </a:p>
          <a:p>
            <a:pPr marL="457200"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Work Item completed</a:t>
            </a:r>
          </a:p>
        </p:txBody>
      </p:sp>
    </p:spTree>
    <p:extLst>
      <p:ext uri="{BB962C8B-B14F-4D97-AF65-F5344CB8AC3E}">
        <p14:creationId xmlns:p14="http://schemas.microsoft.com/office/powerpoint/2010/main" val="120766199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extLst>
              <p:ext uri="{D42A27DB-BD31-4B8C-83A1-F6EECF244321}">
                <p14:modId xmlns:p14="http://schemas.microsoft.com/office/powerpoint/2010/main" val="2164670546"/>
              </p:ext>
            </p:extLst>
          </p:nvPr>
        </p:nvGraphicFramePr>
        <p:xfrm>
          <a:off x="440266" y="1364193"/>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94768">
                  <a:extLst>
                    <a:ext uri="{9D8B030D-6E8A-4147-A177-3AD203B41FA5}">
                      <a16:colId xmlns:a16="http://schemas.microsoft.com/office/drawing/2014/main" val="3549349587"/>
                    </a:ext>
                  </a:extLst>
                </a:gridCol>
                <a:gridCol w="671804">
                  <a:extLst>
                    <a:ext uri="{9D8B030D-6E8A-4147-A177-3AD203B41FA5}">
                      <a16:colId xmlns:a16="http://schemas.microsoft.com/office/drawing/2014/main" val="20007"/>
                    </a:ext>
                  </a:extLst>
                </a:gridCol>
                <a:gridCol w="1855148">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sz="800" kern="1200" dirty="0">
                          <a:solidFill>
                            <a:schemeClr val="dk1"/>
                          </a:solidFill>
                          <a:latin typeface="+mn-lt"/>
                          <a:ea typeface="+mn-ea"/>
                          <a:cs typeface="+mn-cs"/>
                        </a:rPr>
                        <a:t>24/03/2023 </a:t>
                      </a:r>
                      <a:r>
                        <a:rPr lang="en-GB" sz="800" kern="1200" dirty="0">
                          <a:solidFill>
                            <a:srgbClr val="0000FF"/>
                          </a:solidFill>
                          <a:latin typeface="+mn-lt"/>
                          <a:ea typeface="+mn-ea"/>
                          <a:cs typeface="+mn-cs"/>
                        </a:rPr>
                        <a:t>-&gt; 12/12/2023</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88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92 %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5" y="2300819"/>
            <a:ext cx="10871900" cy="397615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 :</a:t>
            </a:r>
          </a:p>
          <a:p>
            <a:pPr lvl="1">
              <a:spcBef>
                <a:spcPts val="0"/>
              </a:spcBef>
              <a:spcAft>
                <a:spcPts val="0"/>
              </a:spcAft>
              <a:defRPr/>
            </a:pPr>
            <a:r>
              <a:rPr lang="en-US" altLang="zh-CN" sz="1400" kern="0" dirty="0"/>
              <a:t>14 </a:t>
            </a:r>
            <a:r>
              <a:rPr lang="en-US" altLang="zh-CN" sz="1400" kern="0" dirty="0" err="1"/>
              <a:t>pCRs</a:t>
            </a:r>
            <a:r>
              <a:rPr lang="en-US" altLang="zh-CN" sz="1400" kern="0" dirty="0"/>
              <a:t> for TR 28.826 were approved covering</a:t>
            </a:r>
          </a:p>
          <a:p>
            <a:pPr lvl="2">
              <a:spcBef>
                <a:spcPts val="0"/>
              </a:spcBef>
              <a:spcAft>
                <a:spcPts val="0"/>
              </a:spcAft>
              <a:defRPr/>
            </a:pPr>
            <a:r>
              <a:rPr lang="en-US" altLang="zh-CN" sz="1400" kern="0" dirty="0"/>
              <a:t>New solutions for documenting binding, CDR handling, and undefined CDR</a:t>
            </a:r>
          </a:p>
          <a:p>
            <a:pPr lvl="2">
              <a:spcBef>
                <a:spcPts val="0"/>
              </a:spcBef>
              <a:spcAft>
                <a:spcPts val="0"/>
              </a:spcAft>
              <a:defRPr/>
            </a:pPr>
            <a:r>
              <a:rPr lang="en-US" altLang="zh-CN" sz="1400" kern="0" dirty="0"/>
              <a:t>Updating and correcting solution for cancelling using charging session identifier</a:t>
            </a:r>
          </a:p>
          <a:p>
            <a:pPr lvl="2">
              <a:spcBef>
                <a:spcPts val="0"/>
              </a:spcBef>
              <a:spcAft>
                <a:spcPts val="0"/>
              </a:spcAft>
              <a:defRPr/>
            </a:pPr>
            <a:r>
              <a:rPr lang="en-US" altLang="zh-CN" sz="1400" kern="0" dirty="0"/>
              <a:t>Correcting use cases and key issues for documentation improvements</a:t>
            </a:r>
          </a:p>
          <a:p>
            <a:pPr lvl="2">
              <a:spcBef>
                <a:spcPts val="0"/>
              </a:spcBef>
              <a:spcAft>
                <a:spcPts val="0"/>
              </a:spcAft>
              <a:defRPr/>
            </a:pPr>
            <a:r>
              <a:rPr lang="en-US" altLang="zh-CN" sz="1400" kern="0" dirty="0"/>
              <a:t>Update the evaluation for the cancelling, charging accuracy and documentation improvements</a:t>
            </a:r>
          </a:p>
          <a:p>
            <a:pPr lvl="2">
              <a:spcBef>
                <a:spcPts val="0"/>
              </a:spcBef>
              <a:spcAft>
                <a:spcPts val="0"/>
              </a:spcAft>
              <a:defRPr/>
            </a:pPr>
            <a:r>
              <a:rPr lang="en-US" altLang="zh-CN" sz="1400" kern="0" dirty="0"/>
              <a:t>New and updated use case for used unit containers for one rating group split over messages and handling of event charging triggers</a:t>
            </a:r>
          </a:p>
          <a:p>
            <a:pPr lvl="2">
              <a:spcBef>
                <a:spcPts val="0"/>
              </a:spcBef>
              <a:spcAft>
                <a:spcPts val="0"/>
              </a:spcAft>
              <a:defRPr/>
            </a:pPr>
            <a:r>
              <a:rPr lang="en-US" altLang="zh-CN" sz="1400" kern="0" dirty="0"/>
              <a:t>Additional solutions for using charging trigger profile, using container reference for message size</a:t>
            </a:r>
          </a:p>
          <a:p>
            <a:pPr lvl="2">
              <a:spcBef>
                <a:spcPts val="0"/>
              </a:spcBef>
              <a:spcAft>
                <a:spcPts val="0"/>
              </a:spcAft>
              <a:defRPr/>
            </a:pPr>
            <a:r>
              <a:rPr lang="en-US" altLang="zh-CN" sz="1400" kern="0" dirty="0"/>
              <a:t>Updated evaluations</a:t>
            </a:r>
          </a:p>
          <a:p>
            <a:pPr lvl="2">
              <a:spcBef>
                <a:spcPts val="0"/>
              </a:spcBef>
              <a:spcAft>
                <a:spcPts val="0"/>
              </a:spcAft>
              <a:defRPr/>
            </a:pPr>
            <a:r>
              <a:rPr lang="en-US" altLang="zh-CN" sz="1400" kern="0" dirty="0"/>
              <a:t>Clarifications and corrections</a:t>
            </a:r>
          </a:p>
          <a:p>
            <a:pPr lvl="1">
              <a:spcBef>
                <a:spcPts val="0"/>
              </a:spcBef>
              <a:spcAft>
                <a:spcPts val="0"/>
              </a:spcAft>
              <a:defRPr/>
            </a:pPr>
            <a:r>
              <a:rPr lang="en-US" altLang="zh-CN" sz="1400" dirty="0">
                <a:latin typeface="Calibri" pitchFamily="34" charset="0"/>
                <a:ea typeface="宋体" pitchFamily="2" charset="-122"/>
                <a:cs typeface="Arial" charset="0"/>
              </a:rPr>
              <a:t>Draft TR 28.826</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(FS_CHROAM)</a:t>
            </a:r>
          </a:p>
        </p:txBody>
      </p:sp>
      <p:graphicFrame>
        <p:nvGraphicFramePr>
          <p:cNvPr id="3" name="Table 2"/>
          <p:cNvGraphicFramePr>
            <a:graphicFrameLocks noGrp="1"/>
          </p:cNvGraphicFramePr>
          <p:nvPr>
            <p:extLst>
              <p:ext uri="{D42A27DB-BD31-4B8C-83A1-F6EECF244321}">
                <p14:modId xmlns:p14="http://schemas.microsoft.com/office/powerpoint/2010/main" val="883910592"/>
              </p:ext>
            </p:extLst>
          </p:nvPr>
        </p:nvGraphicFramePr>
        <p:xfrm>
          <a:off x="440266" y="144438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728181447"/>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mn-lt"/>
                          <a:ea typeface="+mn-ea"/>
                          <a:cs typeface="+mn-cs"/>
                        </a:rPr>
                        <a:t>24/03/2023 </a:t>
                      </a:r>
                      <a:r>
                        <a:rPr kumimoji="0" lang="en-GB" sz="800" b="0" i="0" u="none" strike="noStrike" kern="1200" cap="none" spc="0" normalizeH="0" baseline="0" noProof="0" dirty="0">
                          <a:ln>
                            <a:noFill/>
                          </a:ln>
                          <a:solidFill>
                            <a:srgbClr val="0000FF"/>
                          </a:solidFill>
                          <a:effectLst/>
                          <a:uLnTx/>
                          <a:uFillTx/>
                          <a:latin typeface="+mn-lt"/>
                          <a:ea typeface="+mn-ea"/>
                          <a:cs typeface="+mn-cs"/>
                        </a:rPr>
                        <a:t>-&gt; 09/09/2023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99 %</a:t>
                      </a:r>
                    </a:p>
                  </a:txBody>
                  <a:tcPr marL="48003" marR="48003" marT="0" marB="0" anchor="ct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US" sz="1100" dirty="0">
                          <a:solidFill>
                            <a:srgbClr val="FF0000"/>
                          </a:solidFill>
                        </a:rPr>
                        <a:t>Expected completion for SA#101</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6" y="2255520"/>
            <a:ext cx="10409593" cy="400303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 :</a:t>
            </a:r>
          </a:p>
          <a:p>
            <a:pPr lvl="1">
              <a:spcBef>
                <a:spcPts val="0"/>
              </a:spcBef>
              <a:spcAft>
                <a:spcPts val="0"/>
              </a:spcAft>
              <a:defRPr/>
            </a:pPr>
            <a:r>
              <a:rPr lang="en-US" altLang="zh-CN" sz="1400" kern="0" dirty="0"/>
              <a:t>21 pCRs for TR 28.827 were approved covering</a:t>
            </a:r>
            <a:endParaRPr lang="en-US" dirty="0">
              <a:effectLst/>
            </a:endParaRP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New solutions for roaming charging profile update CHF-to-CHF, and trigger of CHF-to-CHF interaction </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Clarifying solutions for charging session between V-CHF and H-CHF per UE, and charging message exchange between V-CHF and H-CHF per charging data request</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New conclusions for charging in visited MNO for wholesale charging towards home MNO, and conveying charging information from an MNO to an additional actor</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Updating evaluation and conclusion for conveying charging information from visited MNO to home MNO</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Correcting key issue for solution on roaming charging profile update</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Additional key issue in clause 7.2 and new solution #2.x for same granularity of charging session</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Additional solution for charging message exchange between V-CHF and H-CHF based on quota management, additional actor with CHF, and user reporting</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New and updated evaluations and conclusions of the study </a:t>
            </a:r>
          </a:p>
          <a:p>
            <a:pPr lvl="1">
              <a:spcBef>
                <a:spcPts val="0"/>
              </a:spcBef>
              <a:spcAft>
                <a:spcPts val="0"/>
              </a:spcAft>
              <a:defRPr/>
            </a:pPr>
            <a:r>
              <a:rPr lang="en-US" altLang="zh-CN" sz="1400" dirty="0">
                <a:latin typeface="Calibri" pitchFamily="34" charset="0"/>
                <a:ea typeface="宋体" pitchFamily="2" charset="-122"/>
                <a:cs typeface="Arial" charset="0"/>
              </a:rPr>
              <a:t>Draft TR 28.827</a:t>
            </a: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Completion of the study</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(FS_TSNCH)</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254879521"/>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marL="0" algn="ctr" defTabSz="914296" rtl="0" eaLnBrk="1" fontAlgn="t" latinLnBrk="0" hangingPunct="1"/>
                      <a:r>
                        <a:rPr lang="en-GB" sz="800" kern="1200" dirty="0">
                          <a:solidFill>
                            <a:schemeClr val="dk1"/>
                          </a:solidFill>
                          <a:latin typeface="+mn-lt"/>
                          <a:ea typeface="+mn-ea"/>
                          <a:cs typeface="+mn-cs"/>
                        </a:rPr>
                        <a:t>16/06/2023 </a:t>
                      </a:r>
                      <a:r>
                        <a:rPr lang="en-GB" sz="800" kern="1200" dirty="0">
                          <a:solidFill>
                            <a:srgbClr val="0000FF"/>
                          </a:solidFill>
                          <a:latin typeface="+mn-lt"/>
                          <a:ea typeface="+mn-ea"/>
                          <a:cs typeface="+mn-cs"/>
                        </a:rPr>
                        <a:t>-&gt; 12/12/2023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25 %</a:t>
                      </a: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algn="ctr">
                        <a:lnSpc>
                          <a:spcPct val="107000"/>
                        </a:lnSpc>
                        <a:spcAft>
                          <a:spcPts val="800"/>
                        </a:spcAft>
                      </a:pPr>
                      <a:r>
                        <a:rPr lang="en-GB" sz="1100" dirty="0">
                          <a:solidFill>
                            <a:srgbClr val="FF0000"/>
                          </a:solidFill>
                        </a:rPr>
                        <a:t>70 %</a:t>
                      </a:r>
                    </a:p>
                  </a:txBody>
                  <a:tcPr marL="48003" marR="48003" marT="0" marB="0" anchor="ctr"/>
                </a:tc>
                <a:tc>
                  <a:txBody>
                    <a:bodyPr/>
                    <a:lstStyle/>
                    <a:p>
                      <a:pPr algn="ctr">
                        <a:lnSpc>
                          <a:spcPct val="107000"/>
                        </a:lnSpc>
                        <a:spcAft>
                          <a:spcPts val="800"/>
                        </a:spcAft>
                      </a:pPr>
                      <a:r>
                        <a:rPr lang="en-GB" sz="1100" dirty="0">
                          <a:solidFill>
                            <a:srgbClr val="FF0000"/>
                          </a:solidFill>
                        </a:rPr>
                        <a:t>TR for Information</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186162"/>
            <a:ext cx="10409592" cy="410033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10 pCRs for TR 28.839 were approved for introduction of: </a:t>
            </a:r>
          </a:p>
          <a:p>
            <a:pPr lvl="2">
              <a:spcBef>
                <a:spcPts val="0"/>
              </a:spcBef>
              <a:spcAft>
                <a:spcPts val="0"/>
              </a:spcAft>
              <a:defRPr/>
            </a:pPr>
            <a:r>
              <a:rPr lang="en-US" altLang="zh-CN" sz="1400" dirty="0">
                <a:latin typeface="Calibri" pitchFamily="34" charset="0"/>
                <a:ea typeface="宋体" pitchFamily="2" charset="-122"/>
                <a:cs typeface="Arial" charset="0"/>
              </a:rPr>
              <a:t>Addition of the new possible solutions about </a:t>
            </a:r>
          </a:p>
          <a:p>
            <a:pPr lvl="3">
              <a:spcBef>
                <a:spcPts val="0"/>
              </a:spcBef>
              <a:spcAft>
                <a:spcPts val="0"/>
              </a:spcAft>
              <a:defRPr/>
            </a:pPr>
            <a:r>
              <a:rPr lang="en-US" altLang="zh-CN" sz="1400" dirty="0">
                <a:latin typeface="Calibri" pitchFamily="34" charset="0"/>
                <a:ea typeface="宋体" pitchFamily="2" charset="-122"/>
                <a:cs typeface="Arial" charset="0"/>
              </a:rPr>
              <a:t>5GS bridge management and configuration via SMF</a:t>
            </a:r>
          </a:p>
          <a:p>
            <a:pPr lvl="3">
              <a:spcBef>
                <a:spcPts val="0"/>
              </a:spcBef>
              <a:spcAft>
                <a:spcPts val="0"/>
              </a:spcAft>
              <a:defRPr/>
            </a:pPr>
            <a:r>
              <a:rPr lang="en-US" altLang="zh-CN" sz="1400" dirty="0">
                <a:latin typeface="Calibri" pitchFamily="34" charset="0"/>
                <a:ea typeface="宋体" pitchFamily="2" charset="-122"/>
                <a:cs typeface="Arial" charset="0"/>
              </a:rPr>
              <a:t>5GS bridge management and configuration via TSN AF</a:t>
            </a:r>
          </a:p>
          <a:p>
            <a:pPr lvl="3">
              <a:spcBef>
                <a:spcPts val="0"/>
              </a:spcBef>
              <a:spcAft>
                <a:spcPts val="0"/>
              </a:spcAft>
              <a:defRPr/>
            </a:pPr>
            <a:r>
              <a:rPr lang="en-US" altLang="zh-CN" sz="1400" dirty="0">
                <a:latin typeface="Calibri" pitchFamily="34" charset="0"/>
                <a:ea typeface="宋体" pitchFamily="2" charset="-122"/>
                <a:cs typeface="Arial" charset="0"/>
              </a:rPr>
              <a:t>Time Sensitive Communication from TSN station to TSN station</a:t>
            </a:r>
          </a:p>
          <a:p>
            <a:pPr lvl="3">
              <a:spcBef>
                <a:spcPts val="0"/>
              </a:spcBef>
              <a:spcAft>
                <a:spcPts val="0"/>
              </a:spcAft>
              <a:defRPr/>
            </a:pPr>
            <a:r>
              <a:rPr lang="en-US" altLang="zh-CN" sz="1400" dirty="0">
                <a:latin typeface="Calibri" pitchFamily="34" charset="0"/>
                <a:ea typeface="宋体" pitchFamily="2" charset="-122"/>
                <a:cs typeface="Arial" charset="0"/>
              </a:rPr>
              <a:t>Time Sensitive Communication from TSN station to TSN system</a:t>
            </a:r>
          </a:p>
          <a:p>
            <a:pPr lvl="2">
              <a:spcBef>
                <a:spcPts val="0"/>
              </a:spcBef>
              <a:spcAft>
                <a:spcPts val="0"/>
              </a:spcAft>
              <a:defRPr/>
            </a:pPr>
            <a:r>
              <a:rPr lang="en-US" altLang="zh-CN" sz="1400" dirty="0">
                <a:latin typeface="Calibri" pitchFamily="34" charset="0"/>
                <a:ea typeface="宋体" pitchFamily="2" charset="-122"/>
                <a:cs typeface="Arial" charset="0"/>
              </a:rPr>
              <a:t>Clarification on the solution for the Network Exposure Charging</a:t>
            </a:r>
          </a:p>
          <a:p>
            <a:pPr lvl="2">
              <a:spcBef>
                <a:spcPts val="0"/>
              </a:spcBef>
              <a:spcAft>
                <a:spcPts val="0"/>
              </a:spcAft>
              <a:defRPr/>
            </a:pPr>
            <a:r>
              <a:rPr lang="en-US" altLang="zh-CN" sz="1400" dirty="0">
                <a:latin typeface="Calibri" pitchFamily="34" charset="0"/>
                <a:ea typeface="宋体" pitchFamily="2" charset="-122"/>
                <a:cs typeface="Arial" charset="0"/>
              </a:rPr>
              <a:t>Addition of the new possible solutions about the enablers for TSC and TS Charging via TSCTSCF and Trusted AF </a:t>
            </a:r>
          </a:p>
          <a:p>
            <a:pPr lvl="2">
              <a:spcBef>
                <a:spcPts val="0"/>
              </a:spcBef>
              <a:spcAft>
                <a:spcPts val="0"/>
              </a:spcAft>
              <a:defRPr/>
            </a:pPr>
            <a:r>
              <a:rPr lang="en-US" altLang="zh-CN" sz="1400" dirty="0">
                <a:latin typeface="Calibri" pitchFamily="34" charset="0"/>
                <a:ea typeface="宋体" pitchFamily="2" charset="-122"/>
                <a:cs typeface="Arial" charset="0"/>
              </a:rPr>
              <a:t>Clarification on the network exposure charging solution via NEF</a:t>
            </a:r>
          </a:p>
          <a:p>
            <a:pPr lvl="2">
              <a:spcBef>
                <a:spcPts val="0"/>
              </a:spcBef>
              <a:spcAft>
                <a:spcPts val="0"/>
              </a:spcAft>
              <a:defRPr/>
            </a:pPr>
            <a:r>
              <a:rPr lang="en-US" altLang="zh-CN" sz="1400" dirty="0">
                <a:latin typeface="Calibri" pitchFamily="34" charset="0"/>
                <a:ea typeface="宋体" pitchFamily="2" charset="-122"/>
                <a:cs typeface="Arial" charset="0"/>
              </a:rPr>
              <a:t>Addition of missing abbreviations and references</a:t>
            </a:r>
          </a:p>
          <a:p>
            <a:pPr lvl="1">
              <a:spcBef>
                <a:spcPts val="0"/>
              </a:spcBef>
              <a:spcAft>
                <a:spcPts val="0"/>
              </a:spcAft>
              <a:defRPr/>
            </a:pPr>
            <a:r>
              <a:rPr lang="en-US" altLang="zh-CN" sz="1400" dirty="0">
                <a:latin typeface="Calibri" pitchFamily="34" charset="0"/>
                <a:ea typeface="宋体" pitchFamily="2" charset="-122"/>
                <a:cs typeface="Arial" charset="0"/>
              </a:rPr>
              <a:t>Draft </a:t>
            </a:r>
            <a:r>
              <a:rPr lang="en-US" altLang="zh-CN" sz="1400" b="1" dirty="0">
                <a:latin typeface="Calibri" pitchFamily="34" charset="0"/>
                <a:ea typeface="宋体" pitchFamily="2" charset="-122"/>
                <a:cs typeface="Arial" charset="0"/>
              </a:rPr>
              <a:t>TR 28.839 to be sent to SA#100 for Information</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the solution evaluation</a:t>
            </a:r>
          </a:p>
        </p:txBody>
      </p:sp>
    </p:spTree>
    <p:extLst>
      <p:ext uri="{BB962C8B-B14F-4D97-AF65-F5344CB8AC3E}">
        <p14:creationId xmlns:p14="http://schemas.microsoft.com/office/powerpoint/2010/main" val="2321971264"/>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FS_CHFSeg</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1168613165"/>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12%</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4 pCRs for TR 28.840 were approved covering</a:t>
            </a:r>
          </a:p>
          <a:p>
            <a:pPr lvl="2">
              <a:spcBef>
                <a:spcPts val="0"/>
              </a:spcBef>
              <a:spcAft>
                <a:spcPts val="0"/>
              </a:spcAft>
              <a:defRPr/>
            </a:pPr>
            <a:r>
              <a:rPr lang="fr-FR" sz="1400" dirty="0">
                <a:latin typeface="Calibri" pitchFamily="34" charset="0"/>
                <a:ea typeface="宋体" pitchFamily="2" charset="-122"/>
                <a:cs typeface="Arial" charset="0"/>
              </a:rPr>
              <a:t>TR Document Structure</a:t>
            </a:r>
          </a:p>
          <a:p>
            <a:pPr lvl="2">
              <a:spcBef>
                <a:spcPts val="0"/>
              </a:spcBef>
              <a:spcAft>
                <a:spcPts val="0"/>
              </a:spcAft>
              <a:defRPr/>
            </a:pPr>
            <a:r>
              <a:rPr lang="fr-FR" sz="1400" dirty="0">
                <a:latin typeface="Calibri" pitchFamily="34" charset="0"/>
                <a:ea typeface="宋体" pitchFamily="2" charset="-122"/>
                <a:cs typeface="Arial" charset="0"/>
              </a:rPr>
              <a:t>Overview clause</a:t>
            </a:r>
          </a:p>
          <a:p>
            <a:pPr lvl="2">
              <a:spcBef>
                <a:spcPts val="0"/>
              </a:spcBef>
              <a:spcAft>
                <a:spcPts val="0"/>
              </a:spcAft>
              <a:defRPr/>
            </a:pPr>
            <a:r>
              <a:rPr lang="fr-FR" sz="1400" dirty="0">
                <a:latin typeface="Calibri" pitchFamily="34" charset="0"/>
                <a:ea typeface="宋体" pitchFamily="2" charset="-122"/>
                <a:cs typeface="Arial" charset="0"/>
              </a:rPr>
              <a:t>Abbreviations chapter Update</a:t>
            </a:r>
          </a:p>
          <a:p>
            <a:pPr lvl="1">
              <a:spcBef>
                <a:spcPts val="0"/>
              </a:spcBef>
              <a:spcAft>
                <a:spcPts val="0"/>
              </a:spcAft>
              <a:defRPr/>
            </a:pPr>
            <a:r>
              <a:rPr lang="en-US" altLang="zh-CN" sz="1400" dirty="0">
                <a:latin typeface="Calibri" pitchFamily="34" charset="0"/>
                <a:ea typeface="宋体" pitchFamily="2" charset="-122"/>
                <a:cs typeface="Arial" charset="0"/>
              </a:rPr>
              <a:t>Draft TR 28.840</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Requirements and Key Issues details</a:t>
            </a:r>
          </a:p>
        </p:txBody>
      </p:sp>
    </p:spTree>
    <p:extLst>
      <p:ext uri="{BB962C8B-B14F-4D97-AF65-F5344CB8AC3E}">
        <p14:creationId xmlns:p14="http://schemas.microsoft.com/office/powerpoint/2010/main" val="3156586829"/>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FS_SCV</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228038136"/>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1168613165"/>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r>
                        <a:rPr lang="en-GB" sz="900" kern="1200" dirty="0">
                          <a:solidFill>
                            <a:srgbClr val="0000FF"/>
                          </a:solidFill>
                          <a:latin typeface="+mn-lt"/>
                          <a:ea typeface="+mn-ea"/>
                          <a:cs typeface="+mn-cs"/>
                        </a:rPr>
                        <a:t> -&gt; 12/12/2023</a:t>
                      </a:r>
                    </a:p>
                  </a:txBody>
                  <a:tcPr marL="48003" marR="48003" marT="0" marB="0" anchor="ctr"/>
                </a:tc>
                <a:tc>
                  <a:txBody>
                    <a:bodyPr/>
                    <a:lstStyle/>
                    <a:p>
                      <a:pPr algn="ctr" fontAlgn="t"/>
                      <a:r>
                        <a:rPr lang="en-GB" sz="800" kern="1200" dirty="0">
                          <a:solidFill>
                            <a:schemeClr val="dk1"/>
                          </a:solidFill>
                          <a:latin typeface="+mn-lt"/>
                          <a:ea typeface="+mn-ea"/>
                          <a:cs typeface="+mn-cs"/>
                        </a:rPr>
                        <a:t>8%</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80 %</a:t>
                      </a:r>
                    </a:p>
                  </a:txBody>
                  <a:tcPr marL="48003" marR="48003" marT="0" marB="0" anchor="ctr"/>
                </a:tc>
                <a:tc>
                  <a:txBody>
                    <a:bodyPr/>
                    <a:lstStyle/>
                    <a:p>
                      <a:pPr algn="ctr">
                        <a:lnSpc>
                          <a:spcPct val="107000"/>
                        </a:lnSpc>
                        <a:spcAft>
                          <a:spcPts val="800"/>
                        </a:spcAft>
                      </a:pPr>
                      <a:r>
                        <a:rPr lang="en-GB" sz="1100" dirty="0">
                          <a:solidFill>
                            <a:srgbClr val="FF0000"/>
                          </a:solidFill>
                        </a:rPr>
                        <a:t>TR for Information</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382976"/>
            <a:ext cx="10409592"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16 pCRs for TR 28.843 were approved covering</a:t>
            </a:r>
          </a:p>
          <a:p>
            <a:pPr lvl="2">
              <a:spcBef>
                <a:spcPts val="0"/>
              </a:spcBef>
              <a:spcAft>
                <a:spcPts val="0"/>
              </a:spcAft>
              <a:defRPr/>
            </a:pPr>
            <a:r>
              <a:rPr lang="en-US" sz="1400" dirty="0">
                <a:latin typeface="Calibri" pitchFamily="34" charset="0"/>
                <a:ea typeface="宋体" pitchFamily="2" charset="-122"/>
                <a:cs typeface="Arial" charset="0"/>
              </a:rPr>
              <a:t>Update the corresponding Terms</a:t>
            </a:r>
          </a:p>
          <a:p>
            <a:pPr lvl="2">
              <a:spcBef>
                <a:spcPts val="0"/>
              </a:spcBef>
              <a:spcAft>
                <a:spcPts val="0"/>
              </a:spcAft>
              <a:defRPr/>
            </a:pPr>
            <a:r>
              <a:rPr lang="en-US" sz="1400" dirty="0">
                <a:latin typeface="Calibri" pitchFamily="34" charset="0"/>
                <a:ea typeface="宋体" pitchFamily="2" charset="-122"/>
                <a:cs typeface="Arial" charset="0"/>
              </a:rPr>
              <a:t>Addition of the Key issues about architecture mapping</a:t>
            </a:r>
          </a:p>
          <a:p>
            <a:pPr lvl="2">
              <a:spcBef>
                <a:spcPts val="0"/>
              </a:spcBef>
              <a:spcAft>
                <a:spcPts val="0"/>
              </a:spcAft>
              <a:defRPr/>
            </a:pPr>
            <a:r>
              <a:rPr lang="en-US" sz="1400" dirty="0">
                <a:latin typeface="Calibri" pitchFamily="34" charset="0"/>
                <a:ea typeface="宋体" pitchFamily="2" charset="-122"/>
                <a:cs typeface="Arial" charset="0"/>
              </a:rPr>
              <a:t>Addition of the Key issues about charging principles clarification</a:t>
            </a:r>
          </a:p>
          <a:p>
            <a:pPr lvl="2">
              <a:spcBef>
                <a:spcPts val="0"/>
              </a:spcBef>
              <a:spcAft>
                <a:spcPts val="0"/>
              </a:spcAft>
              <a:defRPr/>
            </a:pPr>
            <a:r>
              <a:rPr lang="en-US" sz="1400" dirty="0">
                <a:latin typeface="Calibri" pitchFamily="34" charset="0"/>
                <a:ea typeface="宋体" pitchFamily="2" charset="-122"/>
                <a:cs typeface="Arial" charset="0"/>
              </a:rPr>
              <a:t>Concept clarification, high level business roles and the use cases for architecture and charging principle investigation</a:t>
            </a:r>
          </a:p>
          <a:p>
            <a:pPr lvl="2">
              <a:spcBef>
                <a:spcPts val="0"/>
              </a:spcBef>
              <a:spcAft>
                <a:spcPts val="0"/>
              </a:spcAft>
              <a:defRPr/>
            </a:pPr>
            <a:r>
              <a:rPr lang="en-US" sz="1400" dirty="0">
                <a:latin typeface="Calibri" pitchFamily="34" charset="0"/>
                <a:ea typeface="宋体" pitchFamily="2" charset="-122"/>
                <a:cs typeface="Arial" charset="0"/>
              </a:rPr>
              <a:t>Add new possible solutions about</a:t>
            </a:r>
          </a:p>
          <a:p>
            <a:pPr lvl="2">
              <a:spcBef>
                <a:spcPts val="0"/>
              </a:spcBef>
              <a:spcAft>
                <a:spcPts val="0"/>
              </a:spcAft>
              <a:defRPr/>
            </a:pPr>
            <a:r>
              <a:rPr lang="en-US" sz="1400" dirty="0">
                <a:latin typeface="Calibri" pitchFamily="34" charset="0"/>
                <a:ea typeface="宋体" pitchFamily="2" charset="-122"/>
                <a:cs typeface="Arial" charset="0"/>
              </a:rPr>
              <a:t>Charging architecture investigation </a:t>
            </a:r>
          </a:p>
          <a:p>
            <a:pPr lvl="2">
              <a:spcBef>
                <a:spcPts val="0"/>
              </a:spcBef>
              <a:spcAft>
                <a:spcPts val="0"/>
              </a:spcAft>
              <a:defRPr/>
            </a:pPr>
            <a:r>
              <a:rPr lang="en-US" sz="1400" dirty="0">
                <a:latin typeface="Calibri" pitchFamily="34" charset="0"/>
                <a:ea typeface="宋体" pitchFamily="2" charset="-122"/>
                <a:cs typeface="Arial" charset="0"/>
              </a:rPr>
              <a:t>Charging principle investigation </a:t>
            </a:r>
          </a:p>
          <a:p>
            <a:pPr lvl="2">
              <a:spcBef>
                <a:spcPts val="0"/>
              </a:spcBef>
              <a:spcAft>
                <a:spcPts val="0"/>
              </a:spcAft>
              <a:defRPr/>
            </a:pPr>
            <a:r>
              <a:rPr lang="en-US" sz="1400" dirty="0">
                <a:latin typeface="Calibri" pitchFamily="34" charset="0"/>
                <a:ea typeface="宋体" pitchFamily="2" charset="-122"/>
                <a:cs typeface="Arial" charset="0"/>
              </a:rPr>
              <a:t>Addition of solution evaluations and conclusions </a:t>
            </a:r>
          </a:p>
          <a:p>
            <a:pPr lvl="1">
              <a:spcBef>
                <a:spcPts val="0"/>
              </a:spcBef>
              <a:spcAft>
                <a:spcPts val="0"/>
              </a:spcAft>
              <a:defRPr/>
            </a:pPr>
            <a:r>
              <a:rPr lang="en-US" altLang="zh-CN" sz="1400" dirty="0">
                <a:latin typeface="Calibri" pitchFamily="34" charset="0"/>
                <a:ea typeface="宋体" pitchFamily="2" charset="-122"/>
                <a:cs typeface="Arial" charset="0"/>
              </a:rPr>
              <a:t>Draft </a:t>
            </a:r>
            <a:r>
              <a:rPr lang="en-US" altLang="zh-CN" sz="1400" b="1" dirty="0">
                <a:latin typeface="Calibri" pitchFamily="34" charset="0"/>
                <a:ea typeface="宋体" pitchFamily="2" charset="-122"/>
                <a:cs typeface="Arial" charset="0"/>
              </a:rPr>
              <a:t>TR 28.843 to be sent to SA#100 for Information</a:t>
            </a:r>
          </a:p>
          <a:p>
            <a:pPr marL="457200"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sz="1400" dirty="0"/>
              <a:t>Clarify the concept and business roles in the study</a:t>
            </a:r>
          </a:p>
        </p:txBody>
      </p:sp>
    </p:spTree>
    <p:extLst>
      <p:ext uri="{BB962C8B-B14F-4D97-AF65-F5344CB8AC3E}">
        <p14:creationId xmlns:p14="http://schemas.microsoft.com/office/powerpoint/2010/main" val="134663544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FS_5GSAT_CH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308380"/>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486870">
                  <a:extLst>
                    <a:ext uri="{9D8B030D-6E8A-4147-A177-3AD203B41FA5}">
                      <a16:colId xmlns:a16="http://schemas.microsoft.com/office/drawing/2014/main" val="20006"/>
                    </a:ext>
                  </a:extLst>
                </a:gridCol>
                <a:gridCol w="662528">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30 %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183828"/>
            <a:ext cx="11311467" cy="411176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10 pCRs for TR 28.844 were approved covering</a:t>
            </a:r>
          </a:p>
          <a:p>
            <a:pPr lvl="2">
              <a:spcBef>
                <a:spcPts val="0"/>
              </a:spcBef>
              <a:spcAft>
                <a:spcPts val="0"/>
              </a:spcAft>
              <a:defRPr/>
            </a:pPr>
            <a:r>
              <a:rPr lang="en-US" sz="1400" dirty="0">
                <a:latin typeface="Calibri" pitchFamily="34" charset="0"/>
                <a:ea typeface="宋体" pitchFamily="2" charset="-122"/>
                <a:cs typeface="Arial" charset="0"/>
              </a:rPr>
              <a:t>Introduction of charging modes with business roles </a:t>
            </a:r>
          </a:p>
          <a:p>
            <a:pPr lvl="2">
              <a:spcBef>
                <a:spcPts val="0"/>
              </a:spcBef>
              <a:spcAft>
                <a:spcPts val="0"/>
              </a:spcAft>
              <a:defRPr/>
            </a:pPr>
            <a:r>
              <a:rPr lang="en-US" sz="1400" dirty="0">
                <a:latin typeface="Calibri" pitchFamily="34" charset="0"/>
                <a:ea typeface="宋体" pitchFamily="2" charset="-122"/>
                <a:cs typeface="Arial" charset="0"/>
              </a:rPr>
              <a:t>Introduction of general background and satellite access architecture and functionality</a:t>
            </a:r>
          </a:p>
          <a:p>
            <a:pPr lvl="2">
              <a:spcBef>
                <a:spcPts val="0"/>
              </a:spcBef>
              <a:spcAft>
                <a:spcPts val="0"/>
              </a:spcAft>
              <a:defRPr/>
            </a:pPr>
            <a:r>
              <a:rPr lang="en-US" sz="1400" dirty="0">
                <a:latin typeface="Calibri" pitchFamily="34" charset="0"/>
                <a:ea typeface="宋体" pitchFamily="2" charset="-122"/>
                <a:cs typeface="Arial" charset="0"/>
              </a:rPr>
              <a:t>Introduction of satellite backhaul architecture and functionality</a:t>
            </a:r>
          </a:p>
          <a:p>
            <a:pPr lvl="2">
              <a:spcBef>
                <a:spcPts val="0"/>
              </a:spcBef>
              <a:spcAft>
                <a:spcPts val="0"/>
              </a:spcAft>
              <a:defRPr/>
            </a:pPr>
            <a:r>
              <a:rPr lang="en-US" sz="1400" dirty="0">
                <a:latin typeface="Calibri" pitchFamily="34" charset="0"/>
                <a:ea typeface="宋体" pitchFamily="2" charset="-122"/>
                <a:cs typeface="Arial" charset="0"/>
              </a:rPr>
              <a:t>Add charging scenarios and key issues for converged charging for </a:t>
            </a:r>
            <a:r>
              <a:rPr lang="en-GB" sz="1400" dirty="0">
                <a:latin typeface="Calibri" pitchFamily="34" charset="0"/>
                <a:ea typeface="宋体" pitchFamily="2" charset="-122"/>
                <a:cs typeface="Arial" charset="0"/>
              </a:rPr>
              <a:t>access connectivity in satellite access</a:t>
            </a:r>
            <a:endParaRPr lang="en-US" sz="1400" dirty="0">
              <a:latin typeface="Calibri" pitchFamily="34" charset="0"/>
              <a:ea typeface="宋体" pitchFamily="2" charset="-122"/>
              <a:cs typeface="Arial" charset="0"/>
            </a:endParaRPr>
          </a:p>
          <a:p>
            <a:pPr lvl="2">
              <a:spcBef>
                <a:spcPts val="0"/>
              </a:spcBef>
              <a:spcAft>
                <a:spcPts val="0"/>
              </a:spcAft>
              <a:defRPr/>
            </a:pPr>
            <a:r>
              <a:rPr lang="en-US" sz="1400" dirty="0">
                <a:latin typeface="Calibri" pitchFamily="34" charset="0"/>
                <a:ea typeface="宋体" pitchFamily="2" charset="-122"/>
                <a:cs typeface="Arial" charset="0"/>
              </a:rPr>
              <a:t>Add charging scenarios and key issues for converged charging for Satellite backhaul </a:t>
            </a:r>
          </a:p>
          <a:p>
            <a:pPr lvl="2">
              <a:spcBef>
                <a:spcPts val="0"/>
              </a:spcBef>
              <a:spcAft>
                <a:spcPts val="0"/>
              </a:spcAft>
              <a:defRPr/>
            </a:pPr>
            <a:r>
              <a:rPr lang="en-US" altLang="zh-CN" sz="1400" dirty="0">
                <a:latin typeface="Calibri" pitchFamily="34" charset="0"/>
                <a:ea typeface="宋体" pitchFamily="2" charset="-122"/>
                <a:cs typeface="Arial" charset="0"/>
              </a:rPr>
              <a:t>Update Abbreviations and edit correction in business roles</a:t>
            </a:r>
          </a:p>
          <a:p>
            <a:pPr lvl="2">
              <a:spcBef>
                <a:spcPts val="0"/>
              </a:spcBef>
              <a:spcAft>
                <a:spcPts val="0"/>
              </a:spcAft>
              <a:defRPr/>
            </a:pPr>
            <a:r>
              <a:rPr lang="en-US" altLang="zh-CN" sz="1400" dirty="0">
                <a:latin typeface="Calibri" pitchFamily="34" charset="0"/>
                <a:ea typeface="宋体" pitchFamily="2" charset="-122"/>
                <a:cs typeface="Arial" charset="0"/>
              </a:rPr>
              <a:t>Add charging scenarios and key issues for Edge Computing via satellite backhaul</a:t>
            </a:r>
          </a:p>
          <a:p>
            <a:pPr lvl="2">
              <a:spcBef>
                <a:spcPts val="0"/>
              </a:spcBef>
              <a:spcAft>
                <a:spcPts val="0"/>
              </a:spcAft>
              <a:defRPr/>
            </a:pPr>
            <a:r>
              <a:rPr lang="en-US" altLang="zh-CN" sz="1400" dirty="0">
                <a:latin typeface="Calibri" pitchFamily="34" charset="0"/>
                <a:ea typeface="宋体" pitchFamily="2" charset="-122"/>
                <a:cs typeface="Arial" charset="0"/>
              </a:rPr>
              <a:t>Add charging scenarios and key issues for SSC-to-SSC communications via satellite</a:t>
            </a:r>
          </a:p>
          <a:p>
            <a:pPr lvl="2">
              <a:spcBef>
                <a:spcPts val="0"/>
              </a:spcBef>
              <a:spcAft>
                <a:spcPts val="0"/>
              </a:spcAft>
              <a:defRPr/>
            </a:pPr>
            <a:r>
              <a:rPr lang="en-US" altLang="zh-CN" sz="1400" dirty="0">
                <a:latin typeface="Calibri" pitchFamily="34" charset="0"/>
                <a:ea typeface="宋体" pitchFamily="2" charset="-122"/>
                <a:cs typeface="Arial" charset="0"/>
              </a:rPr>
              <a:t>Add solutions for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Satellite backhaul Adding new use case</a:t>
            </a:r>
          </a:p>
          <a:p>
            <a:pPr lvl="1">
              <a:spcBef>
                <a:spcPts val="0"/>
              </a:spcBef>
              <a:spcAft>
                <a:spcPts val="0"/>
              </a:spcAft>
              <a:defRPr/>
            </a:pPr>
            <a:r>
              <a:rPr lang="en-US" altLang="zh-CN" sz="1400" dirty="0">
                <a:latin typeface="Calibri" pitchFamily="34" charset="0"/>
                <a:ea typeface="宋体" pitchFamily="2" charset="-122"/>
                <a:cs typeface="Arial" charset="0"/>
              </a:rPr>
              <a:t>Draft TR 28.844 </a:t>
            </a: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Drafting solutions and evaluation for the study</a:t>
            </a:r>
          </a:p>
        </p:txBody>
      </p:sp>
    </p:spTree>
    <p:extLst>
      <p:ext uri="{BB962C8B-B14F-4D97-AF65-F5344CB8AC3E}">
        <p14:creationId xmlns:p14="http://schemas.microsoft.com/office/powerpoint/2010/main" val="2981388249"/>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SA#100</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96911332"/>
              </p:ext>
            </p:extLst>
          </p:nvPr>
        </p:nvGraphicFramePr>
        <p:xfrm>
          <a:off x="661595" y="2131921"/>
          <a:ext cx="10651674" cy="1435396"/>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algn="l" fontAlgn="t"/>
                      <a:r>
                        <a:rPr lang="en-US" sz="1200" b="0" i="0" u="none" strike="noStrike">
                          <a:solidFill>
                            <a:srgbClr val="000000"/>
                          </a:solidFill>
                          <a:effectLst/>
                          <a:latin typeface="Arial" panose="020B0604020202020204" pitchFamily="34" charset="0"/>
                        </a:rPr>
                        <a:t>SP-230639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Draft TR 28.839 "Study on time sensitive networking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486137">
                <a:tc>
                  <a:txBody>
                    <a:bodyPr/>
                    <a:lstStyle/>
                    <a:p>
                      <a:pPr algn="l" fontAlgn="t"/>
                      <a:r>
                        <a:rPr lang="en-US" sz="1200" b="0" i="0" u="none" strike="noStrike">
                          <a:solidFill>
                            <a:srgbClr val="000000"/>
                          </a:solidFill>
                          <a:effectLst/>
                          <a:latin typeface="Arial" panose="020B0604020202020204" pitchFamily="34" charset="0"/>
                        </a:rPr>
                        <a:t>SP-230640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Draft TR 28.843 "Study on structure of charging for verticals"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nvGraphicFramePr>
        <p:xfrm>
          <a:off x="1673163" y="1712637"/>
          <a:ext cx="8156033" cy="262308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800" kern="1200">
                          <a:solidFill>
                            <a:schemeClr val="tx1"/>
                          </a:solidFill>
                          <a:effectLst/>
                          <a:latin typeface="+mn-lt"/>
                          <a:ea typeface="+mn-ea"/>
                          <a:cs typeface="+mn-cs"/>
                        </a:rPr>
                        <a:t>SP-230647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a:solidFill>
                            <a:schemeClr val="tx1"/>
                          </a:solidFill>
                          <a:effectLst/>
                          <a:latin typeface="+mn-lt"/>
                          <a:ea typeface="+mn-ea"/>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4541781"/>
                  </a:ext>
                </a:extLst>
              </a:tr>
              <a:tr h="425435">
                <a:tc>
                  <a:txBody>
                    <a:bodyPr/>
                    <a:lstStyle/>
                    <a:p>
                      <a:pPr algn="l" fontAlgn="t"/>
                      <a:r>
                        <a:rPr lang="en-US" sz="1800" kern="1200">
                          <a:solidFill>
                            <a:schemeClr val="tx1"/>
                          </a:solidFill>
                          <a:effectLst/>
                          <a:latin typeface="+mn-lt"/>
                          <a:ea typeface="+mn-ea"/>
                          <a:cs typeface="+mn-cs"/>
                        </a:rPr>
                        <a:t>SP-230648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a:solidFill>
                            <a:schemeClr val="tx1"/>
                          </a:solidFill>
                          <a:effectLst/>
                          <a:latin typeface="+mn-lt"/>
                          <a:ea typeface="+mn-ea"/>
                          <a:cs typeface="+mn-cs"/>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800" kern="1200">
                          <a:solidFill>
                            <a:schemeClr val="tx1"/>
                          </a:solidFill>
                          <a:effectLst/>
                          <a:latin typeface="+mn-lt"/>
                          <a:ea typeface="+mn-ea"/>
                          <a:cs typeface="+mn-cs"/>
                        </a:rPr>
                        <a:t>SP-230649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dirty="0">
                          <a:solidFill>
                            <a:schemeClr val="tx1"/>
                          </a:solidFill>
                          <a:effectLst/>
                          <a:latin typeface="+mn-lt"/>
                          <a:ea typeface="+mn-ea"/>
                          <a:cs typeface="+mn-cs"/>
                        </a:rPr>
                        <a:t>Rel-17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l" fontAlgn="t"/>
                      <a:r>
                        <a:rPr lang="en-US" sz="1800" kern="1200">
                          <a:solidFill>
                            <a:schemeClr val="tx1"/>
                          </a:solidFill>
                          <a:effectLst/>
                          <a:latin typeface="+mn-lt"/>
                          <a:ea typeface="+mn-ea"/>
                          <a:cs typeface="+mn-cs"/>
                        </a:rPr>
                        <a:t>SP-230650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dirty="0">
                          <a:solidFill>
                            <a:schemeClr val="tx1"/>
                          </a:solidFill>
                          <a:effectLst/>
                          <a:latin typeface="+mn-lt"/>
                          <a:ea typeface="+mn-ea"/>
                          <a:cs typeface="+mn-cs"/>
                        </a:rPr>
                        <a:t>Rel-17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7543999"/>
                  </a:ext>
                </a:extLst>
              </a:tr>
              <a:tr h="425435">
                <a:tc>
                  <a:txBody>
                    <a:bodyPr/>
                    <a:lstStyle/>
                    <a:p>
                      <a:pPr algn="l" fontAlgn="t"/>
                      <a:r>
                        <a:rPr lang="en-US" sz="1800" kern="1200">
                          <a:solidFill>
                            <a:schemeClr val="tx1"/>
                          </a:solidFill>
                          <a:effectLst/>
                          <a:latin typeface="+mn-lt"/>
                          <a:ea typeface="+mn-ea"/>
                          <a:cs typeface="+mn-cs"/>
                        </a:rPr>
                        <a:t>SP-230651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dirty="0">
                          <a:solidFill>
                            <a:schemeClr val="tx1"/>
                          </a:solidFill>
                          <a:effectLst/>
                          <a:latin typeface="+mn-lt"/>
                          <a:ea typeface="+mn-ea"/>
                          <a:cs typeface="+mn-cs"/>
                        </a:rPr>
                        <a:t>Rel-18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098354"/>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964532"/>
          </a:xfrm>
        </p:spPr>
        <p:txBody>
          <a:bodyPr/>
          <a:lstStyle/>
          <a:p>
            <a:r>
              <a:rPr lang="fr-FR" dirty="0"/>
              <a:t>3GPP </a:t>
            </a:r>
            <a:r>
              <a:rPr lang="en-GB" dirty="0"/>
              <a:t>Forge vs. TS code</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44505" y="1753280"/>
            <a:ext cx="9618405" cy="4014614"/>
          </a:xfrm>
        </p:spPr>
        <p:txBody>
          <a:bodyPr/>
          <a:lstStyle/>
          <a:p>
            <a:r>
              <a:rPr lang="en-US" sz="2000" dirty="0">
                <a:latin typeface="Calibri" panose="020F0502020204030204" pitchFamily="34" charset="0"/>
                <a:ea typeface="+mn-ea"/>
                <a:cs typeface="+mn-cs"/>
              </a:rPr>
              <a:t>SA5 has endorsed the DP S5-234494 at SA5#149 (update of S5-232751 at SA5#148e with added Answers to Questions from SA#99), whose objective is </a:t>
            </a:r>
            <a:r>
              <a:rPr lang="en-GB" sz="1800" dirty="0">
                <a:effectLst/>
                <a:latin typeface="Arial" panose="020B0604020202020204" pitchFamily="34" charset="0"/>
                <a:ea typeface="SimSun" panose="02010600030101010101" pitchFamily="2" charset="-122"/>
              </a:rPr>
              <a:t>that as an alternative 3GPP should allow storing the normative source </a:t>
            </a:r>
            <a:r>
              <a:rPr lang="en-GB" sz="1800" dirty="0">
                <a:latin typeface="Arial" panose="020B0604020202020204" pitchFamily="34" charset="0"/>
                <a:ea typeface="SimSun" panose="02010600030101010101" pitchFamily="2" charset="-122"/>
              </a:rPr>
              <a:t>code in Forge/Git and not in the TS Word Annexes (but zipped source code from Forge attached beside the MS Word technical specification). </a:t>
            </a:r>
          </a:p>
          <a:p>
            <a:r>
              <a:rPr lang="en-GB" sz="1800" dirty="0">
                <a:latin typeface="Arial" panose="020B0604020202020204" pitchFamily="34" charset="0"/>
                <a:ea typeface="SimSun" panose="02010600030101010101" pitchFamily="2" charset="-122"/>
              </a:rPr>
              <a:t>Applicable both to OpenAPI and YANG.</a:t>
            </a:r>
            <a:endParaRPr lang="en-US" sz="1800" dirty="0">
              <a:latin typeface="Arial" panose="020B0604020202020204" pitchFamily="34" charset="0"/>
              <a:ea typeface="SimSun" panose="02010600030101010101" pitchFamily="2" charset="-122"/>
            </a:endParaRPr>
          </a:p>
          <a:p>
            <a:r>
              <a:rPr lang="en-US" sz="2000" dirty="0">
                <a:latin typeface="Calibri" panose="020F0502020204030204" pitchFamily="34" charset="0"/>
              </a:rPr>
              <a:t>SA5 chair submitted contribution </a:t>
            </a:r>
            <a:r>
              <a:rPr lang="sv" sz="2000" dirty="0">
                <a:latin typeface="Calibri" panose="020F0502020204030204" pitchFamily="34" charset="0"/>
              </a:rPr>
              <a:t>SP-230717 </a:t>
            </a:r>
            <a:r>
              <a:rPr lang="en-US" sz="2000" dirty="0">
                <a:latin typeface="Calibri" panose="020F0502020204030204" pitchFamily="34" charset="0"/>
                <a:ea typeface="+mn-ea"/>
                <a:cs typeface="+mn-cs"/>
              </a:rPr>
              <a:t>for </a:t>
            </a:r>
            <a:r>
              <a:rPr lang="sv" sz="2000" dirty="0">
                <a:latin typeface="Calibri" panose="020F0502020204030204" pitchFamily="34" charset="0"/>
              </a:rPr>
              <a:t>SA#100 endorsement, </a:t>
            </a:r>
            <a:r>
              <a:rPr lang="en-US" sz="2000" dirty="0">
                <a:latin typeface="Calibri" panose="020F0502020204030204" pitchFamily="34" charset="0"/>
              </a:rPr>
              <a:t>containing a summary and the complete proposal from </a:t>
            </a:r>
            <a:r>
              <a:rPr lang="en-US" sz="2000" dirty="0">
                <a:latin typeface="Calibri" panose="020F0502020204030204" pitchFamily="34" charset="0"/>
                <a:ea typeface="+mn-ea"/>
                <a:cs typeface="+mn-cs"/>
              </a:rPr>
              <a:t>S5-234494</a:t>
            </a:r>
            <a:r>
              <a:rPr lang="sv" sz="2000" dirty="0">
                <a:latin typeface="Calibri" panose="020F0502020204030204" pitchFamily="34" charset="0"/>
              </a:rPr>
              <a:t>.</a:t>
            </a:r>
            <a:endParaRPr lang="en-GB" sz="2000" dirty="0">
              <a:latin typeface="Calibri" panose="020F0502020204030204" pitchFamily="34" charset="0"/>
            </a:endParaRPr>
          </a:p>
        </p:txBody>
      </p:sp>
    </p:spTree>
    <p:extLst>
      <p:ext uri="{BB962C8B-B14F-4D97-AF65-F5344CB8AC3E}">
        <p14:creationId xmlns:p14="http://schemas.microsoft.com/office/powerpoint/2010/main" val="3988331200"/>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5" name="Table Placeholder 4">
            <a:extLst>
              <a:ext uri="{FF2B5EF4-FFF2-40B4-BE49-F238E27FC236}">
                <a16:creationId xmlns:a16="http://schemas.microsoft.com/office/drawing/2014/main" id="{EEB8CECE-6AB2-9416-283E-9052A0FEE880}"/>
              </a:ext>
            </a:extLst>
          </p:cNvPr>
          <p:cNvGraphicFramePr>
            <a:graphicFrameLocks noGrp="1"/>
          </p:cNvGraphicFramePr>
          <p:nvPr>
            <p:ph type="tbl" idx="1"/>
          </p:nvPr>
        </p:nvGraphicFramePr>
        <p:xfrm>
          <a:off x="1028700" y="2177257"/>
          <a:ext cx="10001250" cy="2479017"/>
        </p:xfrm>
        <a:graphic>
          <a:graphicData uri="http://schemas.openxmlformats.org/drawingml/2006/table">
            <a:tbl>
              <a:tblPr firstRow="1" bandRow="1">
                <a:tableStyleId>{5C22544A-7EE6-4342-B048-85BDC9FD1C3A}</a:tableStyleId>
              </a:tblPr>
              <a:tblGrid>
                <a:gridCol w="1682760">
                  <a:extLst>
                    <a:ext uri="{9D8B030D-6E8A-4147-A177-3AD203B41FA5}">
                      <a16:colId xmlns:a16="http://schemas.microsoft.com/office/drawing/2014/main" val="570476699"/>
                    </a:ext>
                  </a:extLst>
                </a:gridCol>
                <a:gridCol w="831849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ctr" fontAlgn="t"/>
                      <a:r>
                        <a:rPr lang="en-US" sz="1800" kern="1200" dirty="0">
                          <a:solidFill>
                            <a:schemeClr val="tx1"/>
                          </a:solidFill>
                          <a:effectLst/>
                          <a:latin typeface="+mn-lt"/>
                          <a:ea typeface="+mn-ea"/>
                          <a:cs typeface="+mn-cs"/>
                        </a:rPr>
                        <a:t>SP-230667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Rel-16 CRs on Charging aspects of ETSUN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ctr" fontAlgn="t"/>
                      <a:r>
                        <a:rPr lang="en-US" sz="1800" kern="1200" dirty="0">
                          <a:solidFill>
                            <a:schemeClr val="tx1"/>
                          </a:solidFill>
                          <a:effectLst/>
                          <a:latin typeface="+mn-lt"/>
                          <a:ea typeface="+mn-ea"/>
                          <a:cs typeface="+mn-cs"/>
                        </a:rPr>
                        <a:t>SP-230652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Charging aspects of Edge Computing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80870">
                <a:tc>
                  <a:txBody>
                    <a:bodyPr/>
                    <a:lstStyle/>
                    <a:p>
                      <a:pPr marL="0" algn="ctr" defTabSz="1219170" rtl="0" eaLnBrk="1" fontAlgn="t" latinLnBrk="0" hangingPunct="1"/>
                      <a:r>
                        <a:rPr lang="en-US" sz="1800" kern="1200">
                          <a:solidFill>
                            <a:schemeClr val="tx1"/>
                          </a:solidFill>
                          <a:effectLst/>
                          <a:latin typeface="+mn-lt"/>
                          <a:ea typeface="+mn-ea"/>
                          <a:cs typeface="+mn-cs"/>
                        </a:rPr>
                        <a:t>SP-230665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Charging Aspects for Enhanced Support of Non-Public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marL="0" algn="ctr" defTabSz="1219170" rtl="0" eaLnBrk="1" fontAlgn="t" latinLnBrk="0" hangingPunct="1"/>
                      <a:r>
                        <a:rPr lang="en-US" sz="1800" kern="1200" dirty="0">
                          <a:solidFill>
                            <a:schemeClr val="tx1"/>
                          </a:solidFill>
                          <a:effectLst/>
                          <a:latin typeface="+mn-lt"/>
                          <a:ea typeface="+mn-ea"/>
                          <a:cs typeface="+mn-cs"/>
                        </a:rPr>
                        <a:t>SP-230666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CHF Distributed Availability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marL="0" algn="ctr" defTabSz="1219170" rtl="0" eaLnBrk="1" fontAlgn="t" latinLnBrk="0" hangingPunct="1"/>
                      <a:r>
                        <a:rPr lang="en-US" sz="1800" kern="1200" dirty="0">
                          <a:solidFill>
                            <a:schemeClr val="tx1"/>
                          </a:solidFill>
                          <a:effectLst/>
                          <a:latin typeface="+mn-lt"/>
                          <a:ea typeface="+mn-ea"/>
                          <a:cs typeface="+mn-cs"/>
                        </a:rPr>
                        <a:t>SP-230664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Charging enhancement for Network Slice based wholesale in roaming</a:t>
                      </a:r>
                    </a:p>
                    <a:p>
                      <a:pPr algn="l" fontAlgn="t"/>
                      <a:r>
                        <a:rPr lang="en-US" sz="1800" kern="1200" dirty="0">
                          <a:solidFill>
                            <a:schemeClr val="tx1"/>
                          </a:solidFill>
                          <a:effectLst/>
                          <a:latin typeface="+mn-lt"/>
                          <a:ea typeface="+mn-ea"/>
                          <a:cs typeface="+mn-cs"/>
                        </a:rPr>
                        <a:t>(CR package for the completion of the new WID in SP-230625)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nvPr>
        </p:nvGraphicFramePr>
        <p:xfrm>
          <a:off x="1102522" y="1368397"/>
          <a:ext cx="9607388" cy="4855374"/>
        </p:xfrm>
        <a:graphic>
          <a:graphicData uri="http://schemas.openxmlformats.org/drawingml/2006/table">
            <a:tbl>
              <a:tblPr firstRow="1" bandRow="1">
                <a:tableStyleId>{5C22544A-7EE6-4342-B048-85BDC9FD1C3A}</a:tableStyleId>
              </a:tblPr>
              <a:tblGrid>
                <a:gridCol w="1616491">
                  <a:extLst>
                    <a:ext uri="{9D8B030D-6E8A-4147-A177-3AD203B41FA5}">
                      <a16:colId xmlns:a16="http://schemas.microsoft.com/office/drawing/2014/main" val="570476699"/>
                    </a:ext>
                  </a:extLst>
                </a:gridCol>
                <a:gridCol w="7990897">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800" kern="1200">
                          <a:solidFill>
                            <a:schemeClr val="tx1"/>
                          </a:solidFill>
                          <a:effectLst/>
                          <a:latin typeface="+mn-lt"/>
                          <a:ea typeface="+mn-ea"/>
                          <a:cs typeface="+mn-cs"/>
                        </a:rPr>
                        <a:t>SP-230653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800" kern="1200">
                          <a:solidFill>
                            <a:schemeClr val="tx1"/>
                          </a:solidFill>
                          <a:effectLst/>
                          <a:latin typeface="+mn-lt"/>
                          <a:ea typeface="+mn-ea"/>
                          <a:cs typeface="+mn-cs"/>
                        </a:rPr>
                        <a:t>SP-230654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Intent driven Management Service for Mobile Network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lang="en-US" sz="1800" kern="1200">
                          <a:solidFill>
                            <a:schemeClr val="tx1"/>
                          </a:solidFill>
                          <a:effectLst/>
                          <a:latin typeface="+mn-lt"/>
                          <a:ea typeface="+mn-ea"/>
                          <a:cs typeface="+mn-cs"/>
                        </a:rPr>
                        <a:t>SP-230655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lang="en-US" sz="1800" kern="1200">
                          <a:solidFill>
                            <a:schemeClr val="tx1"/>
                          </a:solidFill>
                          <a:effectLst/>
                          <a:latin typeface="+mn-lt"/>
                          <a:ea typeface="+mn-ea"/>
                          <a:cs typeface="+mn-cs"/>
                        </a:rPr>
                        <a:t>SP-230656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Enhanced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800" kern="1200">
                          <a:solidFill>
                            <a:schemeClr val="tx1"/>
                          </a:solidFill>
                          <a:effectLst/>
                          <a:latin typeface="+mn-lt"/>
                          <a:ea typeface="+mn-ea"/>
                          <a:cs typeface="+mn-cs"/>
                        </a:rPr>
                        <a:t>SP-230657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800" kern="1200">
                          <a:solidFill>
                            <a:schemeClr val="tx1"/>
                          </a:solidFill>
                          <a:effectLst/>
                          <a:latin typeface="+mn-lt"/>
                          <a:ea typeface="+mn-ea"/>
                          <a:cs typeface="+mn-cs"/>
                        </a:rPr>
                        <a:t>SP-230658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800" kern="1200">
                          <a:solidFill>
                            <a:schemeClr val="tx1"/>
                          </a:solidFill>
                          <a:effectLst/>
                          <a:latin typeface="+mn-lt"/>
                          <a:ea typeface="+mn-ea"/>
                          <a:cs typeface="+mn-cs"/>
                        </a:rPr>
                        <a:t>SP-230659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5G performance measurements and KPIs phase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800" kern="1200">
                          <a:solidFill>
                            <a:schemeClr val="tx1"/>
                          </a:solidFill>
                          <a:effectLst/>
                          <a:latin typeface="+mn-lt"/>
                          <a:ea typeface="+mn-ea"/>
                          <a:cs typeface="+mn-cs"/>
                        </a:rPr>
                        <a:t>SP-230660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800" kern="1200">
                          <a:solidFill>
                            <a:schemeClr val="tx1"/>
                          </a:solidFill>
                          <a:effectLst/>
                          <a:latin typeface="+mn-lt"/>
                          <a:ea typeface="+mn-ea"/>
                          <a:cs typeface="+mn-cs"/>
                        </a:rPr>
                        <a:t>SP-230661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Management Aspects related to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800" kern="1200">
                          <a:solidFill>
                            <a:schemeClr val="tx1"/>
                          </a:solidFill>
                          <a:effectLst/>
                          <a:latin typeface="+mn-lt"/>
                          <a:ea typeface="+mn-ea"/>
                          <a:cs typeface="+mn-cs"/>
                        </a:rPr>
                        <a:t>SP-230662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Management of non-public networks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800" kern="1200">
                          <a:solidFill>
                            <a:schemeClr val="tx1"/>
                          </a:solidFill>
                          <a:effectLst/>
                          <a:latin typeface="+mn-lt"/>
                          <a:ea typeface="+mn-ea"/>
                          <a:cs typeface="+mn-cs"/>
                        </a:rPr>
                        <a:t>SP-230663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Management Aspect of 5GLAN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800" kern="1200">
                          <a:solidFill>
                            <a:schemeClr val="tx1"/>
                          </a:solidFill>
                          <a:effectLst/>
                          <a:latin typeface="+mn-lt"/>
                          <a:ea typeface="+mn-ea"/>
                          <a:cs typeface="+mn-cs"/>
                        </a:rPr>
                        <a:t>SP-230668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AI/ML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lang="en-US" sz="1800" kern="1200">
                          <a:solidFill>
                            <a:schemeClr val="tx1"/>
                          </a:solidFill>
                          <a:effectLst/>
                          <a:latin typeface="+mn-lt"/>
                          <a:ea typeface="+mn-ea"/>
                          <a:cs typeface="+mn-cs"/>
                        </a:rPr>
                        <a:t>SP-230669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Management Data Analytics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nvPr>
        </p:nvGraphicFramePr>
        <p:xfrm>
          <a:off x="1121266" y="1528910"/>
          <a:ext cx="9222884" cy="1231162"/>
        </p:xfrm>
        <a:graphic>
          <a:graphicData uri="http://schemas.openxmlformats.org/drawingml/2006/table">
            <a:tbl>
              <a:tblPr firstRow="1" bandRow="1">
                <a:tableStyleId>{5C22544A-7EE6-4342-B048-85BDC9FD1C3A}</a:tableStyleId>
              </a:tblPr>
              <a:tblGrid>
                <a:gridCol w="1551797">
                  <a:extLst>
                    <a:ext uri="{9D8B030D-6E8A-4147-A177-3AD203B41FA5}">
                      <a16:colId xmlns:a16="http://schemas.microsoft.com/office/drawing/2014/main" val="570476699"/>
                    </a:ext>
                  </a:extLst>
                </a:gridCol>
                <a:gridCol w="7671087">
                  <a:extLst>
                    <a:ext uri="{9D8B030D-6E8A-4147-A177-3AD203B41FA5}">
                      <a16:colId xmlns:a16="http://schemas.microsoft.com/office/drawing/2014/main" val="2618836924"/>
                    </a:ext>
                  </a:extLst>
                </a:gridCol>
              </a:tblGrid>
              <a:tr h="494807">
                <a:tc>
                  <a:txBody>
                    <a:bodyPr/>
                    <a:lstStyle/>
                    <a:p>
                      <a:pPr algn="ctr">
                        <a:spcAft>
                          <a:spcPts val="0"/>
                        </a:spcAft>
                      </a:pPr>
                      <a:r>
                        <a:rPr kumimoji="0" lang="en-GB" altLang="zh-CN" sz="1400" b="1" i="0" u="none" strike="noStrike" cap="none" normalizeH="0" baseline="0" dirty="0">
                          <a:ln>
                            <a:noFill/>
                          </a:ln>
                          <a:solidFill>
                            <a:schemeClr val="tx1"/>
                          </a:solidFill>
                          <a:effectLst/>
                          <a:latin typeface="Calibri" pitchFamily="34" charset="0"/>
                          <a:ea typeface="+mn-ea"/>
                          <a:cs typeface="Arial" charset="0"/>
                        </a:rPr>
                        <a:t>Number</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mn-ea"/>
                          <a:cs typeface="+mn-cs"/>
                        </a:rPr>
                        <a:t>Title</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2371">
                <a:tc>
                  <a:txBody>
                    <a:bodyPr/>
                    <a:lstStyle/>
                    <a:p>
                      <a:pPr algn="l" fontAlgn="t"/>
                      <a:r>
                        <a:rPr lang="en-US" sz="1800" kern="1200">
                          <a:solidFill>
                            <a:schemeClr val="tx1"/>
                          </a:solidFill>
                          <a:effectLst/>
                          <a:latin typeface="+mn-lt"/>
                          <a:ea typeface="+mn-ea"/>
                          <a:cs typeface="+mn-cs"/>
                        </a:rPr>
                        <a:t>SP-230670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Intent driven management service for mobile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3984">
                <a:tc>
                  <a:txBody>
                    <a:bodyPr/>
                    <a:lstStyle/>
                    <a:p>
                      <a:pPr algn="l" fontAlgn="t"/>
                      <a:r>
                        <a:rPr lang="en-US" sz="1800" kern="1200">
                          <a:solidFill>
                            <a:schemeClr val="tx1"/>
                          </a:solidFill>
                          <a:effectLst/>
                          <a:latin typeface="+mn-lt"/>
                          <a:ea typeface="+mn-ea"/>
                          <a:cs typeface="+mn-cs"/>
                        </a:rPr>
                        <a:t>SP-230671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12110" y="4533413"/>
            <a:ext cx="4008341" cy="519616"/>
          </a:xfrm>
        </p:spPr>
        <p:txBody>
          <a:bodyPr/>
          <a:lstStyle/>
          <a:p>
            <a:r>
              <a:rPr lang="sv-SE" sz="6000" dirty="0" err="1"/>
              <a:t>Thank</a:t>
            </a:r>
            <a:r>
              <a:rPr lang="sv-SE" sz="6000" dirty="0"/>
              <a:t> </a:t>
            </a:r>
            <a:r>
              <a:rPr lang="sv-SE" sz="6000" dirty="0" err="1"/>
              <a:t>you</a:t>
            </a:r>
            <a:r>
              <a:rPr lang="sv-SE" sz="6000" dirty="0"/>
              <a:t>!</a:t>
            </a:r>
          </a:p>
        </p:txBody>
      </p:sp>
      <p:pic>
        <p:nvPicPr>
          <p:cNvPr id="5" name="Picture 4">
            <a:extLst>
              <a:ext uri="{FF2B5EF4-FFF2-40B4-BE49-F238E27FC236}">
                <a16:creationId xmlns:a16="http://schemas.microsoft.com/office/drawing/2014/main" id="{1F485130-7A5A-4DBF-9534-3D49C6940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272" y="415287"/>
            <a:ext cx="7719238" cy="5789429"/>
          </a:xfrm>
          <a:prstGeom prst="rect">
            <a:avLst/>
          </a:prstGeom>
        </p:spPr>
      </p:pic>
    </p:spTree>
    <p:extLst>
      <p:ext uri="{BB962C8B-B14F-4D97-AF65-F5344CB8AC3E}">
        <p14:creationId xmlns:p14="http://schemas.microsoft.com/office/powerpoint/2010/main" val="2040695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1438214" cy="307777"/>
          </a:xfrm>
          <a:prstGeom prst="rect">
            <a:avLst/>
          </a:prstGeom>
          <a:solidFill>
            <a:srgbClr val="00B0F0"/>
          </a:solidFill>
        </p:spPr>
        <p:txBody>
          <a:bodyPr wrap="none">
            <a:spAutoFit/>
          </a:bodyPr>
          <a:lstStyle/>
          <a:p>
            <a:r>
              <a:rPr lang="en-GB" altLang="en-US" sz="1400" dirty="0">
                <a:solidFill>
                  <a:schemeClr val="bg1"/>
                </a:solidFill>
              </a:rPr>
              <a:t>Ref: S5-234062</a:t>
            </a:r>
            <a:endParaRPr lang="en-US" sz="1400"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F73C1F59-22F2-4AB6-AB57-0128F90E3FFF}"/>
              </a:ext>
            </a:extLst>
          </p:cNvPr>
          <p:cNvPicPr>
            <a:picLocks noChangeAspect="1"/>
          </p:cNvPicPr>
          <p:nvPr/>
        </p:nvPicPr>
        <p:blipFill>
          <a:blip r:embed="rId2"/>
          <a:stretch>
            <a:fillRect/>
          </a:stretch>
        </p:blipFill>
        <p:spPr>
          <a:xfrm>
            <a:off x="1182935" y="733007"/>
            <a:ext cx="9806643" cy="5080564"/>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367473" y="5874605"/>
            <a:ext cx="6608348" cy="292388"/>
          </a:xfrm>
          <a:prstGeom prst="rect">
            <a:avLst/>
          </a:prstGeom>
          <a:noFill/>
        </p:spPr>
        <p:txBody>
          <a:bodyPr wrap="none" rtlCol="0">
            <a:spAutoFit/>
          </a:bodyPr>
          <a:lstStyle/>
          <a:p>
            <a:r>
              <a:rPr lang="en-US" altLang="zh-CN" dirty="0"/>
              <a:t>SA5 will collect the potential work area and provide inputs to SA workshop in Jun.2023 </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919849" y="3971772"/>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2163700" y="4357243"/>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889529" y="4656209"/>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768350" y="4596619"/>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531443" y="4872689"/>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3428751" y="462241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190314" y="5351341"/>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926173" y="4067237"/>
            <a:ext cx="202331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Rel-19 preparation</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TSG#102</a:t>
            </a:r>
            <a:endParaRPr lang="en-GB" altLang="en-US" sz="400">
              <a:latin typeface="Montserrat"/>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TSG#103</a:t>
            </a:r>
            <a:endParaRPr lang="en-GB" altLang="en-US" sz="400">
              <a:latin typeface="Montserrat"/>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TSG#104</a:t>
            </a:r>
            <a:endParaRPr lang="en-GB" altLang="en-US" sz="400">
              <a:latin typeface="Montserrat"/>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TSG#105</a:t>
            </a:r>
            <a:endParaRPr lang="en-GB" altLang="en-US" sz="400">
              <a:latin typeface="Montserrat"/>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TSG#106</a:t>
            </a:r>
            <a:endParaRPr lang="en-GB" altLang="en-US" sz="400">
              <a:latin typeface="Montserrat"/>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TSG#107</a:t>
            </a:r>
            <a:endParaRPr lang="en-GB" altLang="en-US" sz="400">
              <a:latin typeface="Montserrat"/>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TSG#108</a:t>
            </a:r>
            <a:endParaRPr lang="en-GB" altLang="en-US" sz="400">
              <a:latin typeface="Montserrat"/>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TSG#109</a:t>
            </a:r>
            <a:endParaRPr lang="en-GB" altLang="en-US" sz="400">
              <a:latin typeface="Montserrat"/>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TSG#110</a:t>
            </a:r>
            <a:endParaRPr lang="en-GB" altLang="en-US" sz="400">
              <a:latin typeface="Montserrat"/>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TSG#111</a:t>
            </a:r>
            <a:endParaRPr lang="en-GB" altLang="en-US" sz="400">
              <a:latin typeface="Montserrat"/>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TSG#112</a:t>
            </a:r>
            <a:endParaRPr lang="en-GB" altLang="en-US" sz="400">
              <a:latin typeface="Montserrat"/>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TSG#99</a:t>
            </a:r>
            <a:endParaRPr lang="en-GB" altLang="en-US" sz="400">
              <a:latin typeface="Montserrat"/>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a:cs typeface="Arial" panose="020B0604020202020204" pitchFamily="34" charset="0"/>
              </a:rPr>
              <a:t>RAN4 </a:t>
            </a:r>
          </a:p>
          <a:p>
            <a:pPr algn="ctr"/>
            <a:r>
              <a:rPr lang="fr-FR" altLang="en-US" sz="600">
                <a:latin typeface="Montserrat"/>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a:cs typeface="Arial" panose="020B0604020202020204" pitchFamily="34" charset="0"/>
              </a:rPr>
              <a:t> </a:t>
            </a:r>
            <a:r>
              <a:rPr lang="fr-FR" altLang="en-US" sz="600">
                <a:latin typeface="Montserrat"/>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a:cs typeface="Arial" panose="020B0604020202020204" pitchFamily="34" charset="0"/>
              </a:rPr>
              <a:t>RAN4_Perf </a:t>
            </a:r>
            <a:endParaRPr lang="fr-FR" altLang="en-US" sz="500">
              <a:latin typeface="Montserrat"/>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dirty="0">
                <a:latin typeface="Montserrat" panose="00000500000000000000" pitchFamily="50" charset="0"/>
                <a:cs typeface="Arial" panose="020B0604020202020204" pitchFamily="34" charset="0"/>
              </a:rPr>
              <a:t>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a:cs typeface="Arial" panose="020B0604020202020204" pitchFamily="34" charset="0"/>
              </a:rPr>
              <a:t>SA Rel-19 </a:t>
            </a:r>
          </a:p>
          <a:p>
            <a:pPr algn="ctr"/>
            <a:r>
              <a:rPr lang="fr-FR" altLang="en-US" sz="600">
                <a:latin typeface="Montserrat"/>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a:rPr>
              <a:t>TSG#100</a:t>
            </a:r>
            <a:endParaRPr lang="en-GB" altLang="en-US" sz="400" dirty="0">
              <a:latin typeface="Montserrat"/>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333324" y="554407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743212" y="1090143"/>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dirty="0"/>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dirty="0"/>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a:t>
            </a:r>
            <a:endParaRPr lang="en-US" sz="2400" dirty="0"/>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Stage 1 (Standalone OAM –part 2/SA5 RAN </a:t>
            </a:r>
            <a:r>
              <a:rPr lang="fr-FR" sz="700" dirty="0" err="1">
                <a:latin typeface="Montserrat" panose="00000500000000000000" pitchFamily="50" charset="0"/>
                <a:ea typeface="ＭＳ Ｐゴシック" charset="-128"/>
              </a:rPr>
              <a:t>related</a:t>
            </a:r>
            <a:r>
              <a:rPr lang="fr-FR" sz="700" dirty="0">
                <a:latin typeface="Montserrat" panose="00000500000000000000" pitchFamily="50" charset="0"/>
                <a:ea typeface="ＭＳ Ｐゴシック" charset="-128"/>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sz="900" dirty="0">
                <a:latin typeface="Montserrat" panose="00000500000000000000" pitchFamily="50" charset="0"/>
                <a:ea typeface="ＭＳ Ｐゴシック" charset="-128"/>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Rel-19 SIDs</a:t>
            </a:r>
            <a:endParaRPr kumimoji="0" lang="zh-CN" altLang="en-US" sz="800" b="0" i="0" u="none" strike="noStrike" cap="none" normalizeH="0" baseline="0" dirty="0">
              <a:ln>
                <a:noFill/>
              </a:ln>
              <a:solidFill>
                <a:schemeClr val="tx1"/>
              </a:solidFill>
              <a:effectLst/>
              <a:latin typeface="Arial"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900" b="1" dirty="0">
                <a:latin typeface="Arial" charset="0"/>
              </a:rPr>
              <a:t>SA5#155~156:</a:t>
            </a:r>
            <a:r>
              <a:rPr lang="en-US" altLang="zh-CN" sz="900" dirty="0">
                <a:latin typeface="Arial" charset="0"/>
              </a:rPr>
              <a:t>New WIDs</a:t>
            </a:r>
          </a:p>
          <a:p>
            <a:r>
              <a:rPr lang="en-US" altLang="zh-CN" sz="900" dirty="0">
                <a:latin typeface="Arial" charset="0"/>
              </a:rPr>
              <a:t>package 2</a:t>
            </a:r>
            <a:endParaRPr lang="zh-CN" altLang="en-US" sz="900" dirty="0">
              <a:latin typeface="Arial"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fr-FR" sz="800" dirty="0">
                <a:latin typeface="Montserrat" panose="00000500000000000000" pitchFamily="50" charset="0"/>
                <a:ea typeface="ＭＳ Ｐゴシック" charset="-128"/>
              </a:rPr>
              <a:t>Stage 1 (</a:t>
            </a:r>
            <a:r>
              <a:rPr lang="fr-FR" altLang="zh-CN" sz="800" dirty="0">
                <a:latin typeface="Montserrat" panose="00000500000000000000" pitchFamily="50" charset="0"/>
                <a:ea typeface="ＭＳ Ｐゴシック" charset="-128"/>
              </a:rPr>
              <a:t>Standalone OAM-part 1/</a:t>
            </a:r>
            <a:r>
              <a:rPr lang="fr-FR" sz="800" dirty="0">
                <a:latin typeface="Montserrat" panose="00000500000000000000" pitchFamily="50" charset="0"/>
                <a:ea typeface="ＭＳ Ｐゴシック" charset="-128"/>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sz="800" dirty="0">
                <a:latin typeface="Montserrat" panose="00000500000000000000" pitchFamily="50" charset="0"/>
                <a:ea typeface="ＭＳ Ｐゴシック" charset="-128"/>
              </a:rPr>
              <a:t>Stage 2 Functional work (</a:t>
            </a:r>
            <a:r>
              <a:rPr lang="en-US" altLang="zh-CN" sz="800" dirty="0">
                <a:latin typeface="Montserrat" panose="00000500000000000000" pitchFamily="50" charset="0"/>
                <a:ea typeface="ＭＳ Ｐゴシック" charset="-128"/>
              </a:rPr>
              <a:t>SA2/6 </a:t>
            </a:r>
            <a:r>
              <a:rPr lang="en-US" sz="800" dirty="0">
                <a:latin typeface="Montserrat" panose="00000500000000000000" pitchFamily="50" charset="0"/>
                <a:ea typeface="ＭＳ Ｐゴシック" charset="-128"/>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r>
              <a:rPr lang="en-US" altLang="zh-CN" sz="1100" b="1" dirty="0">
                <a:latin typeface="+mn-lt"/>
                <a:ea typeface="Microsoft YaHei" panose="020B0503020204020204" pitchFamily="34" charset="-122"/>
              </a:rPr>
              <a:t>Categorization of SA5 work:</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Standalone OAM (part 1 and part 2) </a:t>
            </a:r>
          </a:p>
          <a:p>
            <a:pPr lvl="1"/>
            <a:r>
              <a:rPr lang="en-US" altLang="zh-CN" sz="1000" dirty="0">
                <a:latin typeface="+mn-lt"/>
                <a:ea typeface="Microsoft YaHei" panose="020B0503020204020204" pitchFamily="34" charset="-122"/>
              </a:rPr>
              <a:t>Part1: work related to Rel-18 study with no Rel-18 WI and other potential high priority </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lvl="1"/>
            <a:r>
              <a:rPr lang="en-US" altLang="zh-CN" sz="1000" dirty="0">
                <a:latin typeface="+mn-lt"/>
                <a:ea typeface="Microsoft YaHei" panose="020B0503020204020204" pitchFamily="34" charset="-122"/>
              </a:rPr>
              <a:t>Part2: other potential rel-19 SIs/</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SA1 related OAM</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SA2/6 related OAM </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RAN/CT related OAM</a:t>
            </a:r>
            <a:endParaRPr lang="en-US" altLang="zh-CN" sz="1100" b="1" dirty="0">
              <a:latin typeface="+mn-lt"/>
              <a:ea typeface="Microsoft YaHei" panose="020B0503020204020204" pitchFamily="34" charset="-122"/>
            </a:endParaRPr>
          </a:p>
          <a:p>
            <a:r>
              <a:rPr lang="en-US" altLang="zh-CN" sz="1100" b="1" dirty="0">
                <a:latin typeface="+mn-lt"/>
                <a:ea typeface="Microsoft YaHei" panose="020B0503020204020204" pitchFamily="34" charset="-122"/>
              </a:rPr>
              <a:t>Key sync periods and potential sync consideration:</a:t>
            </a:r>
          </a:p>
          <a:p>
            <a:r>
              <a:rPr lang="zh-CN" altLang="en-US" sz="1100" b="1" dirty="0">
                <a:solidFill>
                  <a:srgbClr val="0000FF"/>
                </a:solidFill>
                <a:latin typeface="+mn-lt"/>
                <a:ea typeface="Microsoft YaHei" panose="020B0503020204020204" pitchFamily="34" charset="-122"/>
              </a:rPr>
              <a:t>①  </a:t>
            </a:r>
            <a:r>
              <a:rPr lang="en-US" altLang="zh-CN" sz="1100" b="1" dirty="0">
                <a:solidFill>
                  <a:srgbClr val="0000FF"/>
                </a:solidFill>
                <a:latin typeface="+mn-lt"/>
                <a:ea typeface="Microsoft YaHei" panose="020B0503020204020204" pitchFamily="34" charset="-122"/>
              </a:rPr>
              <a:t>Jun (SA5#150)</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~Dec.2023 (SA5#152/</a:t>
            </a:r>
            <a:r>
              <a:rPr lang="en-US" altLang="zh-CN" sz="1100" b="1" dirty="0">
                <a:solidFill>
                  <a:srgbClr val="0000FF"/>
                </a:solidFill>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TSG#102)</a:t>
            </a:r>
            <a:r>
              <a:rPr lang="zh-CN" altLang="en-US" sz="1100" b="1"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follow SA1 discussion with </a:t>
            </a:r>
            <a:r>
              <a:rPr lang="en-US" altLang="zh-CN" sz="1100" b="1" dirty="0">
                <a:solidFill>
                  <a:srgbClr val="FF0000"/>
                </a:solidFill>
                <a:latin typeface="+mn-lt"/>
                <a:ea typeface="Microsoft YaHei" panose="020B0503020204020204" pitchFamily="34" charset="-122"/>
              </a:rPr>
              <a:t>DP</a:t>
            </a:r>
          </a:p>
          <a:p>
            <a:r>
              <a:rPr lang="zh-CN" altLang="en-US" sz="1100" b="1" dirty="0">
                <a:solidFill>
                  <a:srgbClr val="0000FF"/>
                </a:solidFill>
                <a:ea typeface="Microsoft YaHei" panose="020B0503020204020204" pitchFamily="34" charset="-122"/>
              </a:rPr>
              <a:t>② </a:t>
            </a:r>
            <a:r>
              <a:rPr lang="en-US" altLang="zh-CN" sz="1100" b="1" dirty="0">
                <a:solidFill>
                  <a:srgbClr val="0000FF"/>
                </a:solidFill>
                <a:latin typeface="+mn-lt"/>
                <a:ea typeface="Microsoft YaHei" panose="020B0503020204020204" pitchFamily="34" charset="-122"/>
              </a:rPr>
              <a:t>Oct (SA5#151) ~Dec.2023 (SA5#152/TSG#102): </a:t>
            </a:r>
            <a:r>
              <a:rPr lang="en-US" altLang="zh-CN" sz="1100" dirty="0">
                <a:latin typeface="+mn-lt"/>
                <a:ea typeface="Microsoft YaHei" panose="020B0503020204020204" pitchFamily="34" charset="-122"/>
              </a:rPr>
              <a:t>Rel-19 </a:t>
            </a:r>
            <a:r>
              <a:rPr lang="en-US" altLang="zh-CN" sz="1100" b="1" dirty="0">
                <a:solidFill>
                  <a:srgbClr val="FF0000"/>
                </a:solidFill>
                <a:latin typeface="+mn-lt"/>
                <a:ea typeface="Microsoft YaHei" panose="020B0503020204020204" pitchFamily="34" charset="-122"/>
              </a:rPr>
              <a:t>SIs</a:t>
            </a:r>
            <a:r>
              <a:rPr lang="en-US" altLang="zh-CN" sz="1100" dirty="0">
                <a:latin typeface="+mn-lt"/>
                <a:ea typeface="Microsoft YaHei" panose="020B0503020204020204" pitchFamily="34" charset="-122"/>
              </a:rPr>
              <a:t> discussion time window. All SIs are to be ready in TSG#102.</a:t>
            </a:r>
          </a:p>
          <a:p>
            <a:pPr lvl="0"/>
            <a:r>
              <a:rPr lang="zh-CN" altLang="en-US" sz="1100" b="1" dirty="0">
                <a:solidFill>
                  <a:srgbClr val="0000FF"/>
                </a:solidFill>
                <a:ea typeface="Microsoft YaHei" panose="020B0503020204020204" pitchFamily="34" charset="-122"/>
              </a:rPr>
              <a:t>③</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Jan (SA5#153) ~Jun. 2024 (SA5#155/TSG#104)</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1(</a:t>
            </a:r>
            <a:r>
              <a:rPr lang="en-US" altLang="zh-CN" sz="1100" b="1" dirty="0">
                <a:solidFill>
                  <a:srgbClr val="FF0000"/>
                </a:solidFill>
                <a:latin typeface="Calibri"/>
                <a:ea typeface="Microsoft YaHei" panose="020B0503020204020204" pitchFamily="34" charset="-122"/>
              </a:rPr>
              <a:t>Standalone OAM part1  and SA2/SA6 related OAM)</a:t>
            </a:r>
            <a:r>
              <a:rPr lang="en-US" altLang="zh-CN" sz="1100" dirty="0">
                <a:latin typeface="+mn-lt"/>
                <a:ea typeface="Microsoft YaHei" panose="020B0503020204020204" pitchFamily="34" charset="-122"/>
              </a:rPr>
              <a:t> discussion time window. Standalone OAM part 1 and SA2/SA6 related </a:t>
            </a:r>
            <a:r>
              <a:rPr lang="en-US" altLang="zh-CN" sz="1100" dirty="0" err="1">
                <a:latin typeface="+mn-lt"/>
                <a:ea typeface="Microsoft YaHei" panose="020B0503020204020204" pitchFamily="34" charset="-122"/>
              </a:rPr>
              <a:t>Wis</a:t>
            </a:r>
            <a:r>
              <a:rPr lang="en-US" altLang="zh-CN" sz="1100" dirty="0">
                <a:latin typeface="+mn-lt"/>
                <a:ea typeface="Microsoft YaHei" panose="020B0503020204020204" pitchFamily="34" charset="-122"/>
              </a:rPr>
              <a:t> should be ready in TSG#104, to be able to sync with SA2/SA6 discussion.</a:t>
            </a:r>
          </a:p>
          <a:p>
            <a:r>
              <a:rPr lang="zh-CN" altLang="en-US" sz="1100" b="1" dirty="0">
                <a:solidFill>
                  <a:srgbClr val="0000FF"/>
                </a:solidFill>
                <a:ea typeface="Microsoft YaHei" panose="020B0503020204020204" pitchFamily="34" charset="-122"/>
              </a:rPr>
              <a:t>④ </a:t>
            </a:r>
            <a:r>
              <a:rPr lang="en-US" altLang="zh-CN" sz="1100" b="1" dirty="0">
                <a:solidFill>
                  <a:srgbClr val="0000FF"/>
                </a:solidFill>
                <a:latin typeface="+mn-lt"/>
                <a:ea typeface="Microsoft YaHei" panose="020B0503020204020204" pitchFamily="34" charset="-122"/>
              </a:rPr>
              <a:t>Jun (SA5#155)~Sep. 2024 (SA5#156/TSG#105)</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2 (standalone OAM part 2 and RAN/CT related OAM)</a:t>
            </a:r>
            <a:r>
              <a:rPr lang="en-US" altLang="zh-CN" sz="1100" dirty="0">
                <a:latin typeface="+mn-lt"/>
                <a:ea typeface="Microsoft YaHei" panose="020B0503020204020204" pitchFamily="34" charset="-122"/>
              </a:rPr>
              <a:t>  discussion time window. Standalone OAM part 2 and RAN related SIs are to be ready in TSG#105, to be able to sync with RAN/CT.</a:t>
            </a:r>
          </a:p>
          <a:p>
            <a:r>
              <a:rPr lang="zh-CN" altLang="en-US" sz="1100" b="1" dirty="0">
                <a:solidFill>
                  <a:srgbClr val="0000FF"/>
                </a:solidFill>
                <a:ea typeface="Microsoft YaHei" panose="020B0503020204020204" pitchFamily="34" charset="-122"/>
              </a:rPr>
              <a:t>⑤</a:t>
            </a:r>
            <a:r>
              <a:rPr lang="en-US" altLang="zh-CN" sz="1100" b="1" dirty="0">
                <a:solidFill>
                  <a:srgbClr val="0000FF"/>
                </a:solidFill>
                <a:latin typeface="+mn-lt"/>
                <a:ea typeface="Microsoft YaHei" panose="020B0503020204020204" pitchFamily="34" charset="-122"/>
              </a:rPr>
              <a:t>Jun (SA5#150) ~Dec.2023 (SA5#152/ TSG#102) </a:t>
            </a:r>
            <a:r>
              <a:rPr lang="en-US" altLang="zh-CN" sz="1100" dirty="0">
                <a:latin typeface="+mn-lt"/>
                <a:ea typeface="Microsoft YaHei" panose="020B0503020204020204" pitchFamily="34" charset="-122"/>
              </a:rPr>
              <a:t>potential sync time window with SA1(6 months).</a:t>
            </a:r>
            <a:endParaRPr lang="en-US" altLang="zh-CN" sz="1100" b="1" dirty="0">
              <a:solidFill>
                <a:srgbClr val="0000FF"/>
              </a:solidFill>
              <a:latin typeface="+mn-lt"/>
              <a:ea typeface="Microsoft YaHei" panose="020B0503020204020204" pitchFamily="34" charset="-122"/>
            </a:endParaRPr>
          </a:p>
          <a:p>
            <a:r>
              <a:rPr lang="zh-CN" altLang="en-US" sz="1100" b="1" dirty="0">
                <a:solidFill>
                  <a:srgbClr val="0000FF"/>
                </a:solidFill>
                <a:ea typeface="Microsoft YaHei" panose="020B0503020204020204" pitchFamily="34" charset="-122"/>
              </a:rPr>
              <a:t>⑥ </a:t>
            </a:r>
            <a:r>
              <a:rPr lang="en-US" altLang="zh-CN" sz="1100" b="1" dirty="0">
                <a:solidFill>
                  <a:srgbClr val="0000FF"/>
                </a:solidFill>
                <a:latin typeface="+mn-lt"/>
                <a:ea typeface="Microsoft YaHei" panose="020B0503020204020204" pitchFamily="34" charset="-122"/>
              </a:rPr>
              <a:t>Apr (SA5#154)~Dec,2024 (SA5#158):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a:t>
            </a:r>
            <a:r>
              <a:rPr lang="en-US" altLang="zh-CN" sz="1100" dirty="0">
                <a:solidFill>
                  <a:prstClr val="black"/>
                </a:solidFill>
                <a:latin typeface="Calibri"/>
                <a:ea typeface="Microsoft YaHei" panose="020B0503020204020204" pitchFamily="34" charset="-122"/>
              </a:rPr>
              <a:t>time window </a:t>
            </a:r>
            <a:r>
              <a:rPr lang="en-US" altLang="zh-CN" sz="1100" dirty="0">
                <a:latin typeface="+mn-lt"/>
                <a:ea typeface="Microsoft YaHei" panose="020B0503020204020204" pitchFamily="34" charset="-122"/>
              </a:rPr>
              <a:t>with SA2/SA6(9 months).</a:t>
            </a:r>
          </a:p>
          <a:p>
            <a:r>
              <a:rPr lang="zh-CN" altLang="en-US" sz="1100" b="1" dirty="0">
                <a:solidFill>
                  <a:srgbClr val="0000FF"/>
                </a:solidFill>
                <a:ea typeface="Microsoft YaHei" panose="020B0503020204020204" pitchFamily="34" charset="-122"/>
              </a:rPr>
              <a:t>⑦</a:t>
            </a:r>
            <a:r>
              <a:rPr lang="en-US" altLang="zh-CN" sz="1100" b="1" dirty="0">
                <a:solidFill>
                  <a:srgbClr val="0000FF"/>
                </a:solidFill>
                <a:latin typeface="+mn-lt"/>
                <a:ea typeface="Microsoft YaHei" panose="020B0503020204020204" pitchFamily="34" charset="-122"/>
              </a:rPr>
              <a:t>Oct,2024(SA5#157)~Sep,2025 (TSG#109):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time window with RAN/CT (12 months).</a:t>
            </a:r>
            <a:endParaRPr lang="zh-CN" altLang="en-US" sz="1100" dirty="0">
              <a:latin typeface="+mn-lt"/>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 </a:t>
            </a:r>
            <a:r>
              <a:rPr lang="en-US" altLang="zh-CN" sz="1200" b="1" dirty="0">
                <a:solidFill>
                  <a:srgbClr val="FF0000"/>
                </a:solidFill>
                <a:latin typeface="Microsoft YaHei" panose="020B0503020204020204" pitchFamily="34" charset="-122"/>
                <a:ea typeface="Microsoft YaHei" panose="020B0503020204020204" pitchFamily="34" charset="-122"/>
              </a:rPr>
              <a:t>9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SA5#150~152:</a:t>
            </a:r>
            <a:r>
              <a:rPr kumimoji="0" lang="en-US" altLang="zh-CN" sz="800" b="0" i="0" u="none" strike="noStrike" cap="none" normalizeH="0" baseline="0" dirty="0">
                <a:ln>
                  <a:noFill/>
                </a:ln>
                <a:solidFill>
                  <a:schemeClr val="tx1"/>
                </a:solidFill>
                <a:effectLst/>
                <a:latin typeface="Arial" charset="0"/>
              </a:rPr>
              <a:t>Follow SA1 discussion with DP</a:t>
            </a:r>
            <a:endParaRPr kumimoji="0" lang="zh-CN" altLang="en-US" sz="800" b="0" i="0" u="none" strike="noStrike" cap="none" normalizeH="0" baseline="0" dirty="0">
              <a:ln>
                <a:noFill/>
              </a:ln>
              <a:solidFill>
                <a:schemeClr val="tx1"/>
              </a:solidFill>
              <a:effectLst/>
              <a:latin typeface="Arial"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a:latin typeface="Montserrat" panose="00000500000000000000" pitchFamily="50" charset="0"/>
                <a:ea typeface="ＭＳ Ｐゴシック" charset="-128"/>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r>
              <a:rPr lang="zh-CN" altLang="en-US" b="1" dirty="0">
                <a:solidFill>
                  <a:srgbClr val="FF0000"/>
                </a:solidFill>
                <a:latin typeface="Microsoft YaHei UI" panose="020B0503020204020204" pitchFamily="34" charset="-122"/>
                <a:ea typeface="Microsoft YaHei UI" panose="020B0503020204020204" pitchFamily="34" charset="-122"/>
              </a:rPr>
              <a:t>③</a:t>
            </a:r>
            <a:r>
              <a:rPr lang="zh-CN" altLang="en-US" b="1" dirty="0">
                <a:solidFill>
                  <a:srgbClr val="FF0000"/>
                </a:solidFill>
                <a:latin typeface="Microsoft YaHei" panose="020B0503020204020204" pitchFamily="34" charset="-122"/>
                <a:ea typeface="Microsoft YaHei" panose="020B0503020204020204" pitchFamily="34" charset="-122"/>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700" b="1" dirty="0">
                <a:latin typeface="Arial" charset="0"/>
              </a:rPr>
              <a:t>SA5#153~155:</a:t>
            </a:r>
            <a:r>
              <a:rPr lang="en-US" altLang="zh-CN" sz="700" dirty="0">
                <a:latin typeface="Arial" charset="0"/>
              </a:rPr>
              <a:t> New WIDs package 1</a:t>
            </a:r>
            <a:endParaRPr lang="zh-CN" altLang="en-US" sz="700" dirty="0">
              <a:latin typeface="Arial" charset="0"/>
            </a:endParaRPr>
          </a:p>
        </p:txBody>
      </p:sp>
    </p:spTree>
    <p:extLst>
      <p:ext uri="{BB962C8B-B14F-4D97-AF65-F5344CB8AC3E}">
        <p14:creationId xmlns:p14="http://schemas.microsoft.com/office/powerpoint/2010/main" val="41772973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97264</TotalTime>
  <Words>9956</Words>
  <Application>Microsoft Office PowerPoint</Application>
  <PresentationFormat>Widescreen</PresentationFormat>
  <Paragraphs>2315</Paragraphs>
  <Slides>53</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53</vt:i4>
      </vt:variant>
    </vt:vector>
  </HeadingPairs>
  <TitlesOfParts>
    <vt:vector size="62" baseType="lpstr">
      <vt:lpstr>Microsoft YaHei</vt:lpstr>
      <vt:lpstr>Microsoft YaHei UI</vt:lpstr>
      <vt:lpstr>Arial</vt:lpstr>
      <vt:lpstr>Arial </vt:lpstr>
      <vt:lpstr>Calibri</vt:lpstr>
      <vt:lpstr>Montserrat</vt:lpstr>
      <vt:lpstr>Times New Roman</vt:lpstr>
      <vt:lpstr>Wingdings</vt:lpstr>
      <vt:lpstr>Office Theme</vt:lpstr>
      <vt:lpstr>    SA5 Status Report to SA#100    </vt:lpstr>
      <vt:lpstr>SA5 leadership</vt:lpstr>
      <vt:lpstr>2023 meeting calendar</vt:lpstr>
      <vt:lpstr>2024 meeting calendar</vt:lpstr>
      <vt:lpstr>3GPP Forge vs. TS code</vt:lpstr>
      <vt:lpstr>PowerPoint Presentation</vt:lpstr>
      <vt:lpstr>PowerPoint Presentation</vt:lpstr>
      <vt:lpstr>PowerPoint Presentation</vt:lpstr>
      <vt:lpstr>OAM WIs/SIs</vt:lpstr>
      <vt:lpstr>PowerPoint Presentation</vt:lpstr>
      <vt:lpstr>PowerPoint Presentation</vt:lpstr>
      <vt:lpstr>Overview of Rel-18 SA5 OAM ongoing WIs/SIs</vt:lpstr>
      <vt:lpstr>Summary - SA5 Rel-18 WI progress</vt:lpstr>
      <vt:lpstr>Rel-18 WI - Intelligence and Automation</vt:lpstr>
      <vt:lpstr>Rel-18 WI - Management Architecture and Mechanisms (1/3)</vt:lpstr>
      <vt:lpstr>Rel-18 WI - Management Architecture and Mechanisms (2/3)</vt:lpstr>
      <vt:lpstr>Rel-18 WI - Management Architecture and Mechanisms (3/3)</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TRs / TSs to be sent to SA#100 </vt:lpstr>
      <vt:lpstr>Charging (CH) WIs/SIs</vt:lpstr>
      <vt:lpstr>PowerPoint Presentation</vt:lpstr>
      <vt:lpstr>SA5 progress – Summary</vt:lpstr>
      <vt:lpstr>Rel-18 Charging Aspects of Network Slicing Phase 2 </vt:lpstr>
      <vt:lpstr>Rel-18 Charging aspects for Charging Aspects for NSSAA  </vt:lpstr>
      <vt:lpstr>Rel-18 Charging Aspects for Enhanced support of Non-Public Networks</vt:lpstr>
      <vt:lpstr>Rel-18 CHF Distributed Availability </vt:lpstr>
      <vt:lpstr>Rel-18 Charging enhancement for Network Slice based wholesale in roaming (preliminary work before WID approval)</vt:lpstr>
      <vt:lpstr>Rel-18 Study (FS_NCHF_Ph2)</vt:lpstr>
      <vt:lpstr>Rel-18 Study (FS_CHROAM)</vt:lpstr>
      <vt:lpstr>Rel-18 Study (FS_TSNCH) </vt:lpstr>
      <vt:lpstr>Rel-18 Study (FS_CHFSeg) </vt:lpstr>
      <vt:lpstr>Rel-18 Study (FS_SCV) </vt:lpstr>
      <vt:lpstr>Rel-18 Study (FS_5GSAT_CH) </vt:lpstr>
      <vt:lpstr>PowerPoint Presentation</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389</cp:revision>
  <dcterms:created xsi:type="dcterms:W3CDTF">2019-03-13T01:38:36Z</dcterms:created>
  <dcterms:modified xsi:type="dcterms:W3CDTF">2023-06-07T23:54:51Z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(3)GMLWvK0bXnrKG3NVceic4QdMkBdkvxnGyBPFBtEoLtf94t8G+e7F1eIHG2Z2hCuQi2NqWe4B
2nmu02uIwpnAfdT2c6V2sIXWavQn20JL9+fXmOBdE4U8Yp93BSkRBONL3jGOs994bGdl07OB
fgZWnMULy8Y41Nj2lmtZfmkZ4G7HeENPO4jSXJMoaT0im+lN5uOZtbe6MX3vE/ToHwvHQSBS
tkIkyxhEE+pEonRqEc</vt:lpwstr>
  </property>
  <property fmtid="{D5CDD505-2E9C-101B-9397-08002B2CF9AE}" pid="4" name="_2015_ms_pID_7253431">
    <vt:lpwstr>TQUWFR2bfALZXk3EbLi9KNbLUUl5/DdqfD4xSw47nhJwyaKoIz4VaY
tM8PDszAXUtWFhA5Pp5aDH8/oxQIcDxTer6W9nXMwMZrimZMsVf3F6ZvPIjtqKhouF9EXB/9
9tB4LpYL+Lya8yXrPUuUGNV2Dl/xqGgcEqh07XgFv4P9ftlE0kxrA9yLQRk3+KdXSb1YqjKA
4okneRxlGPOclRCWVxNfKyrBlFT0kaTT80PZ</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hw==</vt:lpwstr>
  </property>
</Properties>
</file>