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chart4.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80"/>
  </p:notesMasterIdLst>
  <p:handoutMasterIdLst>
    <p:handoutMasterId r:id="rId81"/>
  </p:handoutMasterIdLst>
  <p:sldIdLst>
    <p:sldId id="303" r:id="rId2"/>
    <p:sldId id="708" r:id="rId3"/>
    <p:sldId id="709" r:id="rId4"/>
    <p:sldId id="710" r:id="rId5"/>
    <p:sldId id="711" r:id="rId6"/>
    <p:sldId id="937" r:id="rId7"/>
    <p:sldId id="938" r:id="rId8"/>
    <p:sldId id="939" r:id="rId9"/>
    <p:sldId id="940" r:id="rId10"/>
    <p:sldId id="941" r:id="rId11"/>
    <p:sldId id="718" r:id="rId12"/>
    <p:sldId id="719" r:id="rId13"/>
    <p:sldId id="720" r:id="rId14"/>
    <p:sldId id="863" r:id="rId15"/>
    <p:sldId id="724" r:id="rId16"/>
    <p:sldId id="723" r:id="rId17"/>
    <p:sldId id="888" r:id="rId18"/>
    <p:sldId id="740" r:id="rId19"/>
    <p:sldId id="769" r:id="rId20"/>
    <p:sldId id="792" r:id="rId21"/>
    <p:sldId id="818" r:id="rId22"/>
    <p:sldId id="819" r:id="rId23"/>
    <p:sldId id="820" r:id="rId24"/>
    <p:sldId id="821" r:id="rId25"/>
    <p:sldId id="822" r:id="rId26"/>
    <p:sldId id="828" r:id="rId27"/>
    <p:sldId id="829" r:id="rId28"/>
    <p:sldId id="830" r:id="rId29"/>
    <p:sldId id="837" r:id="rId30"/>
    <p:sldId id="843" r:id="rId31"/>
    <p:sldId id="849" r:id="rId32"/>
    <p:sldId id="850" r:id="rId33"/>
    <p:sldId id="851" r:id="rId34"/>
    <p:sldId id="864" r:id="rId35"/>
    <p:sldId id="872" r:id="rId36"/>
    <p:sldId id="881" r:id="rId37"/>
    <p:sldId id="889" r:id="rId38"/>
    <p:sldId id="873" r:id="rId39"/>
    <p:sldId id="934" r:id="rId40"/>
    <p:sldId id="907" r:id="rId41"/>
    <p:sldId id="908" r:id="rId42"/>
    <p:sldId id="910" r:id="rId43"/>
    <p:sldId id="903" r:id="rId44"/>
    <p:sldId id="901" r:id="rId45"/>
    <p:sldId id="906" r:id="rId46"/>
    <p:sldId id="894" r:id="rId47"/>
    <p:sldId id="897" r:id="rId48"/>
    <p:sldId id="899" r:id="rId49"/>
    <p:sldId id="896" r:id="rId50"/>
    <p:sldId id="900" r:id="rId51"/>
    <p:sldId id="912" r:id="rId52"/>
    <p:sldId id="891" r:id="rId53"/>
    <p:sldId id="911" r:id="rId54"/>
    <p:sldId id="874" r:id="rId55"/>
    <p:sldId id="915" r:id="rId56"/>
    <p:sldId id="898" r:id="rId57"/>
    <p:sldId id="904" r:id="rId58"/>
    <p:sldId id="905" r:id="rId59"/>
    <p:sldId id="893" r:id="rId60"/>
    <p:sldId id="935" r:id="rId61"/>
    <p:sldId id="909" r:id="rId62"/>
    <p:sldId id="914" r:id="rId63"/>
    <p:sldId id="895" r:id="rId64"/>
    <p:sldId id="913" r:id="rId65"/>
    <p:sldId id="892" r:id="rId66"/>
    <p:sldId id="890" r:id="rId67"/>
    <p:sldId id="902" r:id="rId68"/>
    <p:sldId id="936" r:id="rId69"/>
    <p:sldId id="742" r:id="rId70"/>
    <p:sldId id="743" r:id="rId71"/>
    <p:sldId id="744" r:id="rId72"/>
    <p:sldId id="812" r:id="rId73"/>
    <p:sldId id="745" r:id="rId74"/>
    <p:sldId id="810" r:id="rId75"/>
    <p:sldId id="922" r:id="rId76"/>
    <p:sldId id="747" r:id="rId77"/>
    <p:sldId id="748" r:id="rId78"/>
    <p:sldId id="866" r:id="rId7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6-10-2219_Puneet Jain" initials="PKJ" lastIdx="1" clrIdx="0">
    <p:extLst>
      <p:ext uri="{19B8F6BF-5375-455C-9EA6-DF929625EA0E}">
        <p15:presenceInfo xmlns:p15="http://schemas.microsoft.com/office/powerpoint/2012/main" userId="06-10-2219_Puneet Ja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2A14D"/>
    <a:srgbClr val="FF3300"/>
    <a:srgbClr val="E9EDF4"/>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2" d="100"/>
          <a:sy n="122" d="100"/>
        </p:scale>
        <p:origin x="1284" y="102"/>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66" d="100"/>
          <a:sy n="66" d="100"/>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handoutMaster" Target="handoutMasters/handoutMaster1.xml"/><Relationship Id="rId86"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1" Type="http://schemas.openxmlformats.org/officeDocument/2006/relationships/oleObject" Target="file:///C:\Meetings\SAWG2\STATS\SA2_STATS_DATA_SP-100.xlsx"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file:///C:\Meetings\SAWG2\STATS\SA2_STATS_DATA_SP-100.xlsx"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1" Type="http://schemas.openxmlformats.org/officeDocument/2006/relationships/oleObject" Target="file:///C:\Meetings\SAWG2\STATS\SA2_STATS_DATA_SP-100.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Meetings\SAWG2\STATS\SA2_STATS_DATA_SP-100.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SA WG2 meeting attendance</a:t>
            </a:r>
          </a:p>
        </c:rich>
      </c:tx>
      <c:layout>
        <c:manualLayout>
          <c:xMode val="edge"/>
          <c:yMode val="edge"/>
          <c:x val="0.29199999999999998"/>
          <c:y val="2.5974025974025976E-2"/>
        </c:manualLayout>
      </c:layout>
      <c:overlay val="0"/>
    </c:title>
    <c:autoTitleDeleted val="0"/>
    <c:plotArea>
      <c:layout/>
      <c:lineChart>
        <c:grouping val="standard"/>
        <c:varyColors val="0"/>
        <c:ser>
          <c:idx val="0"/>
          <c:order val="0"/>
          <c:marker>
            <c:symbol val="none"/>
          </c:marker>
          <c:trendline>
            <c:name>5</c:name>
            <c:spPr>
              <a:ln w="28575">
                <a:solidFill>
                  <a:srgbClr val="FF0000"/>
                </a:solidFill>
              </a:ln>
            </c:spPr>
            <c:trendlineType val="poly"/>
            <c:order val="3"/>
            <c:dispRSqr val="0"/>
            <c:dispEq val="0"/>
          </c:trendline>
          <c:cat>
            <c:strRef>
              <c:f>Attendance!$D$2:$CB$2</c:f>
              <c:strCache>
                <c:ptCount val="77"/>
                <c:pt idx="0">
                  <c:v>90</c:v>
                </c:pt>
                <c:pt idx="1">
                  <c:v>91</c:v>
                </c:pt>
                <c:pt idx="2">
                  <c:v>92</c:v>
                </c:pt>
                <c:pt idx="3">
                  <c:v>93</c:v>
                </c:pt>
                <c:pt idx="4">
                  <c:v>94</c:v>
                </c:pt>
                <c:pt idx="5">
                  <c:v>95</c:v>
                </c:pt>
                <c:pt idx="6">
                  <c:v>96</c:v>
                </c:pt>
                <c:pt idx="7">
                  <c:v>97</c:v>
                </c:pt>
                <c:pt idx="8">
                  <c:v>98</c:v>
                </c:pt>
                <c:pt idx="9">
                  <c:v>99</c:v>
                </c:pt>
                <c:pt idx="10">
                  <c:v>REL-12 FREEZE:  100 </c:v>
                </c:pt>
                <c:pt idx="11">
                  <c:v>101</c:v>
                </c:pt>
                <c:pt idx="12">
                  <c:v>102</c:v>
                </c:pt>
                <c:pt idx="13">
                  <c:v>103</c:v>
                </c:pt>
                <c:pt idx="14">
                  <c:v>104</c:v>
                </c:pt>
                <c:pt idx="15">
                  <c:v>105</c:v>
                </c:pt>
                <c:pt idx="16">
                  <c:v>106</c:v>
                </c:pt>
                <c:pt idx="17">
                  <c:v>107+E</c:v>
                </c:pt>
                <c:pt idx="18">
                  <c:v>108</c:v>
                </c:pt>
                <c:pt idx="19">
                  <c:v>REL-13 FREEZE:  109</c:v>
                </c:pt>
                <c:pt idx="20">
                  <c:v>110</c:v>
                </c:pt>
                <c:pt idx="21">
                  <c:v>111</c:v>
                </c:pt>
                <c:pt idx="22">
                  <c:v>112</c:v>
                </c:pt>
                <c:pt idx="23">
                  <c:v>113</c:v>
                </c:pt>
                <c:pt idx="24">
                  <c:v>113AH</c:v>
                </c:pt>
                <c:pt idx="25">
                  <c:v>114</c:v>
                </c:pt>
                <c:pt idx="26">
                  <c:v>115</c:v>
                </c:pt>
                <c:pt idx="27">
                  <c:v>116</c:v>
                </c:pt>
                <c:pt idx="28">
                  <c:v>REL-14 FREEZE:  116-bis</c:v>
                </c:pt>
                <c:pt idx="29">
                  <c:v>117</c:v>
                </c:pt>
                <c:pt idx="30">
                  <c:v>118</c:v>
                </c:pt>
                <c:pt idx="31">
                  <c:v>118bis</c:v>
                </c:pt>
                <c:pt idx="32">
                  <c:v>119</c:v>
                </c:pt>
                <c:pt idx="33">
                  <c:v>120</c:v>
                </c:pt>
                <c:pt idx="34">
                  <c:v>121</c:v>
                </c:pt>
                <c:pt idx="35">
                  <c:v>122</c:v>
                </c:pt>
                <c:pt idx="36">
                  <c:v>122bis</c:v>
                </c:pt>
                <c:pt idx="37">
                  <c:v>123</c:v>
                </c:pt>
                <c:pt idx="38">
                  <c:v>REL-15 FREEZE:  124</c:v>
                </c:pt>
                <c:pt idx="39">
                  <c:v>125</c:v>
                </c:pt>
                <c:pt idx="40">
                  <c:v>126</c:v>
                </c:pt>
                <c:pt idx="41">
                  <c:v>127</c:v>
                </c:pt>
                <c:pt idx="42">
                  <c:v>127bis</c:v>
                </c:pt>
                <c:pt idx="43">
                  <c:v>128</c:v>
                </c:pt>
                <c:pt idx="44">
                  <c:v>128bis</c:v>
                </c:pt>
                <c:pt idx="45">
                  <c:v>129</c:v>
                </c:pt>
                <c:pt idx="46">
                  <c:v>129bis</c:v>
                </c:pt>
                <c:pt idx="47">
                  <c:v>130</c:v>
                </c:pt>
                <c:pt idx="48">
                  <c:v>131</c:v>
                </c:pt>
                <c:pt idx="49">
                  <c:v>132</c:v>
                </c:pt>
                <c:pt idx="50">
                  <c:v>REL-16 FREEZE:  133 </c:v>
                </c:pt>
                <c:pt idx="51">
                  <c:v>134</c:v>
                </c:pt>
                <c:pt idx="52">
                  <c:v>135</c:v>
                </c:pt>
                <c:pt idx="53">
                  <c:v>136</c:v>
                </c:pt>
                <c:pt idx="54">
                  <c:v>136AH</c:v>
                </c:pt>
                <c:pt idx="55">
                  <c:v>137-e</c:v>
                </c:pt>
                <c:pt idx="56">
                  <c:v>138-e</c:v>
                </c:pt>
                <c:pt idx="57">
                  <c:v>139-e</c:v>
                </c:pt>
                <c:pt idx="58">
                  <c:v>140-e</c:v>
                </c:pt>
                <c:pt idx="59">
                  <c:v>141-e</c:v>
                </c:pt>
                <c:pt idx="60">
                  <c:v>142-e</c:v>
                </c:pt>
                <c:pt idx="61">
                  <c:v>143-e</c:v>
                </c:pt>
                <c:pt idx="62">
                  <c:v>144-e</c:v>
                </c:pt>
                <c:pt idx="63">
                  <c:v>REL-17 FREEZE:  145-e</c:v>
                </c:pt>
                <c:pt idx="64">
                  <c:v>146-e</c:v>
                </c:pt>
                <c:pt idx="65">
                  <c:v>147-e</c:v>
                </c:pt>
                <c:pt idx="66">
                  <c:v>148-e</c:v>
                </c:pt>
                <c:pt idx="67">
                  <c:v>149-e</c:v>
                </c:pt>
                <c:pt idx="68">
                  <c:v>150-e</c:v>
                </c:pt>
                <c:pt idx="69">
                  <c:v>151-e</c:v>
                </c:pt>
                <c:pt idx="70">
                  <c:v>152-e</c:v>
                </c:pt>
                <c:pt idx="71">
                  <c:v>153-e</c:v>
                </c:pt>
                <c:pt idx="72">
                  <c:v>154</c:v>
                </c:pt>
                <c:pt idx="73">
                  <c:v>154AH-e</c:v>
                </c:pt>
                <c:pt idx="74">
                  <c:v>155</c:v>
                </c:pt>
                <c:pt idx="75">
                  <c:v>156-e</c:v>
                </c:pt>
                <c:pt idx="76">
                  <c:v>157</c:v>
                </c:pt>
              </c:strCache>
            </c:strRef>
          </c:cat>
          <c:val>
            <c:numRef>
              <c:f>Attendance!$D$3:$CB$3</c:f>
              <c:numCache>
                <c:formatCode>General</c:formatCode>
                <c:ptCount val="77"/>
                <c:pt idx="0">
                  <c:v>133</c:v>
                </c:pt>
                <c:pt idx="1">
                  <c:v>162</c:v>
                </c:pt>
                <c:pt idx="2">
                  <c:v>135</c:v>
                </c:pt>
                <c:pt idx="3">
                  <c:v>142</c:v>
                </c:pt>
                <c:pt idx="4">
                  <c:v>139</c:v>
                </c:pt>
                <c:pt idx="5">
                  <c:v>173</c:v>
                </c:pt>
                <c:pt idx="6">
                  <c:v>181</c:v>
                </c:pt>
                <c:pt idx="7">
                  <c:v>165</c:v>
                </c:pt>
                <c:pt idx="8">
                  <c:v>158</c:v>
                </c:pt>
                <c:pt idx="9">
                  <c:v>153</c:v>
                </c:pt>
                <c:pt idx="10">
                  <c:v>189</c:v>
                </c:pt>
                <c:pt idx="11">
                  <c:v>146</c:v>
                </c:pt>
                <c:pt idx="12">
                  <c:v>133</c:v>
                </c:pt>
                <c:pt idx="13">
                  <c:v>145</c:v>
                </c:pt>
                <c:pt idx="14">
                  <c:v>142</c:v>
                </c:pt>
                <c:pt idx="15">
                  <c:v>144</c:v>
                </c:pt>
                <c:pt idx="16">
                  <c:v>195</c:v>
                </c:pt>
                <c:pt idx="17">
                  <c:v>159</c:v>
                </c:pt>
                <c:pt idx="18">
                  <c:v>175</c:v>
                </c:pt>
                <c:pt idx="19">
                  <c:v>182</c:v>
                </c:pt>
                <c:pt idx="20">
                  <c:v>113</c:v>
                </c:pt>
                <c:pt idx="21">
                  <c:v>137</c:v>
                </c:pt>
                <c:pt idx="22">
                  <c:v>200</c:v>
                </c:pt>
                <c:pt idx="23">
                  <c:v>137</c:v>
                </c:pt>
                <c:pt idx="24">
                  <c:v>107</c:v>
                </c:pt>
                <c:pt idx="25">
                  <c:v>157</c:v>
                </c:pt>
                <c:pt idx="26">
                  <c:v>168</c:v>
                </c:pt>
                <c:pt idx="27">
                  <c:v>169</c:v>
                </c:pt>
                <c:pt idx="28">
                  <c:v>143</c:v>
                </c:pt>
                <c:pt idx="29">
                  <c:v>157</c:v>
                </c:pt>
                <c:pt idx="30">
                  <c:v>233</c:v>
                </c:pt>
                <c:pt idx="31">
                  <c:v>182</c:v>
                </c:pt>
                <c:pt idx="32">
                  <c:v>175</c:v>
                </c:pt>
                <c:pt idx="33">
                  <c:v>191</c:v>
                </c:pt>
                <c:pt idx="34">
                  <c:v>188</c:v>
                </c:pt>
                <c:pt idx="35">
                  <c:v>156</c:v>
                </c:pt>
                <c:pt idx="36">
                  <c:v>154</c:v>
                </c:pt>
                <c:pt idx="37">
                  <c:v>156</c:v>
                </c:pt>
                <c:pt idx="38">
                  <c:v>222</c:v>
                </c:pt>
                <c:pt idx="39">
                  <c:v>196</c:v>
                </c:pt>
                <c:pt idx="40">
                  <c:v>174</c:v>
                </c:pt>
                <c:pt idx="41">
                  <c:v>149</c:v>
                </c:pt>
                <c:pt idx="42">
                  <c:v>140</c:v>
                </c:pt>
                <c:pt idx="43">
                  <c:v>152</c:v>
                </c:pt>
                <c:pt idx="44">
                  <c:v>149</c:v>
                </c:pt>
                <c:pt idx="45">
                  <c:v>165</c:v>
                </c:pt>
                <c:pt idx="46">
                  <c:v>191</c:v>
                </c:pt>
                <c:pt idx="47">
                  <c:v>153</c:v>
                </c:pt>
                <c:pt idx="48">
                  <c:v>178</c:v>
                </c:pt>
                <c:pt idx="49">
                  <c:v>279</c:v>
                </c:pt>
                <c:pt idx="50">
                  <c:v>280</c:v>
                </c:pt>
                <c:pt idx="51">
                  <c:v>229</c:v>
                </c:pt>
                <c:pt idx="52">
                  <c:v>189</c:v>
                </c:pt>
                <c:pt idx="53">
                  <c:v>241</c:v>
                </c:pt>
                <c:pt idx="54">
                  <c:v>180</c:v>
                </c:pt>
                <c:pt idx="55">
                  <c:v>124</c:v>
                </c:pt>
                <c:pt idx="56">
                  <c:v>228</c:v>
                </c:pt>
                <c:pt idx="57">
                  <c:v>326</c:v>
                </c:pt>
                <c:pt idx="58">
                  <c:v>341</c:v>
                </c:pt>
                <c:pt idx="59">
                  <c:v>327</c:v>
                </c:pt>
                <c:pt idx="60">
                  <c:v>312</c:v>
                </c:pt>
                <c:pt idx="61">
                  <c:v>349</c:v>
                </c:pt>
                <c:pt idx="62">
                  <c:v>336</c:v>
                </c:pt>
                <c:pt idx="63">
                  <c:v>366</c:v>
                </c:pt>
                <c:pt idx="64">
                  <c:v>404</c:v>
                </c:pt>
                <c:pt idx="65">
                  <c:v>379</c:v>
                </c:pt>
                <c:pt idx="66">
                  <c:v>395</c:v>
                </c:pt>
                <c:pt idx="67">
                  <c:v>449</c:v>
                </c:pt>
                <c:pt idx="68">
                  <c:v>358</c:v>
                </c:pt>
                <c:pt idx="69">
                  <c:v>407</c:v>
                </c:pt>
                <c:pt idx="70">
                  <c:v>421</c:v>
                </c:pt>
                <c:pt idx="71">
                  <c:v>431</c:v>
                </c:pt>
                <c:pt idx="72">
                  <c:v>432</c:v>
                </c:pt>
                <c:pt idx="73">
                  <c:v>311</c:v>
                </c:pt>
                <c:pt idx="74">
                  <c:v>284</c:v>
                </c:pt>
                <c:pt idx="75">
                  <c:v>425</c:v>
                </c:pt>
                <c:pt idx="76">
                  <c:v>315</c:v>
                </c:pt>
              </c:numCache>
            </c:numRef>
          </c:val>
          <c:smooth val="0"/>
          <c:extLst>
            <c:ext xmlns:c16="http://schemas.microsoft.com/office/drawing/2014/chart" uri="{C3380CC4-5D6E-409C-BE32-E72D297353CC}">
              <c16:uniqueId val="{00000001-28F8-44EE-A2F0-647449106E81}"/>
            </c:ext>
          </c:extLst>
        </c:ser>
        <c:dLbls>
          <c:showLegendKey val="0"/>
          <c:showVal val="0"/>
          <c:showCatName val="0"/>
          <c:showSerName val="0"/>
          <c:showPercent val="0"/>
          <c:showBubbleSize val="0"/>
        </c:dLbls>
        <c:smooth val="0"/>
        <c:axId val="651198008"/>
        <c:axId val="651195264"/>
      </c:lineChart>
      <c:catAx>
        <c:axId val="651198008"/>
        <c:scaling>
          <c:orientation val="minMax"/>
        </c:scaling>
        <c:delete val="0"/>
        <c:axPos val="b"/>
        <c:numFmt formatCode="General" sourceLinked="1"/>
        <c:majorTickMark val="out"/>
        <c:minorTickMark val="none"/>
        <c:tickLblPos val="nextTo"/>
        <c:spPr>
          <a:ln/>
        </c:spPr>
        <c:crossAx val="651195264"/>
        <c:crosses val="autoZero"/>
        <c:auto val="1"/>
        <c:lblAlgn val="ctr"/>
        <c:lblOffset val="100"/>
        <c:tickLblSkip val="1"/>
        <c:tickMarkSkip val="1"/>
        <c:noMultiLvlLbl val="0"/>
      </c:catAx>
      <c:valAx>
        <c:axId val="651195264"/>
        <c:scaling>
          <c:orientation val="minMax"/>
        </c:scaling>
        <c:delete val="0"/>
        <c:axPos val="l"/>
        <c:majorGridlines/>
        <c:numFmt formatCode="General" sourceLinked="1"/>
        <c:majorTickMark val="out"/>
        <c:minorTickMark val="none"/>
        <c:tickLblPos val="nextTo"/>
        <c:crossAx val="651198008"/>
        <c:crosses val="autoZero"/>
        <c:crossBetween val="midCat"/>
      </c:valAx>
    </c:plotArea>
    <c:plotVisOnly val="1"/>
    <c:dispBlanksAs val="gap"/>
    <c:extLst>
      <c:ext xmlns:c16r3="http://schemas.microsoft.com/office/drawing/2017/03/chart" uri="{56B9EC1D-385E-4148-901F-78D8002777C0}">
        <c16r3:dataDisplayOptions16>
          <c16r3:dispNaAsBlank val="1"/>
        </c16r3:dataDisplayOptions16>
      </c:ext>
    </c:extLst>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7584875808747568E-2"/>
          <c:y val="0.11795370812576944"/>
          <c:w val="0.95223389374948575"/>
          <c:h val="0.802833914563991"/>
        </c:manualLayout>
      </c:layout>
      <c:barChart>
        <c:barDir val="col"/>
        <c:grouping val="stacked"/>
        <c:varyColors val="0"/>
        <c:ser>
          <c:idx val="0"/>
          <c:order val="0"/>
          <c:tx>
            <c:strRef>
              <c:f>'Maintenance_Non Maintenance'!$B$15</c:f>
              <c:strCache>
                <c:ptCount val="1"/>
                <c:pt idx="0">
                  <c:v>maintenance</c:v>
                </c:pt>
              </c:strCache>
            </c:strRef>
          </c:tx>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19050" cap="flat" cmpd="sng" algn="ctr">
              <a:solidFill>
                <a:schemeClr val="accent1">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clip" horzOverflow="clip" vert="horz" wrap="square" lIns="0" tIns="0" rIns="0" bIns="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1">
                          <a:lumMod val="35000"/>
                          <a:lumOff val="65000"/>
                        </a:schemeClr>
                      </a:solidFill>
                    </a:ln>
                    <a:effectLst/>
                  </c:spPr>
                </c15:leaderLines>
              </c:ext>
            </c:extLst>
          </c:dLbls>
          <c:cat>
            <c:strRef>
              <c:f>'Maintenance_Non Maintenance'!$BU$5:$DC$5</c:f>
              <c:strCache>
                <c:ptCount val="35"/>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 to 144-e</c:v>
                </c:pt>
                <c:pt idx="28">
                  <c:v>REL-17 FREEZE:  145-e</c:v>
                </c:pt>
                <c:pt idx="29">
                  <c:v>146-e to 153-e</c:v>
                </c:pt>
                <c:pt idx="30">
                  <c:v>154</c:v>
                </c:pt>
                <c:pt idx="31">
                  <c:v>154AH-e</c:v>
                </c:pt>
                <c:pt idx="32">
                  <c:v>155</c:v>
                </c:pt>
                <c:pt idx="33">
                  <c:v>156-e</c:v>
                </c:pt>
                <c:pt idx="34">
                  <c:v>157</c:v>
                </c:pt>
              </c:strCache>
            </c:strRef>
          </c:cat>
          <c:val>
            <c:numRef>
              <c:f>'Maintenance_Non Maintenance'!$BU$15:$DC$15</c:f>
              <c:numCache>
                <c:formatCode>0.0</c:formatCode>
                <c:ptCount val="35"/>
                <c:pt idx="0">
                  <c:v>5</c:v>
                </c:pt>
                <c:pt idx="1">
                  <c:v>6</c:v>
                </c:pt>
                <c:pt idx="2">
                  <c:v>5</c:v>
                </c:pt>
                <c:pt idx="3">
                  <c:v>6</c:v>
                </c:pt>
                <c:pt idx="4">
                  <c:v>6.7</c:v>
                </c:pt>
                <c:pt idx="5">
                  <c:v>6.5</c:v>
                </c:pt>
                <c:pt idx="6">
                  <c:v>6</c:v>
                </c:pt>
                <c:pt idx="7">
                  <c:v>3.4</c:v>
                </c:pt>
                <c:pt idx="8">
                  <c:v>5</c:v>
                </c:pt>
                <c:pt idx="9">
                  <c:v>3</c:v>
                </c:pt>
                <c:pt idx="10">
                  <c:v>4.5</c:v>
                </c:pt>
                <c:pt idx="11">
                  <c:v>3.8</c:v>
                </c:pt>
                <c:pt idx="12">
                  <c:v>4</c:v>
                </c:pt>
                <c:pt idx="13">
                  <c:v>4</c:v>
                </c:pt>
                <c:pt idx="14">
                  <c:v>1.5</c:v>
                </c:pt>
                <c:pt idx="15">
                  <c:v>1.2</c:v>
                </c:pt>
                <c:pt idx="16">
                  <c:v>3</c:v>
                </c:pt>
                <c:pt idx="17">
                  <c:v>1.5</c:v>
                </c:pt>
                <c:pt idx="18">
                  <c:v>0.9</c:v>
                </c:pt>
                <c:pt idx="19">
                  <c:v>0.9</c:v>
                </c:pt>
                <c:pt idx="20">
                  <c:v>2</c:v>
                </c:pt>
                <c:pt idx="21">
                  <c:v>0.9</c:v>
                </c:pt>
                <c:pt idx="22">
                  <c:v>3.5</c:v>
                </c:pt>
                <c:pt idx="23">
                  <c:v>2.1</c:v>
                </c:pt>
                <c:pt idx="24">
                  <c:v>1.6</c:v>
                </c:pt>
                <c:pt idx="25">
                  <c:v>2</c:v>
                </c:pt>
                <c:pt idx="26">
                  <c:v>2</c:v>
                </c:pt>
                <c:pt idx="27">
                  <c:v>0</c:v>
                </c:pt>
                <c:pt idx="28">
                  <c:v>0</c:v>
                </c:pt>
                <c:pt idx="29">
                  <c:v>0</c:v>
                </c:pt>
                <c:pt idx="30">
                  <c:v>0</c:v>
                </c:pt>
                <c:pt idx="31">
                  <c:v>0</c:v>
                </c:pt>
                <c:pt idx="32">
                  <c:v>0</c:v>
                </c:pt>
                <c:pt idx="33">
                  <c:v>0</c:v>
                </c:pt>
                <c:pt idx="34">
                  <c:v>0</c:v>
                </c:pt>
              </c:numCache>
            </c:numRef>
          </c:val>
          <c:extLst>
            <c:ext xmlns:c16="http://schemas.microsoft.com/office/drawing/2014/chart" uri="{C3380CC4-5D6E-409C-BE32-E72D297353CC}">
              <c16:uniqueId val="{00000000-8CCE-484D-B024-9C70EC4A270C}"/>
            </c:ext>
          </c:extLst>
        </c:ser>
        <c:ser>
          <c:idx val="2"/>
          <c:order val="1"/>
          <c:tx>
            <c:strRef>
              <c:f>'Maintenance_Non Maintenance'!$B$16</c:f>
              <c:strCache>
                <c:ptCount val="1"/>
                <c:pt idx="0">
                  <c:v>Rel-15 5GS / maintenance</c:v>
                </c:pt>
              </c:strCache>
            </c:strRef>
          </c:tx>
          <c:spPr>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chemeClr>
              </a:solidFill>
              <a:round/>
            </a:ln>
            <a:effectLst>
              <a:outerShdw blurRad="40000" dist="20000" dir="5400000" rotWithShape="0">
                <a:srgbClr val="000000">
                  <a:alpha val="38000"/>
                </a:srgbClr>
              </a:outerShdw>
            </a:effectLst>
          </c:spPr>
          <c:invertIfNegative val="0"/>
          <c:dPt>
            <c:idx val="8"/>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2-8CCE-484D-B024-9C70EC4A270C}"/>
              </c:ext>
            </c:extLst>
          </c:dPt>
          <c:dPt>
            <c:idx val="9"/>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4-8CCE-484D-B024-9C70EC4A270C}"/>
              </c:ext>
            </c:extLst>
          </c:dPt>
          <c:dPt>
            <c:idx val="10"/>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6-8CCE-484D-B024-9C70EC4A270C}"/>
              </c:ext>
            </c:extLst>
          </c:dPt>
          <c:dPt>
            <c:idx val="11"/>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8-8CCE-484D-B024-9C70EC4A270C}"/>
              </c:ext>
            </c:extLst>
          </c:dPt>
          <c:dPt>
            <c:idx val="12"/>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A-8CCE-484D-B024-9C70EC4A270C}"/>
              </c:ext>
            </c:extLst>
          </c:dPt>
          <c:dPt>
            <c:idx val="13"/>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C-8CCE-484D-B024-9C70EC4A270C}"/>
              </c:ext>
            </c:extLst>
          </c:dPt>
          <c:dPt>
            <c:idx val="14"/>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E-8CCE-484D-B024-9C70EC4A270C}"/>
              </c:ext>
            </c:extLst>
          </c:dPt>
          <c:dPt>
            <c:idx val="15"/>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0-8CCE-484D-B024-9C70EC4A270C}"/>
              </c:ext>
            </c:extLst>
          </c:dPt>
          <c:dPt>
            <c:idx val="16"/>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2-8CCE-484D-B024-9C70EC4A270C}"/>
              </c:ext>
            </c:extLst>
          </c:dPt>
          <c:dPt>
            <c:idx val="17"/>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4-8CCE-484D-B024-9C70EC4A270C}"/>
              </c:ext>
            </c:extLst>
          </c:dPt>
          <c:dPt>
            <c:idx val="18"/>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6-8CCE-484D-B024-9C70EC4A270C}"/>
              </c:ext>
            </c:extLst>
          </c:dPt>
          <c:dPt>
            <c:idx val="19"/>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8-8CCE-484D-B024-9C70EC4A270C}"/>
              </c:ext>
            </c:extLst>
          </c:dPt>
          <c:dLbls>
            <c:spPr>
              <a:noFill/>
              <a:ln>
                <a:noFill/>
              </a:ln>
              <a:effectLst/>
            </c:spPr>
            <c:txPr>
              <a:bodyPr rot="0" spcFirstLastPara="1" vertOverflow="clip" horzOverflow="clip" vert="horz" wrap="square" lIns="0" tIns="0" rIns="0" bIns="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1">
                          <a:lumMod val="35000"/>
                          <a:lumOff val="65000"/>
                        </a:schemeClr>
                      </a:solidFill>
                    </a:ln>
                    <a:effectLst/>
                  </c:spPr>
                </c15:leaderLines>
              </c:ext>
            </c:extLst>
          </c:dLbls>
          <c:cat>
            <c:strRef>
              <c:f>'Maintenance_Non Maintenance'!$BU$5:$DC$5</c:f>
              <c:strCache>
                <c:ptCount val="35"/>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 to 144-e</c:v>
                </c:pt>
                <c:pt idx="28">
                  <c:v>REL-17 FREEZE:  145-e</c:v>
                </c:pt>
                <c:pt idx="29">
                  <c:v>146-e to 153-e</c:v>
                </c:pt>
                <c:pt idx="30">
                  <c:v>154</c:v>
                </c:pt>
                <c:pt idx="31">
                  <c:v>154AH-e</c:v>
                </c:pt>
                <c:pt idx="32">
                  <c:v>155</c:v>
                </c:pt>
                <c:pt idx="33">
                  <c:v>156-e</c:v>
                </c:pt>
                <c:pt idx="34">
                  <c:v>157</c:v>
                </c:pt>
              </c:strCache>
            </c:strRef>
          </c:cat>
          <c:val>
            <c:numRef>
              <c:f>'Maintenance_Non Maintenance'!$BU$16:$DC$16</c:f>
              <c:numCache>
                <c:formatCode>General</c:formatCode>
                <c:ptCount val="35"/>
                <c:pt idx="2" formatCode="0.0">
                  <c:v>18</c:v>
                </c:pt>
                <c:pt idx="3" formatCode="0.0">
                  <c:v>23</c:v>
                </c:pt>
                <c:pt idx="4" formatCode="0.0">
                  <c:v>24</c:v>
                </c:pt>
                <c:pt idx="5" formatCode="0.0">
                  <c:v>27</c:v>
                </c:pt>
                <c:pt idx="6" formatCode="0.0">
                  <c:v>31</c:v>
                </c:pt>
                <c:pt idx="7" formatCode="0.0">
                  <c:v>32.5</c:v>
                </c:pt>
                <c:pt idx="8" formatCode="0.0">
                  <c:v>36</c:v>
                </c:pt>
                <c:pt idx="9" formatCode="0.0">
                  <c:v>37</c:v>
                </c:pt>
                <c:pt idx="10" formatCode="0.0">
                  <c:v>24</c:v>
                </c:pt>
                <c:pt idx="11" formatCode="0.0">
                  <c:v>25</c:v>
                </c:pt>
                <c:pt idx="12" formatCode="0.0">
                  <c:v>19</c:v>
                </c:pt>
                <c:pt idx="13" formatCode="0.0">
                  <c:v>19</c:v>
                </c:pt>
                <c:pt idx="14" formatCode="0.0">
                  <c:v>15</c:v>
                </c:pt>
                <c:pt idx="15" formatCode="0.0">
                  <c:v>15</c:v>
                </c:pt>
                <c:pt idx="16" formatCode="0.0">
                  <c:v>13.7</c:v>
                </c:pt>
                <c:pt idx="17" formatCode="0.0">
                  <c:v>11.5</c:v>
                </c:pt>
                <c:pt idx="18" formatCode="0.0">
                  <c:v>9</c:v>
                </c:pt>
                <c:pt idx="19" formatCode="0.0">
                  <c:v>9.3000000000000007</c:v>
                </c:pt>
                <c:pt idx="20" formatCode="0.0">
                  <c:v>8.1999999999999993</c:v>
                </c:pt>
                <c:pt idx="21" formatCode="0.0">
                  <c:v>7.2</c:v>
                </c:pt>
                <c:pt idx="22" formatCode="0.0">
                  <c:v>6</c:v>
                </c:pt>
                <c:pt idx="23" formatCode="0.0">
                  <c:v>8.9</c:v>
                </c:pt>
                <c:pt idx="24" formatCode="0.0">
                  <c:v>7.7</c:v>
                </c:pt>
                <c:pt idx="25" formatCode="0.0">
                  <c:v>5</c:v>
                </c:pt>
                <c:pt idx="26" formatCode="0.0">
                  <c:v>6</c:v>
                </c:pt>
                <c:pt idx="27" formatCode="0.0">
                  <c:v>0</c:v>
                </c:pt>
                <c:pt idx="28" formatCode="0.0">
                  <c:v>0</c:v>
                </c:pt>
                <c:pt idx="29" formatCode="0.0">
                  <c:v>0</c:v>
                </c:pt>
                <c:pt idx="30" formatCode="0.0">
                  <c:v>0</c:v>
                </c:pt>
                <c:pt idx="31" formatCode="0.0">
                  <c:v>0</c:v>
                </c:pt>
                <c:pt idx="32" formatCode="0.0">
                  <c:v>0</c:v>
                </c:pt>
                <c:pt idx="33" formatCode="0.0">
                  <c:v>0</c:v>
                </c:pt>
                <c:pt idx="34" formatCode="0.0">
                  <c:v>0</c:v>
                </c:pt>
              </c:numCache>
            </c:numRef>
          </c:val>
          <c:extLst>
            <c:ext xmlns:c16="http://schemas.microsoft.com/office/drawing/2014/chart" uri="{C3380CC4-5D6E-409C-BE32-E72D297353CC}">
              <c16:uniqueId val="{00000019-8CCE-484D-B024-9C70EC4A270C}"/>
            </c:ext>
          </c:extLst>
        </c:ser>
        <c:ser>
          <c:idx val="3"/>
          <c:order val="2"/>
          <c:tx>
            <c:strRef>
              <c:f>'Maintenance_Non Maintenance'!$B$17</c:f>
              <c:strCache>
                <c:ptCount val="1"/>
                <c:pt idx="0">
                  <c:v>Rel-16 work</c:v>
                </c:pt>
              </c:strCache>
            </c:strRef>
          </c:tx>
          <c:spPr>
            <a:gradFill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6200000" scaled="1"/>
            </a:gradFill>
            <a:ln w="19050" cap="flat" cmpd="sng" algn="ctr">
              <a:solidFill>
                <a:schemeClr val="accent4">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'Maintenance_Non Maintenance'!$BU$5:$DC$5</c:f>
              <c:strCache>
                <c:ptCount val="35"/>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 to 144-e</c:v>
                </c:pt>
                <c:pt idx="28">
                  <c:v>REL-17 FREEZE:  145-e</c:v>
                </c:pt>
                <c:pt idx="29">
                  <c:v>146-e to 153-e</c:v>
                </c:pt>
                <c:pt idx="30">
                  <c:v>154</c:v>
                </c:pt>
                <c:pt idx="31">
                  <c:v>154AH-e</c:v>
                </c:pt>
                <c:pt idx="32">
                  <c:v>155</c:v>
                </c:pt>
                <c:pt idx="33">
                  <c:v>156-e</c:v>
                </c:pt>
                <c:pt idx="34">
                  <c:v>157</c:v>
                </c:pt>
              </c:strCache>
            </c:strRef>
          </c:cat>
          <c:val>
            <c:numRef>
              <c:f>'Maintenance_Non Maintenance'!$BU$17:$DC$17</c:f>
              <c:numCache>
                <c:formatCode>General</c:formatCode>
                <c:ptCount val="35"/>
                <c:pt idx="7" formatCode="0.0">
                  <c:v>3.7</c:v>
                </c:pt>
                <c:pt idx="10" formatCode="0.0">
                  <c:v>13.5</c:v>
                </c:pt>
                <c:pt idx="11" formatCode="0.0">
                  <c:v>12</c:v>
                </c:pt>
                <c:pt idx="12" formatCode="0.0">
                  <c:v>19.5</c:v>
                </c:pt>
                <c:pt idx="13" formatCode="0.0">
                  <c:v>20</c:v>
                </c:pt>
                <c:pt idx="14" formatCode="0.0">
                  <c:v>26.4</c:v>
                </c:pt>
                <c:pt idx="15" formatCode="0.0">
                  <c:v>28.6</c:v>
                </c:pt>
                <c:pt idx="16" formatCode="0.0">
                  <c:v>31.2</c:v>
                </c:pt>
                <c:pt idx="17" formatCode="0.0">
                  <c:v>34.9</c:v>
                </c:pt>
                <c:pt idx="18" formatCode="0.0">
                  <c:v>34.9</c:v>
                </c:pt>
                <c:pt idx="19" formatCode="0.0">
                  <c:v>34.4</c:v>
                </c:pt>
                <c:pt idx="20" formatCode="0.0">
                  <c:v>35.299999999999997</c:v>
                </c:pt>
                <c:pt idx="21" formatCode="0.0">
                  <c:v>37.700000000000003</c:v>
                </c:pt>
                <c:pt idx="22" formatCode="0.0">
                  <c:v>33</c:v>
                </c:pt>
                <c:pt idx="23" formatCode="0.0">
                  <c:v>21</c:v>
                </c:pt>
                <c:pt idx="24" formatCode="0.0">
                  <c:v>23.2</c:v>
                </c:pt>
                <c:pt idx="25" formatCode="0.0">
                  <c:v>14.5</c:v>
                </c:pt>
                <c:pt idx="26" formatCode="0.0">
                  <c:v>16</c:v>
                </c:pt>
                <c:pt idx="27" formatCode="0.0">
                  <c:v>0</c:v>
                </c:pt>
                <c:pt idx="28" formatCode="0.0">
                  <c:v>0</c:v>
                </c:pt>
                <c:pt idx="29" formatCode="0.0">
                  <c:v>0</c:v>
                </c:pt>
                <c:pt idx="30" formatCode="0.0">
                  <c:v>2</c:v>
                </c:pt>
                <c:pt idx="31" formatCode="0.0">
                  <c:v>0</c:v>
                </c:pt>
                <c:pt idx="32" formatCode="0.0">
                  <c:v>0</c:v>
                </c:pt>
                <c:pt idx="33" formatCode="0.0">
                  <c:v>0</c:v>
                </c:pt>
                <c:pt idx="34" formatCode="0.0">
                  <c:v>0</c:v>
                </c:pt>
              </c:numCache>
            </c:numRef>
          </c:val>
          <c:extLst>
            <c:ext xmlns:c16="http://schemas.microsoft.com/office/drawing/2014/chart" uri="{C3380CC4-5D6E-409C-BE32-E72D297353CC}">
              <c16:uniqueId val="{0000001A-8CCE-484D-B024-9C70EC4A270C}"/>
            </c:ext>
          </c:extLst>
        </c:ser>
        <c:ser>
          <c:idx val="5"/>
          <c:order val="3"/>
          <c:tx>
            <c:strRef>
              <c:f>'Maintenance_Non Maintenance'!$B$18</c:f>
              <c:strCache>
                <c:ptCount val="1"/>
                <c:pt idx="0">
                  <c:v>Rel-17 work</c:v>
                </c:pt>
              </c:strCache>
            </c:strRef>
          </c:tx>
          <c:spPr>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'Maintenance_Non Maintenance'!$BU$5:$DC$5</c:f>
              <c:strCache>
                <c:ptCount val="35"/>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 to 144-e</c:v>
                </c:pt>
                <c:pt idx="28">
                  <c:v>REL-17 FREEZE:  145-e</c:v>
                </c:pt>
                <c:pt idx="29">
                  <c:v>146-e to 153-e</c:v>
                </c:pt>
                <c:pt idx="30">
                  <c:v>154</c:v>
                </c:pt>
                <c:pt idx="31">
                  <c:v>154AH-e</c:v>
                </c:pt>
                <c:pt idx="32">
                  <c:v>155</c:v>
                </c:pt>
                <c:pt idx="33">
                  <c:v>156-e</c:v>
                </c:pt>
                <c:pt idx="34">
                  <c:v>157</c:v>
                </c:pt>
              </c:strCache>
            </c:strRef>
          </c:cat>
          <c:val>
            <c:numRef>
              <c:f>'Maintenance_Non Maintenance'!$BU$18:$DC$18</c:f>
              <c:numCache>
                <c:formatCode>General</c:formatCode>
                <c:ptCount val="35"/>
                <c:pt idx="23" formatCode="0.0">
                  <c:v>10.8</c:v>
                </c:pt>
                <c:pt idx="24" formatCode="0.0">
                  <c:v>11</c:v>
                </c:pt>
                <c:pt idx="25" formatCode="0.0">
                  <c:v>12.5</c:v>
                </c:pt>
                <c:pt idx="26" formatCode="0.0">
                  <c:v>0</c:v>
                </c:pt>
                <c:pt idx="27" formatCode="0.0">
                  <c:v>0</c:v>
                </c:pt>
                <c:pt idx="28" formatCode="0.0">
                  <c:v>0</c:v>
                </c:pt>
                <c:pt idx="29" formatCode="0.0">
                  <c:v>0</c:v>
                </c:pt>
                <c:pt idx="30" formatCode="0.0">
                  <c:v>3.5</c:v>
                </c:pt>
                <c:pt idx="31" formatCode="0.0">
                  <c:v>0</c:v>
                </c:pt>
                <c:pt idx="32" formatCode="0.0">
                  <c:v>0.5</c:v>
                </c:pt>
                <c:pt idx="33" formatCode="0.0">
                  <c:v>0</c:v>
                </c:pt>
                <c:pt idx="34" formatCode="0.0">
                  <c:v>1</c:v>
                </c:pt>
              </c:numCache>
            </c:numRef>
          </c:val>
          <c:extLst>
            <c:ext xmlns:c16="http://schemas.microsoft.com/office/drawing/2014/chart" uri="{C3380CC4-5D6E-409C-BE32-E72D297353CC}">
              <c16:uniqueId val="{0000001B-8CCE-484D-B024-9C70EC4A270C}"/>
            </c:ext>
          </c:extLst>
        </c:ser>
        <c:ser>
          <c:idx val="1"/>
          <c:order val="4"/>
          <c:tx>
            <c:strRef>
              <c:f>'Maintenance_Non Maintenance'!$B$19</c:f>
              <c:strCache>
                <c:ptCount val="1"/>
                <c:pt idx="0">
                  <c:v>Rel-18 work</c:v>
                </c:pt>
              </c:strCache>
            </c:strRef>
          </c:tx>
          <c:spPr>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'Maintenance_Non Maintenance'!$BU$5:$DC$5</c:f>
              <c:strCache>
                <c:ptCount val="35"/>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 to 144-e</c:v>
                </c:pt>
                <c:pt idx="28">
                  <c:v>REL-17 FREEZE:  145-e</c:v>
                </c:pt>
                <c:pt idx="29">
                  <c:v>146-e to 153-e</c:v>
                </c:pt>
                <c:pt idx="30">
                  <c:v>154</c:v>
                </c:pt>
                <c:pt idx="31">
                  <c:v>154AH-e</c:v>
                </c:pt>
                <c:pt idx="32">
                  <c:v>155</c:v>
                </c:pt>
                <c:pt idx="33">
                  <c:v>156-e</c:v>
                </c:pt>
                <c:pt idx="34">
                  <c:v>157</c:v>
                </c:pt>
              </c:strCache>
            </c:strRef>
          </c:cat>
          <c:val>
            <c:numRef>
              <c:f>'Maintenance_Non Maintenance'!$BU$19:$DC$19</c:f>
              <c:numCache>
                <c:formatCode>General</c:formatCode>
                <c:ptCount val="35"/>
                <c:pt idx="24" formatCode="0.0">
                  <c:v>0</c:v>
                </c:pt>
                <c:pt idx="25" formatCode="0.0">
                  <c:v>0</c:v>
                </c:pt>
                <c:pt idx="26" formatCode="0.0">
                  <c:v>0</c:v>
                </c:pt>
                <c:pt idx="27" formatCode="0.0">
                  <c:v>0</c:v>
                </c:pt>
                <c:pt idx="28" formatCode="0.0">
                  <c:v>0</c:v>
                </c:pt>
                <c:pt idx="29" formatCode="0.0">
                  <c:v>0</c:v>
                </c:pt>
                <c:pt idx="30" formatCode="0.0">
                  <c:v>44</c:v>
                </c:pt>
                <c:pt idx="31" formatCode="0.0">
                  <c:v>0</c:v>
                </c:pt>
                <c:pt idx="32" formatCode="0.0">
                  <c:v>44</c:v>
                </c:pt>
                <c:pt idx="33" formatCode="0.0">
                  <c:v>0</c:v>
                </c:pt>
                <c:pt idx="34" formatCode="0.0">
                  <c:v>39</c:v>
                </c:pt>
              </c:numCache>
            </c:numRef>
          </c:val>
          <c:extLst>
            <c:ext xmlns:c16="http://schemas.microsoft.com/office/drawing/2014/chart" uri="{C3380CC4-5D6E-409C-BE32-E72D297353CC}">
              <c16:uniqueId val="{0000001C-8CCE-484D-B024-9C70EC4A270C}"/>
            </c:ext>
          </c:extLst>
        </c:ser>
        <c:ser>
          <c:idx val="4"/>
          <c:order val="5"/>
          <c:tx>
            <c:strRef>
              <c:f>'Maintenance_Non Maintenance'!$B$20</c:f>
              <c:strCache>
                <c:ptCount val="1"/>
                <c:pt idx="0">
                  <c:v>Rel-18 exceptions</c:v>
                </c:pt>
              </c:strCache>
            </c:strRef>
          </c:tx>
          <c:spPr>
            <a:gradFill rotWithShape="1">
              <a:gsLst>
                <a:gs pos="0">
                  <a:schemeClr val="accent5">
                    <a:tint val="50000"/>
                    <a:satMod val="300000"/>
                  </a:schemeClr>
                </a:gs>
                <a:gs pos="35000">
                  <a:schemeClr val="accent5">
                    <a:tint val="37000"/>
                    <a:satMod val="300000"/>
                  </a:schemeClr>
                </a:gs>
                <a:gs pos="100000">
                  <a:schemeClr val="accent5">
                    <a:tint val="15000"/>
                    <a:satMod val="350000"/>
                  </a:schemeClr>
                </a:gs>
              </a:gsLst>
              <a:lin ang="16200000" scaled="1"/>
            </a:gradFill>
            <a:ln w="9525" cap="flat" cmpd="sng" algn="ctr">
              <a:solidFill>
                <a:schemeClr val="accent5">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'Maintenance_Non Maintenance'!$BU$5:$DC$5</c:f>
              <c:strCache>
                <c:ptCount val="35"/>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 to 144-e</c:v>
                </c:pt>
                <c:pt idx="28">
                  <c:v>REL-17 FREEZE:  145-e</c:v>
                </c:pt>
                <c:pt idx="29">
                  <c:v>146-e to 153-e</c:v>
                </c:pt>
                <c:pt idx="30">
                  <c:v>154</c:v>
                </c:pt>
                <c:pt idx="31">
                  <c:v>154AH-e</c:v>
                </c:pt>
                <c:pt idx="32">
                  <c:v>155</c:v>
                </c:pt>
                <c:pt idx="33">
                  <c:v>156-e</c:v>
                </c:pt>
                <c:pt idx="34">
                  <c:v>157</c:v>
                </c:pt>
              </c:strCache>
            </c:strRef>
          </c:cat>
          <c:val>
            <c:numRef>
              <c:f>'Maintenance_Non Maintenance'!$BU$20:$DC$20</c:f>
              <c:numCache>
                <c:formatCode>General</c:formatCode>
                <c:ptCount val="35"/>
                <c:pt idx="24" formatCode="0.0">
                  <c:v>0</c:v>
                </c:pt>
                <c:pt idx="25" formatCode="0.0">
                  <c:v>0</c:v>
                </c:pt>
                <c:pt idx="26" formatCode="0.0">
                  <c:v>0</c:v>
                </c:pt>
                <c:pt idx="27" formatCode="0.0">
                  <c:v>0</c:v>
                </c:pt>
                <c:pt idx="28" formatCode="0.0">
                  <c:v>0</c:v>
                </c:pt>
                <c:pt idx="29" formatCode="0.0">
                  <c:v>0</c:v>
                </c:pt>
                <c:pt idx="30" formatCode="0.0">
                  <c:v>0</c:v>
                </c:pt>
                <c:pt idx="31" formatCode="0.0">
                  <c:v>0</c:v>
                </c:pt>
                <c:pt idx="32" formatCode="0.0">
                  <c:v>0</c:v>
                </c:pt>
                <c:pt idx="33" formatCode="0.0">
                  <c:v>0</c:v>
                </c:pt>
                <c:pt idx="34" formatCode="0.0">
                  <c:v>0</c:v>
                </c:pt>
              </c:numCache>
            </c:numRef>
          </c:val>
          <c:extLst>
            <c:ext xmlns:c16="http://schemas.microsoft.com/office/drawing/2014/chart" uri="{C3380CC4-5D6E-409C-BE32-E72D297353CC}">
              <c16:uniqueId val="{0000001D-8CCE-484D-B024-9C70EC4A270C}"/>
            </c:ext>
          </c:extLst>
        </c:ser>
        <c:ser>
          <c:idx val="6"/>
          <c:order val="6"/>
          <c:tx>
            <c:strRef>
              <c:f>'Maintenance_Non Maintenance'!$B$21</c:f>
              <c:strCache>
                <c:ptCount val="1"/>
                <c:pt idx="0">
                  <c:v>TOTALS</c:v>
                </c:pt>
              </c:strCache>
            </c:strRef>
          </c:tx>
          <c:spPr>
            <a:gradFill rotWithShape="1">
              <a:gsLst>
                <a:gs pos="0">
                  <a:schemeClr val="accent1">
                    <a:lumMod val="60000"/>
                    <a:tint val="50000"/>
                    <a:satMod val="300000"/>
                  </a:schemeClr>
                </a:gs>
                <a:gs pos="35000">
                  <a:schemeClr val="accent1">
                    <a:lumMod val="60000"/>
                    <a:tint val="37000"/>
                    <a:satMod val="300000"/>
                  </a:schemeClr>
                </a:gs>
                <a:gs pos="100000">
                  <a:schemeClr val="accent1">
                    <a:lumMod val="60000"/>
                    <a:tint val="15000"/>
                    <a:satMod val="350000"/>
                  </a:schemeClr>
                </a:gs>
              </a:gsLst>
              <a:lin ang="16200000" scaled="1"/>
            </a:gradFill>
            <a:ln w="9525" cap="flat" cmpd="sng" algn="ctr">
              <a:solidFill>
                <a:schemeClr val="accent1">
                  <a:lumMod val="60000"/>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'Maintenance_Non Maintenance'!$BU$5:$DC$5</c:f>
              <c:strCache>
                <c:ptCount val="35"/>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 to 144-e</c:v>
                </c:pt>
                <c:pt idx="28">
                  <c:v>REL-17 FREEZE:  145-e</c:v>
                </c:pt>
                <c:pt idx="29">
                  <c:v>146-e to 153-e</c:v>
                </c:pt>
                <c:pt idx="30">
                  <c:v>154</c:v>
                </c:pt>
                <c:pt idx="31">
                  <c:v>154AH-e</c:v>
                </c:pt>
                <c:pt idx="32">
                  <c:v>155</c:v>
                </c:pt>
                <c:pt idx="33">
                  <c:v>156-e</c:v>
                </c:pt>
                <c:pt idx="34">
                  <c:v>157</c:v>
                </c:pt>
              </c:strCache>
            </c:strRef>
          </c:cat>
          <c:val>
            <c:numRef>
              <c:f>'Maintenance_Non Maintenance'!$BU$21:$DC$21</c:f>
              <c:numCache>
                <c:formatCode>General</c:formatCode>
                <c:ptCount val="35"/>
                <c:pt idx="0">
                  <c:v>36.5</c:v>
                </c:pt>
                <c:pt idx="1">
                  <c:v>39.5</c:v>
                </c:pt>
                <c:pt idx="2">
                  <c:v>25.5</c:v>
                </c:pt>
                <c:pt idx="3">
                  <c:v>37.5</c:v>
                </c:pt>
                <c:pt idx="4">
                  <c:v>43</c:v>
                </c:pt>
                <c:pt idx="5">
                  <c:v>45</c:v>
                </c:pt>
                <c:pt idx="6">
                  <c:v>45.3</c:v>
                </c:pt>
                <c:pt idx="7">
                  <c:v>45.900000000000006</c:v>
                </c:pt>
                <c:pt idx="8">
                  <c:v>45</c:v>
                </c:pt>
                <c:pt idx="9">
                  <c:v>43</c:v>
                </c:pt>
                <c:pt idx="10">
                  <c:v>43</c:v>
                </c:pt>
                <c:pt idx="11">
                  <c:v>42.1</c:v>
                </c:pt>
                <c:pt idx="12">
                  <c:v>43.5</c:v>
                </c:pt>
                <c:pt idx="13">
                  <c:v>43.2</c:v>
                </c:pt>
                <c:pt idx="14">
                  <c:v>42.9</c:v>
                </c:pt>
                <c:pt idx="15">
                  <c:v>44.8</c:v>
                </c:pt>
                <c:pt idx="16">
                  <c:v>47.9</c:v>
                </c:pt>
                <c:pt idx="17">
                  <c:v>47.9</c:v>
                </c:pt>
                <c:pt idx="18">
                  <c:v>44.8</c:v>
                </c:pt>
                <c:pt idx="19">
                  <c:v>44.6</c:v>
                </c:pt>
                <c:pt idx="20">
                  <c:v>45.5</c:v>
                </c:pt>
                <c:pt idx="21">
                  <c:v>45.800000000000004</c:v>
                </c:pt>
                <c:pt idx="22">
                  <c:v>42.5</c:v>
                </c:pt>
                <c:pt idx="23">
                  <c:v>42.8</c:v>
                </c:pt>
                <c:pt idx="24">
                  <c:v>43.5</c:v>
                </c:pt>
                <c:pt idx="25">
                  <c:v>34</c:v>
                </c:pt>
                <c:pt idx="26">
                  <c:v>24</c:v>
                </c:pt>
                <c:pt idx="27">
                  <c:v>0</c:v>
                </c:pt>
                <c:pt idx="28">
                  <c:v>0</c:v>
                </c:pt>
                <c:pt idx="29">
                  <c:v>0</c:v>
                </c:pt>
                <c:pt idx="30">
                  <c:v>49.5</c:v>
                </c:pt>
                <c:pt idx="31">
                  <c:v>0</c:v>
                </c:pt>
                <c:pt idx="32">
                  <c:v>44.5</c:v>
                </c:pt>
                <c:pt idx="33">
                  <c:v>0</c:v>
                </c:pt>
                <c:pt idx="34">
                  <c:v>40</c:v>
                </c:pt>
              </c:numCache>
            </c:numRef>
          </c:val>
          <c:extLst>
            <c:ext xmlns:c16="http://schemas.microsoft.com/office/drawing/2014/chart" uri="{C3380CC4-5D6E-409C-BE32-E72D297353CC}">
              <c16:uniqueId val="{0000001E-8CCE-484D-B024-9C70EC4A270C}"/>
            </c:ext>
          </c:extLst>
        </c:ser>
        <c:dLbls>
          <c:dLblPos val="ctr"/>
          <c:showLegendKey val="0"/>
          <c:showVal val="1"/>
          <c:showCatName val="0"/>
          <c:showSerName val="0"/>
          <c:showPercent val="0"/>
          <c:showBubbleSize val="0"/>
        </c:dLbls>
        <c:gapWidth val="100"/>
        <c:overlap val="100"/>
        <c:axId val="651196440"/>
        <c:axId val="651196832"/>
      </c:barChart>
      <c:catAx>
        <c:axId val="651196440"/>
        <c:scaling>
          <c:orientation val="minMax"/>
        </c:scaling>
        <c:delete val="0"/>
        <c:axPos val="b"/>
        <c:numFmt formatCode="General" sourceLinked="0"/>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50000"/>
                    <a:lumOff val="50000"/>
                  </a:schemeClr>
                </a:solidFill>
                <a:latin typeface="+mn-lt"/>
                <a:ea typeface="+mn-ea"/>
                <a:cs typeface="+mn-cs"/>
              </a:defRPr>
            </a:pPr>
            <a:endParaRPr lang="en-US"/>
          </a:p>
        </c:txPr>
        <c:crossAx val="651196832"/>
        <c:crosses val="autoZero"/>
        <c:auto val="1"/>
        <c:lblAlgn val="ctr"/>
        <c:lblOffset val="100"/>
        <c:noMultiLvlLbl val="0"/>
      </c:catAx>
      <c:valAx>
        <c:axId val="651196832"/>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en-US"/>
          </a:p>
        </c:txPr>
        <c:crossAx val="651196440"/>
        <c:crosses val="autoZero"/>
        <c:crossBetween val="between"/>
      </c:valAx>
      <c:spPr>
        <a:noFill/>
        <a:ln>
          <a:noFill/>
        </a:ln>
        <a:effectLst/>
      </c:spPr>
    </c:plotArea>
    <c:legend>
      <c:legendPos val="b"/>
      <c:layout>
        <c:manualLayout>
          <c:xMode val="edge"/>
          <c:yMode val="edge"/>
          <c:x val="0.103876664348853"/>
          <c:y val="6.5854624086673086E-2"/>
          <c:w val="0.85088278599321421"/>
          <c:h val="4.1977905746856274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5268768009503399E-2"/>
          <c:y val="1.4707759912680954E-2"/>
          <c:w val="0.97440901538683811"/>
          <c:h val="0.95210574583348628"/>
        </c:manualLayout>
      </c:layout>
      <c:barChart>
        <c:barDir val="col"/>
        <c:grouping val="stacked"/>
        <c:varyColors val="0"/>
        <c:ser>
          <c:idx val="0"/>
          <c:order val="0"/>
          <c:tx>
            <c:strRef>
              <c:f>'Results SA2#67_on'!$A$2</c:f>
              <c:strCache>
                <c:ptCount val="1"/>
                <c:pt idx="0">
                  <c:v>#approved/endorsed/merged (total)</c:v>
                </c:pt>
              </c:strCache>
            </c:strRef>
          </c:tx>
          <c:spPr>
            <a:solidFill>
              <a:srgbClr val="00B050"/>
            </a:solidFill>
          </c:spPr>
          <c:invertIfNegative val="0"/>
          <c:cat>
            <c:strRef>
              <c:f>'Results SA2#67_on'!$AC$1:$DB$1</c:f>
              <c:strCache>
                <c:ptCount val="78"/>
                <c:pt idx="0">
                  <c:v>92</c:v>
                </c:pt>
                <c:pt idx="1">
                  <c:v>93</c:v>
                </c:pt>
                <c:pt idx="2">
                  <c:v>94</c:v>
                </c:pt>
                <c:pt idx="3">
                  <c:v>95</c:v>
                </c:pt>
                <c:pt idx="4">
                  <c:v>96</c:v>
                </c:pt>
                <c:pt idx="5">
                  <c:v>97</c:v>
                </c:pt>
                <c:pt idx="6">
                  <c:v>98</c:v>
                </c:pt>
                <c:pt idx="7">
                  <c:v>99</c:v>
                </c:pt>
                <c:pt idx="8">
                  <c:v>REL-12 FREEZE:  100 </c:v>
                </c:pt>
                <c:pt idx="9">
                  <c:v>101</c:v>
                </c:pt>
                <c:pt idx="10">
                  <c:v>101b</c:v>
                </c:pt>
                <c:pt idx="11">
                  <c:v>102</c:v>
                </c:pt>
                <c:pt idx="12">
                  <c:v>103</c:v>
                </c:pt>
                <c:pt idx="13">
                  <c:v>104</c:v>
                </c:pt>
                <c:pt idx="14">
                  <c:v>105</c:v>
                </c:pt>
                <c:pt idx="15">
                  <c:v>106</c:v>
                </c:pt>
                <c:pt idx="16">
                  <c:v>107+E</c:v>
                </c:pt>
                <c:pt idx="17">
                  <c:v>108</c:v>
                </c:pt>
                <c:pt idx="18">
                  <c:v>REL-13 FREEZE:  109</c:v>
                </c:pt>
                <c:pt idx="19">
                  <c:v>110</c:v>
                </c:pt>
                <c:pt idx="20">
                  <c:v>110AH</c:v>
                </c:pt>
                <c:pt idx="21">
                  <c:v>111</c:v>
                </c:pt>
                <c:pt idx="22">
                  <c:v>112</c:v>
                </c:pt>
                <c:pt idx="23">
                  <c:v>113</c:v>
                </c:pt>
                <c:pt idx="24">
                  <c:v>113AH</c:v>
                </c:pt>
                <c:pt idx="25">
                  <c:v>114</c:v>
                </c:pt>
                <c:pt idx="26">
                  <c:v>115</c:v>
                </c:pt>
                <c:pt idx="27">
                  <c:v>116</c:v>
                </c:pt>
                <c:pt idx="28">
                  <c:v>REL-14 FREEZE:  116-bis</c:v>
                </c:pt>
                <c:pt idx="29">
                  <c:v>117</c:v>
                </c:pt>
                <c:pt idx="30">
                  <c:v>118</c:v>
                </c:pt>
                <c:pt idx="31">
                  <c:v>118bis</c:v>
                </c:pt>
                <c:pt idx="32">
                  <c:v>119</c:v>
                </c:pt>
                <c:pt idx="33">
                  <c:v>120</c:v>
                </c:pt>
                <c:pt idx="34">
                  <c:v>121</c:v>
                </c:pt>
                <c:pt idx="35">
                  <c:v>122</c:v>
                </c:pt>
                <c:pt idx="36">
                  <c:v>122bis</c:v>
                </c:pt>
                <c:pt idx="37">
                  <c:v>122e</c:v>
                </c:pt>
                <c:pt idx="38">
                  <c:v>123</c:v>
                </c:pt>
                <c:pt idx="39">
                  <c:v>REL-15 FREEZE:  124</c:v>
                </c:pt>
                <c:pt idx="40">
                  <c:v>125</c:v>
                </c:pt>
                <c:pt idx="41">
                  <c:v>126</c:v>
                </c:pt>
                <c:pt idx="42">
                  <c:v>127</c:v>
                </c:pt>
                <c:pt idx="43">
                  <c:v>127bis</c:v>
                </c:pt>
                <c:pt idx="44">
                  <c:v>128</c:v>
                </c:pt>
                <c:pt idx="45">
                  <c:v>128bis</c:v>
                </c:pt>
                <c:pt idx="46">
                  <c:v>129</c:v>
                </c:pt>
                <c:pt idx="47">
                  <c:v>129bis</c:v>
                </c:pt>
                <c:pt idx="48">
                  <c:v>130</c:v>
                </c:pt>
                <c:pt idx="49">
                  <c:v>131</c:v>
                </c:pt>
                <c:pt idx="50">
                  <c:v>132</c:v>
                </c:pt>
                <c:pt idx="51">
                  <c:v>REL-16 FREEZE:  133 </c:v>
                </c:pt>
                <c:pt idx="52">
                  <c:v>134</c:v>
                </c:pt>
                <c:pt idx="53">
                  <c:v>135</c:v>
                </c:pt>
                <c:pt idx="54">
                  <c:v>136</c:v>
                </c:pt>
                <c:pt idx="55">
                  <c:v>136AH</c:v>
                </c:pt>
                <c:pt idx="56">
                  <c:v>137-e</c:v>
                </c:pt>
                <c:pt idx="57">
                  <c:v>138-e</c:v>
                </c:pt>
                <c:pt idx="58">
                  <c:v>139-e</c:v>
                </c:pt>
                <c:pt idx="59">
                  <c:v>140-e</c:v>
                </c:pt>
                <c:pt idx="60">
                  <c:v>141-e</c:v>
                </c:pt>
                <c:pt idx="61">
                  <c:v>142-e</c:v>
                </c:pt>
                <c:pt idx="62">
                  <c:v>143-e</c:v>
                </c:pt>
                <c:pt idx="63">
                  <c:v>144-e</c:v>
                </c:pt>
                <c:pt idx="64">
                  <c:v>REL-17 FREEZE:  145-e</c:v>
                </c:pt>
                <c:pt idx="65">
                  <c:v>146-e</c:v>
                </c:pt>
                <c:pt idx="66">
                  <c:v>147-e</c:v>
                </c:pt>
                <c:pt idx="67">
                  <c:v>148-e</c:v>
                </c:pt>
                <c:pt idx="68">
                  <c:v>149-e</c:v>
                </c:pt>
                <c:pt idx="69">
                  <c:v>150-e</c:v>
                </c:pt>
                <c:pt idx="70">
                  <c:v>151-e</c:v>
                </c:pt>
                <c:pt idx="71">
                  <c:v>152-e</c:v>
                </c:pt>
                <c:pt idx="72">
                  <c:v>153-e</c:v>
                </c:pt>
                <c:pt idx="73">
                  <c:v>154</c:v>
                </c:pt>
                <c:pt idx="74">
                  <c:v>154AH-e</c:v>
                </c:pt>
                <c:pt idx="75">
                  <c:v>155</c:v>
                </c:pt>
                <c:pt idx="76">
                  <c:v>156-e</c:v>
                </c:pt>
                <c:pt idx="77">
                  <c:v>157</c:v>
                </c:pt>
              </c:strCache>
            </c:strRef>
          </c:cat>
          <c:val>
            <c:numRef>
              <c:f>'Results SA2#67_on'!$AC$2:$DB$2</c:f>
              <c:numCache>
                <c:formatCode>0</c:formatCode>
                <c:ptCount val="78"/>
                <c:pt idx="0">
                  <c:v>108</c:v>
                </c:pt>
                <c:pt idx="1">
                  <c:v>117</c:v>
                </c:pt>
                <c:pt idx="2">
                  <c:v>115</c:v>
                </c:pt>
                <c:pt idx="3">
                  <c:v>134</c:v>
                </c:pt>
                <c:pt idx="4" formatCode="General">
                  <c:v>147</c:v>
                </c:pt>
                <c:pt idx="5" formatCode="General">
                  <c:v>170</c:v>
                </c:pt>
                <c:pt idx="6">
                  <c:v>168</c:v>
                </c:pt>
                <c:pt idx="7">
                  <c:v>165</c:v>
                </c:pt>
                <c:pt idx="8">
                  <c:v>134</c:v>
                </c:pt>
                <c:pt idx="9">
                  <c:v>123</c:v>
                </c:pt>
                <c:pt idx="10">
                  <c:v>56</c:v>
                </c:pt>
                <c:pt idx="11">
                  <c:v>145</c:v>
                </c:pt>
                <c:pt idx="12">
                  <c:v>150</c:v>
                </c:pt>
                <c:pt idx="13">
                  <c:v>130</c:v>
                </c:pt>
                <c:pt idx="14">
                  <c:v>212</c:v>
                </c:pt>
                <c:pt idx="15">
                  <c:v>198</c:v>
                </c:pt>
                <c:pt idx="16">
                  <c:v>162</c:v>
                </c:pt>
                <c:pt idx="17">
                  <c:v>162</c:v>
                </c:pt>
                <c:pt idx="18">
                  <c:v>168</c:v>
                </c:pt>
                <c:pt idx="19">
                  <c:v>161</c:v>
                </c:pt>
                <c:pt idx="20">
                  <c:v>61</c:v>
                </c:pt>
                <c:pt idx="21">
                  <c:v>151</c:v>
                </c:pt>
                <c:pt idx="22">
                  <c:v>175</c:v>
                </c:pt>
                <c:pt idx="23">
                  <c:v>180</c:v>
                </c:pt>
                <c:pt idx="24">
                  <c:v>87</c:v>
                </c:pt>
                <c:pt idx="25">
                  <c:v>86</c:v>
                </c:pt>
                <c:pt idx="26">
                  <c:v>224</c:v>
                </c:pt>
                <c:pt idx="27">
                  <c:v>278</c:v>
                </c:pt>
                <c:pt idx="28">
                  <c:v>317</c:v>
                </c:pt>
                <c:pt idx="29">
                  <c:v>158</c:v>
                </c:pt>
                <c:pt idx="30">
                  <c:v>210</c:v>
                </c:pt>
                <c:pt idx="31" formatCode="General">
                  <c:v>151</c:v>
                </c:pt>
                <c:pt idx="32" formatCode="General">
                  <c:v>224</c:v>
                </c:pt>
                <c:pt idx="33" formatCode="General">
                  <c:v>269</c:v>
                </c:pt>
                <c:pt idx="34" formatCode="General">
                  <c:v>264</c:v>
                </c:pt>
                <c:pt idx="35" formatCode="General">
                  <c:v>311</c:v>
                </c:pt>
                <c:pt idx="36" formatCode="General">
                  <c:v>368</c:v>
                </c:pt>
                <c:pt idx="37" formatCode="General">
                  <c:v>67</c:v>
                </c:pt>
                <c:pt idx="38" formatCode="General">
                  <c:v>414</c:v>
                </c:pt>
                <c:pt idx="39" formatCode="General">
                  <c:v>467</c:v>
                </c:pt>
                <c:pt idx="40" formatCode="General">
                  <c:v>399</c:v>
                </c:pt>
                <c:pt idx="41" formatCode="General">
                  <c:v>516</c:v>
                </c:pt>
                <c:pt idx="42" formatCode="General">
                  <c:v>483</c:v>
                </c:pt>
                <c:pt idx="43" formatCode="General">
                  <c:v>434</c:v>
                </c:pt>
                <c:pt idx="44" formatCode="General">
                  <c:v>364</c:v>
                </c:pt>
                <c:pt idx="45" formatCode="General">
                  <c:v>423</c:v>
                </c:pt>
                <c:pt idx="46" formatCode="General">
                  <c:v>427</c:v>
                </c:pt>
                <c:pt idx="47" formatCode="General">
                  <c:v>503</c:v>
                </c:pt>
                <c:pt idx="48" formatCode="General">
                  <c:v>407</c:v>
                </c:pt>
                <c:pt idx="49" formatCode="General">
                  <c:v>432</c:v>
                </c:pt>
                <c:pt idx="50" formatCode="General">
                  <c:v>417</c:v>
                </c:pt>
                <c:pt idx="51" formatCode="General">
                  <c:v>561</c:v>
                </c:pt>
                <c:pt idx="52" formatCode="General">
                  <c:v>446</c:v>
                </c:pt>
                <c:pt idx="53" formatCode="General">
                  <c:v>508</c:v>
                </c:pt>
                <c:pt idx="54" formatCode="General">
                  <c:v>480</c:v>
                </c:pt>
                <c:pt idx="55" formatCode="General">
                  <c:v>406</c:v>
                </c:pt>
                <c:pt idx="56" formatCode="General">
                  <c:v>237</c:v>
                </c:pt>
                <c:pt idx="57" formatCode="General">
                  <c:v>318</c:v>
                </c:pt>
                <c:pt idx="58" formatCode="General">
                  <c:v>529</c:v>
                </c:pt>
                <c:pt idx="59" formatCode="General">
                  <c:v>730</c:v>
                </c:pt>
                <c:pt idx="60" formatCode="General">
                  <c:v>679</c:v>
                </c:pt>
                <c:pt idx="61" formatCode="General">
                  <c:v>494</c:v>
                </c:pt>
                <c:pt idx="62" formatCode="General">
                  <c:v>591</c:v>
                </c:pt>
                <c:pt idx="63" formatCode="General">
                  <c:v>409</c:v>
                </c:pt>
                <c:pt idx="64" formatCode="General">
                  <c:v>598</c:v>
                </c:pt>
                <c:pt idx="65" formatCode="General">
                  <c:v>760</c:v>
                </c:pt>
                <c:pt idx="66" formatCode="General">
                  <c:v>322</c:v>
                </c:pt>
                <c:pt idx="67" formatCode="General">
                  <c:v>368</c:v>
                </c:pt>
                <c:pt idx="68" formatCode="General">
                  <c:v>805</c:v>
                </c:pt>
                <c:pt idx="69" formatCode="General">
                  <c:v>657</c:v>
                </c:pt>
                <c:pt idx="70" formatCode="General">
                  <c:v>753</c:v>
                </c:pt>
                <c:pt idx="71" formatCode="General">
                  <c:v>877</c:v>
                </c:pt>
                <c:pt idx="72" formatCode="General">
                  <c:v>711</c:v>
                </c:pt>
                <c:pt idx="73" formatCode="General">
                  <c:v>413</c:v>
                </c:pt>
                <c:pt idx="74" formatCode="General">
                  <c:v>561</c:v>
                </c:pt>
                <c:pt idx="75" formatCode="General">
                  <c:v>474</c:v>
                </c:pt>
                <c:pt idx="76" formatCode="General">
                  <c:v>528</c:v>
                </c:pt>
                <c:pt idx="77" formatCode="General">
                  <c:v>502</c:v>
                </c:pt>
              </c:numCache>
            </c:numRef>
          </c:val>
          <c:extLst>
            <c:ext xmlns:c16="http://schemas.microsoft.com/office/drawing/2014/chart" uri="{C3380CC4-5D6E-409C-BE32-E72D297353CC}">
              <c16:uniqueId val="{00000000-1513-44C5-93EA-A915E48448BB}"/>
            </c:ext>
          </c:extLst>
        </c:ser>
        <c:ser>
          <c:idx val="1"/>
          <c:order val="1"/>
          <c:tx>
            <c:strRef>
              <c:f>'Results SA2#67_on'!$A$3</c:f>
              <c:strCache>
                <c:ptCount val="1"/>
                <c:pt idx="0">
                  <c:v>#not handled, postponed</c:v>
                </c:pt>
              </c:strCache>
            </c:strRef>
          </c:tx>
          <c:spPr>
            <a:solidFill>
              <a:srgbClr val="FFFF00"/>
            </a:solidFill>
            <a:ln>
              <a:solidFill>
                <a:srgbClr val="FFFF00"/>
              </a:solidFill>
            </a:ln>
          </c:spPr>
          <c:invertIfNegative val="0"/>
          <c:cat>
            <c:strRef>
              <c:f>'Results SA2#67_on'!$AC$1:$DB$1</c:f>
              <c:strCache>
                <c:ptCount val="78"/>
                <c:pt idx="0">
                  <c:v>92</c:v>
                </c:pt>
                <c:pt idx="1">
                  <c:v>93</c:v>
                </c:pt>
                <c:pt idx="2">
                  <c:v>94</c:v>
                </c:pt>
                <c:pt idx="3">
                  <c:v>95</c:v>
                </c:pt>
                <c:pt idx="4">
                  <c:v>96</c:v>
                </c:pt>
                <c:pt idx="5">
                  <c:v>97</c:v>
                </c:pt>
                <c:pt idx="6">
                  <c:v>98</c:v>
                </c:pt>
                <c:pt idx="7">
                  <c:v>99</c:v>
                </c:pt>
                <c:pt idx="8">
                  <c:v>REL-12 FREEZE:  100 </c:v>
                </c:pt>
                <c:pt idx="9">
                  <c:v>101</c:v>
                </c:pt>
                <c:pt idx="10">
                  <c:v>101b</c:v>
                </c:pt>
                <c:pt idx="11">
                  <c:v>102</c:v>
                </c:pt>
                <c:pt idx="12">
                  <c:v>103</c:v>
                </c:pt>
                <c:pt idx="13">
                  <c:v>104</c:v>
                </c:pt>
                <c:pt idx="14">
                  <c:v>105</c:v>
                </c:pt>
                <c:pt idx="15">
                  <c:v>106</c:v>
                </c:pt>
                <c:pt idx="16">
                  <c:v>107+E</c:v>
                </c:pt>
                <c:pt idx="17">
                  <c:v>108</c:v>
                </c:pt>
                <c:pt idx="18">
                  <c:v>REL-13 FREEZE:  109</c:v>
                </c:pt>
                <c:pt idx="19">
                  <c:v>110</c:v>
                </c:pt>
                <c:pt idx="20">
                  <c:v>110AH</c:v>
                </c:pt>
                <c:pt idx="21">
                  <c:v>111</c:v>
                </c:pt>
                <c:pt idx="22">
                  <c:v>112</c:v>
                </c:pt>
                <c:pt idx="23">
                  <c:v>113</c:v>
                </c:pt>
                <c:pt idx="24">
                  <c:v>113AH</c:v>
                </c:pt>
                <c:pt idx="25">
                  <c:v>114</c:v>
                </c:pt>
                <c:pt idx="26">
                  <c:v>115</c:v>
                </c:pt>
                <c:pt idx="27">
                  <c:v>116</c:v>
                </c:pt>
                <c:pt idx="28">
                  <c:v>REL-14 FREEZE:  116-bis</c:v>
                </c:pt>
                <c:pt idx="29">
                  <c:v>117</c:v>
                </c:pt>
                <c:pt idx="30">
                  <c:v>118</c:v>
                </c:pt>
                <c:pt idx="31">
                  <c:v>118bis</c:v>
                </c:pt>
                <c:pt idx="32">
                  <c:v>119</c:v>
                </c:pt>
                <c:pt idx="33">
                  <c:v>120</c:v>
                </c:pt>
                <c:pt idx="34">
                  <c:v>121</c:v>
                </c:pt>
                <c:pt idx="35">
                  <c:v>122</c:v>
                </c:pt>
                <c:pt idx="36">
                  <c:v>122bis</c:v>
                </c:pt>
                <c:pt idx="37">
                  <c:v>122e</c:v>
                </c:pt>
                <c:pt idx="38">
                  <c:v>123</c:v>
                </c:pt>
                <c:pt idx="39">
                  <c:v>REL-15 FREEZE:  124</c:v>
                </c:pt>
                <c:pt idx="40">
                  <c:v>125</c:v>
                </c:pt>
                <c:pt idx="41">
                  <c:v>126</c:v>
                </c:pt>
                <c:pt idx="42">
                  <c:v>127</c:v>
                </c:pt>
                <c:pt idx="43">
                  <c:v>127bis</c:v>
                </c:pt>
                <c:pt idx="44">
                  <c:v>128</c:v>
                </c:pt>
                <c:pt idx="45">
                  <c:v>128bis</c:v>
                </c:pt>
                <c:pt idx="46">
                  <c:v>129</c:v>
                </c:pt>
                <c:pt idx="47">
                  <c:v>129bis</c:v>
                </c:pt>
                <c:pt idx="48">
                  <c:v>130</c:v>
                </c:pt>
                <c:pt idx="49">
                  <c:v>131</c:v>
                </c:pt>
                <c:pt idx="50">
                  <c:v>132</c:v>
                </c:pt>
                <c:pt idx="51">
                  <c:v>REL-16 FREEZE:  133 </c:v>
                </c:pt>
                <c:pt idx="52">
                  <c:v>134</c:v>
                </c:pt>
                <c:pt idx="53">
                  <c:v>135</c:v>
                </c:pt>
                <c:pt idx="54">
                  <c:v>136</c:v>
                </c:pt>
                <c:pt idx="55">
                  <c:v>136AH</c:v>
                </c:pt>
                <c:pt idx="56">
                  <c:v>137-e</c:v>
                </c:pt>
                <c:pt idx="57">
                  <c:v>138-e</c:v>
                </c:pt>
                <c:pt idx="58">
                  <c:v>139-e</c:v>
                </c:pt>
                <c:pt idx="59">
                  <c:v>140-e</c:v>
                </c:pt>
                <c:pt idx="60">
                  <c:v>141-e</c:v>
                </c:pt>
                <c:pt idx="61">
                  <c:v>142-e</c:v>
                </c:pt>
                <c:pt idx="62">
                  <c:v>143-e</c:v>
                </c:pt>
                <c:pt idx="63">
                  <c:v>144-e</c:v>
                </c:pt>
                <c:pt idx="64">
                  <c:v>REL-17 FREEZE:  145-e</c:v>
                </c:pt>
                <c:pt idx="65">
                  <c:v>146-e</c:v>
                </c:pt>
                <c:pt idx="66">
                  <c:v>147-e</c:v>
                </c:pt>
                <c:pt idx="67">
                  <c:v>148-e</c:v>
                </c:pt>
                <c:pt idx="68">
                  <c:v>149-e</c:v>
                </c:pt>
                <c:pt idx="69">
                  <c:v>150-e</c:v>
                </c:pt>
                <c:pt idx="70">
                  <c:v>151-e</c:v>
                </c:pt>
                <c:pt idx="71">
                  <c:v>152-e</c:v>
                </c:pt>
                <c:pt idx="72">
                  <c:v>153-e</c:v>
                </c:pt>
                <c:pt idx="73">
                  <c:v>154</c:v>
                </c:pt>
                <c:pt idx="74">
                  <c:v>154AH-e</c:v>
                </c:pt>
                <c:pt idx="75">
                  <c:v>155</c:v>
                </c:pt>
                <c:pt idx="76">
                  <c:v>156-e</c:v>
                </c:pt>
                <c:pt idx="77">
                  <c:v>157</c:v>
                </c:pt>
              </c:strCache>
            </c:strRef>
          </c:cat>
          <c:val>
            <c:numRef>
              <c:f>'Results SA2#67_on'!$AC$3:$DB$3</c:f>
              <c:numCache>
                <c:formatCode>0</c:formatCode>
                <c:ptCount val="78"/>
                <c:pt idx="0">
                  <c:v>77</c:v>
                </c:pt>
                <c:pt idx="1">
                  <c:v>149</c:v>
                </c:pt>
                <c:pt idx="2">
                  <c:v>91</c:v>
                </c:pt>
                <c:pt idx="3">
                  <c:v>138</c:v>
                </c:pt>
                <c:pt idx="4">
                  <c:v>144</c:v>
                </c:pt>
                <c:pt idx="5">
                  <c:v>124</c:v>
                </c:pt>
                <c:pt idx="6">
                  <c:v>101</c:v>
                </c:pt>
                <c:pt idx="7">
                  <c:v>131</c:v>
                </c:pt>
                <c:pt idx="8">
                  <c:v>117</c:v>
                </c:pt>
                <c:pt idx="9">
                  <c:v>23</c:v>
                </c:pt>
                <c:pt idx="10">
                  <c:v>3</c:v>
                </c:pt>
                <c:pt idx="11">
                  <c:v>49</c:v>
                </c:pt>
                <c:pt idx="12">
                  <c:v>63</c:v>
                </c:pt>
                <c:pt idx="13">
                  <c:v>72</c:v>
                </c:pt>
                <c:pt idx="14">
                  <c:v>70</c:v>
                </c:pt>
                <c:pt idx="15">
                  <c:v>66</c:v>
                </c:pt>
                <c:pt idx="16">
                  <c:v>73</c:v>
                </c:pt>
                <c:pt idx="17">
                  <c:v>74</c:v>
                </c:pt>
                <c:pt idx="18">
                  <c:v>65</c:v>
                </c:pt>
                <c:pt idx="19">
                  <c:v>27</c:v>
                </c:pt>
                <c:pt idx="20">
                  <c:v>34</c:v>
                </c:pt>
                <c:pt idx="21">
                  <c:v>145</c:v>
                </c:pt>
                <c:pt idx="22">
                  <c:v>112</c:v>
                </c:pt>
                <c:pt idx="23">
                  <c:v>120</c:v>
                </c:pt>
                <c:pt idx="24">
                  <c:v>35</c:v>
                </c:pt>
                <c:pt idx="25">
                  <c:v>120</c:v>
                </c:pt>
                <c:pt idx="26">
                  <c:v>90</c:v>
                </c:pt>
                <c:pt idx="27">
                  <c:v>53</c:v>
                </c:pt>
                <c:pt idx="28">
                  <c:v>52</c:v>
                </c:pt>
                <c:pt idx="29">
                  <c:v>166</c:v>
                </c:pt>
                <c:pt idx="30">
                  <c:v>108</c:v>
                </c:pt>
                <c:pt idx="31" formatCode="General">
                  <c:v>122</c:v>
                </c:pt>
                <c:pt idx="32" formatCode="General">
                  <c:v>178</c:v>
                </c:pt>
                <c:pt idx="33" formatCode="General">
                  <c:v>254</c:v>
                </c:pt>
                <c:pt idx="34" formatCode="General">
                  <c:v>254</c:v>
                </c:pt>
                <c:pt idx="35" formatCode="General">
                  <c:v>188</c:v>
                </c:pt>
                <c:pt idx="36" formatCode="General">
                  <c:v>200</c:v>
                </c:pt>
                <c:pt idx="37" formatCode="General">
                  <c:v>2</c:v>
                </c:pt>
                <c:pt idx="38" formatCode="General">
                  <c:v>148</c:v>
                </c:pt>
                <c:pt idx="39" formatCode="General">
                  <c:v>85</c:v>
                </c:pt>
                <c:pt idx="40" formatCode="General">
                  <c:v>176</c:v>
                </c:pt>
                <c:pt idx="41" formatCode="General">
                  <c:v>154</c:v>
                </c:pt>
                <c:pt idx="42" formatCode="General">
                  <c:v>186</c:v>
                </c:pt>
                <c:pt idx="43" formatCode="General">
                  <c:v>189</c:v>
                </c:pt>
                <c:pt idx="44" formatCode="General">
                  <c:v>170</c:v>
                </c:pt>
                <c:pt idx="45" formatCode="General">
                  <c:v>185</c:v>
                </c:pt>
                <c:pt idx="46" formatCode="General">
                  <c:v>188</c:v>
                </c:pt>
                <c:pt idx="47" formatCode="General">
                  <c:v>160</c:v>
                </c:pt>
                <c:pt idx="48" formatCode="General">
                  <c:v>133</c:v>
                </c:pt>
                <c:pt idx="49" formatCode="General">
                  <c:v>193</c:v>
                </c:pt>
                <c:pt idx="50" formatCode="General">
                  <c:v>274</c:v>
                </c:pt>
                <c:pt idx="51" formatCode="General">
                  <c:v>154</c:v>
                </c:pt>
                <c:pt idx="52" formatCode="General">
                  <c:v>265</c:v>
                </c:pt>
                <c:pt idx="53" formatCode="General">
                  <c:v>473</c:v>
                </c:pt>
                <c:pt idx="54" formatCode="General">
                  <c:v>351</c:v>
                </c:pt>
                <c:pt idx="55" formatCode="General">
                  <c:v>249</c:v>
                </c:pt>
                <c:pt idx="56" formatCode="General">
                  <c:v>71</c:v>
                </c:pt>
                <c:pt idx="57" formatCode="General">
                  <c:v>33</c:v>
                </c:pt>
                <c:pt idx="58" formatCode="General">
                  <c:v>43</c:v>
                </c:pt>
                <c:pt idx="59" formatCode="General">
                  <c:v>94</c:v>
                </c:pt>
                <c:pt idx="60" formatCode="General">
                  <c:v>66</c:v>
                </c:pt>
                <c:pt idx="61" formatCode="General">
                  <c:v>65</c:v>
                </c:pt>
                <c:pt idx="62" formatCode="General">
                  <c:v>119</c:v>
                </c:pt>
                <c:pt idx="63" formatCode="General">
                  <c:v>98</c:v>
                </c:pt>
                <c:pt idx="64" formatCode="General">
                  <c:v>105</c:v>
                </c:pt>
                <c:pt idx="65" formatCode="General">
                  <c:v>83</c:v>
                </c:pt>
                <c:pt idx="66" formatCode="General">
                  <c:v>102</c:v>
                </c:pt>
                <c:pt idx="67" formatCode="General">
                  <c:v>82</c:v>
                </c:pt>
                <c:pt idx="68" formatCode="General">
                  <c:v>175</c:v>
                </c:pt>
                <c:pt idx="69" formatCode="General">
                  <c:v>189</c:v>
                </c:pt>
                <c:pt idx="70" formatCode="General">
                  <c:v>148</c:v>
                </c:pt>
                <c:pt idx="71" formatCode="General">
                  <c:v>311</c:v>
                </c:pt>
                <c:pt idx="72" formatCode="General">
                  <c:v>189</c:v>
                </c:pt>
                <c:pt idx="73" formatCode="General">
                  <c:v>53</c:v>
                </c:pt>
                <c:pt idx="74" formatCode="General">
                  <c:v>409</c:v>
                </c:pt>
                <c:pt idx="75" formatCode="General">
                  <c:v>375</c:v>
                </c:pt>
                <c:pt idx="76" formatCode="General">
                  <c:v>486</c:v>
                </c:pt>
                <c:pt idx="77" formatCode="General">
                  <c:v>441</c:v>
                </c:pt>
              </c:numCache>
            </c:numRef>
          </c:val>
          <c:extLst>
            <c:ext xmlns:c16="http://schemas.microsoft.com/office/drawing/2014/chart" uri="{C3380CC4-5D6E-409C-BE32-E72D297353CC}">
              <c16:uniqueId val="{00000001-1513-44C5-93EA-A915E48448BB}"/>
            </c:ext>
          </c:extLst>
        </c:ser>
        <c:ser>
          <c:idx val="2"/>
          <c:order val="2"/>
          <c:tx>
            <c:strRef>
              <c:f>'Results SA2#67_on'!$A$4</c:f>
              <c:strCache>
                <c:ptCount val="1"/>
                <c:pt idx="0">
                  <c:v>#noted</c:v>
                </c:pt>
              </c:strCache>
            </c:strRef>
          </c:tx>
          <c:spPr>
            <a:solidFill>
              <a:srgbClr val="FF0000"/>
            </a:solidFill>
            <a:ln>
              <a:solidFill>
                <a:srgbClr val="FF0000"/>
              </a:solidFill>
            </a:ln>
          </c:spPr>
          <c:invertIfNegative val="0"/>
          <c:cat>
            <c:strRef>
              <c:f>'Results SA2#67_on'!$AC$1:$DB$1</c:f>
              <c:strCache>
                <c:ptCount val="78"/>
                <c:pt idx="0">
                  <c:v>92</c:v>
                </c:pt>
                <c:pt idx="1">
                  <c:v>93</c:v>
                </c:pt>
                <c:pt idx="2">
                  <c:v>94</c:v>
                </c:pt>
                <c:pt idx="3">
                  <c:v>95</c:v>
                </c:pt>
                <c:pt idx="4">
                  <c:v>96</c:v>
                </c:pt>
                <c:pt idx="5">
                  <c:v>97</c:v>
                </c:pt>
                <c:pt idx="6">
                  <c:v>98</c:v>
                </c:pt>
                <c:pt idx="7">
                  <c:v>99</c:v>
                </c:pt>
                <c:pt idx="8">
                  <c:v>REL-12 FREEZE:  100 </c:v>
                </c:pt>
                <c:pt idx="9">
                  <c:v>101</c:v>
                </c:pt>
                <c:pt idx="10">
                  <c:v>101b</c:v>
                </c:pt>
                <c:pt idx="11">
                  <c:v>102</c:v>
                </c:pt>
                <c:pt idx="12">
                  <c:v>103</c:v>
                </c:pt>
                <c:pt idx="13">
                  <c:v>104</c:v>
                </c:pt>
                <c:pt idx="14">
                  <c:v>105</c:v>
                </c:pt>
                <c:pt idx="15">
                  <c:v>106</c:v>
                </c:pt>
                <c:pt idx="16">
                  <c:v>107+E</c:v>
                </c:pt>
                <c:pt idx="17">
                  <c:v>108</c:v>
                </c:pt>
                <c:pt idx="18">
                  <c:v>REL-13 FREEZE:  109</c:v>
                </c:pt>
                <c:pt idx="19">
                  <c:v>110</c:v>
                </c:pt>
                <c:pt idx="20">
                  <c:v>110AH</c:v>
                </c:pt>
                <c:pt idx="21">
                  <c:v>111</c:v>
                </c:pt>
                <c:pt idx="22">
                  <c:v>112</c:v>
                </c:pt>
                <c:pt idx="23">
                  <c:v>113</c:v>
                </c:pt>
                <c:pt idx="24">
                  <c:v>113AH</c:v>
                </c:pt>
                <c:pt idx="25">
                  <c:v>114</c:v>
                </c:pt>
                <c:pt idx="26">
                  <c:v>115</c:v>
                </c:pt>
                <c:pt idx="27">
                  <c:v>116</c:v>
                </c:pt>
                <c:pt idx="28">
                  <c:v>REL-14 FREEZE:  116-bis</c:v>
                </c:pt>
                <c:pt idx="29">
                  <c:v>117</c:v>
                </c:pt>
                <c:pt idx="30">
                  <c:v>118</c:v>
                </c:pt>
                <c:pt idx="31">
                  <c:v>118bis</c:v>
                </c:pt>
                <c:pt idx="32">
                  <c:v>119</c:v>
                </c:pt>
                <c:pt idx="33">
                  <c:v>120</c:v>
                </c:pt>
                <c:pt idx="34">
                  <c:v>121</c:v>
                </c:pt>
                <c:pt idx="35">
                  <c:v>122</c:v>
                </c:pt>
                <c:pt idx="36">
                  <c:v>122bis</c:v>
                </c:pt>
                <c:pt idx="37">
                  <c:v>122e</c:v>
                </c:pt>
                <c:pt idx="38">
                  <c:v>123</c:v>
                </c:pt>
                <c:pt idx="39">
                  <c:v>REL-15 FREEZE:  124</c:v>
                </c:pt>
                <c:pt idx="40">
                  <c:v>125</c:v>
                </c:pt>
                <c:pt idx="41">
                  <c:v>126</c:v>
                </c:pt>
                <c:pt idx="42">
                  <c:v>127</c:v>
                </c:pt>
                <c:pt idx="43">
                  <c:v>127bis</c:v>
                </c:pt>
                <c:pt idx="44">
                  <c:v>128</c:v>
                </c:pt>
                <c:pt idx="45">
                  <c:v>128bis</c:v>
                </c:pt>
                <c:pt idx="46">
                  <c:v>129</c:v>
                </c:pt>
                <c:pt idx="47">
                  <c:v>129bis</c:v>
                </c:pt>
                <c:pt idx="48">
                  <c:v>130</c:v>
                </c:pt>
                <c:pt idx="49">
                  <c:v>131</c:v>
                </c:pt>
                <c:pt idx="50">
                  <c:v>132</c:v>
                </c:pt>
                <c:pt idx="51">
                  <c:v>REL-16 FREEZE:  133 </c:v>
                </c:pt>
                <c:pt idx="52">
                  <c:v>134</c:v>
                </c:pt>
                <c:pt idx="53">
                  <c:v>135</c:v>
                </c:pt>
                <c:pt idx="54">
                  <c:v>136</c:v>
                </c:pt>
                <c:pt idx="55">
                  <c:v>136AH</c:v>
                </c:pt>
                <c:pt idx="56">
                  <c:v>137-e</c:v>
                </c:pt>
                <c:pt idx="57">
                  <c:v>138-e</c:v>
                </c:pt>
                <c:pt idx="58">
                  <c:v>139-e</c:v>
                </c:pt>
                <c:pt idx="59">
                  <c:v>140-e</c:v>
                </c:pt>
                <c:pt idx="60">
                  <c:v>141-e</c:v>
                </c:pt>
                <c:pt idx="61">
                  <c:v>142-e</c:v>
                </c:pt>
                <c:pt idx="62">
                  <c:v>143-e</c:v>
                </c:pt>
                <c:pt idx="63">
                  <c:v>144-e</c:v>
                </c:pt>
                <c:pt idx="64">
                  <c:v>REL-17 FREEZE:  145-e</c:v>
                </c:pt>
                <c:pt idx="65">
                  <c:v>146-e</c:v>
                </c:pt>
                <c:pt idx="66">
                  <c:v>147-e</c:v>
                </c:pt>
                <c:pt idx="67">
                  <c:v>148-e</c:v>
                </c:pt>
                <c:pt idx="68">
                  <c:v>149-e</c:v>
                </c:pt>
                <c:pt idx="69">
                  <c:v>150-e</c:v>
                </c:pt>
                <c:pt idx="70">
                  <c:v>151-e</c:v>
                </c:pt>
                <c:pt idx="71">
                  <c:v>152-e</c:v>
                </c:pt>
                <c:pt idx="72">
                  <c:v>153-e</c:v>
                </c:pt>
                <c:pt idx="73">
                  <c:v>154</c:v>
                </c:pt>
                <c:pt idx="74">
                  <c:v>154AH-e</c:v>
                </c:pt>
                <c:pt idx="75">
                  <c:v>155</c:v>
                </c:pt>
                <c:pt idx="76">
                  <c:v>156-e</c:v>
                </c:pt>
                <c:pt idx="77">
                  <c:v>157</c:v>
                </c:pt>
              </c:strCache>
            </c:strRef>
          </c:cat>
          <c:val>
            <c:numRef>
              <c:f>'Results SA2#67_on'!$AC$4:$DB$4</c:f>
              <c:numCache>
                <c:formatCode>0</c:formatCode>
                <c:ptCount val="78"/>
                <c:pt idx="0">
                  <c:v>120</c:v>
                </c:pt>
                <c:pt idx="1">
                  <c:v>139</c:v>
                </c:pt>
                <c:pt idx="2">
                  <c:v>155</c:v>
                </c:pt>
                <c:pt idx="3">
                  <c:v>131</c:v>
                </c:pt>
                <c:pt idx="4">
                  <c:v>123</c:v>
                </c:pt>
                <c:pt idx="5">
                  <c:v>121</c:v>
                </c:pt>
                <c:pt idx="6">
                  <c:v>110</c:v>
                </c:pt>
                <c:pt idx="7">
                  <c:v>165</c:v>
                </c:pt>
                <c:pt idx="8">
                  <c:v>172</c:v>
                </c:pt>
                <c:pt idx="9">
                  <c:v>141</c:v>
                </c:pt>
                <c:pt idx="10">
                  <c:v>62</c:v>
                </c:pt>
                <c:pt idx="11">
                  <c:v>95</c:v>
                </c:pt>
                <c:pt idx="12">
                  <c:v>137</c:v>
                </c:pt>
                <c:pt idx="13">
                  <c:v>143</c:v>
                </c:pt>
                <c:pt idx="14">
                  <c:v>143</c:v>
                </c:pt>
                <c:pt idx="15">
                  <c:v>143</c:v>
                </c:pt>
                <c:pt idx="16">
                  <c:v>141</c:v>
                </c:pt>
                <c:pt idx="17">
                  <c:v>120</c:v>
                </c:pt>
                <c:pt idx="18">
                  <c:v>77</c:v>
                </c:pt>
                <c:pt idx="19">
                  <c:v>65</c:v>
                </c:pt>
                <c:pt idx="20">
                  <c:v>38</c:v>
                </c:pt>
                <c:pt idx="21">
                  <c:v>103</c:v>
                </c:pt>
                <c:pt idx="22">
                  <c:v>78</c:v>
                </c:pt>
                <c:pt idx="23">
                  <c:v>124</c:v>
                </c:pt>
                <c:pt idx="24">
                  <c:v>43</c:v>
                </c:pt>
                <c:pt idx="25">
                  <c:v>112</c:v>
                </c:pt>
                <c:pt idx="26">
                  <c:v>137</c:v>
                </c:pt>
                <c:pt idx="27">
                  <c:v>119</c:v>
                </c:pt>
                <c:pt idx="28">
                  <c:v>131</c:v>
                </c:pt>
                <c:pt idx="29">
                  <c:v>70</c:v>
                </c:pt>
                <c:pt idx="30">
                  <c:v>97</c:v>
                </c:pt>
                <c:pt idx="31" formatCode="General">
                  <c:v>95</c:v>
                </c:pt>
                <c:pt idx="32" formatCode="General">
                  <c:v>101</c:v>
                </c:pt>
                <c:pt idx="33" formatCode="General">
                  <c:v>138</c:v>
                </c:pt>
                <c:pt idx="34" formatCode="General">
                  <c:v>142</c:v>
                </c:pt>
                <c:pt idx="35" formatCode="General">
                  <c:v>119</c:v>
                </c:pt>
                <c:pt idx="36" formatCode="General">
                  <c:v>109</c:v>
                </c:pt>
                <c:pt idx="37" formatCode="General">
                  <c:v>7</c:v>
                </c:pt>
                <c:pt idx="38" formatCode="General">
                  <c:v>163</c:v>
                </c:pt>
                <c:pt idx="39" formatCode="General">
                  <c:v>137</c:v>
                </c:pt>
                <c:pt idx="40" formatCode="General">
                  <c:v>142</c:v>
                </c:pt>
                <c:pt idx="41" formatCode="General">
                  <c:v>137</c:v>
                </c:pt>
                <c:pt idx="42" formatCode="General">
                  <c:v>132</c:v>
                </c:pt>
                <c:pt idx="43" formatCode="General">
                  <c:v>183</c:v>
                </c:pt>
                <c:pt idx="44" formatCode="General">
                  <c:v>113</c:v>
                </c:pt>
                <c:pt idx="45" formatCode="General">
                  <c:v>90</c:v>
                </c:pt>
                <c:pt idx="46" formatCode="General">
                  <c:v>132</c:v>
                </c:pt>
                <c:pt idx="47" formatCode="General">
                  <c:v>158</c:v>
                </c:pt>
                <c:pt idx="48" formatCode="General">
                  <c:v>124</c:v>
                </c:pt>
                <c:pt idx="49" formatCode="General">
                  <c:v>138</c:v>
                </c:pt>
                <c:pt idx="50" formatCode="General">
                  <c:v>216</c:v>
                </c:pt>
                <c:pt idx="51" formatCode="General">
                  <c:v>198</c:v>
                </c:pt>
                <c:pt idx="52" formatCode="General">
                  <c:v>181</c:v>
                </c:pt>
                <c:pt idx="53" formatCode="General">
                  <c:v>177</c:v>
                </c:pt>
                <c:pt idx="54" formatCode="General">
                  <c:v>187</c:v>
                </c:pt>
                <c:pt idx="55" formatCode="General">
                  <c:v>169</c:v>
                </c:pt>
                <c:pt idx="56" formatCode="General">
                  <c:v>202</c:v>
                </c:pt>
                <c:pt idx="57" formatCode="General">
                  <c:v>196</c:v>
                </c:pt>
                <c:pt idx="58" formatCode="General">
                  <c:v>202</c:v>
                </c:pt>
                <c:pt idx="59" formatCode="General">
                  <c:v>255</c:v>
                </c:pt>
                <c:pt idx="60" formatCode="General">
                  <c:v>217</c:v>
                </c:pt>
                <c:pt idx="61" formatCode="General">
                  <c:v>213</c:v>
                </c:pt>
                <c:pt idx="62" formatCode="General">
                  <c:v>290</c:v>
                </c:pt>
                <c:pt idx="63" formatCode="General">
                  <c:v>235</c:v>
                </c:pt>
                <c:pt idx="64" formatCode="General">
                  <c:v>334</c:v>
                </c:pt>
                <c:pt idx="65" formatCode="General">
                  <c:v>398</c:v>
                </c:pt>
                <c:pt idx="66" formatCode="General">
                  <c:v>197</c:v>
                </c:pt>
                <c:pt idx="67" formatCode="General">
                  <c:v>295</c:v>
                </c:pt>
                <c:pt idx="68" formatCode="General">
                  <c:v>253</c:v>
                </c:pt>
                <c:pt idx="69" formatCode="General">
                  <c:v>180</c:v>
                </c:pt>
                <c:pt idx="70" formatCode="General">
                  <c:v>181</c:v>
                </c:pt>
                <c:pt idx="71" formatCode="General">
                  <c:v>370</c:v>
                </c:pt>
                <c:pt idx="72" formatCode="General">
                  <c:v>178</c:v>
                </c:pt>
                <c:pt idx="73" formatCode="General">
                  <c:v>111</c:v>
                </c:pt>
                <c:pt idx="74" formatCode="General">
                  <c:v>226</c:v>
                </c:pt>
                <c:pt idx="75" formatCode="General">
                  <c:v>106</c:v>
                </c:pt>
                <c:pt idx="76" formatCode="General">
                  <c:v>313</c:v>
                </c:pt>
                <c:pt idx="77" formatCode="General">
                  <c:v>145</c:v>
                </c:pt>
              </c:numCache>
            </c:numRef>
          </c:val>
          <c:extLst>
            <c:ext xmlns:c16="http://schemas.microsoft.com/office/drawing/2014/chart" uri="{C3380CC4-5D6E-409C-BE32-E72D297353CC}">
              <c16:uniqueId val="{00000002-1513-44C5-93EA-A915E48448BB}"/>
            </c:ext>
          </c:extLst>
        </c:ser>
        <c:dLbls>
          <c:showLegendKey val="0"/>
          <c:showVal val="0"/>
          <c:showCatName val="0"/>
          <c:showSerName val="0"/>
          <c:showPercent val="0"/>
          <c:showBubbleSize val="0"/>
        </c:dLbls>
        <c:gapWidth val="150"/>
        <c:overlap val="100"/>
        <c:axId val="651196048"/>
        <c:axId val="651194480"/>
      </c:barChart>
      <c:catAx>
        <c:axId val="651196048"/>
        <c:scaling>
          <c:orientation val="minMax"/>
        </c:scaling>
        <c:delete val="0"/>
        <c:axPos val="b"/>
        <c:numFmt formatCode="General" sourceLinked="1"/>
        <c:majorTickMark val="out"/>
        <c:minorTickMark val="none"/>
        <c:tickLblPos val="nextTo"/>
        <c:txPr>
          <a:bodyPr rot="-5400000" vert="horz"/>
          <a:lstStyle/>
          <a:p>
            <a:pPr>
              <a:defRPr sz="1000" b="0" i="0" u="none" strike="noStrike" baseline="0">
                <a:solidFill>
                  <a:srgbClr val="000000"/>
                </a:solidFill>
                <a:latin typeface="Calibri"/>
                <a:ea typeface="Calibri"/>
                <a:cs typeface="Calibri"/>
              </a:defRPr>
            </a:pPr>
            <a:endParaRPr lang="en-US"/>
          </a:p>
        </c:txPr>
        <c:crossAx val="651194480"/>
        <c:crosses val="autoZero"/>
        <c:auto val="1"/>
        <c:lblAlgn val="ctr"/>
        <c:lblOffset val="100"/>
        <c:tickLblSkip val="1"/>
        <c:noMultiLvlLbl val="0"/>
      </c:catAx>
      <c:valAx>
        <c:axId val="651194480"/>
        <c:scaling>
          <c:orientation val="minMax"/>
        </c:scaling>
        <c:delete val="0"/>
        <c:axPos val="l"/>
        <c:majorGridlines/>
        <c:numFmt formatCode="0"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651196048"/>
        <c:crosses val="autoZero"/>
        <c:crossBetween val="between"/>
      </c:valAx>
    </c:plotArea>
    <c:legend>
      <c:legendPos val="r"/>
      <c:layout>
        <c:manualLayout>
          <c:xMode val="edge"/>
          <c:yMode val="edge"/>
          <c:x val="0.27976592723996641"/>
          <c:y val="9.5204606273530876E-2"/>
          <c:w val="0.34071900948619471"/>
          <c:h val="0.29472507717357249"/>
        </c:manualLayout>
      </c:layout>
      <c:overlay val="0"/>
      <c:txPr>
        <a:bodyPr/>
        <a:lstStyle/>
        <a:p>
          <a:pPr>
            <a:defRPr sz="1320" b="0" i="0" u="none" strike="noStrike" baseline="0">
              <a:solidFill>
                <a:srgbClr val="000000"/>
              </a:solidFill>
              <a:latin typeface="Calibri"/>
              <a:ea typeface="Calibri"/>
              <a:cs typeface="Calibri"/>
            </a:defRPr>
          </a:pPr>
          <a:endParaRPr lang="en-US"/>
        </a:p>
      </c:txPr>
    </c:legend>
    <c:plotVisOnly val="1"/>
    <c:dispBlanksAs val="gap"/>
    <c:showDLblsOverMax val="0"/>
  </c:chart>
  <c:txPr>
    <a:bodyPr/>
    <a:lstStyle/>
    <a:p>
      <a:pPr>
        <a:defRPr sz="24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5.7263713453324143E-2"/>
          <c:y val="3.4878270958719787E-2"/>
          <c:w val="0.96805249343832023"/>
          <c:h val="0.78352824094257656"/>
        </c:manualLayout>
      </c:layout>
      <c:bar3DChart>
        <c:barDir val="col"/>
        <c:grouping val="stacked"/>
        <c:varyColors val="0"/>
        <c:ser>
          <c:idx val="0"/>
          <c:order val="0"/>
          <c:tx>
            <c:strRef>
              <c:f>'Rel-10_Rel-16 CRs'!$A$3</c:f>
              <c:strCache>
                <c:ptCount val="1"/>
                <c:pt idx="0">
                  <c:v>Rel-14 CR</c:v>
                </c:pt>
              </c:strCache>
            </c:strRef>
          </c:tx>
          <c:invertIfNegative val="0"/>
          <c:cat>
            <c:strRef>
              <c:f>'Rel-10_Rel-16 CRs'!$B$1:$AY$1</c:f>
              <c:strCache>
                <c:ptCount val="5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strCache>
            </c:strRef>
          </c:cat>
          <c:val>
            <c:numRef>
              <c:f>'Rel-10_Rel-16 CRs'!$B$3:$AY$3</c:f>
              <c:numCache>
                <c:formatCode>General</c:formatCode>
                <c:ptCount val="50"/>
                <c:pt idx="0">
                  <c:v>81</c:v>
                </c:pt>
                <c:pt idx="1">
                  <c:v>33</c:v>
                </c:pt>
                <c:pt idx="2">
                  <c:v>56</c:v>
                </c:pt>
                <c:pt idx="3">
                  <c:v>23</c:v>
                </c:pt>
                <c:pt idx="4">
                  <c:v>13</c:v>
                </c:pt>
                <c:pt idx="5">
                  <c:v>17</c:v>
                </c:pt>
                <c:pt idx="6">
                  <c:v>18</c:v>
                </c:pt>
                <c:pt idx="7">
                  <c:v>20</c:v>
                </c:pt>
                <c:pt idx="8">
                  <c:v>10</c:v>
                </c:pt>
                <c:pt idx="10">
                  <c:v>8</c:v>
                </c:pt>
                <c:pt idx="11">
                  <c:v>10</c:v>
                </c:pt>
                <c:pt idx="12">
                  <c:v>8</c:v>
                </c:pt>
                <c:pt idx="13">
                  <c:v>1</c:v>
                </c:pt>
                <c:pt idx="14">
                  <c:v>7</c:v>
                </c:pt>
                <c:pt idx="15">
                  <c:v>2</c:v>
                </c:pt>
                <c:pt idx="16">
                  <c:v>1</c:v>
                </c:pt>
                <c:pt idx="17">
                  <c:v>2</c:v>
                </c:pt>
                <c:pt idx="18">
                  <c:v>5</c:v>
                </c:pt>
                <c:pt idx="21">
                  <c:v>1</c:v>
                </c:pt>
                <c:pt idx="25">
                  <c:v>1</c:v>
                </c:pt>
                <c:pt idx="26">
                  <c:v>1</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numCache>
            </c:numRef>
          </c:val>
          <c:extLst>
            <c:ext xmlns:c16="http://schemas.microsoft.com/office/drawing/2014/chart" uri="{C3380CC4-5D6E-409C-BE32-E72D297353CC}">
              <c16:uniqueId val="{00000000-76C3-44DF-95AE-34DBED9826F8}"/>
            </c:ext>
          </c:extLst>
        </c:ser>
        <c:ser>
          <c:idx val="1"/>
          <c:order val="1"/>
          <c:tx>
            <c:strRef>
              <c:f>'Rel-10_Rel-16 CRs'!$A$4</c:f>
              <c:strCache>
                <c:ptCount val="1"/>
                <c:pt idx="0">
                  <c:v>Rel-15 PCR/draftCR</c:v>
                </c:pt>
              </c:strCache>
            </c:strRef>
          </c:tx>
          <c:spPr>
            <a:solidFill>
              <a:schemeClr val="accent2">
                <a:lumMod val="50000"/>
              </a:schemeClr>
            </a:solidFill>
          </c:spPr>
          <c:invertIfNegative val="0"/>
          <c:cat>
            <c:strRef>
              <c:f>'Rel-10_Rel-16 CRs'!$B$1:$AY$1</c:f>
              <c:strCache>
                <c:ptCount val="5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strCache>
            </c:strRef>
          </c:cat>
          <c:val>
            <c:numRef>
              <c:f>'Rel-10_Rel-16 CRs'!$B$4:$AY$4</c:f>
              <c:numCache>
                <c:formatCode>General</c:formatCode>
                <c:ptCount val="50"/>
                <c:pt idx="3">
                  <c:v>63</c:v>
                </c:pt>
                <c:pt idx="4">
                  <c:v>126</c:v>
                </c:pt>
                <c:pt idx="5">
                  <c:v>117</c:v>
                </c:pt>
                <c:pt idx="6">
                  <c:v>121</c:v>
                </c:pt>
                <c:pt idx="7">
                  <c:v>171</c:v>
                </c:pt>
                <c:pt idx="8">
                  <c:v>214</c:v>
                </c:pt>
                <c:pt idx="9">
                  <c:v>62</c:v>
                </c:pt>
                <c:pt idx="10">
                  <c:v>287</c:v>
                </c:pt>
                <c:pt idx="11">
                  <c:v>328</c:v>
                </c:pt>
                <c:pt idx="12">
                  <c:v>182</c:v>
                </c:pt>
                <c:pt idx="13">
                  <c:v>4</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numCache>
            </c:numRef>
          </c:val>
          <c:extLst>
            <c:ext xmlns:c16="http://schemas.microsoft.com/office/drawing/2014/chart" uri="{C3380CC4-5D6E-409C-BE32-E72D297353CC}">
              <c16:uniqueId val="{00000001-76C3-44DF-95AE-34DBED9826F8}"/>
            </c:ext>
          </c:extLst>
        </c:ser>
        <c:ser>
          <c:idx val="2"/>
          <c:order val="2"/>
          <c:tx>
            <c:strRef>
              <c:f>'Rel-10_Rel-16 CRs'!$A$5</c:f>
              <c:strCache>
                <c:ptCount val="1"/>
                <c:pt idx="0">
                  <c:v>Rel-15 CR</c:v>
                </c:pt>
              </c:strCache>
            </c:strRef>
          </c:tx>
          <c:spPr>
            <a:solidFill>
              <a:srgbClr val="00B050"/>
            </a:solidFill>
          </c:spPr>
          <c:invertIfNegative val="0"/>
          <c:cat>
            <c:strRef>
              <c:f>'Rel-10_Rel-16 CRs'!$B$1:$AY$1</c:f>
              <c:strCache>
                <c:ptCount val="5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strCache>
            </c:strRef>
          </c:cat>
          <c:val>
            <c:numRef>
              <c:f>'Rel-10_Rel-16 CRs'!$B$5:$AY$5</c:f>
              <c:numCache>
                <c:formatCode>General</c:formatCode>
                <c:ptCount val="50"/>
                <c:pt idx="7">
                  <c:v>19</c:v>
                </c:pt>
                <c:pt idx="8">
                  <c:v>19</c:v>
                </c:pt>
                <c:pt idx="10">
                  <c:v>27</c:v>
                </c:pt>
                <c:pt idx="11">
                  <c:v>27</c:v>
                </c:pt>
                <c:pt idx="12">
                  <c:v>12</c:v>
                </c:pt>
                <c:pt idx="13">
                  <c:v>351</c:v>
                </c:pt>
                <c:pt idx="14">
                  <c:v>201</c:v>
                </c:pt>
                <c:pt idx="15">
                  <c:v>213</c:v>
                </c:pt>
                <c:pt idx="16">
                  <c:v>119</c:v>
                </c:pt>
                <c:pt idx="17">
                  <c:v>159</c:v>
                </c:pt>
                <c:pt idx="18">
                  <c:v>100</c:v>
                </c:pt>
                <c:pt idx="19">
                  <c:v>102</c:v>
                </c:pt>
                <c:pt idx="20">
                  <c:v>78</c:v>
                </c:pt>
                <c:pt idx="21">
                  <c:v>74</c:v>
                </c:pt>
                <c:pt idx="22">
                  <c:v>50</c:v>
                </c:pt>
                <c:pt idx="23">
                  <c:v>40</c:v>
                </c:pt>
                <c:pt idx="24">
                  <c:v>17</c:v>
                </c:pt>
                <c:pt idx="25">
                  <c:v>6</c:v>
                </c:pt>
                <c:pt idx="26">
                  <c:v>10</c:v>
                </c:pt>
                <c:pt idx="27">
                  <c:v>3</c:v>
                </c:pt>
                <c:pt idx="28">
                  <c:v>4</c:v>
                </c:pt>
                <c:pt idx="29">
                  <c:v>6</c:v>
                </c:pt>
                <c:pt idx="30">
                  <c:v>2</c:v>
                </c:pt>
                <c:pt idx="31">
                  <c:v>5</c:v>
                </c:pt>
                <c:pt idx="32">
                  <c:v>6</c:v>
                </c:pt>
                <c:pt idx="33">
                  <c:v>0</c:v>
                </c:pt>
                <c:pt idx="34">
                  <c:v>3</c:v>
                </c:pt>
                <c:pt idx="35">
                  <c:v>2</c:v>
                </c:pt>
                <c:pt idx="36">
                  <c:v>1</c:v>
                </c:pt>
                <c:pt idx="37">
                  <c:v>2</c:v>
                </c:pt>
                <c:pt idx="38">
                  <c:v>0</c:v>
                </c:pt>
                <c:pt idx="39">
                  <c:v>0</c:v>
                </c:pt>
                <c:pt idx="40">
                  <c:v>1</c:v>
                </c:pt>
                <c:pt idx="41">
                  <c:v>0</c:v>
                </c:pt>
                <c:pt idx="42">
                  <c:v>1</c:v>
                </c:pt>
                <c:pt idx="43">
                  <c:v>1</c:v>
                </c:pt>
                <c:pt idx="44">
                  <c:v>0</c:v>
                </c:pt>
                <c:pt idx="45">
                  <c:v>0</c:v>
                </c:pt>
                <c:pt idx="46">
                  <c:v>0</c:v>
                </c:pt>
                <c:pt idx="47">
                  <c:v>0</c:v>
                </c:pt>
                <c:pt idx="48">
                  <c:v>0</c:v>
                </c:pt>
                <c:pt idx="49">
                  <c:v>0</c:v>
                </c:pt>
              </c:numCache>
            </c:numRef>
          </c:val>
          <c:extLst>
            <c:ext xmlns:c16="http://schemas.microsoft.com/office/drawing/2014/chart" uri="{C3380CC4-5D6E-409C-BE32-E72D297353CC}">
              <c16:uniqueId val="{00000002-76C3-44DF-95AE-34DBED9826F8}"/>
            </c:ext>
          </c:extLst>
        </c:ser>
        <c:ser>
          <c:idx val="3"/>
          <c:order val="3"/>
          <c:tx>
            <c:strRef>
              <c:f>'Rel-10_Rel-16 CRs'!$A$6</c:f>
              <c:strCache>
                <c:ptCount val="1"/>
                <c:pt idx="0">
                  <c:v>Rel-16 PCR/draftCR</c:v>
                </c:pt>
              </c:strCache>
            </c:strRef>
          </c:tx>
          <c:spPr>
            <a:solidFill>
              <a:srgbClr val="FF0000"/>
            </a:solidFill>
          </c:spPr>
          <c:invertIfNegative val="0"/>
          <c:cat>
            <c:strRef>
              <c:f>'Rel-10_Rel-16 CRs'!$B$1:$AY$1</c:f>
              <c:strCache>
                <c:ptCount val="5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strCache>
            </c:strRef>
          </c:cat>
          <c:val>
            <c:numRef>
              <c:f>'Rel-10_Rel-16 CRs'!$B$6:$AY$6</c:f>
              <c:numCache>
                <c:formatCode>General</c:formatCode>
                <c:ptCount val="50"/>
                <c:pt idx="12">
                  <c:v>43</c:v>
                </c:pt>
                <c:pt idx="13">
                  <c:v>80</c:v>
                </c:pt>
                <c:pt idx="14">
                  <c:v>170</c:v>
                </c:pt>
                <c:pt idx="15">
                  <c:v>147</c:v>
                </c:pt>
                <c:pt idx="16">
                  <c:v>181</c:v>
                </c:pt>
                <c:pt idx="17">
                  <c:v>171</c:v>
                </c:pt>
                <c:pt idx="18">
                  <c:v>207</c:v>
                </c:pt>
                <c:pt idx="19">
                  <c:v>250</c:v>
                </c:pt>
                <c:pt idx="20">
                  <c:v>88</c:v>
                </c:pt>
                <c:pt idx="21">
                  <c:v>87</c:v>
                </c:pt>
                <c:pt idx="22">
                  <c:v>71</c:v>
                </c:pt>
                <c:pt idx="23">
                  <c:v>103</c:v>
                </c:pt>
                <c:pt idx="24">
                  <c:v>26</c:v>
                </c:pt>
                <c:pt idx="25">
                  <c:v>39</c:v>
                </c:pt>
                <c:pt idx="26">
                  <c:v>30</c:v>
                </c:pt>
                <c:pt idx="27">
                  <c:v>21</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numCache>
            </c:numRef>
          </c:val>
          <c:extLst>
            <c:ext xmlns:c16="http://schemas.microsoft.com/office/drawing/2014/chart" uri="{C3380CC4-5D6E-409C-BE32-E72D297353CC}">
              <c16:uniqueId val="{00000003-76C3-44DF-95AE-34DBED9826F8}"/>
            </c:ext>
          </c:extLst>
        </c:ser>
        <c:ser>
          <c:idx val="4"/>
          <c:order val="4"/>
          <c:tx>
            <c:strRef>
              <c:f>'Rel-10_Rel-16 CRs'!$A$7</c:f>
              <c:strCache>
                <c:ptCount val="1"/>
                <c:pt idx="0">
                  <c:v>Rel-16 CR</c:v>
                </c:pt>
              </c:strCache>
            </c:strRef>
          </c:tx>
          <c:spPr>
            <a:solidFill>
              <a:srgbClr val="FFC000"/>
            </a:solidFill>
          </c:spPr>
          <c:invertIfNegative val="0"/>
          <c:cat>
            <c:strRef>
              <c:f>'Rel-10_Rel-16 CRs'!$B$1:$AY$1</c:f>
              <c:strCache>
                <c:ptCount val="5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strCache>
            </c:strRef>
          </c:cat>
          <c:val>
            <c:numRef>
              <c:f>'Rel-10_Rel-16 CRs'!$B$7:$AY$7</c:f>
              <c:numCache>
                <c:formatCode>General</c:formatCode>
                <c:ptCount val="50"/>
                <c:pt idx="17">
                  <c:v>2</c:v>
                </c:pt>
                <c:pt idx="19">
                  <c:v>3</c:v>
                </c:pt>
                <c:pt idx="20">
                  <c:v>66</c:v>
                </c:pt>
                <c:pt idx="21">
                  <c:v>133</c:v>
                </c:pt>
                <c:pt idx="22">
                  <c:v>117</c:v>
                </c:pt>
                <c:pt idx="23">
                  <c:v>233</c:v>
                </c:pt>
                <c:pt idx="24">
                  <c:v>279</c:v>
                </c:pt>
                <c:pt idx="25">
                  <c:v>205</c:v>
                </c:pt>
                <c:pt idx="26">
                  <c:v>260</c:v>
                </c:pt>
                <c:pt idx="27">
                  <c:v>174</c:v>
                </c:pt>
                <c:pt idx="28">
                  <c:v>197</c:v>
                </c:pt>
                <c:pt idx="29">
                  <c:v>248</c:v>
                </c:pt>
                <c:pt idx="30">
                  <c:v>31</c:v>
                </c:pt>
                <c:pt idx="31">
                  <c:v>123</c:v>
                </c:pt>
                <c:pt idx="32">
                  <c:v>79</c:v>
                </c:pt>
                <c:pt idx="33">
                  <c:v>9</c:v>
                </c:pt>
                <c:pt idx="34">
                  <c:v>74</c:v>
                </c:pt>
                <c:pt idx="35">
                  <c:v>8</c:v>
                </c:pt>
                <c:pt idx="36">
                  <c:v>29</c:v>
                </c:pt>
                <c:pt idx="37">
                  <c:v>38</c:v>
                </c:pt>
                <c:pt idx="38">
                  <c:v>0</c:v>
                </c:pt>
                <c:pt idx="39">
                  <c:v>31</c:v>
                </c:pt>
                <c:pt idx="40">
                  <c:v>17</c:v>
                </c:pt>
                <c:pt idx="41">
                  <c:v>1</c:v>
                </c:pt>
                <c:pt idx="42">
                  <c:v>13</c:v>
                </c:pt>
                <c:pt idx="43">
                  <c:v>8</c:v>
                </c:pt>
                <c:pt idx="44">
                  <c:v>2</c:v>
                </c:pt>
                <c:pt idx="45">
                  <c:v>1</c:v>
                </c:pt>
                <c:pt idx="46">
                  <c:v>3</c:v>
                </c:pt>
                <c:pt idx="47">
                  <c:v>1</c:v>
                </c:pt>
                <c:pt idx="48">
                  <c:v>2</c:v>
                </c:pt>
                <c:pt idx="49">
                  <c:v>2</c:v>
                </c:pt>
              </c:numCache>
            </c:numRef>
          </c:val>
          <c:extLst>
            <c:ext xmlns:c16="http://schemas.microsoft.com/office/drawing/2014/chart" uri="{C3380CC4-5D6E-409C-BE32-E72D297353CC}">
              <c16:uniqueId val="{00000004-76C3-44DF-95AE-34DBED9826F8}"/>
            </c:ext>
          </c:extLst>
        </c:ser>
        <c:ser>
          <c:idx val="5"/>
          <c:order val="5"/>
          <c:tx>
            <c:strRef>
              <c:f>'Rel-10_Rel-16 CRs'!$A$8</c:f>
              <c:strCache>
                <c:ptCount val="1"/>
                <c:pt idx="0">
                  <c:v>Rel-17 PCR/draftCR</c:v>
                </c:pt>
              </c:strCache>
            </c:strRef>
          </c:tx>
          <c:spPr>
            <a:solidFill>
              <a:srgbClr val="00B0F0"/>
            </a:solidFill>
          </c:spPr>
          <c:invertIfNegative val="0"/>
          <c:cat>
            <c:strRef>
              <c:f>'Rel-10_Rel-16 CRs'!$B$1:$AY$1</c:f>
              <c:strCache>
                <c:ptCount val="5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strCache>
            </c:strRef>
          </c:cat>
          <c:val>
            <c:numRef>
              <c:f>'Rel-10_Rel-16 CRs'!$B$8:$AY$8</c:f>
              <c:numCache>
                <c:formatCode>General</c:formatCode>
                <c:ptCount val="50"/>
                <c:pt idx="25">
                  <c:v>48</c:v>
                </c:pt>
                <c:pt idx="26">
                  <c:v>55</c:v>
                </c:pt>
                <c:pt idx="27">
                  <c:v>91</c:v>
                </c:pt>
                <c:pt idx="28">
                  <c:v>0</c:v>
                </c:pt>
                <c:pt idx="29">
                  <c:v>0</c:v>
                </c:pt>
                <c:pt idx="30">
                  <c:v>348</c:v>
                </c:pt>
                <c:pt idx="31">
                  <c:v>407</c:v>
                </c:pt>
                <c:pt idx="32">
                  <c:v>356</c:v>
                </c:pt>
                <c:pt idx="33">
                  <c:v>276</c:v>
                </c:pt>
                <c:pt idx="34">
                  <c:v>158</c:v>
                </c:pt>
                <c:pt idx="35">
                  <c:v>113</c:v>
                </c:pt>
                <c:pt idx="36">
                  <c:v>146</c:v>
                </c:pt>
                <c:pt idx="37">
                  <c:v>144</c:v>
                </c:pt>
                <c:pt idx="38">
                  <c:v>0</c:v>
                </c:pt>
                <c:pt idx="39">
                  <c:v>0</c:v>
                </c:pt>
                <c:pt idx="40">
                  <c:v>0</c:v>
                </c:pt>
                <c:pt idx="41">
                  <c:v>1</c:v>
                </c:pt>
                <c:pt idx="42">
                  <c:v>0</c:v>
                </c:pt>
                <c:pt idx="43">
                  <c:v>0</c:v>
                </c:pt>
                <c:pt idx="44">
                  <c:v>0</c:v>
                </c:pt>
                <c:pt idx="45">
                  <c:v>0</c:v>
                </c:pt>
                <c:pt idx="46">
                  <c:v>0</c:v>
                </c:pt>
                <c:pt idx="47">
                  <c:v>0</c:v>
                </c:pt>
                <c:pt idx="48">
                  <c:v>0</c:v>
                </c:pt>
                <c:pt idx="49">
                  <c:v>0</c:v>
                </c:pt>
              </c:numCache>
            </c:numRef>
          </c:val>
          <c:extLst>
            <c:ext xmlns:c16="http://schemas.microsoft.com/office/drawing/2014/chart" uri="{C3380CC4-5D6E-409C-BE32-E72D297353CC}">
              <c16:uniqueId val="{00000005-76C3-44DF-95AE-34DBED9826F8}"/>
            </c:ext>
          </c:extLst>
        </c:ser>
        <c:ser>
          <c:idx val="8"/>
          <c:order val="6"/>
          <c:tx>
            <c:strRef>
              <c:f>'Rel-10_Rel-16 CRs'!$A$9</c:f>
              <c:strCache>
                <c:ptCount val="1"/>
                <c:pt idx="0">
                  <c:v>Rel-17 CR</c:v>
                </c:pt>
              </c:strCache>
            </c:strRef>
          </c:tx>
          <c:invertIfNegative val="0"/>
          <c:cat>
            <c:strRef>
              <c:f>'Rel-10_Rel-16 CRs'!$B$1:$AY$1</c:f>
              <c:strCache>
                <c:ptCount val="5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strCache>
            </c:strRef>
          </c:cat>
          <c:val>
            <c:numRef>
              <c:f>'Rel-10_Rel-16 CRs'!$B$9:$AY$9</c:f>
              <c:numCache>
                <c:formatCode>General</c:formatCode>
                <c:ptCount val="50"/>
                <c:pt idx="30">
                  <c:v>12</c:v>
                </c:pt>
                <c:pt idx="31">
                  <c:v>0</c:v>
                </c:pt>
                <c:pt idx="32">
                  <c:v>0</c:v>
                </c:pt>
                <c:pt idx="33">
                  <c:v>0</c:v>
                </c:pt>
                <c:pt idx="34">
                  <c:v>209</c:v>
                </c:pt>
                <c:pt idx="35">
                  <c:v>135</c:v>
                </c:pt>
                <c:pt idx="36">
                  <c:v>262</c:v>
                </c:pt>
                <c:pt idx="37">
                  <c:v>314</c:v>
                </c:pt>
                <c:pt idx="38">
                  <c:v>189</c:v>
                </c:pt>
                <c:pt idx="39">
                  <c:v>236</c:v>
                </c:pt>
                <c:pt idx="40">
                  <c:v>202</c:v>
                </c:pt>
                <c:pt idx="41">
                  <c:v>107</c:v>
                </c:pt>
                <c:pt idx="42">
                  <c:v>57</c:v>
                </c:pt>
                <c:pt idx="43">
                  <c:v>77</c:v>
                </c:pt>
                <c:pt idx="44">
                  <c:v>45</c:v>
                </c:pt>
                <c:pt idx="45">
                  <c:v>12</c:v>
                </c:pt>
                <c:pt idx="46">
                  <c:v>36</c:v>
                </c:pt>
                <c:pt idx="47">
                  <c:v>4</c:v>
                </c:pt>
                <c:pt idx="48">
                  <c:v>26</c:v>
                </c:pt>
                <c:pt idx="49">
                  <c:v>4</c:v>
                </c:pt>
              </c:numCache>
            </c:numRef>
          </c:val>
          <c:extLst>
            <c:ext xmlns:c16="http://schemas.microsoft.com/office/drawing/2014/chart" uri="{C3380CC4-5D6E-409C-BE32-E72D297353CC}">
              <c16:uniqueId val="{00000006-76C3-44DF-95AE-34DBED9826F8}"/>
            </c:ext>
          </c:extLst>
        </c:ser>
        <c:ser>
          <c:idx val="6"/>
          <c:order val="7"/>
          <c:tx>
            <c:strRef>
              <c:f>'Rel-10_Rel-16 CRs'!$A$10</c:f>
              <c:strCache>
                <c:ptCount val="1"/>
                <c:pt idx="0">
                  <c:v>Rel-18 PCR/draftCR</c:v>
                </c:pt>
              </c:strCache>
            </c:strRef>
          </c:tx>
          <c:spPr>
            <a:solidFill>
              <a:schemeClr val="tx2"/>
            </a:solidFill>
          </c:spPr>
          <c:invertIfNegative val="0"/>
          <c:cat>
            <c:strRef>
              <c:f>'Rel-10_Rel-16 CRs'!$B$1:$AY$1</c:f>
              <c:strCache>
                <c:ptCount val="5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strCache>
            </c:strRef>
          </c:cat>
          <c:val>
            <c:numRef>
              <c:f>'Rel-10_Rel-16 CRs'!$B$10:$AY$10</c:f>
              <c:numCache>
                <c:formatCode>General</c:formatCode>
                <c:ptCount val="50"/>
                <c:pt idx="40">
                  <c:v>245</c:v>
                </c:pt>
                <c:pt idx="41">
                  <c:v>440</c:v>
                </c:pt>
                <c:pt idx="42">
                  <c:v>599</c:v>
                </c:pt>
                <c:pt idx="43">
                  <c:v>535</c:v>
                </c:pt>
                <c:pt idx="44">
                  <c:v>306</c:v>
                </c:pt>
                <c:pt idx="45">
                  <c:v>69</c:v>
                </c:pt>
                <c:pt idx="46">
                  <c:v>57</c:v>
                </c:pt>
                <c:pt idx="47">
                  <c:v>17</c:v>
                </c:pt>
                <c:pt idx="48">
                  <c:v>27</c:v>
                </c:pt>
                <c:pt idx="49">
                  <c:v>16</c:v>
                </c:pt>
              </c:numCache>
            </c:numRef>
          </c:val>
          <c:extLst>
            <c:ext xmlns:c16="http://schemas.microsoft.com/office/drawing/2014/chart" uri="{C3380CC4-5D6E-409C-BE32-E72D297353CC}">
              <c16:uniqueId val="{00000007-76C3-44DF-95AE-34DBED9826F8}"/>
            </c:ext>
          </c:extLst>
        </c:ser>
        <c:ser>
          <c:idx val="7"/>
          <c:order val="8"/>
          <c:tx>
            <c:strRef>
              <c:f>'Rel-10_Rel-16 CRs'!$A$11</c:f>
              <c:strCache>
                <c:ptCount val="1"/>
                <c:pt idx="0">
                  <c:v>Rel-18 CR</c:v>
                </c:pt>
              </c:strCache>
            </c:strRef>
          </c:tx>
          <c:invertIfNegative val="0"/>
          <c:cat>
            <c:strRef>
              <c:f>'Rel-10_Rel-16 CRs'!$B$1:$AY$1</c:f>
              <c:strCache>
                <c:ptCount val="50"/>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pt idx="41">
                  <c:v>150-e</c:v>
                </c:pt>
                <c:pt idx="42">
                  <c:v>151-e</c:v>
                </c:pt>
                <c:pt idx="43">
                  <c:v>152-e</c:v>
                </c:pt>
                <c:pt idx="44">
                  <c:v>153-e</c:v>
                </c:pt>
                <c:pt idx="45">
                  <c:v>154</c:v>
                </c:pt>
                <c:pt idx="46">
                  <c:v>154AH-e</c:v>
                </c:pt>
                <c:pt idx="47">
                  <c:v>155</c:v>
                </c:pt>
                <c:pt idx="48">
                  <c:v>156-e</c:v>
                </c:pt>
                <c:pt idx="49">
                  <c:v>157</c:v>
                </c:pt>
              </c:strCache>
            </c:strRef>
          </c:cat>
          <c:val>
            <c:numRef>
              <c:f>'Rel-10_Rel-16 CRs'!$B$11:$AY$11</c:f>
              <c:numCache>
                <c:formatCode>General</c:formatCode>
                <c:ptCount val="50"/>
                <c:pt idx="40">
                  <c:v>0</c:v>
                </c:pt>
                <c:pt idx="41">
                  <c:v>0</c:v>
                </c:pt>
                <c:pt idx="42">
                  <c:v>0</c:v>
                </c:pt>
                <c:pt idx="43">
                  <c:v>0</c:v>
                </c:pt>
                <c:pt idx="44">
                  <c:v>25</c:v>
                </c:pt>
                <c:pt idx="45">
                  <c:v>83</c:v>
                </c:pt>
                <c:pt idx="46">
                  <c:v>240</c:v>
                </c:pt>
                <c:pt idx="47">
                  <c:v>215</c:v>
                </c:pt>
                <c:pt idx="48">
                  <c:v>290</c:v>
                </c:pt>
                <c:pt idx="49">
                  <c:v>272</c:v>
                </c:pt>
              </c:numCache>
            </c:numRef>
          </c:val>
          <c:extLst>
            <c:ext xmlns:c16="http://schemas.microsoft.com/office/drawing/2014/chart" uri="{C3380CC4-5D6E-409C-BE32-E72D297353CC}">
              <c16:uniqueId val="{00000008-76C3-44DF-95AE-34DBED9826F8}"/>
            </c:ext>
          </c:extLst>
        </c:ser>
        <c:dLbls>
          <c:showLegendKey val="0"/>
          <c:showVal val="0"/>
          <c:showCatName val="0"/>
          <c:showSerName val="0"/>
          <c:showPercent val="0"/>
          <c:showBubbleSize val="0"/>
        </c:dLbls>
        <c:gapWidth val="75"/>
        <c:gapDepth val="75"/>
        <c:shape val="box"/>
        <c:axId val="651197616"/>
        <c:axId val="482847448"/>
        <c:axId val="0"/>
      </c:bar3DChart>
      <c:catAx>
        <c:axId val="651197616"/>
        <c:scaling>
          <c:orientation val="minMax"/>
        </c:scaling>
        <c:delete val="0"/>
        <c:axPos val="b"/>
        <c:numFmt formatCode="General" sourceLinked="0"/>
        <c:majorTickMark val="none"/>
        <c:minorTickMark val="none"/>
        <c:tickLblPos val="nextTo"/>
        <c:txPr>
          <a:bodyPr/>
          <a:lstStyle/>
          <a:p>
            <a:pPr>
              <a:defRPr sz="900"/>
            </a:pPr>
            <a:endParaRPr lang="en-US"/>
          </a:p>
        </c:txPr>
        <c:crossAx val="482847448"/>
        <c:crosses val="autoZero"/>
        <c:auto val="0"/>
        <c:lblAlgn val="ctr"/>
        <c:lblOffset val="100"/>
        <c:tickLblSkip val="1"/>
        <c:noMultiLvlLbl val="0"/>
      </c:catAx>
      <c:valAx>
        <c:axId val="482847448"/>
        <c:scaling>
          <c:orientation val="minMax"/>
        </c:scaling>
        <c:delete val="0"/>
        <c:axPos val="l"/>
        <c:majorGridlines/>
        <c:minorGridlines/>
        <c:numFmt formatCode="General" sourceLinked="1"/>
        <c:majorTickMark val="out"/>
        <c:minorTickMark val="none"/>
        <c:tickLblPos val="nextTo"/>
        <c:txPr>
          <a:bodyPr/>
          <a:lstStyle/>
          <a:p>
            <a:pPr>
              <a:defRPr sz="900"/>
            </a:pPr>
            <a:endParaRPr lang="en-US"/>
          </a:p>
        </c:txPr>
        <c:crossAx val="651197616"/>
        <c:crosses val="autoZero"/>
        <c:crossBetween val="between"/>
      </c:valAx>
    </c:plotArea>
    <c:legend>
      <c:legendPos val="r"/>
      <c:layout>
        <c:manualLayout>
          <c:xMode val="edge"/>
          <c:yMode val="edge"/>
          <c:x val="6.6031092267312727E-2"/>
          <c:y val="0.10934083874997352"/>
          <c:w val="0.13280510358649347"/>
          <c:h val="0.43678534748373843"/>
        </c:manualLayout>
      </c:layout>
      <c:overlay val="0"/>
    </c:legend>
    <c:plotVisOnly val="1"/>
    <c:dispBlanksAs val="gap"/>
    <c:showDLblsOverMax val="0"/>
  </c:chart>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01">
  <cs:axisTitle>
    <cs:lnRef idx="0"/>
    <cs:fillRef idx="0"/>
    <cs:effectRef idx="0"/>
    <cs:fontRef idx="minor">
      <a:schemeClr val="tx1">
        <a:lumMod val="50000"/>
        <a:lumOff val="50000"/>
      </a:schemeClr>
    </cs:fontRef>
    <cs:defRPr sz="900"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400"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6/7/2023</a:t>
            </a:fld>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6/7/2023</a:t>
            </a:fld>
            <a:endParaRPr lang="en-US"/>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25</a:t>
            </a:fld>
            <a:endParaRPr lang="en-GB" altLang="en-US"/>
          </a:p>
        </p:txBody>
      </p:sp>
    </p:spTree>
    <p:extLst>
      <p:ext uri="{BB962C8B-B14F-4D97-AF65-F5344CB8AC3E}">
        <p14:creationId xmlns:p14="http://schemas.microsoft.com/office/powerpoint/2010/main" val="9813019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26</a:t>
            </a:fld>
            <a:endParaRPr lang="en-GB" altLang="en-US"/>
          </a:p>
        </p:txBody>
      </p:sp>
    </p:spTree>
    <p:extLst>
      <p:ext uri="{BB962C8B-B14F-4D97-AF65-F5344CB8AC3E}">
        <p14:creationId xmlns:p14="http://schemas.microsoft.com/office/powerpoint/2010/main" val="5901062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27</a:t>
            </a:fld>
            <a:endParaRPr lang="en-GB" altLang="en-US"/>
          </a:p>
        </p:txBody>
      </p:sp>
    </p:spTree>
    <p:extLst>
      <p:ext uri="{BB962C8B-B14F-4D97-AF65-F5344CB8AC3E}">
        <p14:creationId xmlns:p14="http://schemas.microsoft.com/office/powerpoint/2010/main" val="11516264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28</a:t>
            </a:fld>
            <a:endParaRPr lang="en-GB" altLang="en-US"/>
          </a:p>
        </p:txBody>
      </p:sp>
    </p:spTree>
    <p:extLst>
      <p:ext uri="{BB962C8B-B14F-4D97-AF65-F5344CB8AC3E}">
        <p14:creationId xmlns:p14="http://schemas.microsoft.com/office/powerpoint/2010/main" val="39624113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29</a:t>
            </a:fld>
            <a:endParaRPr lang="en-GB" altLang="en-US"/>
          </a:p>
        </p:txBody>
      </p:sp>
    </p:spTree>
    <p:extLst>
      <p:ext uri="{BB962C8B-B14F-4D97-AF65-F5344CB8AC3E}">
        <p14:creationId xmlns:p14="http://schemas.microsoft.com/office/powerpoint/2010/main" val="35550537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30</a:t>
            </a:fld>
            <a:endParaRPr lang="en-GB" altLang="en-US"/>
          </a:p>
        </p:txBody>
      </p:sp>
    </p:spTree>
    <p:extLst>
      <p:ext uri="{BB962C8B-B14F-4D97-AF65-F5344CB8AC3E}">
        <p14:creationId xmlns:p14="http://schemas.microsoft.com/office/powerpoint/2010/main" val="2158416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31</a:t>
            </a:fld>
            <a:endParaRPr lang="en-GB" altLang="en-US"/>
          </a:p>
        </p:txBody>
      </p:sp>
    </p:spTree>
    <p:extLst>
      <p:ext uri="{BB962C8B-B14F-4D97-AF65-F5344CB8AC3E}">
        <p14:creationId xmlns:p14="http://schemas.microsoft.com/office/powerpoint/2010/main" val="1845643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32</a:t>
            </a:fld>
            <a:endParaRPr lang="en-GB" altLang="en-US"/>
          </a:p>
        </p:txBody>
      </p:sp>
    </p:spTree>
    <p:extLst>
      <p:ext uri="{BB962C8B-B14F-4D97-AF65-F5344CB8AC3E}">
        <p14:creationId xmlns:p14="http://schemas.microsoft.com/office/powerpoint/2010/main" val="21672713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33</a:t>
            </a:fld>
            <a:endParaRPr lang="en-GB" altLang="en-US"/>
          </a:p>
        </p:txBody>
      </p:sp>
    </p:spTree>
    <p:extLst>
      <p:ext uri="{BB962C8B-B14F-4D97-AF65-F5344CB8AC3E}">
        <p14:creationId xmlns:p14="http://schemas.microsoft.com/office/powerpoint/2010/main" val="9433036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34</a:t>
            </a:fld>
            <a:endParaRPr lang="en-GB" altLang="en-US"/>
          </a:p>
        </p:txBody>
      </p:sp>
    </p:spTree>
    <p:extLst>
      <p:ext uri="{BB962C8B-B14F-4D97-AF65-F5344CB8AC3E}">
        <p14:creationId xmlns:p14="http://schemas.microsoft.com/office/powerpoint/2010/main" val="12906702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51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97F3E72B-AC6E-41A0-AAB5-625C4A3D5719}" type="slidenum">
              <a:rPr lang="en-GB" altLang="de-DE" sz="1200">
                <a:latin typeface="Times New Roman" panose="02020603050405020304" pitchFamily="18" charset="0"/>
              </a:rPr>
              <a:pPr eaLnBrk="1" hangingPunct="1"/>
              <a:t>6</a:t>
            </a:fld>
            <a:endParaRPr lang="en-GB" altLang="de-DE" sz="1200">
              <a:latin typeface="Times New Roman" panose="02020603050405020304" pitchFamily="18" charset="0"/>
            </a:endParaRPr>
          </a:p>
        </p:txBody>
      </p:sp>
    </p:spTree>
    <p:extLst>
      <p:ext uri="{BB962C8B-B14F-4D97-AF65-F5344CB8AC3E}">
        <p14:creationId xmlns:p14="http://schemas.microsoft.com/office/powerpoint/2010/main" val="33159831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35</a:t>
            </a:fld>
            <a:endParaRPr lang="en-GB" altLang="en-US"/>
          </a:p>
        </p:txBody>
      </p:sp>
    </p:spTree>
    <p:extLst>
      <p:ext uri="{BB962C8B-B14F-4D97-AF65-F5344CB8AC3E}">
        <p14:creationId xmlns:p14="http://schemas.microsoft.com/office/powerpoint/2010/main" val="16316147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36</a:t>
            </a:fld>
            <a:endParaRPr lang="en-GB" altLang="en-US"/>
          </a:p>
        </p:txBody>
      </p:sp>
    </p:spTree>
    <p:extLst>
      <p:ext uri="{BB962C8B-B14F-4D97-AF65-F5344CB8AC3E}">
        <p14:creationId xmlns:p14="http://schemas.microsoft.com/office/powerpoint/2010/main" val="34549531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37</a:t>
            </a:fld>
            <a:endParaRPr lang="en-GB" altLang="en-US"/>
          </a:p>
        </p:txBody>
      </p:sp>
    </p:spTree>
    <p:extLst>
      <p:ext uri="{BB962C8B-B14F-4D97-AF65-F5344CB8AC3E}">
        <p14:creationId xmlns:p14="http://schemas.microsoft.com/office/powerpoint/2010/main" val="36889514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74</a:t>
            </a:fld>
            <a:endParaRPr lang="en-GB" altLang="en-US"/>
          </a:p>
        </p:txBody>
      </p:sp>
    </p:spTree>
    <p:extLst>
      <p:ext uri="{BB962C8B-B14F-4D97-AF65-F5344CB8AC3E}">
        <p14:creationId xmlns:p14="http://schemas.microsoft.com/office/powerpoint/2010/main" val="39777172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75</a:t>
            </a:fld>
            <a:endParaRPr lang="en-GB" altLang="en-US"/>
          </a:p>
        </p:txBody>
      </p:sp>
    </p:spTree>
    <p:extLst>
      <p:ext uri="{BB962C8B-B14F-4D97-AF65-F5344CB8AC3E}">
        <p14:creationId xmlns:p14="http://schemas.microsoft.com/office/powerpoint/2010/main" val="33293094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14</a:t>
            </a:fld>
            <a:endParaRPr lang="en-GB" altLang="en-US"/>
          </a:p>
        </p:txBody>
      </p:sp>
    </p:spTree>
    <p:extLst>
      <p:ext uri="{BB962C8B-B14F-4D97-AF65-F5344CB8AC3E}">
        <p14:creationId xmlns:p14="http://schemas.microsoft.com/office/powerpoint/2010/main" val="349335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19</a:t>
            </a:fld>
            <a:endParaRPr lang="en-GB" altLang="en-US"/>
          </a:p>
        </p:txBody>
      </p:sp>
    </p:spTree>
    <p:extLst>
      <p:ext uri="{BB962C8B-B14F-4D97-AF65-F5344CB8AC3E}">
        <p14:creationId xmlns:p14="http://schemas.microsoft.com/office/powerpoint/2010/main" val="30952301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20</a:t>
            </a:fld>
            <a:endParaRPr lang="en-GB" altLang="en-US"/>
          </a:p>
        </p:txBody>
      </p:sp>
    </p:spTree>
    <p:extLst>
      <p:ext uri="{BB962C8B-B14F-4D97-AF65-F5344CB8AC3E}">
        <p14:creationId xmlns:p14="http://schemas.microsoft.com/office/powerpoint/2010/main" val="38278277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21</a:t>
            </a:fld>
            <a:endParaRPr lang="en-GB" altLang="en-US"/>
          </a:p>
        </p:txBody>
      </p:sp>
    </p:spTree>
    <p:extLst>
      <p:ext uri="{BB962C8B-B14F-4D97-AF65-F5344CB8AC3E}">
        <p14:creationId xmlns:p14="http://schemas.microsoft.com/office/powerpoint/2010/main" val="30312205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22</a:t>
            </a:fld>
            <a:endParaRPr lang="en-GB" altLang="en-US"/>
          </a:p>
        </p:txBody>
      </p:sp>
    </p:spTree>
    <p:extLst>
      <p:ext uri="{BB962C8B-B14F-4D97-AF65-F5344CB8AC3E}">
        <p14:creationId xmlns:p14="http://schemas.microsoft.com/office/powerpoint/2010/main" val="35550537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23</a:t>
            </a:fld>
            <a:endParaRPr lang="en-GB" altLang="en-US"/>
          </a:p>
        </p:txBody>
      </p:sp>
    </p:spTree>
    <p:extLst>
      <p:ext uri="{BB962C8B-B14F-4D97-AF65-F5344CB8AC3E}">
        <p14:creationId xmlns:p14="http://schemas.microsoft.com/office/powerpoint/2010/main" val="39624113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24</a:t>
            </a:fld>
            <a:endParaRPr lang="en-GB" altLang="en-US"/>
          </a:p>
        </p:txBody>
      </p:sp>
    </p:spTree>
    <p:extLst>
      <p:ext uri="{BB962C8B-B14F-4D97-AF65-F5344CB8AC3E}">
        <p14:creationId xmlns:p14="http://schemas.microsoft.com/office/powerpoint/2010/main" val="21009073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Meeting #100</a:t>
            </a:r>
          </a:p>
          <a:p>
            <a:r>
              <a:rPr lang="de-DE" sz="1200" b="1" kern="1200" dirty="0">
                <a:solidFill>
                  <a:schemeClr val="tx1"/>
                </a:solidFill>
                <a:latin typeface="Arial "/>
                <a:ea typeface="+mn-ea"/>
                <a:cs typeface="Arial" panose="020B0604020202020204" pitchFamily="34" charset="0"/>
              </a:rPr>
              <a:t>12 – 16 June 2023, Taipei</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604543" y="324480"/>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SP-230503</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029777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b="1" dirty="0">
                <a:solidFill>
                  <a:schemeClr val="bg1"/>
                </a:solidFill>
              </a:rPr>
              <a:t>SP-230503</a:t>
            </a:r>
            <a:r>
              <a:rPr lang="en-GB" altLang="de-DE" sz="1200" dirty="0">
                <a:solidFill>
                  <a:schemeClr val="bg1"/>
                </a:solidFill>
              </a:rPr>
              <a:t>: TSG SA#100, </a:t>
            </a:r>
            <a:r>
              <a:rPr lang="en-US" altLang="de-DE" sz="1200" dirty="0">
                <a:solidFill>
                  <a:schemeClr val="bg1"/>
                </a:solidFill>
              </a:rPr>
              <a:t>12 – 16 June 2023</a:t>
            </a:r>
            <a:endParaRPr lang="en-GB" altLang="de-DE" sz="1200" dirty="0">
              <a:solidFill>
                <a:schemeClr val="bg1"/>
              </a:solidFill>
            </a:endParaRPr>
          </a:p>
          <a:p>
            <a:pPr>
              <a:defRPr/>
            </a:pPr>
            <a:endParaRPr lang="en-GB"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t>© 3GPP 2023</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6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6" Type="http://schemas.openxmlformats.org/officeDocument/2006/relationships/slide" Target="slide48.xml"/><Relationship Id="rId21" Type="http://schemas.openxmlformats.org/officeDocument/2006/relationships/hyperlink" Target="https://www.3gpp.org/ftp/Information/WI_Sheet/SP-211653.zip" TargetMode="External"/><Relationship Id="rId42" Type="http://schemas.openxmlformats.org/officeDocument/2006/relationships/hyperlink" Target="https://www.3gpp.org/ftp/Information/WI_Sheet/SP-220288.zip" TargetMode="External"/><Relationship Id="rId47" Type="http://schemas.openxmlformats.org/officeDocument/2006/relationships/slide" Target="slide55.xml"/><Relationship Id="rId63" Type="http://schemas.openxmlformats.org/officeDocument/2006/relationships/hyperlink" Target="https://www.3gpp.org/ftp/Information/WI_Sheet/SP-230108.zip" TargetMode="External"/><Relationship Id="rId68" Type="http://schemas.openxmlformats.org/officeDocument/2006/relationships/hyperlink" Target="https://www.3gpp.org/ftp/Information/WI_Sheet/SP-220678.zip" TargetMode="External"/><Relationship Id="rId84" Type="http://schemas.openxmlformats.org/officeDocument/2006/relationships/hyperlink" Target="https://www.3gpp.org/ftp/Information/WI_Sheet/SP-220810.zip" TargetMode="External"/><Relationship Id="rId16" Type="http://schemas.openxmlformats.org/officeDocument/2006/relationships/hyperlink" Target="https://www.3gpp.org/ftp/Information/WI_Sheet/SP-230106.zip" TargetMode="External"/><Relationship Id="rId11" Type="http://schemas.openxmlformats.org/officeDocument/2006/relationships/slide" Target="slide43.xml"/><Relationship Id="rId32" Type="http://schemas.openxmlformats.org/officeDocument/2006/relationships/slide" Target="slide50.xml"/><Relationship Id="rId37" Type="http://schemas.openxmlformats.org/officeDocument/2006/relationships/hyperlink" Target="https://www.3gpp.org/ftp/Information/WI_Sheet/SP-230092.zip" TargetMode="External"/><Relationship Id="rId53" Type="http://schemas.openxmlformats.org/officeDocument/2006/relationships/slide" Target="slide57.xml"/><Relationship Id="rId58" Type="http://schemas.openxmlformats.org/officeDocument/2006/relationships/hyperlink" Target="https://www.3gpp.org/ftp/Information/WI_Sheet/SP-230105.zip" TargetMode="External"/><Relationship Id="rId74" Type="http://schemas.openxmlformats.org/officeDocument/2006/relationships/hyperlink" Target="https://www.3gpp.org/ftp/Information/WI_Sheet/SP-211649.zip" TargetMode="External"/><Relationship Id="rId79" Type="http://schemas.openxmlformats.org/officeDocument/2006/relationships/slide" Target="slide66.xml"/><Relationship Id="rId5" Type="http://schemas.openxmlformats.org/officeDocument/2006/relationships/slide" Target="slide41.xml"/><Relationship Id="rId61" Type="http://schemas.openxmlformats.org/officeDocument/2006/relationships/hyperlink" Target="https://www.3gpp.org/ftp/Information/WI_Sheet/SP-230367.zip" TargetMode="External"/><Relationship Id="rId82" Type="http://schemas.openxmlformats.org/officeDocument/2006/relationships/slide" Target="slide67.xml"/><Relationship Id="rId19" Type="http://schemas.openxmlformats.org/officeDocument/2006/relationships/hyperlink" Target="https://www.3gpp.org/ftp/Information/WI_Sheet/SP-230093.zip" TargetMode="External"/><Relationship Id="rId14" Type="http://schemas.openxmlformats.org/officeDocument/2006/relationships/slide" Target="slide44.xml"/><Relationship Id="rId22" Type="http://schemas.openxmlformats.org/officeDocument/2006/relationships/hyperlink" Target="https://www.3gpp.org/ftp/Information/WI_Sheet/SP-230097.zip" TargetMode="External"/><Relationship Id="rId27" Type="http://schemas.openxmlformats.org/officeDocument/2006/relationships/hyperlink" Target="https://www.3gpp.org/ftp/Information/WI_Sheet/SP-220071.zip" TargetMode="External"/><Relationship Id="rId30" Type="http://schemas.openxmlformats.org/officeDocument/2006/relationships/hyperlink" Target="https://www.3gpp.org/ftp/Information/WI_Sheet/SP-220072.zip" TargetMode="External"/><Relationship Id="rId35" Type="http://schemas.openxmlformats.org/officeDocument/2006/relationships/slide" Target="slide51.xml"/><Relationship Id="rId43" Type="http://schemas.openxmlformats.org/officeDocument/2006/relationships/hyperlink" Target="https://www.3gpp.org/ftp/Information/WI_Sheet/SP-230098.zip" TargetMode="External"/><Relationship Id="rId48" Type="http://schemas.openxmlformats.org/officeDocument/2006/relationships/hyperlink" Target="https://www.3gpp.org/ftp/Information/WI_Sheet/SP-220417.zip" TargetMode="External"/><Relationship Id="rId56" Type="http://schemas.openxmlformats.org/officeDocument/2006/relationships/slide" Target="slide58.xml"/><Relationship Id="rId64" Type="http://schemas.openxmlformats.org/officeDocument/2006/relationships/slide" Target="slide61.xml"/><Relationship Id="rId69" Type="http://schemas.openxmlformats.org/officeDocument/2006/relationships/hyperlink" Target="https://www.3gpp.org/ftp/Information/WI_Sheet/SP-230110.zip" TargetMode="External"/><Relationship Id="rId77" Type="http://schemas.openxmlformats.org/officeDocument/2006/relationships/hyperlink" Target="https://www.3gpp.org/ftp/Information/WI_Sheet/SP-220415.zip" TargetMode="External"/><Relationship Id="rId8" Type="http://schemas.openxmlformats.org/officeDocument/2006/relationships/slide" Target="slide42.xml"/><Relationship Id="rId51" Type="http://schemas.openxmlformats.org/officeDocument/2006/relationships/hyperlink" Target="https://www.3gpp.org/ftp/Information/WI_Sheet/SP-220352.zip" TargetMode="External"/><Relationship Id="rId72" Type="http://schemas.openxmlformats.org/officeDocument/2006/relationships/hyperlink" Target="https://www.3gpp.org/ftp/Information/WI_Sheet/SP-230096.zip" TargetMode="External"/><Relationship Id="rId80" Type="http://schemas.openxmlformats.org/officeDocument/2006/relationships/hyperlink" Target="https://www.3gpp.org/ftp/Information/WI_Sheet/SP-211633.zip" TargetMode="External"/><Relationship Id="rId3" Type="http://schemas.openxmlformats.org/officeDocument/2006/relationships/hyperlink" Target="https://www.3gpp.org/ftp/Information/WI_Sheet/SP-211639.zip" TargetMode="External"/><Relationship Id="rId12" Type="http://schemas.openxmlformats.org/officeDocument/2006/relationships/hyperlink" Target="https://www.3gpp.org/ftp/Information/WI_Sheet/SP-211632.zip" TargetMode="External"/><Relationship Id="rId17" Type="http://schemas.openxmlformats.org/officeDocument/2006/relationships/slide" Target="slide45.xml"/><Relationship Id="rId25" Type="http://schemas.openxmlformats.org/officeDocument/2006/relationships/hyperlink" Target="https://www.3gpp.org/ftp/Information/WI_Sheet/SP-230101.zip" TargetMode="External"/><Relationship Id="rId33" Type="http://schemas.openxmlformats.org/officeDocument/2006/relationships/hyperlink" Target="https://www.3gpp.org/ftp/Information/WI_Sheet/SP-220073.zip" TargetMode="External"/><Relationship Id="rId38" Type="http://schemas.openxmlformats.org/officeDocument/2006/relationships/slide" Target="slide52.xml"/><Relationship Id="rId46" Type="http://schemas.openxmlformats.org/officeDocument/2006/relationships/hyperlink" Target="https://www.3gpp.org/ftp/Information/WI_Sheet/SP-221334.zip" TargetMode="External"/><Relationship Id="rId59" Type="http://schemas.openxmlformats.org/officeDocument/2006/relationships/slide" Target="slide59.xml"/><Relationship Id="rId67" Type="http://schemas.openxmlformats.org/officeDocument/2006/relationships/slide" Target="slide62.xml"/><Relationship Id="rId20" Type="http://schemas.openxmlformats.org/officeDocument/2006/relationships/slide" Target="slide46.xml"/><Relationship Id="rId41" Type="http://schemas.openxmlformats.org/officeDocument/2006/relationships/slide" Target="slide53.xml"/><Relationship Id="rId54" Type="http://schemas.openxmlformats.org/officeDocument/2006/relationships/hyperlink" Target="https://www.3gpp.org/ftp/Information/WI_Sheet/SP-211634.zip" TargetMode="External"/><Relationship Id="rId62" Type="http://schemas.openxmlformats.org/officeDocument/2006/relationships/slide" Target="slide60.xml"/><Relationship Id="rId70" Type="http://schemas.openxmlformats.org/officeDocument/2006/relationships/slide" Target="slide63.xml"/><Relationship Id="rId75" Type="http://schemas.openxmlformats.org/officeDocument/2006/relationships/hyperlink" Target="https://www.3gpp.org/ftp/Information/WI_Sheet/SP-230094.zip" TargetMode="External"/><Relationship Id="rId83" Type="http://schemas.openxmlformats.org/officeDocument/2006/relationships/hyperlink" Target="https://www.3gpp.org/ftp/Information/WI_Sheet/SP-211654.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211651.zip" TargetMode="External"/><Relationship Id="rId15" Type="http://schemas.openxmlformats.org/officeDocument/2006/relationships/hyperlink" Target="https://www.3gpp.org/ftp/Information/WI_Sheet/SP-211647.zip" TargetMode="External"/><Relationship Id="rId23" Type="http://schemas.openxmlformats.org/officeDocument/2006/relationships/slide" Target="slide47.xml"/><Relationship Id="rId28" Type="http://schemas.openxmlformats.org/officeDocument/2006/relationships/hyperlink" Target="https://www.3gpp.org/ftp/Information/WI_Sheet/SP-230095.zip" TargetMode="External"/><Relationship Id="rId36" Type="http://schemas.openxmlformats.org/officeDocument/2006/relationships/hyperlink" Target="https://www.3gpp.org/ftp/Information/WI_Sheet/SP-220705.zip" TargetMode="External"/><Relationship Id="rId49" Type="http://schemas.openxmlformats.org/officeDocument/2006/relationships/hyperlink" Target="https://www.3gpp.org/ftp/Information/WI_Sheet/SP-230103.zip" TargetMode="External"/><Relationship Id="rId57" Type="http://schemas.openxmlformats.org/officeDocument/2006/relationships/hyperlink" Target="https://www.3gpp.org/ftp/Information/WI_Sheet/SP-211636.zip" TargetMode="External"/><Relationship Id="rId10" Type="http://schemas.openxmlformats.org/officeDocument/2006/relationships/hyperlink" Target="https://www.3gpp.org/ftp/Information/WI_Sheet/SP-221343.zip" TargetMode="External"/><Relationship Id="rId31" Type="http://schemas.openxmlformats.org/officeDocument/2006/relationships/hyperlink" Target="https://www.3gpp.org/ftp/Information/WI_Sheet/SP-230099.zip" TargetMode="External"/><Relationship Id="rId44" Type="http://schemas.openxmlformats.org/officeDocument/2006/relationships/slide" Target="slide54.xml"/><Relationship Id="rId52" Type="http://schemas.openxmlformats.org/officeDocument/2006/relationships/hyperlink" Target="https://www.3gpp.org/ftp/Information/WI_Sheet/SP-230112.zip" TargetMode="External"/><Relationship Id="rId60" Type="http://schemas.openxmlformats.org/officeDocument/2006/relationships/hyperlink" Target="https://www.3gpp.org/ftp/Information/WI_Sheet/SP-220419.zip" TargetMode="External"/><Relationship Id="rId65" Type="http://schemas.openxmlformats.org/officeDocument/2006/relationships/hyperlink" Target="https://www.3gpp.org/ftp/Information/WI_Sheet/SP-220647.zip" TargetMode="External"/><Relationship Id="rId73" Type="http://schemas.openxmlformats.org/officeDocument/2006/relationships/slide" Target="slide64.xml"/><Relationship Id="rId78" Type="http://schemas.openxmlformats.org/officeDocument/2006/relationships/hyperlink" Target="https://www.3gpp.org/ftp/Information/WI_Sheet/SP-230120.zip" TargetMode="External"/><Relationship Id="rId81" Type="http://schemas.openxmlformats.org/officeDocument/2006/relationships/hyperlink" Target="https://www.3gpp.org/ftp/Information/WI_Sheet/SP-230172.zip" TargetMode="External"/><Relationship Id="rId4" Type="http://schemas.openxmlformats.org/officeDocument/2006/relationships/hyperlink" Target="https://www.3gpp.org/ftp/Information/WI_Sheet/SP-230111.zip" TargetMode="External"/><Relationship Id="rId9" Type="http://schemas.openxmlformats.org/officeDocument/2006/relationships/hyperlink" Target="https://www.3gpp.org/ftp/Information/WI_Sheet/SP-230089.zip" TargetMode="External"/><Relationship Id="rId13" Type="http://schemas.openxmlformats.org/officeDocument/2006/relationships/hyperlink" Target="https://www.3gpp.org/ftp/Information/WI_Sheet/SP-230091.zip" TargetMode="External"/><Relationship Id="rId18" Type="http://schemas.openxmlformats.org/officeDocument/2006/relationships/hyperlink" Target="https://www.3gpp.org/ftp/Information/WI_Sheet/SP-220069.zip" TargetMode="External"/><Relationship Id="rId39" Type="http://schemas.openxmlformats.org/officeDocument/2006/relationships/hyperlink" Target="https://www.3gpp.org/ftp/Information/WI_Sheet/SP-220074.zip" TargetMode="External"/><Relationship Id="rId34" Type="http://schemas.openxmlformats.org/officeDocument/2006/relationships/hyperlink" Target="https://www.3gpp.org/ftp/Information/WI_Sheet/SP-230104.zip" TargetMode="External"/><Relationship Id="rId50" Type="http://schemas.openxmlformats.org/officeDocument/2006/relationships/slide" Target="slide56.xml"/><Relationship Id="rId55" Type="http://schemas.openxmlformats.org/officeDocument/2006/relationships/hyperlink" Target="https://www.3gpp.org/ftp/Information/WI_Sheet/SP-230107.zip" TargetMode="External"/><Relationship Id="rId76" Type="http://schemas.openxmlformats.org/officeDocument/2006/relationships/slide" Target="slide65.xml"/><Relationship Id="rId7" Type="http://schemas.openxmlformats.org/officeDocument/2006/relationships/hyperlink" Target="https://www.3gpp.org/ftp/Information/WI_Sheet/SP-230109.zip" TargetMode="External"/><Relationship Id="rId71" Type="http://schemas.openxmlformats.org/officeDocument/2006/relationships/hyperlink" Target="https://www.3gpp.org/ftp/Information/WI_Sheet/SP-220418.zip" TargetMode="External"/><Relationship Id="rId2" Type="http://schemas.openxmlformats.org/officeDocument/2006/relationships/slide" Target="slide40.xml"/><Relationship Id="rId29" Type="http://schemas.openxmlformats.org/officeDocument/2006/relationships/slide" Target="slide49.xml"/><Relationship Id="rId24" Type="http://schemas.openxmlformats.org/officeDocument/2006/relationships/hyperlink" Target="https://www.3gpp.org/ftp/Information/WI_Sheet/SP-211603.zip" TargetMode="External"/><Relationship Id="rId40" Type="http://schemas.openxmlformats.org/officeDocument/2006/relationships/hyperlink" Target="https://www.3gpp.org/ftp/Information/WI_Sheet/SP-230171.zip" TargetMode="External"/><Relationship Id="rId45" Type="http://schemas.openxmlformats.org/officeDocument/2006/relationships/hyperlink" Target="https://www.3gpp.org/ftp/Information/WI_Sheet/SP-211612.zip" TargetMode="External"/><Relationship Id="rId66" Type="http://schemas.openxmlformats.org/officeDocument/2006/relationships/hyperlink" Target="https://www.3gpp.org/ftp/Information/WI_Sheet/SP-221335.zi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file:///C:\Users\US000141.INNOPEAKTECH\Downloads\Docs\S2-2305426.zip" TargetMode="External"/><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hyperlink" Target="https://www.3gpp.org/ftp/tsg_sa/WG2_Arch/TSGS2_157_Berlin_2023-05/INBOX/S2-2308224.zip" TargetMode="External"/><Relationship Id="rId4" Type="http://schemas.openxmlformats.org/officeDocument/2006/relationships/hyperlink" Target="file:///C:\Users\US000141.INNOPEAKTECH\Downloads\Docs\S2-2304067.zip" TargetMode="Externa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hyperlink" Target="mailto:puneet.jain@intel.com" TargetMode="External"/><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hyperlink" Target="mailto:a.bennett@Samsung.com" TargetMode="External"/><Relationship Id="rId5" Type="http://schemas.openxmlformats.org/officeDocument/2006/relationships/image" Target="../media/image4.jpeg"/><Relationship Id="rId4" Type="http://schemas.openxmlformats.org/officeDocument/2006/relationships/hyperlink" Target="http://www.3gpp.org/" TargetMode="Externa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1371600" y="3712307"/>
            <a:ext cx="6400800" cy="2297317"/>
          </a:xfrm>
        </p:spPr>
        <p:txBody>
          <a:bodyPr/>
          <a:lstStyle/>
          <a:p>
            <a:pPr marL="0" indent="0" algn="ctr" eaLnBrk="1" hangingPunct="1">
              <a:buFontTx/>
              <a:buNone/>
            </a:pPr>
            <a:r>
              <a:rPr lang="fr-FR" altLang="de-DE" sz="2000" dirty="0">
                <a:effectLst>
                  <a:outerShdw blurRad="38100" dist="38100" dir="2700000" algn="tl">
                    <a:srgbClr val="000000">
                      <a:alpha val="43137"/>
                    </a:srgbClr>
                  </a:outerShdw>
                </a:effectLst>
              </a:rPr>
              <a:t>Puneet Jain (</a:t>
            </a:r>
            <a:r>
              <a:rPr lang="fr-FR" altLang="de-DE" sz="2000" dirty="0" err="1">
                <a:effectLst>
                  <a:outerShdw blurRad="38100" dist="38100" dir="2700000" algn="tl">
                    <a:srgbClr val="000000">
                      <a:alpha val="43137"/>
                    </a:srgbClr>
                  </a:outerShdw>
                </a:effectLst>
              </a:rPr>
              <a:t>Outgoing</a:t>
            </a:r>
            <a:r>
              <a:rPr lang="fr-FR" altLang="de-DE" sz="2000" dirty="0">
                <a:effectLst>
                  <a:outerShdw blurRad="38100" dist="38100" dir="2700000" algn="tl">
                    <a:srgbClr val="000000">
                      <a:alpha val="43137"/>
                    </a:srgbClr>
                  </a:outerShdw>
                </a:effectLst>
              </a:rPr>
              <a:t> SA2 Chair, Intel)</a:t>
            </a:r>
          </a:p>
          <a:p>
            <a:pPr marL="0" indent="0" algn="ctr" eaLnBrk="1" hangingPunct="1">
              <a:buFontTx/>
              <a:buNone/>
            </a:pPr>
            <a:r>
              <a:rPr lang="fr-FR" altLang="de-DE" sz="2000" dirty="0">
                <a:effectLst>
                  <a:outerShdw blurRad="38100" dist="38100" dir="2700000" algn="tl">
                    <a:srgbClr val="000000">
                      <a:alpha val="43137"/>
                    </a:srgbClr>
                  </a:outerShdw>
                </a:effectLst>
              </a:rPr>
              <a:t>Andrew Bennett (</a:t>
            </a:r>
            <a:r>
              <a:rPr lang="fr-FR" altLang="de-DE" sz="2000" dirty="0" err="1">
                <a:effectLst>
                  <a:outerShdw blurRad="38100" dist="38100" dir="2700000" algn="tl">
                    <a:srgbClr val="000000">
                      <a:alpha val="43137"/>
                    </a:srgbClr>
                  </a:outerShdw>
                </a:effectLst>
              </a:rPr>
              <a:t>Incoming</a:t>
            </a:r>
            <a:r>
              <a:rPr lang="fr-FR" altLang="de-DE" sz="2000" dirty="0">
                <a:effectLst>
                  <a:outerShdw blurRad="38100" dist="38100" dir="2700000" algn="tl">
                    <a:srgbClr val="000000">
                      <a:alpha val="43137"/>
                    </a:srgbClr>
                  </a:outerShdw>
                </a:effectLst>
              </a:rPr>
              <a:t> SA2 Chair, Samsung)</a:t>
            </a:r>
          </a:p>
          <a:p>
            <a:pPr marL="0" indent="0" algn="ctr" eaLnBrk="1" hangingPunct="1">
              <a:buFontTx/>
              <a:buNone/>
            </a:pPr>
            <a:r>
              <a:rPr lang="fr-FR" altLang="de-DE" sz="2000" dirty="0">
                <a:effectLst>
                  <a:outerShdw blurRad="38100" dist="38100" dir="2700000" algn="tl">
                    <a:srgbClr val="000000">
                      <a:alpha val="43137"/>
                    </a:srgbClr>
                  </a:outerShdw>
                </a:effectLst>
              </a:rPr>
              <a:t>Maurice Pope (SA2 Support, MCC)</a:t>
            </a:r>
            <a:endParaRPr lang="de-DE" altLang="de-DE" sz="2000" dirty="0">
              <a:effectLst>
                <a:outerShdw blurRad="38100" dist="38100" dir="2700000" algn="tl">
                  <a:srgbClr val="000000">
                    <a:alpha val="43137"/>
                  </a:srgbClr>
                </a:outerShdw>
              </a:effectLst>
            </a:endParaRPr>
          </a:p>
        </p:txBody>
      </p:sp>
      <p:sp>
        <p:nvSpPr>
          <p:cNvPr id="7" name="Text Box 63"/>
          <p:cNvSpPr txBox="1">
            <a:spLocks noChangeArrowheads="1"/>
          </p:cNvSpPr>
          <p:nvPr/>
        </p:nvSpPr>
        <p:spPr bwMode="auto">
          <a:xfrm>
            <a:off x="1560727" y="1575654"/>
            <a:ext cx="6022546" cy="2000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5200" b="1" dirty="0">
                <a:solidFill>
                  <a:srgbClr val="FF3300"/>
                </a:solidFill>
                <a:effectLst>
                  <a:outerShdw blurRad="38100" dist="38100" dir="2700000" algn="tl">
                    <a:srgbClr val="C0C0C0"/>
                  </a:outerShdw>
                </a:effectLst>
                <a:latin typeface="Calibri" pitchFamily="34" charset="0"/>
              </a:rPr>
              <a:t>SA2 Status Report to </a:t>
            </a:r>
          </a:p>
          <a:p>
            <a:pPr algn="ctr">
              <a:defRPr/>
            </a:pPr>
            <a:r>
              <a:rPr lang="en-GB" sz="5200" b="1" dirty="0">
                <a:solidFill>
                  <a:srgbClr val="FF3300"/>
                </a:solidFill>
                <a:effectLst>
                  <a:outerShdw blurRad="38100" dist="38100" dir="2700000" algn="tl">
                    <a:srgbClr val="C0C0C0"/>
                  </a:outerShdw>
                </a:effectLst>
                <a:latin typeface="Calibri" pitchFamily="34" charset="0"/>
              </a:rPr>
              <a:t>TSG SA#100</a:t>
            </a:r>
            <a:br>
              <a:rPr lang="en-GB" sz="3200" dirty="0">
                <a:solidFill>
                  <a:srgbClr val="FF3300"/>
                </a:solidFill>
                <a:effectLst>
                  <a:outerShdw blurRad="38100" dist="38100" dir="2700000" algn="tl">
                    <a:srgbClr val="C0C0C0"/>
                  </a:outerShdw>
                </a:effectLst>
                <a:latin typeface="Calibri" pitchFamily="34" charset="0"/>
              </a:rPr>
            </a:br>
            <a:endParaRPr lang="en-US" sz="2000" dirty="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de-DE" altLang="de-DE" b="1"/>
              <a:t>1) General Aspects (7/7)</a:t>
            </a:r>
            <a:br>
              <a:rPr lang="de-DE" altLang="de-DE" b="1"/>
            </a:br>
            <a:r>
              <a:rPr lang="de-DE" altLang="de-DE" b="1"/>
              <a:t>SA2 Agreed CRs by Release / Meeting</a:t>
            </a:r>
          </a:p>
        </p:txBody>
      </p:sp>
      <p:sp>
        <p:nvSpPr>
          <p:cNvPr id="18441" name="TextBox 12"/>
          <p:cNvSpPr txBox="1">
            <a:spLocks noChangeArrowheads="1"/>
          </p:cNvSpPr>
          <p:nvPr/>
        </p:nvSpPr>
        <p:spPr bwMode="auto">
          <a:xfrm rot="-5400000">
            <a:off x="-508542" y="3629175"/>
            <a:ext cx="121219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100" b="1">
                <a:latin typeface="Arial" panose="020B0604020202020204" pitchFamily="34" charset="0"/>
              </a:rPr>
              <a:t>Number of CRs</a:t>
            </a:r>
          </a:p>
        </p:txBody>
      </p:sp>
      <p:graphicFrame>
        <p:nvGraphicFramePr>
          <p:cNvPr id="3" name="Chart 2">
            <a:extLst>
              <a:ext uri="{FF2B5EF4-FFF2-40B4-BE49-F238E27FC236}">
                <a16:creationId xmlns:a16="http://schemas.microsoft.com/office/drawing/2014/main" id="{07167792-B933-4FD9-B1DA-A4A5D376338B}"/>
              </a:ext>
            </a:extLst>
          </p:cNvPr>
          <p:cNvGraphicFramePr>
            <a:graphicFrameLocks/>
          </p:cNvGraphicFramePr>
          <p:nvPr/>
        </p:nvGraphicFramePr>
        <p:xfrm>
          <a:off x="131885" y="1345229"/>
          <a:ext cx="9012116" cy="5257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962948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dirty="0">
                <a:solidFill>
                  <a:schemeClr val="bg1">
                    <a:lumMod val="65000"/>
                  </a:schemeClr>
                </a:solidFill>
              </a:rPr>
              <a:t> 1) General aspects (events since SA#99, statistics, next meetings)</a:t>
            </a:r>
          </a:p>
          <a:p>
            <a:pPr eaLnBrk="1" hangingPunct="1">
              <a:defRPr/>
            </a:pPr>
            <a:r>
              <a:rPr lang="en-GB" sz="2000" dirty="0">
                <a:solidFill>
                  <a:schemeClr val="bg1">
                    <a:lumMod val="65000"/>
                  </a:schemeClr>
                </a:solidFill>
              </a:rPr>
              <a:t> </a:t>
            </a:r>
            <a:r>
              <a:rPr lang="en-GB" sz="2000" b="1" i="1" dirty="0"/>
              <a:t>2) SA Work Report</a:t>
            </a:r>
          </a:p>
          <a:p>
            <a:pPr lvl="1" eaLnBrk="1" hangingPunct="1">
              <a:defRPr/>
            </a:pPr>
            <a:r>
              <a:rPr lang="en-GB" sz="1800" b="1" i="1" dirty="0"/>
              <a:t>2.1) Rel-14 and before Maintenance</a:t>
            </a:r>
          </a:p>
          <a:p>
            <a:pPr lvl="1" eaLnBrk="1" hangingPunct="1">
              <a:defRPr/>
            </a:pPr>
            <a:r>
              <a:rPr lang="en-GB" sz="1800" dirty="0">
                <a:solidFill>
                  <a:schemeClr val="bg1">
                    <a:lumMod val="65000"/>
                  </a:schemeClr>
                </a:solidFill>
              </a:rPr>
              <a:t>2.2) Rel-15 Maintenance and Work</a:t>
            </a:r>
          </a:p>
          <a:p>
            <a:pPr lvl="1" eaLnBrk="1" hangingPunct="1">
              <a:defRPr/>
            </a:pPr>
            <a:r>
              <a:rPr lang="en-GB" sz="1800" dirty="0">
                <a:solidFill>
                  <a:schemeClr val="bg1">
                    <a:lumMod val="65000"/>
                  </a:schemeClr>
                </a:solidFill>
              </a:rPr>
              <a:t>2.3) </a:t>
            </a:r>
            <a:r>
              <a:rPr lang="en-US" sz="1800" dirty="0">
                <a:solidFill>
                  <a:schemeClr val="bg1">
                    <a:lumMod val="65000"/>
                  </a:schemeClr>
                </a:solidFill>
              </a:rPr>
              <a:t>Rel-15 Work and Maintenance </a:t>
            </a:r>
          </a:p>
          <a:p>
            <a:pPr lvl="1" eaLnBrk="1" hangingPunct="1">
              <a:defRPr/>
            </a:pPr>
            <a:r>
              <a:rPr lang="en-US" sz="1800" dirty="0">
                <a:solidFill>
                  <a:schemeClr val="bg1">
                    <a:lumMod val="65000"/>
                  </a:schemeClr>
                </a:solidFill>
              </a:rPr>
              <a:t>2.3) Rel-16 Work and Maintenance</a:t>
            </a:r>
          </a:p>
          <a:p>
            <a:pPr lvl="1" eaLnBrk="1" hangingPunct="1">
              <a:defRPr/>
            </a:pPr>
            <a:r>
              <a:rPr lang="en-US" sz="1800" dirty="0">
                <a:solidFill>
                  <a:schemeClr val="bg1">
                    <a:lumMod val="65000"/>
                  </a:schemeClr>
                </a:solidFill>
              </a:rPr>
              <a:t>2.4) Rel-17 Study/Work</a:t>
            </a:r>
          </a:p>
          <a:p>
            <a:pPr lvl="1" eaLnBrk="1" hangingPunct="1">
              <a:defRPr/>
            </a:pPr>
            <a:r>
              <a:rPr lang="en-US" sz="1800" dirty="0">
                <a:solidFill>
                  <a:schemeClr val="bg1">
                    <a:lumMod val="65000"/>
                  </a:schemeClr>
                </a:solidFill>
              </a:rPr>
              <a:t>2.5) Rel-18 Study/Work</a:t>
            </a: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19460" name="Text Box 3"/>
          <p:cNvSpPr txBox="1">
            <a:spLocks noChangeArrowheads="1"/>
          </p:cNvSpPr>
          <p:nvPr/>
        </p:nvSpPr>
        <p:spPr bwMode="auto">
          <a:xfrm>
            <a:off x="468557" y="210942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de-DE" altLang="de-DE" b="1"/>
              <a:t>2.1) Rel-14 and before  Maintenance (1/1)</a:t>
            </a:r>
          </a:p>
        </p:txBody>
      </p:sp>
      <p:sp>
        <p:nvSpPr>
          <p:cNvPr id="20483" name="Content Placeholder 2"/>
          <p:cNvSpPr>
            <a:spLocks noGrp="1"/>
          </p:cNvSpPr>
          <p:nvPr>
            <p:ph idx="1"/>
          </p:nvPr>
        </p:nvSpPr>
        <p:spPr>
          <a:xfrm>
            <a:off x="457201" y="2001838"/>
            <a:ext cx="7476066" cy="3425825"/>
          </a:xfrm>
        </p:spPr>
        <p:txBody>
          <a:bodyPr/>
          <a:lstStyle/>
          <a:p>
            <a:pPr eaLnBrk="1" hangingPunct="1"/>
            <a:r>
              <a:rPr lang="de-DE" altLang="de-DE"/>
              <a:t> Work Progress on Corrections </a:t>
            </a:r>
            <a:r>
              <a:rPr lang="de-DE" altLang="de-DE" sz="2000"/>
              <a:t>(</a:t>
            </a:r>
            <a:r>
              <a:rPr lang="en-US" altLang="de-DE" sz="2000"/>
              <a:t>Category A CRs are not counted)</a:t>
            </a:r>
            <a:endParaRPr lang="de-DE" altLang="de-DE" sz="2000"/>
          </a:p>
          <a:p>
            <a:pPr lvl="1" eaLnBrk="1" hangingPunct="1"/>
            <a:endParaRPr lang="de-DE" altLang="de-DE" sz="2000"/>
          </a:p>
          <a:p>
            <a:pPr lvl="1" eaLnBrk="1" hangingPunct="1"/>
            <a:r>
              <a:rPr lang="de-DE" altLang="de-DE" sz="2000"/>
              <a:t>R12:           none</a:t>
            </a:r>
          </a:p>
          <a:p>
            <a:pPr lvl="1" eaLnBrk="1" hangingPunct="1"/>
            <a:r>
              <a:rPr lang="en-GB" altLang="de-DE" sz="2000"/>
              <a:t>R13: 	none</a:t>
            </a:r>
          </a:p>
          <a:p>
            <a:pPr lvl="1" eaLnBrk="1" hangingPunct="1"/>
            <a:r>
              <a:rPr lang="de-DE" altLang="de-DE" sz="2000"/>
              <a:t>R14:  	</a:t>
            </a:r>
            <a:r>
              <a:rPr lang="en-US" altLang="de-DE" sz="2000"/>
              <a:t>none</a:t>
            </a:r>
            <a:endParaRPr lang="en-GB" sz="20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dirty="0">
                <a:solidFill>
                  <a:schemeClr val="bg1">
                    <a:lumMod val="65000"/>
                  </a:schemeClr>
                </a:solidFill>
              </a:rPr>
              <a:t> 1) General aspects (events since SA#99, statistics, next meetings)</a:t>
            </a:r>
          </a:p>
          <a:p>
            <a:pPr eaLnBrk="1" hangingPunct="1">
              <a:defRPr/>
            </a:pPr>
            <a:r>
              <a:rPr lang="en-GB" sz="2000" b="1" i="1" dirty="0"/>
              <a:t> 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b="1" i="1" dirty="0"/>
              <a:t>2.2  Rel-15 Work and Maintenance</a:t>
            </a:r>
          </a:p>
          <a:p>
            <a:pPr lvl="1" eaLnBrk="1" hangingPunct="1">
              <a:defRPr/>
            </a:pPr>
            <a:r>
              <a:rPr lang="en-US" sz="1800" dirty="0">
                <a:solidFill>
                  <a:schemeClr val="bg1">
                    <a:lumMod val="65000"/>
                  </a:schemeClr>
                </a:solidFill>
              </a:rPr>
              <a:t>2.3) Rel-16 Work and Maintenance</a:t>
            </a:r>
          </a:p>
          <a:p>
            <a:pPr lvl="1" eaLnBrk="1" hangingPunct="1">
              <a:defRPr/>
            </a:pPr>
            <a:r>
              <a:rPr lang="en-US" sz="1800" dirty="0">
                <a:solidFill>
                  <a:schemeClr val="bg1">
                    <a:lumMod val="65000"/>
                  </a:schemeClr>
                </a:solidFill>
              </a:rPr>
              <a:t>2.4) Rel-17 Study/Work</a:t>
            </a:r>
          </a:p>
          <a:p>
            <a:pPr lvl="1" eaLnBrk="1" hangingPunct="1">
              <a:defRPr/>
            </a:pPr>
            <a:r>
              <a:rPr lang="en-US" sz="1800" dirty="0">
                <a:solidFill>
                  <a:schemeClr val="bg1">
                    <a:lumMod val="65000"/>
                  </a:schemeClr>
                </a:solidFill>
              </a:rPr>
              <a:t>2.5) Rel-18 Study/Work</a:t>
            </a: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3) Action Items</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21508" name="Text Box 3"/>
          <p:cNvSpPr txBox="1">
            <a:spLocks noChangeArrowheads="1"/>
          </p:cNvSpPr>
          <p:nvPr/>
        </p:nvSpPr>
        <p:spPr bwMode="auto">
          <a:xfrm>
            <a:off x="460741" y="241519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5"/>
          <p:cNvSpPr>
            <a:spLocks noGrp="1"/>
          </p:cNvSpPr>
          <p:nvPr>
            <p:ph type="title"/>
          </p:nvPr>
        </p:nvSpPr>
        <p:spPr>
          <a:xfrm>
            <a:off x="147205" y="176305"/>
            <a:ext cx="6827838" cy="815109"/>
          </a:xfrm>
        </p:spPr>
        <p:txBody>
          <a:bodyPr/>
          <a:lstStyle/>
          <a:p>
            <a:r>
              <a:rPr lang="en-US" altLang="de-DE" sz="2800" b="1"/>
              <a:t>2.2) Rel-15 Work and Maintenance (1/2)</a:t>
            </a:r>
            <a:endParaRPr lang="de-DE" altLang="de-DE" sz="2800" b="1"/>
          </a:p>
        </p:txBody>
      </p:sp>
      <p:sp>
        <p:nvSpPr>
          <p:cNvPr id="8" name="Content Placeholder 2">
            <a:extLst>
              <a:ext uri="{FF2B5EF4-FFF2-40B4-BE49-F238E27FC236}">
                <a16:creationId xmlns:a16="http://schemas.microsoft.com/office/drawing/2014/main" id="{7C9605F4-7AD6-4B72-BA61-4ABC17FCEEC4}"/>
              </a:ext>
            </a:extLst>
          </p:cNvPr>
          <p:cNvSpPr>
            <a:spLocks noGrp="1"/>
          </p:cNvSpPr>
          <p:nvPr>
            <p:ph idx="1"/>
          </p:nvPr>
        </p:nvSpPr>
        <p:spPr>
          <a:xfrm>
            <a:off x="457201" y="2001838"/>
            <a:ext cx="7476066" cy="3425825"/>
          </a:xfrm>
        </p:spPr>
        <p:txBody>
          <a:bodyPr/>
          <a:lstStyle/>
          <a:p>
            <a:pPr eaLnBrk="1" hangingPunct="1"/>
            <a:r>
              <a:rPr lang="de-DE" altLang="de-DE"/>
              <a:t> Work Progress on Corrections, excluding 5GS_Ph1 </a:t>
            </a:r>
            <a:r>
              <a:rPr lang="de-DE" altLang="de-DE" sz="2000"/>
              <a:t>(</a:t>
            </a:r>
            <a:r>
              <a:rPr lang="en-US" altLang="de-DE" sz="2000"/>
              <a:t>Category A CRs are not counted)</a:t>
            </a:r>
            <a:endParaRPr lang="de-DE" altLang="de-DE" sz="2000"/>
          </a:p>
          <a:p>
            <a:pPr lvl="1" eaLnBrk="1" hangingPunct="1"/>
            <a:endParaRPr lang="de-DE" altLang="de-DE" sz="2000"/>
          </a:p>
          <a:p>
            <a:pPr lvl="1" eaLnBrk="1" hangingPunct="1"/>
            <a:r>
              <a:rPr lang="de-DE" altLang="de-DE" sz="2000"/>
              <a:t>R15:           </a:t>
            </a:r>
            <a:r>
              <a:rPr lang="en-US" altLang="de-DE" sz="2000"/>
              <a:t>None</a:t>
            </a:r>
            <a:endParaRPr lang="en-US" altLang="zh-CN" sz="1400"/>
          </a:p>
          <a:p>
            <a:pPr lvl="1" eaLnBrk="1" hangingPunct="1"/>
            <a:endParaRPr lang="en-US" altLang="zh-CN" sz="2000"/>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5"/>
          <p:cNvSpPr>
            <a:spLocks noGrp="1"/>
          </p:cNvSpPr>
          <p:nvPr>
            <p:ph type="title"/>
          </p:nvPr>
        </p:nvSpPr>
        <p:spPr>
          <a:xfrm>
            <a:off x="105497" y="156875"/>
            <a:ext cx="6827838" cy="925512"/>
          </a:xfrm>
        </p:spPr>
        <p:txBody>
          <a:bodyPr/>
          <a:lstStyle/>
          <a:p>
            <a:r>
              <a:rPr lang="en-US" altLang="de-DE" sz="2800" b="1"/>
              <a:t>2.2) Rel-15 Work and Maintenance (2/2)</a:t>
            </a:r>
            <a:endParaRPr lang="de-DE" altLang="de-DE" sz="2800" b="1"/>
          </a:p>
        </p:txBody>
      </p:sp>
      <p:sp>
        <p:nvSpPr>
          <p:cNvPr id="23555" name="Content Placeholder 7"/>
          <p:cNvSpPr>
            <a:spLocks noGrp="1"/>
          </p:cNvSpPr>
          <p:nvPr>
            <p:ph sz="half" idx="2"/>
          </p:nvPr>
        </p:nvSpPr>
        <p:spPr>
          <a:xfrm>
            <a:off x="444501" y="2829610"/>
            <a:ext cx="8288020" cy="3609289"/>
          </a:xfrm>
        </p:spPr>
        <p:txBody>
          <a:bodyPr/>
          <a:lstStyle/>
          <a:p>
            <a:pPr>
              <a:spcBef>
                <a:spcPct val="0"/>
              </a:spcBef>
              <a:spcAft>
                <a:spcPts val="200"/>
              </a:spcAft>
            </a:pPr>
            <a:r>
              <a:rPr lang="de-DE" altLang="de-DE" sz="2000" dirty="0"/>
              <a:t>Progress since SA#99 (</a:t>
            </a:r>
            <a:r>
              <a:rPr lang="en-US" altLang="de-DE" sz="2000" dirty="0"/>
              <a:t>Category A CRs are not counted)</a:t>
            </a:r>
            <a:r>
              <a:rPr lang="de-DE" altLang="de-DE" sz="2000" dirty="0"/>
              <a:t>:</a:t>
            </a:r>
          </a:p>
          <a:p>
            <a:pPr lvl="1">
              <a:spcBef>
                <a:spcPts val="0"/>
              </a:spcBef>
              <a:spcAft>
                <a:spcPts val="300"/>
              </a:spcAft>
            </a:pPr>
            <a:r>
              <a:rPr lang="en-US" altLang="zh-CN" sz="1600" dirty="0"/>
              <a:t>Rel-17 (TEI17): 2 CRs (2 CRs to TS 23.502) were agreed</a:t>
            </a:r>
          </a:p>
          <a:p>
            <a:pPr marL="0" lvl="0" indent="0">
              <a:buNone/>
            </a:pPr>
            <a:endParaRPr lang="de-DE" sz="2000" dirty="0"/>
          </a:p>
          <a:p>
            <a:pPr lvl="0"/>
            <a:r>
              <a:rPr lang="de-DE" sz="2000" dirty="0"/>
              <a:t>Next steps: </a:t>
            </a:r>
          </a:p>
          <a:p>
            <a:pPr lvl="1"/>
            <a:r>
              <a:rPr lang="en-US" sz="1600" dirty="0"/>
              <a:t>FASMO corrections</a:t>
            </a:r>
          </a:p>
        </p:txBody>
      </p:sp>
      <p:graphicFrame>
        <p:nvGraphicFramePr>
          <p:cNvPr id="5" name="Content Placeholder 8">
            <a:extLst>
              <a:ext uri="{FF2B5EF4-FFF2-40B4-BE49-F238E27FC236}">
                <a16:creationId xmlns:a16="http://schemas.microsoft.com/office/drawing/2014/main" id="{431EE5F7-1C8A-4E00-AA0B-81807A082AD8}"/>
              </a:ext>
            </a:extLst>
          </p:cNvPr>
          <p:cNvGraphicFramePr>
            <a:graphicFrameLocks/>
          </p:cNvGraphicFramePr>
          <p:nvPr>
            <p:extLst>
              <p:ext uri="{D42A27DB-BD31-4B8C-83A1-F6EECF244321}">
                <p14:modId xmlns:p14="http://schemas.microsoft.com/office/powerpoint/2010/main" val="215104808"/>
              </p:ext>
            </p:extLst>
          </p:nvPr>
        </p:nvGraphicFramePr>
        <p:xfrm>
          <a:off x="191572" y="1505673"/>
          <a:ext cx="8810067" cy="900651"/>
        </p:xfrm>
        <a:graphic>
          <a:graphicData uri="http://schemas.openxmlformats.org/drawingml/2006/table">
            <a:tbl>
              <a:tblPr firstRow="1" bandRow="1">
                <a:tableStyleId>{8FD4443E-F989-4FC4-A0C8-D5A2AF1F390B}</a:tableStyleId>
              </a:tblPr>
              <a:tblGrid>
                <a:gridCol w="1470508">
                  <a:extLst>
                    <a:ext uri="{9D8B030D-6E8A-4147-A177-3AD203B41FA5}">
                      <a16:colId xmlns:a16="http://schemas.microsoft.com/office/drawing/2014/main" val="20000"/>
                    </a:ext>
                  </a:extLst>
                </a:gridCol>
                <a:gridCol w="3877144">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a:solidFill>
                            <a:schemeClr val="lt1"/>
                          </a:solidFill>
                          <a:effectLst/>
                          <a:latin typeface="+mn-lt"/>
                          <a:ea typeface="+mn-ea"/>
                          <a:cs typeface="+mn-cs"/>
                        </a:rPr>
                        <a:t>5GS_Ph1</a:t>
                      </a:r>
                      <a:endParaRPr kumimoji="0" lang="en-US" sz="14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400" b="1" kern="1200">
                          <a:solidFill>
                            <a:schemeClr val="lt1"/>
                          </a:solidFill>
                          <a:effectLst/>
                          <a:latin typeface="+mn-lt"/>
                          <a:ea typeface="+mn-ea"/>
                          <a:cs typeface="+mn-cs"/>
                        </a:rPr>
                        <a:t>5G System – Phase 1</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a:solidFill>
                            <a:srgbClr val="7030A0"/>
                          </a:solidFill>
                          <a:latin typeface="+mn-lt"/>
                          <a:ea typeface="+mn-ea"/>
                          <a:cs typeface="+mn-cs"/>
                        </a:rPr>
                        <a:t>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mn-lt"/>
                          <a:ea typeface="+mn-ea"/>
                          <a:cs typeface="+mn-cs"/>
                        </a:rPr>
                        <a:t>Dec, 17</a:t>
                      </a:r>
                      <a:endParaRPr lang="en-US" sz="14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a:ln>
                            <a:noFill/>
                          </a:ln>
                          <a:solidFill>
                            <a:prstClr val="white"/>
                          </a:solidFill>
                          <a:effectLst/>
                          <a:uLnTx/>
                          <a:uFillTx/>
                          <a:latin typeface="+mn-lt"/>
                          <a:ea typeface="+mn-ea"/>
                          <a:cs typeface="+mn-cs"/>
                        </a:rPr>
                        <a:t>SP-160958</a:t>
                      </a:r>
                      <a:endParaRPr lang="en-US" sz="14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dirty="0">
                <a:solidFill>
                  <a:schemeClr val="bg1">
                    <a:lumMod val="65000"/>
                  </a:schemeClr>
                </a:solidFill>
              </a:rPr>
              <a:t> 1) General aspects (events since SA#99, statistics, next meetings)</a:t>
            </a:r>
          </a:p>
          <a:p>
            <a:pPr eaLnBrk="1" hangingPunct="1">
              <a:defRPr/>
            </a:pPr>
            <a:r>
              <a:rPr lang="en-GB" sz="2000" dirty="0">
                <a:solidFill>
                  <a:schemeClr val="bg1">
                    <a:lumMod val="65000"/>
                  </a:schemeClr>
                </a:solidFill>
              </a:rPr>
              <a:t> </a:t>
            </a:r>
            <a:r>
              <a:rPr lang="en-GB" sz="2000" b="1" i="1" dirty="0"/>
              <a:t>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Rel-15 Work and Maintenance</a:t>
            </a:r>
          </a:p>
          <a:p>
            <a:pPr lvl="1" eaLnBrk="1" hangingPunct="1">
              <a:defRPr/>
            </a:pPr>
            <a:r>
              <a:rPr lang="en-GB" sz="1800" b="1" i="1" dirty="0"/>
              <a:t>2.3) Rel-16 Work and Maintenance</a:t>
            </a:r>
          </a:p>
          <a:p>
            <a:pPr lvl="1" eaLnBrk="1" hangingPunct="1">
              <a:defRPr/>
            </a:pPr>
            <a:r>
              <a:rPr lang="en-GB" sz="1800" dirty="0">
                <a:solidFill>
                  <a:schemeClr val="bg1">
                    <a:lumMod val="65000"/>
                  </a:schemeClr>
                </a:solidFill>
              </a:rPr>
              <a:t>2.4) Rel-17 Study/Work</a:t>
            </a:r>
          </a:p>
          <a:p>
            <a:pPr lvl="1" eaLnBrk="1" hangingPunct="1">
              <a:defRPr/>
            </a:pPr>
            <a:r>
              <a:rPr lang="en-US" sz="1800" dirty="0">
                <a:solidFill>
                  <a:schemeClr val="bg1">
                    <a:lumMod val="65000"/>
                  </a:schemeClr>
                </a:solidFill>
              </a:rPr>
              <a:t>2.5) Rel-18 Study/Work</a:t>
            </a:r>
            <a:endParaRPr lang="en-GB" sz="1800" dirty="0">
              <a:solidFill>
                <a:schemeClr val="bg1">
                  <a:lumMod val="65000"/>
                </a:schemeClr>
              </a:solidFill>
            </a:endParaRP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26628" name="Text Box 3"/>
          <p:cNvSpPr txBox="1">
            <a:spLocks noChangeArrowheads="1"/>
          </p:cNvSpPr>
          <p:nvPr/>
        </p:nvSpPr>
        <p:spPr bwMode="auto">
          <a:xfrm>
            <a:off x="374773" y="275553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de-DE" altLang="de-DE" b="1"/>
              <a:t>2.3) </a:t>
            </a:r>
            <a:r>
              <a:rPr lang="en-US" altLang="de-DE" sz="3200" b="1"/>
              <a:t>Rel-16 Work and Maintenance</a:t>
            </a:r>
            <a:endParaRPr lang="de-DE" altLang="de-DE" b="1"/>
          </a:p>
        </p:txBody>
      </p:sp>
      <p:sp>
        <p:nvSpPr>
          <p:cNvPr id="20483" name="Content Placeholder 2"/>
          <p:cNvSpPr>
            <a:spLocks noGrp="1"/>
          </p:cNvSpPr>
          <p:nvPr>
            <p:ph idx="1"/>
          </p:nvPr>
        </p:nvSpPr>
        <p:spPr>
          <a:xfrm>
            <a:off x="481263" y="1580733"/>
            <a:ext cx="8864755" cy="4558810"/>
          </a:xfrm>
        </p:spPr>
        <p:txBody>
          <a:bodyPr/>
          <a:lstStyle/>
          <a:p>
            <a:pPr eaLnBrk="1" hangingPunct="1"/>
            <a:r>
              <a:rPr lang="de-DE" altLang="de-DE" dirty="0"/>
              <a:t> </a:t>
            </a:r>
            <a:r>
              <a:rPr lang="de-DE" altLang="de-DE" sz="2400" dirty="0"/>
              <a:t>Work Progress on Corrections </a:t>
            </a:r>
            <a:r>
              <a:rPr lang="de-DE" altLang="de-DE" sz="1800" dirty="0"/>
              <a:t>(</a:t>
            </a:r>
            <a:r>
              <a:rPr lang="en-US" altLang="de-DE" sz="1800" dirty="0"/>
              <a:t>Category A CRs are not counted)</a:t>
            </a:r>
            <a:endParaRPr lang="de-DE" altLang="de-DE" sz="1800" dirty="0"/>
          </a:p>
          <a:p>
            <a:pPr lvl="1" eaLnBrk="1" hangingPunct="1"/>
            <a:r>
              <a:rPr lang="en-US" altLang="de-DE" sz="1800" dirty="0"/>
              <a:t>2 CRs (to TS 23.401 and TS 23.501) for IABARC were agreed</a:t>
            </a:r>
            <a:endParaRPr lang="de-DE" altLang="de-DE" sz="1800" dirty="0"/>
          </a:p>
        </p:txBody>
      </p:sp>
    </p:spTree>
    <p:extLst>
      <p:ext uri="{BB962C8B-B14F-4D97-AF65-F5344CB8AC3E}">
        <p14:creationId xmlns:p14="http://schemas.microsoft.com/office/powerpoint/2010/main" val="25528446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dirty="0">
                <a:solidFill>
                  <a:schemeClr val="bg1">
                    <a:lumMod val="65000"/>
                  </a:schemeClr>
                </a:solidFill>
              </a:rPr>
              <a:t> 1) General aspects (events since SA#99, statistics, next meetings)</a:t>
            </a:r>
          </a:p>
          <a:p>
            <a:pPr eaLnBrk="1" hangingPunct="1">
              <a:defRPr/>
            </a:pPr>
            <a:r>
              <a:rPr lang="en-GB" sz="2000" dirty="0">
                <a:solidFill>
                  <a:schemeClr val="bg1">
                    <a:lumMod val="65000"/>
                  </a:schemeClr>
                </a:solidFill>
              </a:rPr>
              <a:t> </a:t>
            </a:r>
            <a:r>
              <a:rPr lang="en-GB" sz="2000" b="1" i="1" dirty="0"/>
              <a:t>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Rel-15 Work and Maintenance </a:t>
            </a:r>
          </a:p>
          <a:p>
            <a:pPr lvl="1" eaLnBrk="1" hangingPunct="1">
              <a:defRPr/>
            </a:pPr>
            <a:r>
              <a:rPr lang="en-GB" sz="1800" dirty="0">
                <a:solidFill>
                  <a:schemeClr val="bg1">
                    <a:lumMod val="65000"/>
                  </a:schemeClr>
                </a:solidFill>
              </a:rPr>
              <a:t>2.3) Rel-16 Work and Maintenance </a:t>
            </a:r>
          </a:p>
          <a:p>
            <a:pPr lvl="1" eaLnBrk="1" hangingPunct="1">
              <a:defRPr/>
            </a:pPr>
            <a:r>
              <a:rPr lang="en-GB" sz="1800" b="1" i="1" dirty="0"/>
              <a:t>2.4) Rel-17 Study/Work</a:t>
            </a:r>
          </a:p>
          <a:p>
            <a:pPr lvl="1" eaLnBrk="1" hangingPunct="1">
              <a:defRPr/>
            </a:pPr>
            <a:r>
              <a:rPr lang="en-US" sz="1800" dirty="0">
                <a:solidFill>
                  <a:schemeClr val="bg1">
                    <a:lumMod val="65000"/>
                  </a:schemeClr>
                </a:solidFill>
              </a:rPr>
              <a:t>2.5) Rel-18 Study/Work</a:t>
            </a: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41988" name="Text Box 3"/>
          <p:cNvSpPr txBox="1">
            <a:spLocks noChangeArrowheads="1"/>
          </p:cNvSpPr>
          <p:nvPr/>
        </p:nvSpPr>
        <p:spPr bwMode="auto">
          <a:xfrm>
            <a:off x="413850" y="3098679"/>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241789" y="2617443"/>
            <a:ext cx="8554480" cy="3520963"/>
          </a:xfrm>
        </p:spPr>
        <p:txBody>
          <a:bodyPr/>
          <a:lstStyle/>
          <a:p>
            <a:r>
              <a:rPr lang="en-US" altLang="de-DE" sz="2000" dirty="0"/>
              <a:t>Progress since SA#99:</a:t>
            </a:r>
          </a:p>
          <a:p>
            <a:pPr lvl="1">
              <a:spcBef>
                <a:spcPts val="0"/>
              </a:spcBef>
              <a:spcAft>
                <a:spcPts val="0"/>
              </a:spcAft>
            </a:pPr>
            <a:r>
              <a:rPr lang="en-US" altLang="zh-CN" sz="1400" dirty="0"/>
              <a:t>No Change. </a:t>
            </a:r>
          </a:p>
          <a:p>
            <a:pPr lvl="1">
              <a:spcBef>
                <a:spcPts val="0"/>
              </a:spcBef>
              <a:spcAft>
                <a:spcPts val="0"/>
              </a:spcAft>
            </a:pPr>
            <a:endParaRPr lang="en-US" altLang="zh-CN" sz="1400" dirty="0"/>
          </a:p>
          <a:p>
            <a:r>
              <a:rPr lang="en-US" altLang="de-DE" sz="2000" dirty="0"/>
              <a:t>RAN impacts or dependencies:</a:t>
            </a:r>
          </a:p>
          <a:p>
            <a:pPr lvl="1">
              <a:spcBef>
                <a:spcPts val="0"/>
              </a:spcBef>
              <a:spcAft>
                <a:spcPts val="300"/>
              </a:spcAft>
            </a:pPr>
            <a:r>
              <a:rPr lang="en-US" sz="1400" kern="0" dirty="0"/>
              <a:t>None</a:t>
            </a:r>
            <a:endParaRPr lang="en-US" sz="1200" strike="sngStrike" kern="0" dirty="0"/>
          </a:p>
          <a:p>
            <a:pPr marL="457200" lvl="1" indent="0">
              <a:buNone/>
            </a:pPr>
            <a:endParaRPr lang="en-US" sz="1400" dirty="0"/>
          </a:p>
          <a:p>
            <a:r>
              <a:rPr lang="en-US" altLang="de-DE" sz="2000" dirty="0"/>
              <a:t>Next steps:</a:t>
            </a:r>
          </a:p>
          <a:p>
            <a:pPr lvl="1"/>
            <a:r>
              <a:rPr lang="en-US" sz="1400" dirty="0"/>
              <a:t>Maintenance</a:t>
            </a:r>
          </a:p>
          <a:p>
            <a:pPr marL="457200" lvl="1" indent="0">
              <a:buNone/>
            </a:pPr>
            <a:r>
              <a:rPr lang="en-US" sz="1400" dirty="0"/>
              <a:t> </a:t>
            </a:r>
          </a:p>
          <a:p>
            <a:pPr marL="0" indent="0">
              <a:buNone/>
            </a:pPr>
            <a:r>
              <a:rPr lang="en-GB" altLang="zh-CN" sz="800" dirty="0"/>
              <a:t>  </a:t>
            </a:r>
            <a:endParaRPr lang="de-DE" altLang="de-DE" sz="1600" dirty="0"/>
          </a:p>
        </p:txBody>
      </p:sp>
      <p:sp>
        <p:nvSpPr>
          <p:cNvPr id="6" name="Title 5"/>
          <p:cNvSpPr>
            <a:spLocks noGrp="1"/>
          </p:cNvSpPr>
          <p:nvPr>
            <p:ph type="title"/>
          </p:nvPr>
        </p:nvSpPr>
        <p:spPr>
          <a:xfrm>
            <a:off x="179388" y="83891"/>
            <a:ext cx="7112000" cy="1143000"/>
          </a:xfrm>
        </p:spPr>
        <p:txBody>
          <a:bodyPr/>
          <a:lstStyle/>
          <a:p>
            <a:r>
              <a:rPr lang="en-GB" altLang="en-US" b="1"/>
              <a:t>2.4) Rel-17 Study/Work (1/19)</a:t>
            </a:r>
          </a:p>
        </p:txBody>
      </p:sp>
      <p:graphicFrame>
        <p:nvGraphicFramePr>
          <p:cNvPr id="5" name="Content Placeholder 8">
            <a:extLst>
              <a:ext uri="{FF2B5EF4-FFF2-40B4-BE49-F238E27FC236}">
                <a16:creationId xmlns:a16="http://schemas.microsoft.com/office/drawing/2014/main" id="{2033FE64-1FFA-48D9-81A7-04C4D37364C0}"/>
              </a:ext>
            </a:extLst>
          </p:cNvPr>
          <p:cNvGraphicFramePr>
            <a:graphicFrameLocks/>
          </p:cNvGraphicFramePr>
          <p:nvPr>
            <p:extLst>
              <p:ext uri="{D42A27DB-BD31-4B8C-83A1-F6EECF244321}">
                <p14:modId xmlns:p14="http://schemas.microsoft.com/office/powerpoint/2010/main" val="1657368835"/>
              </p:ext>
            </p:extLst>
          </p:nvPr>
        </p:nvGraphicFramePr>
        <p:xfrm>
          <a:off x="179388" y="1376363"/>
          <a:ext cx="8810068" cy="900651"/>
        </p:xfrm>
        <a:graphic>
          <a:graphicData uri="http://schemas.openxmlformats.org/drawingml/2006/table">
            <a:tbl>
              <a:tblPr firstRow="1" bandRow="1">
                <a:tableStyleId>{8FD4443E-F989-4FC4-A0C8-D5A2AF1F390B}</a:tableStyleId>
              </a:tblPr>
              <a:tblGrid>
                <a:gridCol w="1470508">
                  <a:extLst>
                    <a:ext uri="{9D8B030D-6E8A-4147-A177-3AD203B41FA5}">
                      <a16:colId xmlns:a16="http://schemas.microsoft.com/office/drawing/2014/main" val="20000"/>
                    </a:ext>
                  </a:extLst>
                </a:gridCol>
                <a:gridCol w="3877144">
                  <a:extLst>
                    <a:ext uri="{9D8B030D-6E8A-4147-A177-3AD203B41FA5}">
                      <a16:colId xmlns:a16="http://schemas.microsoft.com/office/drawing/2014/main" val="20001"/>
                    </a:ext>
                  </a:extLst>
                </a:gridCol>
                <a:gridCol w="1148081">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200" b="1" kern="1200">
                          <a:solidFill>
                            <a:schemeClr val="lt1"/>
                          </a:solidFill>
                          <a:effectLst/>
                          <a:latin typeface="+mn-lt"/>
                          <a:ea typeface="+mn-ea"/>
                          <a:cs typeface="+mn-cs"/>
                        </a:rPr>
                        <a:t>5</a:t>
                      </a:r>
                      <a:r>
                        <a:rPr lang="en-US" altLang="zh-CN" sz="1200" b="1" kern="1200">
                          <a:solidFill>
                            <a:schemeClr val="lt1"/>
                          </a:solidFill>
                          <a:effectLst/>
                          <a:latin typeface="+mn-lt"/>
                          <a:ea typeface="+mn-ea"/>
                          <a:cs typeface="+mn-cs"/>
                        </a:rPr>
                        <a:t>GSAT_ARCH</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kern="1200">
                          <a:solidFill>
                            <a:schemeClr val="lt1"/>
                          </a:solidFill>
                          <a:effectLst/>
                          <a:latin typeface="+mn-lt"/>
                          <a:ea typeface="+mn-ea"/>
                          <a:cs typeface="+mn-cs"/>
                        </a:rPr>
                        <a:t>Architecture aspects for using satellite access in 5G</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SP-200445</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91134285"/>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1"/>
            <a:ext cx="8229600" cy="4826976"/>
          </a:xfrm>
        </p:spPr>
        <p:txBody>
          <a:bodyPr/>
          <a:lstStyle/>
          <a:p>
            <a:pPr eaLnBrk="1" hangingPunct="1">
              <a:defRPr/>
            </a:pPr>
            <a:r>
              <a:rPr lang="en-GB" sz="2000" dirty="0"/>
              <a:t> 1) General aspects (events since SA#99, statistics, next meetings)</a:t>
            </a:r>
          </a:p>
          <a:p>
            <a:pPr eaLnBrk="1" hangingPunct="1">
              <a:defRPr/>
            </a:pPr>
            <a:r>
              <a:rPr lang="en-GB" sz="2000" dirty="0"/>
              <a:t> 2) SA Work Report</a:t>
            </a:r>
          </a:p>
          <a:p>
            <a:pPr lvl="1" eaLnBrk="1" hangingPunct="1">
              <a:defRPr/>
            </a:pPr>
            <a:r>
              <a:rPr lang="en-GB" sz="1800" dirty="0"/>
              <a:t>2.1) Rel-14 and before Maintenance</a:t>
            </a:r>
          </a:p>
          <a:p>
            <a:pPr lvl="1" eaLnBrk="1" hangingPunct="1">
              <a:defRPr/>
            </a:pPr>
            <a:r>
              <a:rPr lang="en-GB" sz="1800" dirty="0"/>
              <a:t>2.2) Rel-15 Work and Maintenance </a:t>
            </a:r>
          </a:p>
          <a:p>
            <a:pPr lvl="1" eaLnBrk="1" hangingPunct="1">
              <a:defRPr/>
            </a:pPr>
            <a:r>
              <a:rPr lang="en-GB" sz="1800" dirty="0"/>
              <a:t>2.3) Rel-16 Work and Maintenance</a:t>
            </a:r>
          </a:p>
          <a:p>
            <a:pPr lvl="1" eaLnBrk="1" hangingPunct="1">
              <a:defRPr/>
            </a:pPr>
            <a:r>
              <a:rPr lang="en-GB" sz="1800" dirty="0"/>
              <a:t>2.4) Rel-17 Study/Work</a:t>
            </a:r>
          </a:p>
          <a:p>
            <a:pPr lvl="1" eaLnBrk="1" hangingPunct="1">
              <a:defRPr/>
            </a:pPr>
            <a:r>
              <a:rPr lang="en-GB" sz="1800" dirty="0"/>
              <a:t>2.5) Rel-18 Study/Work</a:t>
            </a:r>
          </a:p>
          <a:p>
            <a:pPr lvl="1" eaLnBrk="1" hangingPunct="1">
              <a:defRPr/>
            </a:pPr>
            <a:r>
              <a:rPr lang="en-GB" sz="1800" dirty="0"/>
              <a:t>2.6) IETF Dependency Update</a:t>
            </a:r>
          </a:p>
          <a:p>
            <a:pPr eaLnBrk="1" hangingPunct="1">
              <a:defRPr/>
            </a:pPr>
            <a:r>
              <a:rPr lang="en-GB" sz="2000" dirty="0"/>
              <a:t> 3) SA2 Work Planning</a:t>
            </a:r>
          </a:p>
          <a:p>
            <a:pPr eaLnBrk="1" hangingPunct="1">
              <a:defRPr/>
            </a:pPr>
            <a:r>
              <a:rPr lang="en-GB" sz="2000" dirty="0"/>
              <a:t> 4) Documents for Information and Approval</a:t>
            </a:r>
          </a:p>
          <a:p>
            <a:pPr eaLnBrk="1" hangingPunct="1">
              <a:defRPr/>
            </a:pPr>
            <a:r>
              <a:rPr lang="en-GB" sz="2000" dirty="0"/>
              <a:t> 5) Collected Items requiring action from SA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sz="half" idx="1"/>
            <p:extLst>
              <p:ext uri="{D42A27DB-BD31-4B8C-83A1-F6EECF244321}">
                <p14:modId xmlns:p14="http://schemas.microsoft.com/office/powerpoint/2010/main" val="915199372"/>
              </p:ext>
            </p:extLst>
          </p:nvPr>
        </p:nvGraphicFramePr>
        <p:xfrm>
          <a:off x="179388" y="1376363"/>
          <a:ext cx="8810067" cy="1443038"/>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20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200" b="1" kern="1200" err="1">
                          <a:solidFill>
                            <a:schemeClr val="lt1"/>
                          </a:solidFill>
                          <a:effectLst/>
                          <a:latin typeface="+mn-lt"/>
                          <a:ea typeface="+mn-ea"/>
                          <a:cs typeface="+mn-cs"/>
                        </a:rPr>
                        <a:t>FS_enh</a:t>
                      </a:r>
                      <a:r>
                        <a:rPr lang="en-US" altLang="zh-CN" sz="1200" b="1" kern="1200" err="1">
                          <a:solidFill>
                            <a:schemeClr val="lt1"/>
                          </a:solidFill>
                          <a:effectLst/>
                          <a:latin typeface="+mn-lt"/>
                          <a:ea typeface="+mn-ea"/>
                          <a:cs typeface="+mn-cs"/>
                        </a:rPr>
                        <a:t>_EC</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kern="1200">
                          <a:solidFill>
                            <a:schemeClr val="lt1"/>
                          </a:solidFill>
                          <a:effectLst/>
                          <a:latin typeface="+mn-lt"/>
                          <a:ea typeface="+mn-ea"/>
                          <a:cs typeface="+mn-cs"/>
                        </a:rPr>
                        <a:t>Study on enhancement of support for Edge Computing in 5GC</a:t>
                      </a:r>
                      <a:endParaRPr lang="de-DE" altLang="zh-CN"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Dec, 2020</a:t>
                      </a:r>
                      <a:endParaRPr lang="en-US" sz="1200" b="1" i="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SP-200093</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GB" altLang="zh-CN" sz="1200"/>
                        <a:t> </a:t>
                      </a:r>
                      <a:r>
                        <a:rPr lang="en-US" altLang="zh-CN" sz="1200" b="1"/>
                        <a:t>eEdge_5GC</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kern="1200">
                          <a:solidFill>
                            <a:schemeClr val="bg1"/>
                          </a:solidFill>
                          <a:effectLst/>
                          <a:latin typeface="+mn-lt"/>
                          <a:ea typeface="+mn-ea"/>
                          <a:cs typeface="+mn-cs"/>
                        </a:rPr>
                        <a:t>Enhancement of support for Edge Computing in 5G Core network</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a:t>
                      </a:r>
                      <a:r>
                        <a:rPr lang="en-US" altLang="zh-CN" sz="1200" b="1" kern="1200">
                          <a:solidFill>
                            <a:srgbClr val="7030A0"/>
                          </a:solidFill>
                          <a:latin typeface="+mn-lt"/>
                          <a:ea typeface="+mn-ea"/>
                          <a:cs typeface="+mn-cs"/>
                        </a:rPr>
                        <a:t>-</a:t>
                      </a:r>
                      <a:r>
                        <a:rPr lang="en-US" sz="1200" b="1" kern="1200">
                          <a:solidFill>
                            <a:srgbClr val="7030A0"/>
                          </a:solidFill>
                          <a:latin typeface="+mn-lt"/>
                          <a:ea typeface="+mn-ea"/>
                          <a:cs typeface="+mn-cs"/>
                        </a:rPr>
                        <a:t>&gt;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a:ln>
                            <a:noFill/>
                          </a:ln>
                          <a:solidFill>
                            <a:prstClr val="white"/>
                          </a:solidFill>
                          <a:effectLst/>
                          <a:uLnTx/>
                          <a:uFillTx/>
                          <a:latin typeface="+mn-lt"/>
                          <a:ea typeface="+mn-ea"/>
                          <a:cs typeface="+mn-cs"/>
                        </a:rPr>
                        <a:t>SP-201107</a:t>
                      </a:r>
                      <a:endParaRPr lang="en-US" altLang="zh-CN" sz="1200" b="1" i="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793443414"/>
                  </a:ext>
                </a:extLst>
              </a:tr>
            </a:tbl>
          </a:graphicData>
        </a:graphic>
      </p:graphicFrame>
      <p:sp>
        <p:nvSpPr>
          <p:cNvPr id="29716" name="Content Placeholder 7"/>
          <p:cNvSpPr>
            <a:spLocks noGrp="1"/>
          </p:cNvSpPr>
          <p:nvPr>
            <p:ph sz="half" idx="2"/>
          </p:nvPr>
        </p:nvSpPr>
        <p:spPr>
          <a:xfrm>
            <a:off x="434974" y="3050697"/>
            <a:ext cx="8554480" cy="3177384"/>
          </a:xfrm>
        </p:spPr>
        <p:txBody>
          <a:bodyPr/>
          <a:lstStyle/>
          <a:p>
            <a:pPr>
              <a:spcBef>
                <a:spcPts val="0"/>
              </a:spcBef>
              <a:spcAft>
                <a:spcPts val="0"/>
              </a:spcAft>
            </a:pPr>
            <a:r>
              <a:rPr lang="de-DE" altLang="de-DE" sz="2000" dirty="0"/>
              <a:t>Progress since SA#99:</a:t>
            </a:r>
          </a:p>
          <a:p>
            <a:pPr lvl="1">
              <a:spcBef>
                <a:spcPts val="0"/>
              </a:spcBef>
              <a:spcAft>
                <a:spcPts val="0"/>
              </a:spcAft>
            </a:pPr>
            <a:r>
              <a:rPr lang="en-US" altLang="zh-CN" sz="1400" dirty="0"/>
              <a:t>No change. </a:t>
            </a:r>
          </a:p>
          <a:p>
            <a:pPr marL="457200" lvl="1" indent="0">
              <a:spcBef>
                <a:spcPts val="0"/>
              </a:spcBef>
              <a:spcAft>
                <a:spcPts val="0"/>
              </a:spcAft>
              <a:buNone/>
            </a:pPr>
            <a:r>
              <a:rPr lang="en-US" altLang="zh-CN" sz="1400" dirty="0"/>
              <a:t> </a:t>
            </a:r>
          </a:p>
          <a:p>
            <a:pPr>
              <a:spcBef>
                <a:spcPts val="0"/>
              </a:spcBef>
              <a:spcAft>
                <a:spcPts val="0"/>
              </a:spcAft>
            </a:pPr>
            <a:r>
              <a:rPr lang="en-US" sz="2000" dirty="0"/>
              <a:t>RAN impacts and dependencies:</a:t>
            </a:r>
            <a:endParaRPr lang="de-DE" sz="2000" dirty="0"/>
          </a:p>
          <a:p>
            <a:pPr lvl="1">
              <a:spcBef>
                <a:spcPts val="0"/>
              </a:spcBef>
              <a:spcAft>
                <a:spcPts val="600"/>
              </a:spcAft>
            </a:pPr>
            <a:r>
              <a:rPr lang="en-US" sz="1400" dirty="0"/>
              <a:t>None identified</a:t>
            </a:r>
          </a:p>
          <a:p>
            <a:pPr marL="457200" lvl="1" indent="0">
              <a:spcBef>
                <a:spcPts val="0"/>
              </a:spcBef>
              <a:spcAft>
                <a:spcPts val="600"/>
              </a:spcAft>
              <a:buNone/>
            </a:pPr>
            <a:endParaRPr lang="en-US" sz="1400" dirty="0"/>
          </a:p>
          <a:p>
            <a:pPr lvl="0">
              <a:spcBef>
                <a:spcPts val="0"/>
              </a:spcBef>
              <a:spcAft>
                <a:spcPts val="0"/>
              </a:spcAft>
            </a:pPr>
            <a:r>
              <a:rPr lang="de-DE" sz="2000" dirty="0"/>
              <a:t>Next steps:</a:t>
            </a:r>
          </a:p>
          <a:p>
            <a:pPr lvl="1"/>
            <a:r>
              <a:rPr lang="en-US" sz="1400" dirty="0"/>
              <a:t>Maintenance</a:t>
            </a:r>
          </a:p>
        </p:txBody>
      </p:sp>
      <p:sp>
        <p:nvSpPr>
          <p:cNvPr id="6" name="Title 1">
            <a:extLst>
              <a:ext uri="{FF2B5EF4-FFF2-40B4-BE49-F238E27FC236}">
                <a16:creationId xmlns:a16="http://schemas.microsoft.com/office/drawing/2014/main" id="{9DCA2BC4-B078-4670-AE66-CA34B3F0CF4A}"/>
              </a:ext>
            </a:extLst>
          </p:cNvPr>
          <p:cNvSpPr txBox="1">
            <a:spLocks/>
          </p:cNvSpPr>
          <p:nvPr/>
        </p:nvSpPr>
        <p:spPr bwMode="auto">
          <a:xfrm>
            <a:off x="80756" y="180230"/>
            <a:ext cx="7249716"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GB" altLang="en-US" b="1"/>
              <a:t>2.4) Rel-17 Study/Work (2/19)</a:t>
            </a:r>
            <a:endParaRPr lang="en-GB" altLang="en-US" b="1" kern="0"/>
          </a:p>
        </p:txBody>
      </p:sp>
    </p:spTree>
    <p:extLst>
      <p:ext uri="{BB962C8B-B14F-4D97-AF65-F5344CB8AC3E}">
        <p14:creationId xmlns:p14="http://schemas.microsoft.com/office/powerpoint/2010/main" val="2751961909"/>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179388" y="2732315"/>
            <a:ext cx="8554480" cy="3549732"/>
          </a:xfrm>
        </p:spPr>
        <p:txBody>
          <a:bodyPr/>
          <a:lstStyle/>
          <a:p>
            <a:r>
              <a:rPr lang="en-US" altLang="de-DE" sz="1800" dirty="0"/>
              <a:t>Progress since SA#99:</a:t>
            </a:r>
          </a:p>
          <a:p>
            <a:pPr lvl="1">
              <a:spcBef>
                <a:spcPts val="0"/>
              </a:spcBef>
              <a:spcAft>
                <a:spcPts val="0"/>
              </a:spcAft>
            </a:pPr>
            <a:r>
              <a:rPr lang="en-US" altLang="zh-CN" sz="1400" dirty="0"/>
              <a:t>No change.</a:t>
            </a:r>
            <a:endParaRPr lang="en-US" sz="1400" dirty="0">
              <a:solidFill>
                <a:srgbClr val="FF0000"/>
              </a:solidFill>
            </a:endParaRPr>
          </a:p>
          <a:p>
            <a:pPr lvl="1">
              <a:spcBef>
                <a:spcPts val="0"/>
              </a:spcBef>
              <a:spcAft>
                <a:spcPts val="0"/>
              </a:spcAft>
            </a:pPr>
            <a:endParaRPr lang="en-US" sz="1400" dirty="0">
              <a:solidFill>
                <a:srgbClr val="FF0000"/>
              </a:solidFill>
            </a:endParaRPr>
          </a:p>
          <a:p>
            <a:r>
              <a:rPr lang="en-US" altLang="de-DE" sz="1800" dirty="0"/>
              <a:t>RAN impacts or dependencies:</a:t>
            </a:r>
          </a:p>
          <a:p>
            <a:pPr lvl="1">
              <a:spcBef>
                <a:spcPts val="0"/>
              </a:spcBef>
              <a:spcAft>
                <a:spcPts val="600"/>
              </a:spcAft>
            </a:pPr>
            <a:r>
              <a:rPr lang="en-US" sz="1400" dirty="0"/>
              <a:t>Based on agreed CRs.</a:t>
            </a:r>
          </a:p>
          <a:p>
            <a:pPr lvl="1">
              <a:spcBef>
                <a:spcPts val="0"/>
              </a:spcBef>
              <a:spcAft>
                <a:spcPts val="600"/>
              </a:spcAft>
            </a:pPr>
            <a:endParaRPr lang="en-US" sz="1400" dirty="0"/>
          </a:p>
          <a:p>
            <a:r>
              <a:rPr lang="en-US" altLang="de-DE" sz="1800" dirty="0"/>
              <a:t>Next steps:</a:t>
            </a:r>
          </a:p>
          <a:p>
            <a:pPr lvl="1">
              <a:spcBef>
                <a:spcPts val="0"/>
              </a:spcBef>
              <a:spcAft>
                <a:spcPts val="0"/>
              </a:spcAft>
            </a:pPr>
            <a:r>
              <a:rPr lang="en-US" altLang="zh-CN" sz="1400" dirty="0"/>
              <a:t>Maintenance</a:t>
            </a:r>
          </a:p>
        </p:txBody>
      </p:sp>
      <p:sp>
        <p:nvSpPr>
          <p:cNvPr id="6" name="Title 5"/>
          <p:cNvSpPr>
            <a:spLocks noGrp="1"/>
          </p:cNvSpPr>
          <p:nvPr>
            <p:ph type="title"/>
          </p:nvPr>
        </p:nvSpPr>
        <p:spPr>
          <a:xfrm>
            <a:off x="179388" y="83891"/>
            <a:ext cx="7112000" cy="1143000"/>
          </a:xfrm>
        </p:spPr>
        <p:txBody>
          <a:bodyPr/>
          <a:lstStyle/>
          <a:p>
            <a:r>
              <a:rPr lang="en-GB" altLang="en-US" b="1"/>
              <a:t>2.4) Rel-17 Study/Work (3/19)</a:t>
            </a:r>
            <a:endParaRPr lang="en-US" altLang="de-DE" b="1"/>
          </a:p>
        </p:txBody>
      </p:sp>
      <p:graphicFrame>
        <p:nvGraphicFramePr>
          <p:cNvPr id="5" name="Content Placeholder 8">
            <a:extLst>
              <a:ext uri="{FF2B5EF4-FFF2-40B4-BE49-F238E27FC236}">
                <a16:creationId xmlns:a16="http://schemas.microsoft.com/office/drawing/2014/main" id="{2033FE64-1FFA-48D9-81A7-04C4D37364C0}"/>
              </a:ext>
            </a:extLst>
          </p:cNvPr>
          <p:cNvGraphicFramePr>
            <a:graphicFrameLocks/>
          </p:cNvGraphicFramePr>
          <p:nvPr>
            <p:extLst>
              <p:ext uri="{D42A27DB-BD31-4B8C-83A1-F6EECF244321}">
                <p14:modId xmlns:p14="http://schemas.microsoft.com/office/powerpoint/2010/main" val="3707448376"/>
              </p:ext>
            </p:extLst>
          </p:nvPr>
        </p:nvGraphicFramePr>
        <p:xfrm>
          <a:off x="179388" y="1376363"/>
          <a:ext cx="8810067" cy="1183174"/>
        </p:xfrm>
        <a:graphic>
          <a:graphicData uri="http://schemas.openxmlformats.org/drawingml/2006/table">
            <a:tbl>
              <a:tblPr firstRow="1" bandRow="1">
                <a:tableStyleId>{8FD4443E-F989-4FC4-A0C8-D5A2AF1F390B}</a:tableStyleId>
              </a:tblPr>
              <a:tblGrid>
                <a:gridCol w="991044">
                  <a:extLst>
                    <a:ext uri="{9D8B030D-6E8A-4147-A177-3AD203B41FA5}">
                      <a16:colId xmlns:a16="http://schemas.microsoft.com/office/drawing/2014/main" val="20000"/>
                    </a:ext>
                  </a:extLst>
                </a:gridCol>
                <a:gridCol w="4356608">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11595">
                <a:tc>
                  <a:txBody>
                    <a:bodyPr/>
                    <a:lstStyle/>
                    <a:p>
                      <a:r>
                        <a:rPr lang="en-US" sz="120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20939">
                <a:tc>
                  <a:txBody>
                    <a:bodyPr/>
                    <a:lstStyle/>
                    <a:p>
                      <a:r>
                        <a:rPr lang="en-US" sz="1200" b="1" kern="1200" err="1">
                          <a:solidFill>
                            <a:schemeClr val="lt1"/>
                          </a:solidFill>
                          <a:effectLst/>
                          <a:latin typeface="+mn-lt"/>
                          <a:ea typeface="+mn-ea"/>
                          <a:cs typeface="+mn-cs"/>
                        </a:rPr>
                        <a:t>FS_IIoT</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a:solidFill>
                            <a:schemeClr val="bg1"/>
                          </a:solidFill>
                          <a:effectLst/>
                          <a:latin typeface="+mn-lt"/>
                          <a:ea typeface="+mn-ea"/>
                          <a:cs typeface="+mn-cs"/>
                        </a:rPr>
                        <a:t>Study on enhanced support of Industrial IoT - TSC/URLLC enhancements</a:t>
                      </a:r>
                      <a:endParaRPr lang="en-US" altLang="zh-CN"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Mar,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SP-200298</a:t>
                      </a:r>
                      <a:endParaRPr lang="en-US" sz="1200" b="1" i="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41111">
                <a:tc>
                  <a:txBody>
                    <a:bodyPr/>
                    <a:lstStyle/>
                    <a:p>
                      <a:r>
                        <a:rPr lang="en-US" sz="1200" b="1" kern="1200" err="1">
                          <a:solidFill>
                            <a:schemeClr val="lt1"/>
                          </a:solidFill>
                          <a:effectLst/>
                          <a:latin typeface="+mn-lt"/>
                          <a:ea typeface="+mn-ea"/>
                          <a:cs typeface="+mn-cs"/>
                        </a:rPr>
                        <a:t>IIoT</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a:solidFill>
                            <a:schemeClr val="lt1"/>
                          </a:solidFill>
                          <a:effectLst/>
                          <a:latin typeface="+mn-lt"/>
                          <a:ea typeface="+mn-ea"/>
                          <a:cs typeface="+mn-cs"/>
                        </a:rPr>
                        <a:t>Study on enhanced support of Industrial Internet of Things</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ctr" defTabSz="914400" rtl="0" eaLnBrk="1" latinLnBrk="0" hangingPunct="1"/>
                      <a:r>
                        <a:rPr kumimoji="0" lang="en-US" sz="1200" b="1" i="0" u="none" strike="noStrike" kern="1200" cap="none" spc="0" normalizeH="0" baseline="0">
                          <a:ln>
                            <a:noFill/>
                          </a:ln>
                          <a:solidFill>
                            <a:prstClr val="white"/>
                          </a:solidFill>
                          <a:effectLst/>
                          <a:uLnTx/>
                          <a:uFillTx/>
                          <a:latin typeface="+mn-lt"/>
                          <a:ea typeface="+mn-ea"/>
                          <a:cs typeface="+mn-cs"/>
                        </a:rPr>
                        <a:t>SP-200973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90933370"/>
                  </a:ext>
                </a:extLst>
              </a:tr>
            </a:tbl>
          </a:graphicData>
        </a:graphic>
      </p:graphicFrame>
    </p:spTree>
    <p:extLst>
      <p:ext uri="{BB962C8B-B14F-4D97-AF65-F5344CB8AC3E}">
        <p14:creationId xmlns:p14="http://schemas.microsoft.com/office/powerpoint/2010/main" val="4286276675"/>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a:t>2.4) Rel-17 Study/Work (4/19)</a:t>
            </a:r>
            <a:endParaRPr lang="de-DE" altLang="de-DE" b="1"/>
          </a:p>
        </p:txBody>
      </p:sp>
      <p:sp>
        <p:nvSpPr>
          <p:cNvPr id="31764" name="Content Placeholder 7"/>
          <p:cNvSpPr>
            <a:spLocks noGrp="1"/>
          </p:cNvSpPr>
          <p:nvPr>
            <p:ph sz="half" idx="2"/>
          </p:nvPr>
        </p:nvSpPr>
        <p:spPr>
          <a:xfrm>
            <a:off x="271598" y="2606040"/>
            <a:ext cx="8464029" cy="3746192"/>
          </a:xfrm>
        </p:spPr>
        <p:txBody>
          <a:bodyPr/>
          <a:lstStyle/>
          <a:p>
            <a:pPr>
              <a:spcBef>
                <a:spcPts val="0"/>
              </a:spcBef>
              <a:spcAft>
                <a:spcPts val="400"/>
              </a:spcAft>
            </a:pPr>
            <a:r>
              <a:rPr lang="de-DE" altLang="de-DE" sz="2000" dirty="0"/>
              <a:t>Progress since SA#99:</a:t>
            </a:r>
          </a:p>
          <a:p>
            <a:pPr lvl="1">
              <a:spcBef>
                <a:spcPts val="0"/>
              </a:spcBef>
              <a:spcAft>
                <a:spcPts val="400"/>
              </a:spcAft>
            </a:pPr>
            <a:r>
              <a:rPr lang="en-US" altLang="ko-KR" sz="1400" dirty="0"/>
              <a:t>No change.</a:t>
            </a:r>
          </a:p>
          <a:p>
            <a:pPr marL="457200" lvl="1" indent="0">
              <a:spcBef>
                <a:spcPts val="0"/>
              </a:spcBef>
              <a:spcAft>
                <a:spcPts val="400"/>
              </a:spcAft>
              <a:buNone/>
            </a:pPr>
            <a:endParaRPr lang="en-US" altLang="ko-KR" sz="1400" dirty="0"/>
          </a:p>
          <a:p>
            <a:pPr>
              <a:spcBef>
                <a:spcPts val="0"/>
              </a:spcBef>
              <a:spcAft>
                <a:spcPts val="400"/>
              </a:spcAft>
            </a:pPr>
            <a:r>
              <a:rPr lang="de-DE" altLang="de-DE" sz="2000" dirty="0"/>
              <a:t>RAN impacts or dependencies:</a:t>
            </a:r>
          </a:p>
          <a:p>
            <a:pPr lvl="1">
              <a:spcBef>
                <a:spcPts val="0"/>
              </a:spcBef>
              <a:spcAft>
                <a:spcPts val="400"/>
              </a:spcAft>
            </a:pPr>
            <a:r>
              <a:rPr lang="en-US" altLang="zh-CN" sz="1400" dirty="0"/>
              <a:t>RAN impacts as per agreed CRs.</a:t>
            </a:r>
          </a:p>
          <a:p>
            <a:pPr marL="457200" lvl="1" indent="0">
              <a:spcBef>
                <a:spcPts val="0"/>
              </a:spcBef>
              <a:spcAft>
                <a:spcPts val="400"/>
              </a:spcAft>
              <a:buNone/>
            </a:pPr>
            <a:endParaRPr lang="en-US" altLang="zh-CN" sz="1400" dirty="0"/>
          </a:p>
          <a:p>
            <a:pPr>
              <a:spcBef>
                <a:spcPts val="0"/>
              </a:spcBef>
              <a:spcAft>
                <a:spcPts val="400"/>
              </a:spcAft>
            </a:pPr>
            <a:r>
              <a:rPr lang="de-DE" altLang="de-DE" sz="2000" dirty="0"/>
              <a:t>Next steps:</a:t>
            </a:r>
          </a:p>
          <a:p>
            <a:pPr lvl="1">
              <a:spcBef>
                <a:spcPts val="0"/>
              </a:spcBef>
              <a:spcAft>
                <a:spcPts val="400"/>
              </a:spcAft>
            </a:pPr>
            <a:r>
              <a:rPr lang="en-US" altLang="zh-CN" sz="1400" dirty="0"/>
              <a:t>Maintenance.</a:t>
            </a:r>
          </a:p>
          <a:p>
            <a:pPr marL="457200" lvl="1" indent="0">
              <a:spcBef>
                <a:spcPts val="0"/>
              </a:spcBef>
              <a:spcAft>
                <a:spcPts val="400"/>
              </a:spcAft>
              <a:buNone/>
            </a:pPr>
            <a:endParaRPr lang="de-DE" altLang="de-DE" sz="1600" dirty="0"/>
          </a:p>
        </p:txBody>
      </p:sp>
      <p:graphicFrame>
        <p:nvGraphicFramePr>
          <p:cNvPr id="5" name="Content Placeholder 8"/>
          <p:cNvGraphicFramePr>
            <a:graphicFrameLocks/>
          </p:cNvGraphicFramePr>
          <p:nvPr>
            <p:extLst>
              <p:ext uri="{D42A27DB-BD31-4B8C-83A1-F6EECF244321}">
                <p14:modId xmlns:p14="http://schemas.microsoft.com/office/powerpoint/2010/main" val="2511185906"/>
              </p:ext>
            </p:extLst>
          </p:nvPr>
        </p:nvGraphicFramePr>
        <p:xfrm>
          <a:off x="271598" y="1312354"/>
          <a:ext cx="8634196" cy="120164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3916401">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210790">
                <a:tc>
                  <a:txBody>
                    <a:bodyPr/>
                    <a:lstStyle/>
                    <a:p>
                      <a:r>
                        <a:rPr lang="en-US" sz="120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81428">
                <a:tc>
                  <a:txBody>
                    <a:bodyPr/>
                    <a:lstStyle/>
                    <a:p>
                      <a:r>
                        <a:rPr lang="en-US" altLang="ko-KR" sz="1200" b="1" kern="1200">
                          <a:solidFill>
                            <a:schemeClr val="lt1"/>
                          </a:solidFill>
                          <a:effectLst/>
                          <a:latin typeface="+mn-lt"/>
                          <a:ea typeface="+mn-ea"/>
                          <a:cs typeface="+mn-cs"/>
                        </a:rPr>
                        <a:t>FS_5G_ProSe</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1" kern="1200">
                          <a:solidFill>
                            <a:schemeClr val="lt1"/>
                          </a:solidFill>
                          <a:effectLst/>
                          <a:latin typeface="+mn-lt"/>
                          <a:ea typeface="+mn-ea"/>
                          <a:cs typeface="+mn-cs"/>
                        </a:rPr>
                        <a:t>Study on System enhancement for Proximity based Services in 5GS</a:t>
                      </a:r>
                      <a:r>
                        <a:rPr lang="en-GB" altLang="ko-KR" sz="1200" b="1" kern="1200">
                          <a:solidFill>
                            <a:schemeClr val="lt1"/>
                          </a:solidFill>
                          <a:effectLst/>
                          <a:latin typeface="+mn-lt"/>
                          <a:ea typeface="+mn-ea"/>
                          <a:cs typeface="+mn-cs"/>
                        </a:rPr>
                        <a:t> (FS_5G_ProSe)</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bg1"/>
                          </a:solidFill>
                          <a:effectLst/>
                          <a:uLnTx/>
                          <a:uFillTx/>
                          <a:latin typeface="+mn-lt"/>
                          <a:ea typeface="+mn-ea"/>
                          <a:cs typeface="+mn-cs"/>
                        </a:rPr>
                        <a:t>Mar, 2021</a:t>
                      </a:r>
                      <a:endParaRPr kumimoji="0" lang="en-US" sz="1200" b="1" i="0" u="none" strike="noStrike" kern="1200" cap="none" spc="0" normalizeH="0" baseline="0">
                        <a:ln>
                          <a:noFill/>
                        </a:ln>
                        <a:solidFill>
                          <a:schemeClr val="bg1"/>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SP-190443</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81428">
                <a:tc>
                  <a:txBody>
                    <a:bodyPr/>
                    <a:lstStyle/>
                    <a:p>
                      <a:r>
                        <a:rPr lang="en-US" altLang="ko-KR" sz="1200" b="1" kern="1200">
                          <a:solidFill>
                            <a:schemeClr val="lt1"/>
                          </a:solidFill>
                          <a:effectLst/>
                          <a:latin typeface="+mn-lt"/>
                          <a:ea typeface="+mn-ea"/>
                          <a:cs typeface="+mn-cs"/>
                        </a:rPr>
                        <a:t>5G_ProSe</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1" kern="1200">
                          <a:solidFill>
                            <a:schemeClr val="lt1"/>
                          </a:solidFill>
                          <a:effectLst/>
                          <a:latin typeface="+mn-lt"/>
                          <a:ea typeface="+mn-ea"/>
                          <a:cs typeface="+mn-cs"/>
                        </a:rPr>
                        <a:t>Proximity based Services in 5GS</a:t>
                      </a:r>
                      <a:r>
                        <a:rPr lang="en-GB" altLang="ko-KR" sz="1200" b="1" kern="1200">
                          <a:solidFill>
                            <a:schemeClr val="lt1"/>
                          </a:solidFill>
                          <a:effectLst/>
                          <a:latin typeface="+mn-lt"/>
                          <a:ea typeface="+mn-ea"/>
                          <a:cs typeface="+mn-cs"/>
                        </a:rPr>
                        <a:t> (5G_ProSe)</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a:ln>
                            <a:noFill/>
                          </a:ln>
                          <a:solidFill>
                            <a:prstClr val="white"/>
                          </a:solidFill>
                          <a:effectLst/>
                          <a:uLnTx/>
                          <a:uFillTx/>
                          <a:latin typeface="+mn-lt"/>
                          <a:ea typeface="+mn-ea"/>
                          <a:cs typeface="+mn-cs"/>
                        </a:rPr>
                        <a:t>SP-201132</a:t>
                      </a:r>
                      <a:endParaRPr lang="en-US" altLang="zh-CN"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133570334"/>
                  </a:ext>
                </a:extLst>
              </a:tr>
            </a:tbl>
          </a:graphicData>
        </a:graphic>
      </p:graphicFrame>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a:t>2.4) Rel-17 Study/Work (5/19)</a:t>
            </a: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202932839"/>
              </p:ext>
            </p:extLst>
          </p:nvPr>
        </p:nvGraphicFramePr>
        <p:xfrm>
          <a:off x="179388" y="1376363"/>
          <a:ext cx="8810067" cy="100029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0">
                <a:tc>
                  <a:txBody>
                    <a:bodyPr/>
                    <a:lstStyle/>
                    <a:p>
                      <a:r>
                        <a:rPr lang="en-US" sz="12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r>
                        <a:rPr lang="en-US" sz="1200" b="1" kern="1200">
                          <a:solidFill>
                            <a:schemeClr val="lt1"/>
                          </a:solidFill>
                          <a:effectLst/>
                          <a:latin typeface="+mn-lt"/>
                          <a:ea typeface="+mn-ea"/>
                          <a:cs typeface="+mn-cs"/>
                        </a:rPr>
                        <a:t>FS_MUSIM</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a:solidFill>
                            <a:schemeClr val="lt1"/>
                          </a:solidFill>
                          <a:effectLst/>
                          <a:latin typeface="+mn-lt"/>
                          <a:ea typeface="+mn-ea"/>
                          <a:cs typeface="+mn-cs"/>
                        </a:rPr>
                        <a:t>Study on system enabler for Multi-USIM devices</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Mar, 2021</a:t>
                      </a:r>
                      <a:endParaRPr kumimoji="0" lang="en-US"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SP-200091</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0">
                <a:tc>
                  <a:txBody>
                    <a:bodyPr/>
                    <a:lstStyle/>
                    <a:p>
                      <a:r>
                        <a:rPr lang="en-US" sz="1200" b="1" kern="1200">
                          <a:solidFill>
                            <a:schemeClr val="lt1"/>
                          </a:solidFill>
                          <a:effectLst/>
                          <a:latin typeface="+mn-lt"/>
                          <a:ea typeface="+mn-ea"/>
                          <a:cs typeface="+mn-cs"/>
                        </a:rPr>
                        <a:t>MUSIM</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System enablers for Multi-USIM devices</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SP-200978</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546055237"/>
                  </a:ext>
                </a:extLst>
              </a:tr>
            </a:tbl>
          </a:graphicData>
        </a:graphic>
      </p:graphicFrame>
      <p:sp>
        <p:nvSpPr>
          <p:cNvPr id="29716" name="Content Placeholder 7"/>
          <p:cNvSpPr>
            <a:spLocks noGrp="1"/>
          </p:cNvSpPr>
          <p:nvPr>
            <p:ph sz="half" idx="2"/>
          </p:nvPr>
        </p:nvSpPr>
        <p:spPr>
          <a:xfrm>
            <a:off x="434975" y="2515278"/>
            <a:ext cx="8554480" cy="3786668"/>
          </a:xfrm>
        </p:spPr>
        <p:txBody>
          <a:bodyPr/>
          <a:lstStyle/>
          <a:p>
            <a:pPr>
              <a:spcBef>
                <a:spcPts val="0"/>
              </a:spcBef>
              <a:spcAft>
                <a:spcPts val="0"/>
              </a:spcAft>
            </a:pPr>
            <a:r>
              <a:rPr lang="de-DE" altLang="de-DE" sz="2000" dirty="0"/>
              <a:t>Progress since SA#99:</a:t>
            </a:r>
          </a:p>
          <a:p>
            <a:pPr lvl="1">
              <a:spcBef>
                <a:spcPts val="0"/>
              </a:spcBef>
              <a:spcAft>
                <a:spcPts val="300"/>
              </a:spcAft>
            </a:pPr>
            <a:r>
              <a:rPr lang="en-US" altLang="de-DE" sz="1400" dirty="0"/>
              <a:t>No Change.</a:t>
            </a:r>
          </a:p>
          <a:p>
            <a:pPr marL="457200" lvl="1" indent="0">
              <a:spcBef>
                <a:spcPts val="0"/>
              </a:spcBef>
              <a:spcAft>
                <a:spcPts val="300"/>
              </a:spcAft>
              <a:buNone/>
            </a:pPr>
            <a:endParaRPr lang="en-US" altLang="de-DE" sz="1400" dirty="0"/>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300"/>
              </a:spcAft>
            </a:pPr>
            <a:r>
              <a:rPr lang="en-US" sz="1400" dirty="0"/>
              <a:t>None.</a:t>
            </a:r>
          </a:p>
          <a:p>
            <a:pPr marL="457200" lvl="1" indent="0">
              <a:spcBef>
                <a:spcPts val="0"/>
              </a:spcBef>
              <a:spcAft>
                <a:spcPts val="300"/>
              </a:spcAft>
              <a:buNone/>
            </a:pPr>
            <a:endParaRPr lang="en-US" sz="1400" dirty="0"/>
          </a:p>
          <a:p>
            <a:pPr lvl="0">
              <a:spcBef>
                <a:spcPts val="0"/>
              </a:spcBef>
              <a:spcAft>
                <a:spcPts val="0"/>
              </a:spcAft>
            </a:pPr>
            <a:r>
              <a:rPr lang="de-DE" sz="2000" dirty="0"/>
              <a:t>Next steps:</a:t>
            </a:r>
          </a:p>
          <a:p>
            <a:pPr lvl="1">
              <a:spcBef>
                <a:spcPts val="0"/>
              </a:spcBef>
              <a:spcAft>
                <a:spcPts val="400"/>
              </a:spcAft>
            </a:pPr>
            <a:r>
              <a:rPr lang="en-US" altLang="zh-CN" sz="1400" dirty="0"/>
              <a:t>Maintenance.</a:t>
            </a:r>
          </a:p>
        </p:txBody>
      </p:sp>
    </p:spTree>
    <p:extLst>
      <p:ext uri="{BB962C8B-B14F-4D97-AF65-F5344CB8AC3E}">
        <p14:creationId xmlns:p14="http://schemas.microsoft.com/office/powerpoint/2010/main" val="2894641529"/>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a:t>2.4) Rel-17 Study/Work (6/19)</a:t>
            </a: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154339728"/>
              </p:ext>
            </p:extLst>
          </p:nvPr>
        </p:nvGraphicFramePr>
        <p:xfrm>
          <a:off x="179388" y="1284923"/>
          <a:ext cx="8810067" cy="136605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0">
                <a:tc>
                  <a:txBody>
                    <a:bodyPr/>
                    <a:lstStyle/>
                    <a:p>
                      <a:r>
                        <a:rPr lang="en-US" sz="120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31933">
                <a:tc>
                  <a:txBody>
                    <a:bodyPr/>
                    <a:lstStyle/>
                    <a:p>
                      <a:r>
                        <a:rPr lang="en-US" sz="1200" b="1" kern="1200">
                          <a:solidFill>
                            <a:schemeClr val="lt1"/>
                          </a:solidFill>
                          <a:effectLst/>
                          <a:latin typeface="+mn-lt"/>
                          <a:ea typeface="+mn-ea"/>
                          <a:cs typeface="+mn-cs"/>
                        </a:rPr>
                        <a:t>FS_5MBS</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a:solidFill>
                            <a:schemeClr val="lt1"/>
                          </a:solidFill>
                          <a:effectLst/>
                          <a:latin typeface="+mn-lt"/>
                          <a:ea typeface="+mn-ea"/>
                          <a:cs typeface="+mn-cs"/>
                        </a:rPr>
                        <a:t>Study on architectural enhancements for 5G multicast-broadcast services </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bg1"/>
                          </a:solidFill>
                          <a:effectLst/>
                          <a:uLnTx/>
                          <a:uFillTx/>
                          <a:latin typeface="+mn-lt"/>
                          <a:ea typeface="+mn-ea"/>
                          <a:cs typeface="+mn-cs"/>
                        </a:rPr>
                        <a:t>Mar, 2021</a:t>
                      </a:r>
                      <a:endParaRPr kumimoji="0" lang="en-US" sz="1200" b="1" i="0" u="none" strike="noStrike" kern="1200" cap="none" spc="0" normalizeH="0" baseline="0">
                        <a:ln>
                          <a:noFill/>
                        </a:ln>
                        <a:solidFill>
                          <a:schemeClr val="bg1"/>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SP-200690</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231933">
                <a:tc>
                  <a:txBody>
                    <a:bodyPr/>
                    <a:lstStyle/>
                    <a:p>
                      <a:r>
                        <a:rPr lang="en-US" sz="1200" b="1" kern="1200">
                          <a:solidFill>
                            <a:schemeClr val="lt1"/>
                          </a:solidFill>
                          <a:effectLst/>
                          <a:latin typeface="+mn-lt"/>
                          <a:ea typeface="+mn-ea"/>
                          <a:cs typeface="+mn-cs"/>
                        </a:rPr>
                        <a:t>5MBS</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a:solidFill>
                            <a:schemeClr val="lt1"/>
                          </a:solidFill>
                          <a:effectLst/>
                          <a:latin typeface="+mn-lt"/>
                          <a:ea typeface="+mn-ea"/>
                          <a:cs typeface="+mn-cs"/>
                        </a:rPr>
                        <a:t>Architectural enhancements for 5G multicast-broadcast services (5MBS)</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a:ln>
                            <a:noFill/>
                          </a:ln>
                          <a:solidFill>
                            <a:prstClr val="white"/>
                          </a:solidFill>
                          <a:effectLst/>
                          <a:uLnTx/>
                          <a:uFillTx/>
                          <a:latin typeface="+mn-lt"/>
                          <a:ea typeface="+mn-ea"/>
                          <a:cs typeface="+mn-cs"/>
                        </a:rPr>
                        <a:t>SP-201106</a:t>
                      </a:r>
                      <a:endParaRPr lang="en-US" altLang="zh-CN"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745937521"/>
                  </a:ext>
                </a:extLst>
              </a:tr>
            </a:tbl>
          </a:graphicData>
        </a:graphic>
      </p:graphicFrame>
      <p:sp>
        <p:nvSpPr>
          <p:cNvPr id="29716" name="Content Placeholder 7"/>
          <p:cNvSpPr>
            <a:spLocks noGrp="1"/>
          </p:cNvSpPr>
          <p:nvPr>
            <p:ph sz="half" idx="2"/>
          </p:nvPr>
        </p:nvSpPr>
        <p:spPr>
          <a:xfrm>
            <a:off x="294760" y="2880360"/>
            <a:ext cx="8554480" cy="3466118"/>
          </a:xfrm>
        </p:spPr>
        <p:txBody>
          <a:bodyPr/>
          <a:lstStyle/>
          <a:p>
            <a:pPr>
              <a:spcBef>
                <a:spcPts val="0"/>
              </a:spcBef>
              <a:spcAft>
                <a:spcPts val="0"/>
              </a:spcAft>
            </a:pPr>
            <a:r>
              <a:rPr lang="de-DE" altLang="de-DE" sz="2000" dirty="0"/>
              <a:t>Progress since SA#99:</a:t>
            </a:r>
          </a:p>
          <a:p>
            <a:pPr lvl="1">
              <a:spcBef>
                <a:spcPts val="0"/>
              </a:spcBef>
              <a:spcAft>
                <a:spcPts val="400"/>
              </a:spcAft>
            </a:pPr>
            <a:r>
              <a:rPr lang="en-US" altLang="ko-KR" sz="1400" dirty="0"/>
              <a:t>No change.</a:t>
            </a:r>
          </a:p>
          <a:p>
            <a:pPr lvl="1">
              <a:spcBef>
                <a:spcPts val="0"/>
              </a:spcBef>
              <a:spcAft>
                <a:spcPts val="400"/>
              </a:spcAft>
            </a:pPr>
            <a:endParaRPr lang="en-US" altLang="ko-KR" sz="1400" dirty="0"/>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0"/>
              </a:spcAft>
            </a:pPr>
            <a:r>
              <a:rPr lang="en-US" altLang="zh-CN" sz="1400" dirty="0"/>
              <a:t>RAN impacts as per agreed CRs</a:t>
            </a:r>
            <a:r>
              <a:rPr lang="en-GB" altLang="zh-CN" sz="1400" dirty="0"/>
              <a:t>. </a:t>
            </a:r>
          </a:p>
          <a:p>
            <a:pPr lvl="1">
              <a:spcBef>
                <a:spcPts val="0"/>
              </a:spcBef>
              <a:spcAft>
                <a:spcPts val="0"/>
              </a:spcAft>
            </a:pPr>
            <a:endParaRPr lang="en-US" altLang="zh-CN" sz="1200" dirty="0"/>
          </a:p>
          <a:p>
            <a:pPr lvl="0">
              <a:spcBef>
                <a:spcPts val="0"/>
              </a:spcBef>
              <a:spcAft>
                <a:spcPts val="0"/>
              </a:spcAft>
            </a:pPr>
            <a:r>
              <a:rPr lang="de-DE" sz="2000" dirty="0"/>
              <a:t>Next steps:</a:t>
            </a:r>
          </a:p>
          <a:p>
            <a:pPr lvl="1">
              <a:spcBef>
                <a:spcPts val="0"/>
              </a:spcBef>
              <a:spcAft>
                <a:spcPts val="0"/>
              </a:spcAft>
            </a:pPr>
            <a:r>
              <a:rPr lang="en-US" altLang="zh-CN" sz="1400" dirty="0"/>
              <a:t>Maintenance. </a:t>
            </a:r>
          </a:p>
          <a:p>
            <a:pPr lvl="1">
              <a:spcBef>
                <a:spcPts val="0"/>
              </a:spcBef>
              <a:spcAft>
                <a:spcPts val="0"/>
              </a:spcAft>
            </a:pPr>
            <a:endParaRPr lang="en-US" altLang="zh-CN" sz="1400" dirty="0"/>
          </a:p>
          <a:p>
            <a:pPr lvl="1">
              <a:spcBef>
                <a:spcPts val="0"/>
              </a:spcBef>
              <a:spcAft>
                <a:spcPts val="0"/>
              </a:spcAft>
            </a:pPr>
            <a:endParaRPr lang="de-DE" sz="1400" dirty="0"/>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a:t>2.4) Rel-17 Study/Work (7/19)</a:t>
            </a:r>
            <a:endParaRPr lang="de-DE" altLang="de-DE" b="1"/>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185288914"/>
              </p:ext>
            </p:extLst>
          </p:nvPr>
        </p:nvGraphicFramePr>
        <p:xfrm>
          <a:off x="179388" y="1367219"/>
          <a:ext cx="8810067" cy="100029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179116">
                <a:tc>
                  <a:txBody>
                    <a:bodyPr/>
                    <a:lstStyle/>
                    <a:p>
                      <a:r>
                        <a:rPr lang="en-US" sz="12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4112">
                <a:tc>
                  <a:txBody>
                    <a:bodyPr/>
                    <a:lstStyle/>
                    <a:p>
                      <a:r>
                        <a:rPr lang="en-US" sz="1200" b="1" kern="1200">
                          <a:solidFill>
                            <a:schemeClr val="lt1"/>
                          </a:solidFill>
                          <a:effectLst/>
                          <a:latin typeface="+mn-lt"/>
                          <a:ea typeface="+mn-ea"/>
                          <a:cs typeface="+mn-cs"/>
                        </a:rPr>
                        <a:t>FS_eNS_Ph2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a:solidFill>
                            <a:schemeClr val="bg1"/>
                          </a:solidFill>
                          <a:effectLst/>
                          <a:latin typeface="Calibri" panose="020F0502020204030204" pitchFamily="34" charset="0"/>
                        </a:rPr>
                        <a:t>Study on 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Mar, 2021</a:t>
                      </a:r>
                      <a:endParaRPr kumimoji="0" lang="en-US"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SP-190931</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24112">
                <a:tc>
                  <a:txBody>
                    <a:bodyPr/>
                    <a:lstStyle/>
                    <a:p>
                      <a:r>
                        <a:rPr lang="en-US" sz="1200" b="1" kern="1200">
                          <a:solidFill>
                            <a:schemeClr val="lt1"/>
                          </a:solidFill>
                          <a:effectLst/>
                          <a:latin typeface="+mn-lt"/>
                          <a:ea typeface="+mn-ea"/>
                          <a:cs typeface="+mn-cs"/>
                        </a:rPr>
                        <a:t>eNS_Ph2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a:solidFill>
                            <a:schemeClr val="bg1"/>
                          </a:solidFill>
                          <a:effectLst/>
                          <a:latin typeface="Calibri" panose="020F0502020204030204" pitchFamily="34" charset="0"/>
                        </a:rPr>
                        <a:t>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SP-200976</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880775904"/>
                  </a:ext>
                </a:extLst>
              </a:tr>
            </a:tbl>
          </a:graphicData>
        </a:graphic>
      </p:graphicFrame>
      <p:sp>
        <p:nvSpPr>
          <p:cNvPr id="29716" name="Content Placeholder 7"/>
          <p:cNvSpPr>
            <a:spLocks noGrp="1"/>
          </p:cNvSpPr>
          <p:nvPr>
            <p:ph sz="half" idx="2"/>
          </p:nvPr>
        </p:nvSpPr>
        <p:spPr>
          <a:xfrm>
            <a:off x="434975" y="2657781"/>
            <a:ext cx="8554480" cy="3636141"/>
          </a:xfrm>
        </p:spPr>
        <p:txBody>
          <a:bodyPr/>
          <a:lstStyle/>
          <a:p>
            <a:pPr>
              <a:spcBef>
                <a:spcPts val="0"/>
              </a:spcBef>
              <a:spcAft>
                <a:spcPts val="0"/>
              </a:spcAft>
            </a:pPr>
            <a:r>
              <a:rPr lang="de-DE" altLang="de-DE" sz="2000" dirty="0"/>
              <a:t>Progress since SA#99:</a:t>
            </a:r>
          </a:p>
          <a:p>
            <a:pPr lvl="1">
              <a:spcBef>
                <a:spcPts val="0"/>
              </a:spcBef>
              <a:spcAft>
                <a:spcPts val="0"/>
              </a:spcAft>
            </a:pPr>
            <a:r>
              <a:rPr lang="en-US" altLang="zh-CN" sz="1400" dirty="0"/>
              <a:t>No change. </a:t>
            </a:r>
          </a:p>
          <a:p>
            <a:pPr lvl="1">
              <a:spcBef>
                <a:spcPts val="0"/>
              </a:spcBef>
              <a:spcAft>
                <a:spcPts val="0"/>
              </a:spcAft>
            </a:pPr>
            <a:endParaRPr lang="en-US" altLang="zh-CN" sz="1400" dirty="0"/>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0"/>
              </a:spcAft>
            </a:pPr>
            <a:r>
              <a:rPr lang="en-US" altLang="zh-CN" sz="1400" dirty="0"/>
              <a:t>None.</a:t>
            </a:r>
          </a:p>
          <a:p>
            <a:pPr marL="457200" lvl="1" indent="0">
              <a:spcBef>
                <a:spcPts val="0"/>
              </a:spcBef>
              <a:spcAft>
                <a:spcPts val="0"/>
              </a:spcAft>
              <a:buNone/>
            </a:pPr>
            <a:endParaRPr lang="en-US" altLang="de-DE" sz="1400" dirty="0"/>
          </a:p>
          <a:p>
            <a:pPr lvl="0">
              <a:spcBef>
                <a:spcPts val="0"/>
              </a:spcBef>
              <a:spcAft>
                <a:spcPts val="0"/>
              </a:spcAft>
            </a:pPr>
            <a:r>
              <a:rPr lang="de-DE" sz="2000" dirty="0"/>
              <a:t>Next steps:</a:t>
            </a:r>
          </a:p>
          <a:p>
            <a:pPr lvl="1">
              <a:spcBef>
                <a:spcPts val="0"/>
              </a:spcBef>
              <a:spcAft>
                <a:spcPts val="0"/>
              </a:spcAft>
            </a:pPr>
            <a:r>
              <a:rPr lang="en-US" altLang="zh-CN" sz="1400" dirty="0"/>
              <a:t>Maintenance. </a:t>
            </a:r>
          </a:p>
          <a:p>
            <a:pPr marL="457200" lvl="1" indent="0">
              <a:spcBef>
                <a:spcPts val="0"/>
              </a:spcBef>
              <a:spcAft>
                <a:spcPts val="300"/>
              </a:spcAft>
              <a:buNone/>
            </a:pPr>
            <a:endParaRPr lang="en-US" altLang="zh-CN" sz="1400" dirty="0"/>
          </a:p>
        </p:txBody>
      </p:sp>
    </p:spTree>
    <p:extLst>
      <p:ext uri="{BB962C8B-B14F-4D97-AF65-F5344CB8AC3E}">
        <p14:creationId xmlns:p14="http://schemas.microsoft.com/office/powerpoint/2010/main" val="1614103775"/>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179388" y="2755392"/>
            <a:ext cx="8554480" cy="3447298"/>
          </a:xfrm>
        </p:spPr>
        <p:txBody>
          <a:bodyPr/>
          <a:lstStyle/>
          <a:p>
            <a:r>
              <a:rPr lang="en-US" altLang="de-DE" sz="2000" dirty="0"/>
              <a:t>Progress since SA#99:</a:t>
            </a:r>
          </a:p>
          <a:p>
            <a:pPr lvl="1">
              <a:spcBef>
                <a:spcPts val="300"/>
              </a:spcBef>
              <a:defRPr/>
            </a:pPr>
            <a:r>
              <a:rPr lang="en-US" altLang="zh-CN" sz="1400" kern="0" dirty="0"/>
              <a:t>No change.</a:t>
            </a:r>
          </a:p>
          <a:p>
            <a:pPr marL="457200" lvl="1" indent="0">
              <a:spcBef>
                <a:spcPts val="0"/>
              </a:spcBef>
              <a:spcAft>
                <a:spcPts val="300"/>
              </a:spcAft>
              <a:buNone/>
            </a:pPr>
            <a:endParaRPr lang="en-US" altLang="zh-CN" sz="1400" dirty="0"/>
          </a:p>
          <a:p>
            <a:r>
              <a:rPr lang="en-US" altLang="de-DE" sz="2000" dirty="0"/>
              <a:t>RAN impacts or dependencies:</a:t>
            </a:r>
          </a:p>
          <a:p>
            <a:pPr lvl="1"/>
            <a:r>
              <a:rPr lang="en-US" sz="1400" dirty="0"/>
              <a:t>None</a:t>
            </a:r>
          </a:p>
          <a:p>
            <a:pPr marL="457200" lvl="1" indent="0">
              <a:buNone/>
            </a:pPr>
            <a:endParaRPr lang="en-US" altLang="de-DE" sz="1400" dirty="0"/>
          </a:p>
          <a:p>
            <a:r>
              <a:rPr lang="en-US" altLang="de-DE" sz="2000" dirty="0"/>
              <a:t>Next steps:</a:t>
            </a:r>
          </a:p>
          <a:p>
            <a:pPr lvl="1"/>
            <a:r>
              <a:rPr lang="en-US" sz="1400" dirty="0"/>
              <a:t>Maintenance. Alignment with other WGs.</a:t>
            </a:r>
          </a:p>
          <a:p>
            <a:pPr marL="457200" lvl="1" indent="0">
              <a:buNone/>
            </a:pPr>
            <a:endParaRPr lang="en-GB" altLang="zh-CN" sz="800" dirty="0"/>
          </a:p>
        </p:txBody>
      </p:sp>
      <p:sp>
        <p:nvSpPr>
          <p:cNvPr id="6" name="Title 5"/>
          <p:cNvSpPr>
            <a:spLocks noGrp="1"/>
          </p:cNvSpPr>
          <p:nvPr>
            <p:ph type="title"/>
          </p:nvPr>
        </p:nvSpPr>
        <p:spPr>
          <a:xfrm>
            <a:off x="179388" y="83891"/>
            <a:ext cx="7112000" cy="1143000"/>
          </a:xfrm>
        </p:spPr>
        <p:txBody>
          <a:bodyPr/>
          <a:lstStyle/>
          <a:p>
            <a:r>
              <a:rPr lang="en-GB" altLang="en-US" b="1"/>
              <a:t>2.4) Rel-17 Study/Work (8/19)</a:t>
            </a:r>
            <a:endParaRPr lang="en-US" altLang="de-DE" b="1"/>
          </a:p>
        </p:txBody>
      </p:sp>
      <p:graphicFrame>
        <p:nvGraphicFramePr>
          <p:cNvPr id="5" name="Content Placeholder 8">
            <a:extLst>
              <a:ext uri="{FF2B5EF4-FFF2-40B4-BE49-F238E27FC236}">
                <a16:creationId xmlns:a16="http://schemas.microsoft.com/office/drawing/2014/main" id="{2033FE64-1FFA-48D9-81A7-04C4D37364C0}"/>
              </a:ext>
            </a:extLst>
          </p:cNvPr>
          <p:cNvGraphicFramePr>
            <a:graphicFrameLocks/>
          </p:cNvGraphicFramePr>
          <p:nvPr>
            <p:extLst>
              <p:ext uri="{D42A27DB-BD31-4B8C-83A1-F6EECF244321}">
                <p14:modId xmlns:p14="http://schemas.microsoft.com/office/powerpoint/2010/main" val="2054527587"/>
              </p:ext>
            </p:extLst>
          </p:nvPr>
        </p:nvGraphicFramePr>
        <p:xfrm>
          <a:off x="179388" y="1376363"/>
          <a:ext cx="8810067" cy="1000294"/>
        </p:xfrm>
        <a:graphic>
          <a:graphicData uri="http://schemas.openxmlformats.org/drawingml/2006/table">
            <a:tbl>
              <a:tblPr firstRow="1" bandRow="1">
                <a:tableStyleId>{8FD4443E-F989-4FC4-A0C8-D5A2AF1F390B}</a:tableStyleId>
              </a:tblPr>
              <a:tblGrid>
                <a:gridCol w="1320228">
                  <a:extLst>
                    <a:ext uri="{9D8B030D-6E8A-4147-A177-3AD203B41FA5}">
                      <a16:colId xmlns:a16="http://schemas.microsoft.com/office/drawing/2014/main" val="20000"/>
                    </a:ext>
                  </a:extLst>
                </a:gridCol>
                <a:gridCol w="4027424">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38345">
                <a:tc>
                  <a:txBody>
                    <a:bodyPr/>
                    <a:lstStyle/>
                    <a:p>
                      <a:r>
                        <a:rPr lang="en-US" sz="120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31074">
                <a:tc>
                  <a:txBody>
                    <a:bodyPr/>
                    <a:lstStyle/>
                    <a:p>
                      <a:r>
                        <a:rPr lang="en-US" sz="1200" b="1" kern="1200">
                          <a:solidFill>
                            <a:schemeClr val="lt1"/>
                          </a:solidFill>
                          <a:effectLst/>
                          <a:latin typeface="+mn-lt"/>
                          <a:ea typeface="+mn-ea"/>
                          <a:cs typeface="+mn-cs"/>
                        </a:rPr>
                        <a:t>FS_eNA_Ph2</a:t>
                      </a:r>
                      <a:r>
                        <a:rPr lang="en-US" sz="1200" b="1" kern="1200" baseline="0">
                          <a:solidFill>
                            <a:schemeClr val="lt1"/>
                          </a:solidFill>
                          <a:effectLst/>
                          <a:latin typeface="+mn-lt"/>
                          <a:ea typeface="+mn-ea"/>
                          <a:cs typeface="+mn-cs"/>
                        </a:rPr>
                        <a:t> </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200" b="1" kern="1200">
                          <a:solidFill>
                            <a:schemeClr val="bg1"/>
                          </a:solidFill>
                          <a:effectLst/>
                          <a:latin typeface="+mn-lt"/>
                          <a:ea typeface="+mn-ea"/>
                          <a:cs typeface="+mn-cs"/>
                        </a:rPr>
                        <a:t>Study on Enablers for Network Automation for 5G - phase 2</a:t>
                      </a:r>
                      <a:endParaRPr lang="en-US" altLang="zh-CN" sz="1200" b="1" kern="120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Dec, 2020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SP-200098</a:t>
                      </a:r>
                      <a:endParaRPr lang="en-US" sz="1200" b="1" i="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31074">
                <a:tc>
                  <a:txBody>
                    <a:bodyPr/>
                    <a:lstStyle/>
                    <a:p>
                      <a:r>
                        <a:rPr lang="en-US" sz="1200" b="1" kern="1200">
                          <a:solidFill>
                            <a:schemeClr val="lt1"/>
                          </a:solidFill>
                          <a:effectLst/>
                          <a:latin typeface="+mn-lt"/>
                          <a:ea typeface="+mn-ea"/>
                          <a:cs typeface="+mn-cs"/>
                        </a:rPr>
                        <a:t>eNA_Ph2</a:t>
                      </a:r>
                      <a:r>
                        <a:rPr lang="en-US" sz="1200" b="1" kern="1200" baseline="0">
                          <a:solidFill>
                            <a:schemeClr val="lt1"/>
                          </a:solidFill>
                          <a:effectLst/>
                          <a:latin typeface="+mn-lt"/>
                          <a:ea typeface="+mn-ea"/>
                          <a:cs typeface="+mn-cs"/>
                        </a:rPr>
                        <a:t> </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kern="1200">
                          <a:solidFill>
                            <a:schemeClr val="bg1"/>
                          </a:solidFill>
                          <a:effectLst/>
                          <a:latin typeface="+mn-lt"/>
                          <a:ea typeface="+mn-ea"/>
                          <a:cs typeface="+mn-cs"/>
                        </a:rPr>
                        <a:t>WID </a:t>
                      </a:r>
                      <a:r>
                        <a:rPr lang="en-GB" altLang="zh-CN" sz="1200" b="1" kern="1200">
                          <a:solidFill>
                            <a:schemeClr val="bg1"/>
                          </a:solidFill>
                          <a:effectLst/>
                          <a:latin typeface="+mn-lt"/>
                          <a:ea typeface="+mn-ea"/>
                          <a:cs typeface="+mn-cs"/>
                        </a:rPr>
                        <a:t>on Enablers for Network Automation for 5G - phase 2</a:t>
                      </a:r>
                      <a:endParaRPr lang="en-US" altLang="zh-CN" sz="1200" b="1" kern="120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u="none"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1200" b="1" i="0" u="none" strike="noStrike" kern="1200" cap="none" spc="0" normalizeH="0" baseline="0" noProof="0">
                          <a:ln>
                            <a:noFill/>
                          </a:ln>
                          <a:solidFill>
                            <a:prstClr val="white"/>
                          </a:solidFill>
                          <a:effectLst/>
                          <a:uLnTx/>
                          <a:uFillTx/>
                          <a:latin typeface="+mn-lt"/>
                          <a:ea typeface="+mn-ea"/>
                          <a:cs typeface="+mn-cs"/>
                        </a:rPr>
                        <a:t>SP-201133</a:t>
                      </a:r>
                      <a:endParaRPr lang="en-US" altLang="zh-CN" sz="1200" b="1" i="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322032242"/>
                  </a:ext>
                </a:extLst>
              </a:tr>
            </a:tbl>
          </a:graphicData>
        </a:graphic>
      </p:graphicFrame>
    </p:spTree>
    <p:extLst>
      <p:ext uri="{BB962C8B-B14F-4D97-AF65-F5344CB8AC3E}">
        <p14:creationId xmlns:p14="http://schemas.microsoft.com/office/powerpoint/2010/main" val="1063008254"/>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a:t>2.4) Rel-17 Study/Work (9/19)</a:t>
            </a:r>
            <a:endParaRPr lang="de-DE" altLang="de-DE" b="1"/>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727118460"/>
              </p:ext>
            </p:extLst>
          </p:nvPr>
        </p:nvGraphicFramePr>
        <p:xfrm>
          <a:off x="179388" y="1376363"/>
          <a:ext cx="8810067" cy="1108553"/>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57533">
                <a:tc>
                  <a:txBody>
                    <a:bodyPr/>
                    <a:lstStyle/>
                    <a:p>
                      <a:r>
                        <a:rPr lang="en-US" sz="12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93241">
                <a:tc>
                  <a:txBody>
                    <a:bodyPr/>
                    <a:lstStyle/>
                    <a:p>
                      <a:r>
                        <a:rPr lang="en-US" sz="1200" b="1" kern="1200" err="1">
                          <a:solidFill>
                            <a:schemeClr val="lt1"/>
                          </a:solidFill>
                          <a:effectLst/>
                          <a:latin typeface="+mn-lt"/>
                          <a:ea typeface="+mn-ea"/>
                          <a:cs typeface="+mn-cs"/>
                        </a:rPr>
                        <a:t>FS_eNPN</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a:solidFill>
                            <a:schemeClr val="bg1"/>
                          </a:solidFill>
                          <a:effectLst/>
                          <a:latin typeface="Calibri" panose="020F0502020204030204" pitchFamily="34" charset="0"/>
                        </a:rPr>
                        <a:t>Enhanced support of Non-Public Networks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Mar, 2021</a:t>
                      </a:r>
                      <a:endParaRPr kumimoji="0" lang="en-US"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SP-200094</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40934">
                <a:tc>
                  <a:txBody>
                    <a:bodyPr/>
                    <a:lstStyle/>
                    <a:p>
                      <a:r>
                        <a:rPr lang="en-US" sz="1200" b="1" kern="1200" err="1">
                          <a:solidFill>
                            <a:schemeClr val="lt1"/>
                          </a:solidFill>
                          <a:effectLst/>
                          <a:latin typeface="+mn-lt"/>
                          <a:ea typeface="+mn-ea"/>
                          <a:cs typeface="+mn-cs"/>
                        </a:rPr>
                        <a:t>eNPN</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Enhanced support of Non-Public Networks</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SP-200980</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754895768"/>
                  </a:ext>
                </a:extLst>
              </a:tr>
            </a:tbl>
          </a:graphicData>
        </a:graphic>
      </p:graphicFrame>
      <p:sp>
        <p:nvSpPr>
          <p:cNvPr id="29716" name="Content Placeholder 7"/>
          <p:cNvSpPr>
            <a:spLocks noGrp="1"/>
          </p:cNvSpPr>
          <p:nvPr>
            <p:ph sz="half" idx="2"/>
          </p:nvPr>
        </p:nvSpPr>
        <p:spPr>
          <a:xfrm>
            <a:off x="179388" y="2574379"/>
            <a:ext cx="8554480" cy="3600790"/>
          </a:xfrm>
        </p:spPr>
        <p:txBody>
          <a:bodyPr/>
          <a:lstStyle/>
          <a:p>
            <a:pPr>
              <a:spcBef>
                <a:spcPts val="0"/>
              </a:spcBef>
              <a:spcAft>
                <a:spcPts val="0"/>
              </a:spcAft>
            </a:pPr>
            <a:r>
              <a:rPr lang="de-DE" altLang="de-DE" sz="2000" dirty="0"/>
              <a:t>Progress since SA#99:</a:t>
            </a:r>
          </a:p>
          <a:p>
            <a:pPr lvl="1">
              <a:spcBef>
                <a:spcPts val="0"/>
              </a:spcBef>
              <a:spcAft>
                <a:spcPts val="0"/>
              </a:spcAft>
            </a:pPr>
            <a:r>
              <a:rPr lang="en-US" altLang="de-DE" sz="1400" kern="0" dirty="0"/>
              <a:t>No change </a:t>
            </a:r>
          </a:p>
          <a:p>
            <a:pPr marL="457200" lvl="1" indent="0">
              <a:spcBef>
                <a:spcPts val="0"/>
              </a:spcBef>
              <a:spcAft>
                <a:spcPts val="0"/>
              </a:spcAft>
              <a:buNone/>
            </a:pPr>
            <a:endParaRPr lang="en-US" altLang="de-DE" sz="1200" kern="0" dirty="0"/>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0"/>
              </a:spcAft>
            </a:pPr>
            <a:r>
              <a:rPr lang="en-US" sz="1400" dirty="0"/>
              <a:t>No new RAN impacts or dependencies</a:t>
            </a:r>
          </a:p>
          <a:p>
            <a:pPr marL="457200" lvl="1" indent="0">
              <a:spcBef>
                <a:spcPts val="0"/>
              </a:spcBef>
              <a:spcAft>
                <a:spcPts val="0"/>
              </a:spcAft>
              <a:buNone/>
            </a:pPr>
            <a:endParaRPr lang="en-US" sz="1400" dirty="0"/>
          </a:p>
          <a:p>
            <a:pPr lvl="0">
              <a:spcBef>
                <a:spcPts val="0"/>
              </a:spcBef>
              <a:spcAft>
                <a:spcPts val="0"/>
              </a:spcAft>
            </a:pPr>
            <a:r>
              <a:rPr lang="de-DE" sz="2000" dirty="0"/>
              <a:t>Next steps:</a:t>
            </a:r>
          </a:p>
          <a:p>
            <a:pPr lvl="1">
              <a:spcBef>
                <a:spcPts val="0"/>
              </a:spcBef>
              <a:spcAft>
                <a:spcPts val="0"/>
              </a:spcAft>
            </a:pPr>
            <a:r>
              <a:rPr lang="en-US" sz="1400" kern="0" dirty="0"/>
              <a:t>Maintenance</a:t>
            </a:r>
          </a:p>
          <a:p>
            <a:pPr marL="457200" lvl="1" indent="0">
              <a:spcBef>
                <a:spcPts val="0"/>
              </a:spcBef>
              <a:spcAft>
                <a:spcPts val="0"/>
              </a:spcAft>
              <a:buNone/>
            </a:pPr>
            <a:endParaRPr lang="en-US" sz="1400" dirty="0"/>
          </a:p>
          <a:p>
            <a:pPr marL="457200" lvl="1" indent="0">
              <a:buNone/>
            </a:pPr>
            <a:r>
              <a:rPr lang="en-US" altLang="zh-CN" sz="1400" dirty="0"/>
              <a:t> </a:t>
            </a:r>
          </a:p>
        </p:txBody>
      </p:sp>
    </p:spTree>
    <p:extLst>
      <p:ext uri="{BB962C8B-B14F-4D97-AF65-F5344CB8AC3E}">
        <p14:creationId xmlns:p14="http://schemas.microsoft.com/office/powerpoint/2010/main" val="3923567084"/>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a:t>2.4) Rel-17 Study/Work (10/19)</a:t>
            </a:r>
            <a:endParaRPr lang="de-DE" altLang="de-DE" b="1"/>
          </a:p>
        </p:txBody>
      </p:sp>
      <p:sp>
        <p:nvSpPr>
          <p:cNvPr id="29716" name="Content Placeholder 7"/>
          <p:cNvSpPr>
            <a:spLocks noGrp="1"/>
          </p:cNvSpPr>
          <p:nvPr>
            <p:ph sz="half" idx="2"/>
          </p:nvPr>
        </p:nvSpPr>
        <p:spPr>
          <a:xfrm>
            <a:off x="434974" y="2916936"/>
            <a:ext cx="8364642" cy="3311144"/>
          </a:xfrm>
        </p:spPr>
        <p:txBody>
          <a:bodyPr/>
          <a:lstStyle/>
          <a:p>
            <a:pPr>
              <a:spcBef>
                <a:spcPts val="0"/>
              </a:spcBef>
              <a:spcAft>
                <a:spcPts val="0"/>
              </a:spcAft>
            </a:pPr>
            <a:r>
              <a:rPr lang="de-DE" altLang="de-DE" sz="2000" dirty="0"/>
              <a:t>Progress since SA#99:</a:t>
            </a:r>
          </a:p>
          <a:p>
            <a:pPr lvl="1">
              <a:spcBef>
                <a:spcPts val="0"/>
              </a:spcBef>
              <a:spcAft>
                <a:spcPts val="0"/>
              </a:spcAft>
            </a:pPr>
            <a:r>
              <a:rPr lang="en-US" altLang="de-DE" sz="1400" kern="0" dirty="0"/>
              <a:t>No change</a:t>
            </a:r>
          </a:p>
          <a:p>
            <a:pPr marL="457200" lvl="1" indent="0">
              <a:spcBef>
                <a:spcPts val="0"/>
              </a:spcBef>
              <a:spcAft>
                <a:spcPts val="0"/>
              </a:spcAft>
              <a:buNone/>
            </a:pPr>
            <a:endParaRPr lang="en-US" sz="2000" dirty="0">
              <a:ea typeface="+mn-ea"/>
              <a:cs typeface="+mn-cs"/>
            </a:endParaRPr>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400" dirty="0"/>
              <a:t>None</a:t>
            </a:r>
          </a:p>
          <a:p>
            <a:pPr marL="457200" lvl="1" indent="0">
              <a:spcBef>
                <a:spcPts val="0"/>
              </a:spcBef>
              <a:spcAft>
                <a:spcPts val="600"/>
              </a:spcAft>
              <a:buNone/>
            </a:pPr>
            <a:endParaRPr lang="en-US" sz="1400" dirty="0"/>
          </a:p>
          <a:p>
            <a:pPr lvl="0">
              <a:spcBef>
                <a:spcPts val="0"/>
              </a:spcBef>
              <a:spcAft>
                <a:spcPts val="0"/>
              </a:spcAft>
            </a:pPr>
            <a:r>
              <a:rPr lang="de-DE" sz="2000" dirty="0"/>
              <a:t>Next steps:</a:t>
            </a:r>
          </a:p>
          <a:p>
            <a:pPr lvl="1">
              <a:spcBef>
                <a:spcPts val="0"/>
              </a:spcBef>
              <a:spcAft>
                <a:spcPts val="0"/>
              </a:spcAft>
            </a:pPr>
            <a:r>
              <a:rPr lang="en-US" sz="1400" dirty="0"/>
              <a:t>Maintenance</a:t>
            </a:r>
            <a:endParaRPr lang="de-DE" sz="1200" dirty="0"/>
          </a:p>
          <a:p>
            <a:pPr lvl="1">
              <a:spcBef>
                <a:spcPts val="0"/>
              </a:spcBef>
              <a:spcAft>
                <a:spcPts val="600"/>
              </a:spcAft>
            </a:pPr>
            <a:endParaRPr lang="en-US" altLang="zh-CN" sz="1200" dirty="0"/>
          </a:p>
        </p:txBody>
      </p:sp>
      <p:graphicFrame>
        <p:nvGraphicFramePr>
          <p:cNvPr id="8" name="Content Placeholder 8">
            <a:extLst>
              <a:ext uri="{FF2B5EF4-FFF2-40B4-BE49-F238E27FC236}">
                <a16:creationId xmlns:a16="http://schemas.microsoft.com/office/drawing/2014/main" id="{8A487373-E8FB-453B-A616-ABFE3B64DD9B}"/>
              </a:ext>
            </a:extLst>
          </p:cNvPr>
          <p:cNvGraphicFramePr>
            <a:graphicFrameLocks/>
          </p:cNvGraphicFramePr>
          <p:nvPr>
            <p:extLst>
              <p:ext uri="{D42A27DB-BD31-4B8C-83A1-F6EECF244321}">
                <p14:modId xmlns:p14="http://schemas.microsoft.com/office/powerpoint/2010/main" val="49192580"/>
              </p:ext>
            </p:extLst>
          </p:nvPr>
        </p:nvGraphicFramePr>
        <p:xfrm>
          <a:off x="179388" y="1376363"/>
          <a:ext cx="8810067" cy="1366054"/>
        </p:xfrm>
        <a:graphic>
          <a:graphicData uri="http://schemas.openxmlformats.org/drawingml/2006/table">
            <a:tbl>
              <a:tblPr firstRow="1" bandRow="1">
                <a:tableStyleId>{8FD4443E-F989-4FC4-A0C8-D5A2AF1F390B}</a:tableStyleId>
              </a:tblPr>
              <a:tblGrid>
                <a:gridCol w="1370012">
                  <a:extLst>
                    <a:ext uri="{9D8B030D-6E8A-4147-A177-3AD203B41FA5}">
                      <a16:colId xmlns:a16="http://schemas.microsoft.com/office/drawing/2014/main" val="20000"/>
                    </a:ext>
                  </a:extLst>
                </a:gridCol>
                <a:gridCol w="3977640">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15764">
                <a:tc>
                  <a:txBody>
                    <a:bodyPr/>
                    <a:lstStyle/>
                    <a:p>
                      <a:r>
                        <a:rPr lang="en-US" sz="12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29233">
                <a:tc>
                  <a:txBody>
                    <a:bodyPr/>
                    <a:lstStyle/>
                    <a:p>
                      <a:r>
                        <a:rPr lang="en-US" sz="1200" b="1" kern="1200">
                          <a:solidFill>
                            <a:schemeClr val="lt1"/>
                          </a:solidFill>
                          <a:effectLst/>
                          <a:latin typeface="+mn-lt"/>
                          <a:ea typeface="+mn-ea"/>
                          <a:cs typeface="+mn-cs"/>
                        </a:rPr>
                        <a:t>FS_ID_UAS_SA2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kern="1200">
                          <a:solidFill>
                            <a:schemeClr val="lt1"/>
                          </a:solidFill>
                          <a:effectLst/>
                          <a:latin typeface="+mn-lt"/>
                          <a:ea typeface="+mn-ea"/>
                          <a:cs typeface="+mn-cs"/>
                        </a:rPr>
                        <a:t>Study on supporting Unmanned Aerial Systems Connectivity, Identification, and Tracking</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Dec, 2020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SP-200097</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29233">
                <a:tc>
                  <a:txBody>
                    <a:bodyPr/>
                    <a:lstStyle/>
                    <a:p>
                      <a:pPr marL="0" algn="l" defTabSz="914400" rtl="0" eaLnBrk="1" latinLnBrk="0" hangingPunct="1"/>
                      <a:r>
                        <a:rPr lang="en-US" sz="1200" b="1" kern="1200">
                          <a:solidFill>
                            <a:schemeClr val="lt1"/>
                          </a:solidFill>
                          <a:effectLst/>
                          <a:latin typeface="+mn-lt"/>
                          <a:ea typeface="+mn-ea"/>
                          <a:cs typeface="+mn-cs"/>
                        </a:rPr>
                        <a:t>ID_UAS</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a:solidFill>
                            <a:schemeClr val="lt1"/>
                          </a:solidFill>
                          <a:effectLst/>
                          <a:latin typeface="+mn-lt"/>
                          <a:ea typeface="+mn-ea"/>
                          <a:cs typeface="+mn-cs"/>
                        </a:rPr>
                        <a:t>Support of Unmanned Aerial Systems Connectivity, Identification, and Tracking</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ctr" defTabSz="914400" rtl="0" eaLnBrk="1" latinLnBrk="0" hangingPunct="1"/>
                      <a:r>
                        <a:rPr lang="en-GB" sz="1200" b="1" kern="1200" noProof="0">
                          <a:solidFill>
                            <a:schemeClr val="lt1"/>
                          </a:solidFill>
                          <a:effectLst/>
                          <a:latin typeface="+mn-lt"/>
                          <a:ea typeface="+mn-ea"/>
                          <a:cs typeface="+mn-cs"/>
                        </a:rPr>
                        <a:t>SP-200979</a:t>
                      </a:r>
                      <a:endParaRPr lang="en-US" sz="1200" b="1" kern="120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304901567"/>
                  </a:ext>
                </a:extLst>
              </a:tr>
            </a:tbl>
          </a:graphicData>
        </a:graphic>
      </p:graphicFrame>
    </p:spTree>
    <p:extLst>
      <p:ext uri="{BB962C8B-B14F-4D97-AF65-F5344CB8AC3E}">
        <p14:creationId xmlns:p14="http://schemas.microsoft.com/office/powerpoint/2010/main" val="1881463115"/>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a:t>2.4) Rel-17 Study/Work (11/19)</a:t>
            </a:r>
            <a:endParaRPr lang="de-DE" altLang="de-DE" b="1"/>
          </a:p>
        </p:txBody>
      </p:sp>
      <p:sp>
        <p:nvSpPr>
          <p:cNvPr id="31764" name="Content Placeholder 7"/>
          <p:cNvSpPr>
            <a:spLocks noGrp="1"/>
          </p:cNvSpPr>
          <p:nvPr>
            <p:ph sz="half" idx="2"/>
          </p:nvPr>
        </p:nvSpPr>
        <p:spPr>
          <a:xfrm>
            <a:off x="271598" y="3032449"/>
            <a:ext cx="8404754" cy="3320850"/>
          </a:xfrm>
        </p:spPr>
        <p:txBody>
          <a:bodyPr/>
          <a:lstStyle/>
          <a:p>
            <a:pPr>
              <a:spcBef>
                <a:spcPts val="0"/>
              </a:spcBef>
              <a:spcAft>
                <a:spcPts val="400"/>
              </a:spcAft>
            </a:pPr>
            <a:r>
              <a:rPr lang="de-DE" altLang="de-DE" sz="2000" dirty="0"/>
              <a:t>Progress since SA#99:</a:t>
            </a:r>
          </a:p>
          <a:p>
            <a:pPr lvl="1">
              <a:spcBef>
                <a:spcPts val="0"/>
              </a:spcBef>
              <a:spcAft>
                <a:spcPts val="600"/>
              </a:spcAft>
            </a:pPr>
            <a:r>
              <a:rPr lang="en-US" altLang="ko-KR" sz="1400" dirty="0"/>
              <a:t>No change</a:t>
            </a:r>
          </a:p>
          <a:p>
            <a:pPr lvl="1">
              <a:spcBef>
                <a:spcPts val="0"/>
              </a:spcBef>
              <a:spcAft>
                <a:spcPts val="600"/>
              </a:spcAft>
            </a:pPr>
            <a:endParaRPr lang="en-US" altLang="ko-KR" sz="1400" dirty="0"/>
          </a:p>
          <a:p>
            <a:pPr>
              <a:spcBef>
                <a:spcPts val="0"/>
              </a:spcBef>
              <a:spcAft>
                <a:spcPts val="400"/>
              </a:spcAft>
            </a:pPr>
            <a:r>
              <a:rPr lang="de-DE" altLang="de-DE" sz="2000" dirty="0"/>
              <a:t>RAN impacts or dependencies:</a:t>
            </a:r>
          </a:p>
          <a:p>
            <a:pPr lvl="1">
              <a:spcBef>
                <a:spcPts val="0"/>
              </a:spcBef>
              <a:spcAft>
                <a:spcPts val="600"/>
              </a:spcAft>
            </a:pPr>
            <a:r>
              <a:rPr lang="en-US" altLang="zh-CN" sz="1400" dirty="0"/>
              <a:t>Maintenance and alignment regarding </a:t>
            </a:r>
            <a:r>
              <a:rPr lang="en-US" sz="1400" dirty="0" err="1"/>
              <a:t>Sidelink</a:t>
            </a:r>
            <a:r>
              <a:rPr lang="en-US" sz="1400" dirty="0"/>
              <a:t> DRX.</a:t>
            </a:r>
          </a:p>
          <a:p>
            <a:pPr marL="457200" lvl="1" indent="0">
              <a:spcBef>
                <a:spcPts val="0"/>
              </a:spcBef>
              <a:spcAft>
                <a:spcPts val="600"/>
              </a:spcAft>
              <a:buNone/>
            </a:pPr>
            <a:endParaRPr lang="en-US" sz="1400" dirty="0"/>
          </a:p>
          <a:p>
            <a:pPr>
              <a:spcBef>
                <a:spcPts val="0"/>
              </a:spcBef>
              <a:spcAft>
                <a:spcPts val="400"/>
              </a:spcAft>
            </a:pPr>
            <a:r>
              <a:rPr lang="de-DE" altLang="de-DE" sz="2000" dirty="0"/>
              <a:t>Next steps:</a:t>
            </a:r>
          </a:p>
          <a:p>
            <a:pPr lvl="1">
              <a:spcBef>
                <a:spcPts val="0"/>
              </a:spcBef>
              <a:spcAft>
                <a:spcPts val="400"/>
              </a:spcAft>
            </a:pPr>
            <a:r>
              <a:rPr lang="en-US" altLang="zh-CN" sz="1400" dirty="0"/>
              <a:t>Maintenance and alignment </a:t>
            </a:r>
            <a:r>
              <a:rPr lang="en-GB" altLang="ko-KR" sz="1400" dirty="0"/>
              <a:t>with RAN2 work</a:t>
            </a:r>
            <a:r>
              <a:rPr lang="en-US" altLang="zh-CN" sz="1400" dirty="0"/>
              <a:t>. </a:t>
            </a:r>
          </a:p>
        </p:txBody>
      </p:sp>
      <p:graphicFrame>
        <p:nvGraphicFramePr>
          <p:cNvPr id="5" name="Content Placeholder 8"/>
          <p:cNvGraphicFramePr>
            <a:graphicFrameLocks/>
          </p:cNvGraphicFramePr>
          <p:nvPr>
            <p:extLst>
              <p:ext uri="{D42A27DB-BD31-4B8C-83A1-F6EECF244321}">
                <p14:modId xmlns:p14="http://schemas.microsoft.com/office/powerpoint/2010/main" val="2451082151"/>
              </p:ext>
            </p:extLst>
          </p:nvPr>
        </p:nvGraphicFramePr>
        <p:xfrm>
          <a:off x="271598" y="1376362"/>
          <a:ext cx="8634196" cy="1366054"/>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254333">
                <a:tc>
                  <a:txBody>
                    <a:bodyPr/>
                    <a:lstStyle/>
                    <a:p>
                      <a:r>
                        <a:rPr lang="en-US" sz="120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05961">
                <a:tc>
                  <a:txBody>
                    <a:bodyPr/>
                    <a:lstStyle/>
                    <a:p>
                      <a:r>
                        <a:rPr lang="en-US" altLang="ko-KR" sz="1200" b="1" kern="1200">
                          <a:solidFill>
                            <a:schemeClr val="lt1"/>
                          </a:solidFill>
                          <a:effectLst/>
                          <a:latin typeface="+mn-lt"/>
                          <a:ea typeface="+mn-ea"/>
                          <a:cs typeface="+mn-cs"/>
                        </a:rPr>
                        <a:t>FS_eV2XARC_Ph2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1" kern="1200">
                          <a:solidFill>
                            <a:schemeClr val="lt1"/>
                          </a:solidFill>
                          <a:effectLst/>
                          <a:latin typeface="+mn-lt"/>
                          <a:ea typeface="+mn-ea"/>
                          <a:cs typeface="+mn-cs"/>
                        </a:rPr>
                        <a:t>Study on architecture enhancements for 3GPP support of advanced V2X services – Phase 2</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Mar, 2021</a:t>
                      </a:r>
                      <a:endParaRPr kumimoji="0" lang="en-US"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SP-190631</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05961">
                <a:tc>
                  <a:txBody>
                    <a:bodyPr/>
                    <a:lstStyle/>
                    <a:p>
                      <a:r>
                        <a:rPr lang="en-US" altLang="ko-KR" sz="1200" b="1" kern="1200">
                          <a:solidFill>
                            <a:schemeClr val="lt1"/>
                          </a:solidFill>
                          <a:effectLst/>
                          <a:latin typeface="+mn-lt"/>
                          <a:ea typeface="+mn-ea"/>
                          <a:cs typeface="+mn-cs"/>
                        </a:rPr>
                        <a:t>eV2XARC_Ph2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1" kern="1200">
                          <a:solidFill>
                            <a:schemeClr val="lt1"/>
                          </a:solidFill>
                          <a:effectLst/>
                          <a:latin typeface="+mn-lt"/>
                          <a:ea typeface="+mn-ea"/>
                          <a:cs typeface="+mn-cs"/>
                        </a:rPr>
                        <a:t>Architecture enhancements for 3GPP support of advanced V2X services – Phase 2</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200" b="1" i="0" u="none" strike="noStrike" kern="1200" cap="none" spc="0" normalizeH="0" baseline="0" noProof="0">
                          <a:ln>
                            <a:noFill/>
                          </a:ln>
                          <a:solidFill>
                            <a:prstClr val="white"/>
                          </a:solidFill>
                          <a:effectLst/>
                          <a:uLnTx/>
                          <a:uFillTx/>
                          <a:latin typeface="+mn-lt"/>
                          <a:ea typeface="+mn-ea"/>
                          <a:cs typeface="+mn-cs"/>
                        </a:rPr>
                        <a:t>Sep, 2021</a:t>
                      </a:r>
                      <a:endParaRPr kumimoji="0" lang="en-US" altLang="ko-KR"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SP-210090</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959903686"/>
                  </a:ext>
                </a:extLst>
              </a:tr>
            </a:tbl>
          </a:graphicData>
        </a:graphic>
      </p:graphicFrame>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b="1" i="1" dirty="0"/>
              <a:t> 1) General aspects (events since SA#99, statistics, next meetings)</a:t>
            </a:r>
          </a:p>
          <a:p>
            <a:pPr eaLnBrk="1" hangingPunct="1">
              <a:defRPr/>
            </a:pPr>
            <a:r>
              <a:rPr lang="en-GB" sz="2000" dirty="0">
                <a:solidFill>
                  <a:schemeClr val="bg1">
                    <a:lumMod val="65000"/>
                  </a:schemeClr>
                </a:solidFill>
              </a:rPr>
              <a:t> 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a:t>
            </a:r>
            <a:r>
              <a:rPr lang="en-US" sz="1800" dirty="0">
                <a:solidFill>
                  <a:schemeClr val="bg1">
                    <a:lumMod val="65000"/>
                  </a:schemeClr>
                </a:solidFill>
              </a:rPr>
              <a:t>Rel-15 Work and Maintenance </a:t>
            </a:r>
          </a:p>
          <a:p>
            <a:pPr lvl="1" eaLnBrk="1" hangingPunct="1">
              <a:defRPr/>
            </a:pPr>
            <a:r>
              <a:rPr lang="en-US" sz="1800" dirty="0">
                <a:solidFill>
                  <a:schemeClr val="bg1">
                    <a:lumMod val="65000"/>
                  </a:schemeClr>
                </a:solidFill>
              </a:rPr>
              <a:t>2.3) Rel-16 Work and Maintenance</a:t>
            </a:r>
          </a:p>
          <a:p>
            <a:pPr lvl="1" eaLnBrk="1" hangingPunct="1">
              <a:defRPr/>
            </a:pPr>
            <a:r>
              <a:rPr lang="en-US" sz="1800" dirty="0">
                <a:solidFill>
                  <a:schemeClr val="bg1">
                    <a:lumMod val="65000"/>
                  </a:schemeClr>
                </a:solidFill>
              </a:rPr>
              <a:t>2.4) Rel-17 Study/Work</a:t>
            </a:r>
          </a:p>
          <a:p>
            <a:pPr lvl="1" eaLnBrk="1" hangingPunct="1">
              <a:defRPr/>
            </a:pPr>
            <a:r>
              <a:rPr lang="en-US" sz="1800" dirty="0">
                <a:solidFill>
                  <a:schemeClr val="bg1">
                    <a:lumMod val="65000"/>
                  </a:schemeClr>
                </a:solidFill>
              </a:rPr>
              <a:t>2.5) Rel-18 Study/Work</a:t>
            </a: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9220"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a:t>2.4) Rel-17 Study/Work (12/19)</a:t>
            </a:r>
            <a:endParaRPr lang="de-DE" altLang="de-DE" b="1"/>
          </a:p>
        </p:txBody>
      </p:sp>
      <p:sp>
        <p:nvSpPr>
          <p:cNvPr id="31764" name="Content Placeholder 7"/>
          <p:cNvSpPr>
            <a:spLocks noGrp="1"/>
          </p:cNvSpPr>
          <p:nvPr>
            <p:ph sz="half" idx="2"/>
          </p:nvPr>
        </p:nvSpPr>
        <p:spPr>
          <a:xfrm>
            <a:off x="271598" y="2953511"/>
            <a:ext cx="8404754" cy="3399787"/>
          </a:xfrm>
        </p:spPr>
        <p:txBody>
          <a:bodyPr/>
          <a:lstStyle/>
          <a:p>
            <a:pPr>
              <a:spcBef>
                <a:spcPts val="0"/>
              </a:spcBef>
              <a:spcAft>
                <a:spcPts val="0"/>
              </a:spcAft>
            </a:pPr>
            <a:r>
              <a:rPr lang="de-DE" altLang="de-DE" sz="2000" dirty="0"/>
              <a:t>Progress since SA#99:</a:t>
            </a:r>
          </a:p>
          <a:p>
            <a:pPr lvl="1">
              <a:spcBef>
                <a:spcPts val="0"/>
              </a:spcBef>
              <a:spcAft>
                <a:spcPts val="0"/>
              </a:spcAft>
            </a:pPr>
            <a:r>
              <a:rPr lang="en-US" altLang="zh-CN" sz="1400" dirty="0"/>
              <a:t>No Change. </a:t>
            </a:r>
          </a:p>
          <a:p>
            <a:pPr lvl="1">
              <a:spcBef>
                <a:spcPts val="0"/>
              </a:spcBef>
              <a:spcAft>
                <a:spcPts val="0"/>
              </a:spcAft>
            </a:pPr>
            <a:endParaRPr lang="en-US" altLang="zh-CN" sz="1400" dirty="0"/>
          </a:p>
          <a:p>
            <a:pPr>
              <a:spcBef>
                <a:spcPts val="0"/>
              </a:spcBef>
              <a:spcAft>
                <a:spcPts val="0"/>
              </a:spcAft>
            </a:pPr>
            <a:r>
              <a:rPr lang="de-DE" altLang="de-DE" sz="2000" dirty="0"/>
              <a:t>RAN impacts or dependencies:</a:t>
            </a:r>
          </a:p>
          <a:p>
            <a:pPr marL="742950" lvl="2" indent="-342900">
              <a:lnSpc>
                <a:spcPts val="1600"/>
              </a:lnSpc>
              <a:spcBef>
                <a:spcPts val="0"/>
              </a:spcBef>
              <a:spcAft>
                <a:spcPts val="0"/>
              </a:spcAft>
              <a:buClr>
                <a:srgbClr val="C00000"/>
              </a:buClr>
              <a:buFont typeface="Calibri" panose="020F0502020204030204" pitchFamily="34" charset="0"/>
              <a:buChar char="•"/>
            </a:pPr>
            <a:r>
              <a:rPr lang="en-US" sz="1400" dirty="0"/>
              <a:t>None identified.</a:t>
            </a:r>
          </a:p>
          <a:p>
            <a:pPr marL="742950" lvl="2" indent="-342900">
              <a:lnSpc>
                <a:spcPts val="1600"/>
              </a:lnSpc>
              <a:spcBef>
                <a:spcPts val="0"/>
              </a:spcBef>
              <a:spcAft>
                <a:spcPts val="0"/>
              </a:spcAft>
              <a:buClr>
                <a:srgbClr val="C00000"/>
              </a:buClr>
              <a:buFont typeface="Calibri" panose="020F0502020204030204" pitchFamily="34" charset="0"/>
              <a:buChar char="•"/>
            </a:pPr>
            <a:endParaRPr lang="de-DE" sz="1400" dirty="0"/>
          </a:p>
          <a:p>
            <a:pPr>
              <a:spcBef>
                <a:spcPts val="0"/>
              </a:spcBef>
              <a:spcAft>
                <a:spcPts val="0"/>
              </a:spcAft>
            </a:pPr>
            <a:r>
              <a:rPr lang="de-DE" altLang="de-DE" sz="2000" dirty="0"/>
              <a:t>Next steps:</a:t>
            </a:r>
          </a:p>
          <a:p>
            <a:pPr lvl="1">
              <a:spcBef>
                <a:spcPts val="0"/>
              </a:spcBef>
              <a:spcAft>
                <a:spcPts val="0"/>
              </a:spcAft>
            </a:pPr>
            <a:r>
              <a:rPr lang="en-US" sz="1400" dirty="0"/>
              <a:t>Maintenance</a:t>
            </a:r>
          </a:p>
          <a:p>
            <a:pPr marL="457200" lvl="1" indent="0">
              <a:spcBef>
                <a:spcPts val="0"/>
              </a:spcBef>
              <a:spcAft>
                <a:spcPts val="0"/>
              </a:spcAft>
              <a:buNone/>
            </a:pPr>
            <a:endParaRPr lang="en-GB" altLang="zh-CN" sz="1400" dirty="0"/>
          </a:p>
          <a:p>
            <a:pPr marL="457200" lvl="1" indent="0">
              <a:spcBef>
                <a:spcPts val="0"/>
              </a:spcBef>
              <a:spcAft>
                <a:spcPts val="0"/>
              </a:spcAft>
              <a:buNone/>
            </a:pPr>
            <a:endParaRPr lang="en-GB" altLang="zh-CN" sz="1400" dirty="0">
              <a:solidFill>
                <a:srgbClr val="000000"/>
              </a:solidFill>
            </a:endParaRPr>
          </a:p>
          <a:p>
            <a:pPr marL="457200" lvl="1" indent="0">
              <a:spcBef>
                <a:spcPts val="0"/>
              </a:spcBef>
              <a:spcAft>
                <a:spcPts val="225"/>
              </a:spcAft>
              <a:buNone/>
            </a:pPr>
            <a:endParaRPr lang="en-US" altLang="zh-CN" sz="1400" dirty="0"/>
          </a:p>
        </p:txBody>
      </p:sp>
      <p:graphicFrame>
        <p:nvGraphicFramePr>
          <p:cNvPr id="5" name="Content Placeholder 8"/>
          <p:cNvGraphicFramePr>
            <a:graphicFrameLocks/>
          </p:cNvGraphicFramePr>
          <p:nvPr>
            <p:extLst>
              <p:ext uri="{D42A27DB-BD31-4B8C-83A1-F6EECF244321}">
                <p14:modId xmlns:p14="http://schemas.microsoft.com/office/powerpoint/2010/main" val="3933039734"/>
              </p:ext>
            </p:extLst>
          </p:nvPr>
        </p:nvGraphicFramePr>
        <p:xfrm>
          <a:off x="271598" y="1376362"/>
          <a:ext cx="8634196" cy="1366054"/>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224947">
                <a:tc>
                  <a:txBody>
                    <a:bodyPr/>
                    <a:lstStyle/>
                    <a:p>
                      <a:r>
                        <a:rPr lang="en-US" sz="120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47502">
                <a:tc>
                  <a:txBody>
                    <a:bodyPr/>
                    <a:lstStyle/>
                    <a:p>
                      <a:r>
                        <a:rPr lang="en-US" sz="1200" b="1" kern="1200">
                          <a:solidFill>
                            <a:schemeClr val="lt1"/>
                          </a:solidFill>
                          <a:effectLst/>
                          <a:latin typeface="+mn-lt"/>
                          <a:ea typeface="+mn-ea"/>
                          <a:cs typeface="+mn-cs"/>
                        </a:rPr>
                        <a:t>FS_ATSSS_Ph2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GB" sz="1200" b="1" kern="1200">
                          <a:solidFill>
                            <a:schemeClr val="lt1"/>
                          </a:solidFill>
                          <a:effectLst/>
                          <a:latin typeface="+mn-lt"/>
                          <a:ea typeface="+mn-ea"/>
                          <a:cs typeface="+mn-cs"/>
                        </a:rPr>
                        <a:t>Study on Access Traffic Steering, Switch and Splitting support in the 5G system architecture Phase 2</a:t>
                      </a:r>
                      <a:r>
                        <a:rPr lang="en-GB" sz="1200" i="1" kern="1200">
                          <a:solidFill>
                            <a:schemeClr val="lt1"/>
                          </a:solidFill>
                          <a:effectLst/>
                          <a:latin typeface="+mn-lt"/>
                          <a:ea typeface="+mn-ea"/>
                          <a:cs typeface="+mn-cs"/>
                        </a:rPr>
                        <a:t> </a:t>
                      </a:r>
                      <a:endParaRPr lang="en-US" sz="1200" b="1" i="0" u="none" strike="noStrike">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Mar,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SP-200095</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47502">
                <a:tc>
                  <a:txBody>
                    <a:bodyPr/>
                    <a:lstStyle/>
                    <a:p>
                      <a:r>
                        <a:rPr lang="en-US" sz="1200" b="1" kern="1200">
                          <a:solidFill>
                            <a:schemeClr val="lt1"/>
                          </a:solidFill>
                          <a:effectLst/>
                          <a:latin typeface="+mn-lt"/>
                          <a:ea typeface="+mn-ea"/>
                          <a:cs typeface="+mn-cs"/>
                        </a:rPr>
                        <a:t>ATSSS_Ph2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GB" sz="1200" b="1" kern="1200">
                          <a:solidFill>
                            <a:schemeClr val="lt1"/>
                          </a:solidFill>
                          <a:effectLst/>
                          <a:latin typeface="+mn-lt"/>
                          <a:ea typeface="+mn-ea"/>
                          <a:cs typeface="+mn-cs"/>
                        </a:rPr>
                        <a:t>Access Traffic Steering, Switch and Splitting support in the 5G system architecture Phase 2</a:t>
                      </a:r>
                      <a:r>
                        <a:rPr lang="en-GB" sz="1200" i="1" kern="1200">
                          <a:solidFill>
                            <a:schemeClr val="lt1"/>
                          </a:solidFill>
                          <a:effectLst/>
                          <a:latin typeface="+mn-lt"/>
                          <a:ea typeface="+mn-ea"/>
                          <a:cs typeface="+mn-cs"/>
                        </a:rPr>
                        <a:t> </a:t>
                      </a:r>
                      <a:endParaRPr lang="en-US" sz="1200" b="1" i="0" u="none" strike="noStrike">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SP-200977</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899933928"/>
                  </a:ext>
                </a:extLst>
              </a:tr>
            </a:tbl>
          </a:graphicData>
        </a:graphic>
      </p:graphicFrame>
    </p:spTree>
    <p:extLst>
      <p:ext uri="{BB962C8B-B14F-4D97-AF65-F5344CB8AC3E}">
        <p14:creationId xmlns:p14="http://schemas.microsoft.com/office/powerpoint/2010/main" val="2594899653"/>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a:t>2.4) Rel-17 Study/Work (13/19)</a:t>
            </a:r>
            <a:endParaRPr lang="de-DE" altLang="de-DE" b="1"/>
          </a:p>
        </p:txBody>
      </p:sp>
      <p:sp>
        <p:nvSpPr>
          <p:cNvPr id="31764" name="Content Placeholder 7"/>
          <p:cNvSpPr>
            <a:spLocks noGrp="1"/>
          </p:cNvSpPr>
          <p:nvPr>
            <p:ph sz="half" idx="2"/>
          </p:nvPr>
        </p:nvSpPr>
        <p:spPr>
          <a:xfrm>
            <a:off x="271598" y="2651151"/>
            <a:ext cx="8404754" cy="3702148"/>
          </a:xfrm>
        </p:spPr>
        <p:txBody>
          <a:bodyPr/>
          <a:lstStyle/>
          <a:p>
            <a:pPr>
              <a:spcBef>
                <a:spcPts val="0"/>
              </a:spcBef>
              <a:spcAft>
                <a:spcPts val="400"/>
              </a:spcAft>
            </a:pPr>
            <a:r>
              <a:rPr lang="de-DE" altLang="de-DE" sz="2000" dirty="0"/>
              <a:t>Progress since SA#99:</a:t>
            </a:r>
          </a:p>
          <a:p>
            <a:pPr lvl="1">
              <a:spcBef>
                <a:spcPts val="0"/>
              </a:spcBef>
              <a:spcAft>
                <a:spcPts val="0"/>
              </a:spcAft>
            </a:pPr>
            <a:r>
              <a:rPr lang="en-US" altLang="zh-CN" sz="1400" dirty="0"/>
              <a:t>No Change. </a:t>
            </a:r>
          </a:p>
          <a:p>
            <a:pPr marL="457200" lvl="1" indent="0">
              <a:spcBef>
                <a:spcPts val="0"/>
              </a:spcBef>
              <a:buNone/>
            </a:pPr>
            <a:endParaRPr lang="en-US" altLang="zh-CN" sz="1400" dirty="0"/>
          </a:p>
          <a:p>
            <a:pPr>
              <a:spcBef>
                <a:spcPts val="0"/>
              </a:spcBef>
              <a:spcAft>
                <a:spcPts val="400"/>
              </a:spcAft>
            </a:pPr>
            <a:r>
              <a:rPr lang="de-DE" altLang="de-DE" sz="2000" dirty="0"/>
              <a:t>RAN impacts or dependencies:</a:t>
            </a:r>
          </a:p>
          <a:p>
            <a:pPr marL="742950" lvl="2" indent="-342900">
              <a:lnSpc>
                <a:spcPts val="1600"/>
              </a:lnSpc>
              <a:spcBef>
                <a:spcPts val="0"/>
              </a:spcBef>
              <a:buClr>
                <a:srgbClr val="C00000"/>
              </a:buClr>
              <a:buFont typeface="Calibri" panose="020F0502020204030204" pitchFamily="34" charset="0"/>
              <a:buChar char="•"/>
            </a:pPr>
            <a:r>
              <a:rPr lang="en-US" sz="1400" dirty="0"/>
              <a:t>None.</a:t>
            </a:r>
          </a:p>
          <a:p>
            <a:pPr marL="742950" lvl="2" indent="-342900">
              <a:lnSpc>
                <a:spcPts val="1600"/>
              </a:lnSpc>
              <a:spcBef>
                <a:spcPts val="0"/>
              </a:spcBef>
              <a:buClr>
                <a:srgbClr val="C00000"/>
              </a:buClr>
              <a:buFont typeface="Calibri" panose="020F0502020204030204" pitchFamily="34" charset="0"/>
              <a:buChar char="•"/>
            </a:pPr>
            <a:endParaRPr lang="de-DE" sz="1400" dirty="0"/>
          </a:p>
          <a:p>
            <a:pPr>
              <a:spcBef>
                <a:spcPts val="0"/>
              </a:spcBef>
              <a:spcAft>
                <a:spcPts val="400"/>
              </a:spcAft>
            </a:pPr>
            <a:r>
              <a:rPr lang="de-DE" altLang="de-DE" sz="2000" dirty="0"/>
              <a:t>Next steps:</a:t>
            </a:r>
          </a:p>
          <a:p>
            <a:pPr lvl="1"/>
            <a:r>
              <a:rPr lang="en-US" sz="1400" dirty="0"/>
              <a:t>Maintenance.</a:t>
            </a:r>
            <a:endParaRPr lang="en-GB" altLang="zh-CN" sz="1400" dirty="0"/>
          </a:p>
          <a:p>
            <a:pPr marL="457200" lvl="1" indent="0">
              <a:spcBef>
                <a:spcPts val="0"/>
              </a:spcBef>
              <a:spcAft>
                <a:spcPts val="225"/>
              </a:spcAft>
              <a:buNone/>
            </a:pPr>
            <a:endParaRPr lang="en-US" altLang="zh-CN" sz="1400" dirty="0"/>
          </a:p>
        </p:txBody>
      </p:sp>
      <p:graphicFrame>
        <p:nvGraphicFramePr>
          <p:cNvPr id="5" name="Content Placeholder 8"/>
          <p:cNvGraphicFramePr>
            <a:graphicFrameLocks/>
          </p:cNvGraphicFramePr>
          <p:nvPr>
            <p:extLst>
              <p:ext uri="{D42A27DB-BD31-4B8C-83A1-F6EECF244321}">
                <p14:modId xmlns:p14="http://schemas.microsoft.com/office/powerpoint/2010/main" val="246355315"/>
              </p:ext>
            </p:extLst>
          </p:nvPr>
        </p:nvGraphicFramePr>
        <p:xfrm>
          <a:off x="271598" y="1376362"/>
          <a:ext cx="8634196" cy="877725"/>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20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200" b="1" i="0" u="none" strike="noStrike" kern="1200" cap="none" normalizeH="0" baseline="0">
                          <a:ln>
                            <a:noFill/>
                          </a:ln>
                          <a:solidFill>
                            <a:schemeClr val="lt1"/>
                          </a:solidFill>
                          <a:effectLst/>
                          <a:latin typeface="+mn-lt"/>
                          <a:ea typeface="+mn-ea"/>
                          <a:cs typeface="+mn-cs"/>
                        </a:rPr>
                        <a:t>5G_AIS</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kern="1200">
                          <a:solidFill>
                            <a:schemeClr val="lt1"/>
                          </a:solidFill>
                          <a:effectLst/>
                          <a:latin typeface="+mn-lt"/>
                          <a:ea typeface="+mn-ea"/>
                          <a:cs typeface="+mn-cs"/>
                        </a:rPr>
                        <a:t>5G System Enhancement for Advanced Interactive Services</a:t>
                      </a:r>
                      <a:endParaRPr lang="en-US" sz="1200" b="1" i="0" u="none" strike="noStrike">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SP-190564</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89000715"/>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a:t>2.4) Rel-17 Study/Work (14/19)</a:t>
            </a:r>
            <a:endParaRPr lang="de-DE" altLang="de-DE" b="1"/>
          </a:p>
        </p:txBody>
      </p:sp>
      <p:sp>
        <p:nvSpPr>
          <p:cNvPr id="31764" name="Content Placeholder 7"/>
          <p:cNvSpPr>
            <a:spLocks noGrp="1"/>
          </p:cNvSpPr>
          <p:nvPr>
            <p:ph sz="half" idx="2"/>
          </p:nvPr>
        </p:nvSpPr>
        <p:spPr>
          <a:xfrm>
            <a:off x="271598" y="2651151"/>
            <a:ext cx="8404754" cy="3702148"/>
          </a:xfrm>
        </p:spPr>
        <p:txBody>
          <a:bodyPr/>
          <a:lstStyle/>
          <a:p>
            <a:pPr>
              <a:spcBef>
                <a:spcPts val="0"/>
              </a:spcBef>
              <a:spcAft>
                <a:spcPts val="400"/>
              </a:spcAft>
            </a:pPr>
            <a:r>
              <a:rPr lang="de-DE" altLang="de-DE" sz="2000" dirty="0"/>
              <a:t>Progress since SA#99:</a:t>
            </a:r>
          </a:p>
          <a:p>
            <a:pPr lvl="1">
              <a:spcBef>
                <a:spcPts val="0"/>
              </a:spcBef>
            </a:pPr>
            <a:r>
              <a:rPr lang="en-US" altLang="zh-CN" sz="1400" dirty="0"/>
              <a:t>No Change.</a:t>
            </a:r>
            <a:endParaRPr lang="en-GB" altLang="zh-CN" sz="1400" dirty="0"/>
          </a:p>
          <a:p>
            <a:pPr lvl="1">
              <a:spcBef>
                <a:spcPts val="0"/>
              </a:spcBef>
            </a:pPr>
            <a:endParaRPr lang="en-US" altLang="zh-CN" sz="1400" dirty="0"/>
          </a:p>
          <a:p>
            <a:pPr>
              <a:spcBef>
                <a:spcPts val="0"/>
              </a:spcBef>
              <a:spcAft>
                <a:spcPts val="400"/>
              </a:spcAft>
            </a:pPr>
            <a:r>
              <a:rPr lang="de-DE" altLang="de-DE" sz="2000" dirty="0"/>
              <a:t>RAN impacts or dependencies:</a:t>
            </a:r>
          </a:p>
          <a:p>
            <a:pPr marL="742950" lvl="2" indent="-342900">
              <a:lnSpc>
                <a:spcPts val="1600"/>
              </a:lnSpc>
              <a:spcBef>
                <a:spcPts val="0"/>
              </a:spcBef>
              <a:buClr>
                <a:srgbClr val="C00000"/>
              </a:buClr>
              <a:buFont typeface="Calibri" panose="020F0502020204030204" pitchFamily="34" charset="0"/>
              <a:buChar char="•"/>
            </a:pPr>
            <a:r>
              <a:rPr lang="en-US" altLang="zh-CN" sz="1400" dirty="0"/>
              <a:t>None.</a:t>
            </a:r>
            <a:endParaRPr lang="en-US" altLang="zh-CN" sz="1400" i="1" dirty="0"/>
          </a:p>
          <a:p>
            <a:pPr>
              <a:spcBef>
                <a:spcPts val="0"/>
              </a:spcBef>
              <a:spcAft>
                <a:spcPts val="400"/>
              </a:spcAft>
            </a:pPr>
            <a:endParaRPr lang="de-DE" altLang="de-DE" sz="2000" dirty="0"/>
          </a:p>
          <a:p>
            <a:pPr>
              <a:spcBef>
                <a:spcPts val="0"/>
              </a:spcBef>
              <a:spcAft>
                <a:spcPts val="400"/>
              </a:spcAft>
            </a:pPr>
            <a:r>
              <a:rPr lang="de-DE" altLang="de-DE" sz="2000" dirty="0"/>
              <a:t>Next steps:</a:t>
            </a:r>
          </a:p>
          <a:p>
            <a:pPr lvl="1"/>
            <a:r>
              <a:rPr lang="en-US" altLang="zh-CN" sz="1400" dirty="0"/>
              <a:t>Maintenance and alignment </a:t>
            </a:r>
            <a:r>
              <a:rPr lang="en-GB" altLang="ko-KR" sz="1400" dirty="0"/>
              <a:t>with RAN WGs</a:t>
            </a:r>
            <a:r>
              <a:rPr lang="en-US" sz="1400" dirty="0"/>
              <a:t>.</a:t>
            </a:r>
          </a:p>
          <a:p>
            <a:pPr marL="457200" lvl="1" indent="0">
              <a:spcBef>
                <a:spcPts val="0"/>
              </a:spcBef>
              <a:spcAft>
                <a:spcPts val="225"/>
              </a:spcAft>
              <a:buNone/>
            </a:pPr>
            <a:endParaRPr lang="en-US" altLang="zh-CN" sz="1400" dirty="0"/>
          </a:p>
        </p:txBody>
      </p:sp>
      <p:graphicFrame>
        <p:nvGraphicFramePr>
          <p:cNvPr id="5" name="Content Placeholder 8"/>
          <p:cNvGraphicFramePr>
            <a:graphicFrameLocks/>
          </p:cNvGraphicFramePr>
          <p:nvPr>
            <p:extLst>
              <p:ext uri="{D42A27DB-BD31-4B8C-83A1-F6EECF244321}">
                <p14:modId xmlns:p14="http://schemas.microsoft.com/office/powerpoint/2010/main" val="1122973925"/>
              </p:ext>
            </p:extLst>
          </p:nvPr>
        </p:nvGraphicFramePr>
        <p:xfrm>
          <a:off x="271598" y="1376362"/>
          <a:ext cx="8634196" cy="877725"/>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20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200" b="1" i="0" u="none" strike="noStrike" kern="1200" cap="none" normalizeH="0" baseline="0">
                          <a:ln>
                            <a:noFill/>
                          </a:ln>
                          <a:solidFill>
                            <a:schemeClr val="lt1"/>
                          </a:solidFill>
                          <a:effectLst/>
                          <a:latin typeface="+mn-lt"/>
                          <a:ea typeface="+mn-ea"/>
                          <a:cs typeface="+mn-cs"/>
                        </a:rPr>
                        <a:t>5G_eLCS 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kern="1200">
                          <a:solidFill>
                            <a:schemeClr val="lt1"/>
                          </a:solidFill>
                          <a:effectLst/>
                          <a:latin typeface="+mn-lt"/>
                          <a:ea typeface="+mn-ea"/>
                          <a:cs typeface="+mn-cs"/>
                        </a:rPr>
                        <a:t>Enhancement to the 5GC </a:t>
                      </a:r>
                      <a:r>
                        <a:rPr lang="en-US" sz="1200" b="1" kern="1200" err="1">
                          <a:solidFill>
                            <a:schemeClr val="lt1"/>
                          </a:solidFill>
                          <a:effectLst/>
                          <a:latin typeface="+mn-lt"/>
                          <a:ea typeface="+mn-ea"/>
                          <a:cs typeface="+mn-cs"/>
                        </a:rPr>
                        <a:t>LoCation</a:t>
                      </a:r>
                      <a:r>
                        <a:rPr lang="en-US" sz="1200" b="1" kern="1200">
                          <a:solidFill>
                            <a:schemeClr val="lt1"/>
                          </a:solidFill>
                          <a:effectLst/>
                          <a:latin typeface="+mn-lt"/>
                          <a:ea typeface="+mn-ea"/>
                          <a:cs typeface="+mn-cs"/>
                        </a:rPr>
                        <a:t> Services-Phase 2</a:t>
                      </a:r>
                      <a:endParaRPr lang="en-US" sz="1200" b="1" i="0" u="none" strike="noStrike">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200" b="1" i="0" u="none" strike="noStrike" kern="1200" cap="none" spc="0" normalizeH="0" baseline="0" noProof="0">
                          <a:ln>
                            <a:noFill/>
                          </a:ln>
                          <a:solidFill>
                            <a:prstClr val="white"/>
                          </a:solidFill>
                          <a:effectLst/>
                          <a:uLnTx/>
                          <a:uFillTx/>
                          <a:latin typeface="+mn-lt"/>
                          <a:ea typeface="+mn-ea"/>
                          <a:cs typeface="+mn-cs"/>
                        </a:rPr>
                        <a:t>Sep, 2021</a:t>
                      </a:r>
                      <a:endParaRPr kumimoji="0" lang="en-US" altLang="ko-KR" sz="1200" b="1" i="0" u="none" strike="noStrike" kern="1200" cap="none" spc="0" normalizeH="0" baseline="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SP-200082</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83635284"/>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a:t>2.4) Rel-17 Study/Work (15/19)</a:t>
            </a:r>
            <a:endParaRPr lang="de-DE" altLang="de-DE" b="1"/>
          </a:p>
        </p:txBody>
      </p:sp>
      <p:sp>
        <p:nvSpPr>
          <p:cNvPr id="31764" name="Content Placeholder 7"/>
          <p:cNvSpPr>
            <a:spLocks noGrp="1"/>
          </p:cNvSpPr>
          <p:nvPr>
            <p:ph sz="half" idx="2"/>
          </p:nvPr>
        </p:nvSpPr>
        <p:spPr>
          <a:xfrm>
            <a:off x="271598" y="2651151"/>
            <a:ext cx="8404754" cy="3702148"/>
          </a:xfrm>
        </p:spPr>
        <p:txBody>
          <a:bodyPr/>
          <a:lstStyle/>
          <a:p>
            <a:pPr>
              <a:spcBef>
                <a:spcPts val="0"/>
              </a:spcBef>
              <a:spcAft>
                <a:spcPts val="400"/>
              </a:spcAft>
            </a:pPr>
            <a:r>
              <a:rPr lang="de-DE" altLang="de-DE" sz="2000" dirty="0"/>
              <a:t>Progress since SA#99:</a:t>
            </a:r>
          </a:p>
          <a:p>
            <a:pPr lvl="1">
              <a:spcBef>
                <a:spcPts val="0"/>
              </a:spcBef>
              <a:spcAft>
                <a:spcPts val="0"/>
              </a:spcAft>
            </a:pPr>
            <a:r>
              <a:rPr lang="en-US" altLang="de-DE" sz="1400" dirty="0"/>
              <a:t>No Change</a:t>
            </a:r>
            <a:r>
              <a:rPr lang="en-US" altLang="de-DE" sz="1400" kern="0" dirty="0"/>
              <a:t>. </a:t>
            </a:r>
          </a:p>
          <a:p>
            <a:pPr marL="457200" lvl="1" indent="0">
              <a:spcBef>
                <a:spcPts val="0"/>
              </a:spcBef>
              <a:buNone/>
            </a:pPr>
            <a:endParaRPr lang="en-US" altLang="zh-CN" sz="1400" dirty="0"/>
          </a:p>
          <a:p>
            <a:pPr>
              <a:spcBef>
                <a:spcPts val="0"/>
              </a:spcBef>
              <a:spcAft>
                <a:spcPts val="400"/>
              </a:spcAft>
            </a:pPr>
            <a:r>
              <a:rPr lang="de-DE" altLang="de-DE" sz="2000" dirty="0"/>
              <a:t>RAN impacts or dependencies:</a:t>
            </a:r>
          </a:p>
          <a:p>
            <a:pPr marL="742950" lvl="2" indent="-342900">
              <a:lnSpc>
                <a:spcPts val="1600"/>
              </a:lnSpc>
              <a:spcBef>
                <a:spcPts val="0"/>
              </a:spcBef>
              <a:buClr>
                <a:srgbClr val="C00000"/>
              </a:buClr>
              <a:buFont typeface="Calibri" panose="020F0502020204030204" pitchFamily="34" charset="0"/>
              <a:buChar char="•"/>
            </a:pPr>
            <a:r>
              <a:rPr lang="en-US" sz="1400" dirty="0"/>
              <a:t>None identified.</a:t>
            </a:r>
          </a:p>
          <a:p>
            <a:pPr marL="742950" lvl="2" indent="-342900">
              <a:lnSpc>
                <a:spcPts val="1600"/>
              </a:lnSpc>
              <a:spcBef>
                <a:spcPts val="0"/>
              </a:spcBef>
              <a:buClr>
                <a:srgbClr val="C00000"/>
              </a:buClr>
              <a:buFont typeface="Calibri" panose="020F0502020204030204" pitchFamily="34" charset="0"/>
              <a:buChar char="•"/>
            </a:pPr>
            <a:endParaRPr lang="de-DE" sz="1400" dirty="0"/>
          </a:p>
          <a:p>
            <a:pPr>
              <a:spcBef>
                <a:spcPts val="0"/>
              </a:spcBef>
              <a:spcAft>
                <a:spcPts val="400"/>
              </a:spcAft>
            </a:pPr>
            <a:r>
              <a:rPr lang="de-DE" altLang="de-DE" sz="2000" dirty="0"/>
              <a:t>Next steps:</a:t>
            </a:r>
          </a:p>
          <a:p>
            <a:pPr lvl="1"/>
            <a:r>
              <a:rPr lang="en-US" sz="1400" dirty="0"/>
              <a:t>Maintenance. </a:t>
            </a:r>
            <a:endParaRPr lang="en-US" altLang="zh-CN" sz="1400" dirty="0"/>
          </a:p>
        </p:txBody>
      </p:sp>
      <p:graphicFrame>
        <p:nvGraphicFramePr>
          <p:cNvPr id="5" name="Content Placeholder 8"/>
          <p:cNvGraphicFramePr>
            <a:graphicFrameLocks/>
          </p:cNvGraphicFramePr>
          <p:nvPr>
            <p:extLst>
              <p:ext uri="{D42A27DB-BD31-4B8C-83A1-F6EECF244321}">
                <p14:modId xmlns:p14="http://schemas.microsoft.com/office/powerpoint/2010/main" val="769777275"/>
              </p:ext>
            </p:extLst>
          </p:nvPr>
        </p:nvGraphicFramePr>
        <p:xfrm>
          <a:off x="271598" y="1376362"/>
          <a:ext cx="8634196" cy="877725"/>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20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200" b="1" i="0" u="none" strike="noStrike" kern="1200" cap="none" normalizeH="0" baseline="0">
                          <a:ln>
                            <a:noFill/>
                          </a:ln>
                          <a:solidFill>
                            <a:schemeClr val="lt1"/>
                          </a:solidFill>
                          <a:effectLst/>
                          <a:latin typeface="+mn-lt"/>
                          <a:ea typeface="+mn-ea"/>
                          <a:cs typeface="+mn-cs"/>
                        </a:rPr>
                        <a:t>MPS2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kern="1200">
                          <a:solidFill>
                            <a:schemeClr val="lt1"/>
                          </a:solidFill>
                          <a:effectLst/>
                          <a:latin typeface="+mn-lt"/>
                          <a:ea typeface="+mn-ea"/>
                          <a:cs typeface="+mn-cs"/>
                        </a:rPr>
                        <a:t>Multimedia Priority Service (MPS) Phase 2 </a:t>
                      </a:r>
                      <a:endParaRPr lang="en-US" sz="1200" b="1" i="0" u="none" strike="noStrike">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SP-200519</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2670771"/>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a:t>2.4) Rel-17 Study/Work (16/19)</a:t>
            </a:r>
            <a:endParaRPr lang="de-DE" altLang="de-DE" b="1"/>
          </a:p>
        </p:txBody>
      </p:sp>
      <p:sp>
        <p:nvSpPr>
          <p:cNvPr id="6" name="Content Placeholder 7">
            <a:extLst>
              <a:ext uri="{FF2B5EF4-FFF2-40B4-BE49-F238E27FC236}">
                <a16:creationId xmlns:a16="http://schemas.microsoft.com/office/drawing/2014/main" id="{D82C107C-12A4-4A8A-BD3E-D650C60CEF82}"/>
              </a:ext>
            </a:extLst>
          </p:cNvPr>
          <p:cNvSpPr txBox="1">
            <a:spLocks/>
          </p:cNvSpPr>
          <p:nvPr/>
        </p:nvSpPr>
        <p:spPr bwMode="auto">
          <a:xfrm>
            <a:off x="143582" y="1536192"/>
            <a:ext cx="8404754" cy="4043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charset="0"/>
              <a:buChar char="»"/>
              <a:defRPr sz="1800">
                <a:solidFill>
                  <a:schemeClr val="tx1"/>
                </a:solidFill>
                <a:latin typeface="+mn-lt"/>
              </a:defRPr>
            </a:lvl9pPr>
          </a:lstStyle>
          <a:p>
            <a:pPr>
              <a:spcBef>
                <a:spcPts val="0"/>
              </a:spcBef>
              <a:spcAft>
                <a:spcPts val="400"/>
              </a:spcAft>
            </a:pPr>
            <a:r>
              <a:rPr lang="de-DE" altLang="de-DE" sz="2000" kern="0"/>
              <a:t>Alignment work on TEI17_N3SLICE</a:t>
            </a:r>
          </a:p>
          <a:p>
            <a:pPr lvl="1">
              <a:spcBef>
                <a:spcPts val="0"/>
              </a:spcBef>
              <a:spcAft>
                <a:spcPts val="400"/>
              </a:spcAft>
            </a:pPr>
            <a:r>
              <a:rPr lang="en-US" altLang="de-DE" sz="1600" kern="0"/>
              <a:t>None</a:t>
            </a:r>
          </a:p>
          <a:p>
            <a:pPr lvl="1">
              <a:spcBef>
                <a:spcPts val="0"/>
              </a:spcBef>
              <a:spcAft>
                <a:spcPts val="400"/>
              </a:spcAft>
            </a:pPr>
            <a:endParaRPr lang="en-US" altLang="de-DE" sz="1600" kern="0"/>
          </a:p>
          <a:p>
            <a:pPr>
              <a:spcBef>
                <a:spcPts val="0"/>
              </a:spcBef>
              <a:spcAft>
                <a:spcPts val="400"/>
              </a:spcAft>
            </a:pPr>
            <a:r>
              <a:rPr lang="de-DE" altLang="de-DE" sz="2000" kern="0"/>
              <a:t>Alignment work on NRslice</a:t>
            </a:r>
          </a:p>
          <a:p>
            <a:pPr lvl="1">
              <a:spcBef>
                <a:spcPts val="0"/>
              </a:spcBef>
              <a:spcAft>
                <a:spcPts val="400"/>
              </a:spcAft>
            </a:pPr>
            <a:r>
              <a:rPr lang="en-US" altLang="de-DE" sz="1600" kern="0"/>
              <a:t>None</a:t>
            </a:r>
          </a:p>
          <a:p>
            <a:pPr marL="457200" lvl="1" indent="0">
              <a:spcBef>
                <a:spcPts val="0"/>
              </a:spcBef>
              <a:spcAft>
                <a:spcPts val="400"/>
              </a:spcAft>
              <a:buNone/>
            </a:pPr>
            <a:endParaRPr lang="en-US" altLang="de-DE" sz="1600" kern="0"/>
          </a:p>
          <a:p>
            <a:pPr>
              <a:spcBef>
                <a:spcPts val="0"/>
              </a:spcBef>
              <a:spcAft>
                <a:spcPts val="400"/>
              </a:spcAft>
            </a:pPr>
            <a:r>
              <a:rPr lang="de-DE" altLang="de-DE" sz="2000" kern="0"/>
              <a:t>Alignment work on EDGEAPP</a:t>
            </a:r>
          </a:p>
          <a:p>
            <a:pPr lvl="1">
              <a:spcBef>
                <a:spcPts val="0"/>
              </a:spcBef>
              <a:spcAft>
                <a:spcPts val="400"/>
              </a:spcAft>
            </a:pPr>
            <a:r>
              <a:rPr lang="en-US" altLang="de-DE" sz="1600" kern="0"/>
              <a:t>None</a:t>
            </a:r>
          </a:p>
          <a:p>
            <a:pPr lvl="1">
              <a:spcBef>
                <a:spcPts val="0"/>
              </a:spcBef>
              <a:spcAft>
                <a:spcPts val="400"/>
              </a:spcAft>
            </a:pPr>
            <a:endParaRPr lang="en-US" altLang="de-DE" sz="1600" kern="0"/>
          </a:p>
          <a:p>
            <a:pPr lvl="1">
              <a:spcBef>
                <a:spcPts val="0"/>
              </a:spcBef>
              <a:spcAft>
                <a:spcPts val="400"/>
              </a:spcAft>
            </a:pPr>
            <a:endParaRPr lang="en-US" altLang="de-DE" sz="1600" kern="0"/>
          </a:p>
          <a:p>
            <a:pPr lvl="1">
              <a:spcBef>
                <a:spcPts val="0"/>
              </a:spcBef>
              <a:spcAft>
                <a:spcPts val="400"/>
              </a:spcAft>
            </a:pPr>
            <a:endParaRPr lang="en-US" altLang="de-DE" sz="1600" kern="0"/>
          </a:p>
        </p:txBody>
      </p:sp>
    </p:spTree>
    <p:extLst>
      <p:ext uri="{BB962C8B-B14F-4D97-AF65-F5344CB8AC3E}">
        <p14:creationId xmlns:p14="http://schemas.microsoft.com/office/powerpoint/2010/main" val="4170586600"/>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a:t>2.4) Rel-17 Study/Work (17/19)</a:t>
            </a:r>
            <a:endParaRPr lang="de-DE" altLang="de-DE" b="1"/>
          </a:p>
        </p:txBody>
      </p:sp>
      <p:sp>
        <p:nvSpPr>
          <p:cNvPr id="31764" name="Content Placeholder 7"/>
          <p:cNvSpPr>
            <a:spLocks noGrp="1"/>
          </p:cNvSpPr>
          <p:nvPr>
            <p:ph sz="half" idx="2"/>
          </p:nvPr>
        </p:nvSpPr>
        <p:spPr>
          <a:xfrm>
            <a:off x="271598" y="2651151"/>
            <a:ext cx="8404754" cy="3702148"/>
          </a:xfrm>
        </p:spPr>
        <p:txBody>
          <a:bodyPr/>
          <a:lstStyle/>
          <a:p>
            <a:pPr>
              <a:spcBef>
                <a:spcPts val="0"/>
              </a:spcBef>
              <a:spcAft>
                <a:spcPts val="400"/>
              </a:spcAft>
            </a:pPr>
            <a:r>
              <a:rPr lang="de-DE" altLang="de-DE" sz="2000" dirty="0"/>
              <a:t>Progress since SA#99:</a:t>
            </a:r>
          </a:p>
          <a:p>
            <a:pPr lvl="1">
              <a:spcBef>
                <a:spcPts val="0"/>
              </a:spcBef>
              <a:spcAft>
                <a:spcPts val="400"/>
              </a:spcAft>
            </a:pPr>
            <a:r>
              <a:rPr lang="en-US" altLang="de-DE" sz="1400" kern="0" dirty="0"/>
              <a:t>None</a:t>
            </a:r>
          </a:p>
          <a:p>
            <a:pPr marL="457200" lvl="1" indent="0">
              <a:spcBef>
                <a:spcPts val="0"/>
              </a:spcBef>
              <a:spcAft>
                <a:spcPts val="400"/>
              </a:spcAft>
              <a:buNone/>
            </a:pPr>
            <a:r>
              <a:rPr lang="fr-FR" altLang="ko-KR" sz="1400" dirty="0"/>
              <a:t> </a:t>
            </a:r>
            <a:r>
              <a:rPr lang="en-US" altLang="ko-KR" sz="1400" dirty="0"/>
              <a:t> </a:t>
            </a:r>
            <a:endParaRPr lang="en-US" altLang="zh-CN" sz="1400" dirty="0"/>
          </a:p>
          <a:p>
            <a:pPr lvl="2">
              <a:spcBef>
                <a:spcPts val="0"/>
              </a:spcBef>
              <a:spcAft>
                <a:spcPts val="400"/>
              </a:spcAft>
              <a:buFont typeface="Calibri" panose="020F0502020204030204" pitchFamily="34" charset="0"/>
              <a:buChar char="­"/>
            </a:pPr>
            <a:endParaRPr lang="en-US" altLang="ko-KR" sz="1250" dirty="0"/>
          </a:p>
          <a:p>
            <a:pPr>
              <a:spcBef>
                <a:spcPts val="0"/>
              </a:spcBef>
              <a:spcAft>
                <a:spcPts val="400"/>
              </a:spcAft>
            </a:pPr>
            <a:r>
              <a:rPr lang="de-DE" altLang="de-DE" sz="2000" dirty="0"/>
              <a:t>RAN impacts or dependencies:</a:t>
            </a:r>
          </a:p>
          <a:p>
            <a:pPr lvl="1">
              <a:spcBef>
                <a:spcPts val="0"/>
              </a:spcBef>
              <a:spcAft>
                <a:spcPts val="400"/>
              </a:spcAft>
            </a:pPr>
            <a:r>
              <a:rPr lang="en-US" altLang="ko-KR" sz="1400" dirty="0"/>
              <a:t>No new RAN impacts identified</a:t>
            </a:r>
            <a:endParaRPr lang="en-GB" altLang="ko-KR" sz="1400" dirty="0"/>
          </a:p>
          <a:p>
            <a:pPr marL="742950" lvl="2" indent="-342900">
              <a:lnSpc>
                <a:spcPts val="1600"/>
              </a:lnSpc>
              <a:spcBef>
                <a:spcPts val="0"/>
              </a:spcBef>
              <a:buClr>
                <a:srgbClr val="C00000"/>
              </a:buClr>
              <a:buFont typeface="Calibri" panose="020F0502020204030204" pitchFamily="34" charset="0"/>
              <a:buChar char="•"/>
            </a:pPr>
            <a:endParaRPr lang="de-DE" sz="1400" dirty="0"/>
          </a:p>
          <a:p>
            <a:pPr>
              <a:spcBef>
                <a:spcPts val="0"/>
              </a:spcBef>
              <a:spcAft>
                <a:spcPts val="400"/>
              </a:spcAft>
            </a:pPr>
            <a:r>
              <a:rPr lang="de-DE" altLang="de-DE" sz="2000" dirty="0"/>
              <a:t>Next steps:</a:t>
            </a:r>
          </a:p>
          <a:p>
            <a:pPr lvl="1">
              <a:spcBef>
                <a:spcPts val="0"/>
              </a:spcBef>
              <a:spcAft>
                <a:spcPts val="400"/>
              </a:spcAft>
            </a:pPr>
            <a:r>
              <a:rPr lang="en-US" altLang="zh-CN" sz="1400" dirty="0"/>
              <a:t>Maintenance and (if necessary) alignment with other WGs</a:t>
            </a:r>
          </a:p>
        </p:txBody>
      </p:sp>
      <p:graphicFrame>
        <p:nvGraphicFramePr>
          <p:cNvPr id="5" name="Content Placeholder 8"/>
          <p:cNvGraphicFramePr>
            <a:graphicFrameLocks/>
          </p:cNvGraphicFramePr>
          <p:nvPr>
            <p:extLst>
              <p:ext uri="{D42A27DB-BD31-4B8C-83A1-F6EECF244321}">
                <p14:modId xmlns:p14="http://schemas.microsoft.com/office/powerpoint/2010/main" val="841081187"/>
              </p:ext>
            </p:extLst>
          </p:nvPr>
        </p:nvGraphicFramePr>
        <p:xfrm>
          <a:off x="271598" y="1376362"/>
          <a:ext cx="8634196" cy="877725"/>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20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200" b="1" i="0" u="none" strike="noStrike" kern="1200" cap="none" normalizeH="0" baseline="0">
                          <a:ln>
                            <a:noFill/>
                          </a:ln>
                          <a:solidFill>
                            <a:schemeClr val="lt1"/>
                          </a:solidFill>
                          <a:effectLst/>
                          <a:latin typeface="+mn-lt"/>
                          <a:ea typeface="+mn-ea"/>
                          <a:cs typeface="+mn-cs"/>
                        </a:rPr>
                        <a:t>MINT</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1" kern="1200">
                          <a:solidFill>
                            <a:schemeClr val="lt1"/>
                          </a:solidFill>
                          <a:effectLst/>
                          <a:latin typeface="+mn-lt"/>
                          <a:ea typeface="+mn-ea"/>
                          <a:cs typeface="+mn-cs"/>
                        </a:rPr>
                        <a:t>Minimization of Service Interruption</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Dec,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SP-210582</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531728263"/>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a:t>2.4) Rel-17 Study/Work (18/19)</a:t>
            </a:r>
            <a:endParaRPr lang="de-DE" altLang="de-DE" b="1"/>
          </a:p>
        </p:txBody>
      </p:sp>
      <p:sp>
        <p:nvSpPr>
          <p:cNvPr id="31764" name="Content Placeholder 7"/>
          <p:cNvSpPr>
            <a:spLocks noGrp="1"/>
          </p:cNvSpPr>
          <p:nvPr>
            <p:ph sz="half" idx="2"/>
          </p:nvPr>
        </p:nvSpPr>
        <p:spPr>
          <a:xfrm>
            <a:off x="271598" y="2651151"/>
            <a:ext cx="8404754" cy="3702148"/>
          </a:xfrm>
        </p:spPr>
        <p:txBody>
          <a:bodyPr/>
          <a:lstStyle/>
          <a:p>
            <a:pPr>
              <a:spcBef>
                <a:spcPts val="0"/>
              </a:spcBef>
              <a:spcAft>
                <a:spcPts val="400"/>
              </a:spcAft>
            </a:pPr>
            <a:r>
              <a:rPr lang="de-DE" altLang="de-DE" sz="2000" dirty="0"/>
              <a:t>Progress since SA#99:</a:t>
            </a:r>
          </a:p>
          <a:p>
            <a:pPr lvl="1">
              <a:spcBef>
                <a:spcPts val="0"/>
              </a:spcBef>
              <a:spcAft>
                <a:spcPts val="0"/>
              </a:spcAft>
              <a:defRPr/>
            </a:pPr>
            <a:r>
              <a:rPr lang="en-US" altLang="zh-CN" sz="1400" dirty="0"/>
              <a:t>None</a:t>
            </a:r>
          </a:p>
          <a:p>
            <a:pPr lvl="1">
              <a:spcBef>
                <a:spcPts val="300"/>
              </a:spcBef>
              <a:defRPr/>
            </a:pPr>
            <a:endParaRPr lang="en-US" altLang="zh-CN" sz="1400" dirty="0"/>
          </a:p>
          <a:p>
            <a:pPr>
              <a:spcBef>
                <a:spcPts val="0"/>
              </a:spcBef>
              <a:spcAft>
                <a:spcPts val="400"/>
              </a:spcAft>
            </a:pPr>
            <a:r>
              <a:rPr lang="de-DE" altLang="de-DE" sz="2000" dirty="0"/>
              <a:t>RAN impacts or dependencies:</a:t>
            </a:r>
          </a:p>
          <a:p>
            <a:pPr lvl="1">
              <a:spcBef>
                <a:spcPts val="0"/>
              </a:spcBef>
              <a:spcAft>
                <a:spcPts val="400"/>
              </a:spcAft>
            </a:pPr>
            <a:r>
              <a:rPr lang="en-US" altLang="zh-CN" sz="1400" dirty="0"/>
              <a:t>None</a:t>
            </a:r>
            <a:r>
              <a:rPr lang="en-GB" altLang="ko-KR" sz="1400" dirty="0"/>
              <a:t>. </a:t>
            </a:r>
          </a:p>
          <a:p>
            <a:pPr marL="742950" lvl="2" indent="-342900">
              <a:lnSpc>
                <a:spcPts val="1600"/>
              </a:lnSpc>
              <a:spcBef>
                <a:spcPts val="0"/>
              </a:spcBef>
              <a:buClr>
                <a:srgbClr val="C00000"/>
              </a:buClr>
              <a:buFont typeface="Calibri" panose="020F0502020204030204" pitchFamily="34" charset="0"/>
              <a:buChar char="•"/>
            </a:pPr>
            <a:endParaRPr lang="de-DE" sz="1400" dirty="0"/>
          </a:p>
          <a:p>
            <a:pPr>
              <a:spcBef>
                <a:spcPts val="0"/>
              </a:spcBef>
              <a:spcAft>
                <a:spcPts val="400"/>
              </a:spcAft>
            </a:pPr>
            <a:r>
              <a:rPr lang="de-DE" altLang="de-DE" sz="2000" dirty="0"/>
              <a:t>Next steps:</a:t>
            </a:r>
          </a:p>
          <a:p>
            <a:pPr lvl="1"/>
            <a:r>
              <a:rPr lang="en-US" altLang="zh-CN" sz="1400" dirty="0"/>
              <a:t>Maintenance</a:t>
            </a:r>
            <a:r>
              <a:rPr lang="en-US" sz="1400" dirty="0"/>
              <a:t>. </a:t>
            </a:r>
            <a:endParaRPr lang="en-US" altLang="zh-CN" sz="1400" dirty="0"/>
          </a:p>
        </p:txBody>
      </p:sp>
      <p:graphicFrame>
        <p:nvGraphicFramePr>
          <p:cNvPr id="5" name="Content Placeholder 8"/>
          <p:cNvGraphicFramePr>
            <a:graphicFrameLocks/>
          </p:cNvGraphicFramePr>
          <p:nvPr>
            <p:extLst>
              <p:ext uri="{D42A27DB-BD31-4B8C-83A1-F6EECF244321}">
                <p14:modId xmlns:p14="http://schemas.microsoft.com/office/powerpoint/2010/main" val="184288751"/>
              </p:ext>
            </p:extLst>
          </p:nvPr>
        </p:nvGraphicFramePr>
        <p:xfrm>
          <a:off x="271598" y="1376362"/>
          <a:ext cx="8634196" cy="877725"/>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pPr marL="0" algn="l" defTabSz="914400" rtl="0" eaLnBrk="1" latinLnBrk="0" hangingPunct="1"/>
                      <a:r>
                        <a:rPr kumimoji="0" lang="en-US" sz="1200" b="1" i="0" u="none" strike="noStrike" kern="1200" cap="none" normalizeH="0" baseline="0" dirty="0">
                          <a:ln>
                            <a:noFill/>
                          </a:ln>
                          <a:solidFill>
                            <a:schemeClr val="lt1"/>
                          </a:solidFill>
                          <a:effectLst/>
                          <a:latin typeface="+mn-lt"/>
                          <a:ea typeface="+mn-ea"/>
                          <a:cs typeface="+mn-cs"/>
                        </a:rPr>
                        <a:t>ARCH_NR_REDCAP</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defRPr/>
                      </a:pPr>
                      <a:r>
                        <a:rPr kumimoji="0" lang="en-US" altLang="zh-CN" sz="1200" b="1" i="0" u="none" strike="noStrike" kern="1200" cap="none" normalizeH="0" baseline="0">
                          <a:ln>
                            <a:noFill/>
                          </a:ln>
                          <a:solidFill>
                            <a:schemeClr val="lt1"/>
                          </a:solidFill>
                          <a:effectLst/>
                          <a:latin typeface="+mn-lt"/>
                          <a:ea typeface="+mn-ea"/>
                          <a:cs typeface="+mn-cs"/>
                        </a:rPr>
                        <a:t>Architecture Enhancement for NR Reduced Capability Devices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200" b="1" kern="1200">
                          <a:solidFill>
                            <a:srgbClr val="7030A0"/>
                          </a:solidFill>
                          <a:latin typeface="+mn-lt"/>
                          <a:ea typeface="+mn-ea"/>
                          <a:cs typeface="+mn-cs"/>
                        </a:rPr>
                        <a:t>100% -&gt; 100%</a:t>
                      </a:r>
                      <a:endParaRPr kumimoji="0" lang="en-US" altLang="zh-CN" sz="1200" b="1" i="0" u="none" strike="noStrike" kern="1200" cap="none" normalizeH="0" baseline="0">
                        <a:ln>
                          <a:noFill/>
                        </a:ln>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1" i="0" u="none" strike="noStrike" kern="1200" cap="none" normalizeH="0" baseline="0" noProof="0">
                          <a:ln>
                            <a:noFill/>
                          </a:ln>
                          <a:solidFill>
                            <a:schemeClr val="lt1"/>
                          </a:solidFill>
                          <a:effectLst/>
                          <a:latin typeface="+mn-lt"/>
                          <a:ea typeface="+mn-ea"/>
                          <a:cs typeface="+mn-cs"/>
                        </a:rPr>
                        <a:t>Dec</a:t>
                      </a:r>
                      <a:r>
                        <a:rPr kumimoji="0" lang="en-US" sz="1200" b="1" i="0" u="none" strike="noStrike" kern="1200" cap="none" normalizeH="0" baseline="0" noProof="0">
                          <a:ln>
                            <a:noFill/>
                          </a:ln>
                          <a:solidFill>
                            <a:schemeClr val="lt1"/>
                          </a:solidFill>
                          <a:effectLst/>
                          <a:latin typeface="+mn-lt"/>
                          <a:ea typeface="+mn-ea"/>
                          <a:cs typeface="+mn-cs"/>
                        </a:rPr>
                        <a:t>, 2021</a:t>
                      </a:r>
                      <a:endParaRPr kumimoji="0" lang="en-US" sz="1200" b="1" i="0" u="none" strike="noStrike" kern="1200" cap="none" normalizeH="0" baseline="0">
                        <a:ln>
                          <a:noFill/>
                        </a:ln>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GB" altLang="zh-CN" sz="1200" b="1" i="0" u="none" strike="noStrike" kern="1200" cap="none" normalizeH="0" baseline="0" noProof="0">
                          <a:ln>
                            <a:noFill/>
                          </a:ln>
                          <a:solidFill>
                            <a:schemeClr val="lt1"/>
                          </a:solidFill>
                          <a:effectLst/>
                          <a:latin typeface="+mn-lt"/>
                          <a:ea typeface="+mn-ea"/>
                          <a:cs typeface="+mn-cs"/>
                        </a:rPr>
                        <a:t>SP-211100</a:t>
                      </a:r>
                      <a:endParaRPr kumimoji="0" lang="en-US" altLang="zh-CN" sz="1200" b="1" i="0" u="none" strike="noStrike" kern="1200" cap="none" normalizeH="0" baseline="0">
                        <a:ln>
                          <a:noFill/>
                        </a:ln>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200728266"/>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a:t>2.4) Rel-17 Study/Work (19/19)</a:t>
            </a:r>
            <a:endParaRPr lang="de-DE" altLang="de-DE" b="1"/>
          </a:p>
        </p:txBody>
      </p:sp>
      <p:sp>
        <p:nvSpPr>
          <p:cNvPr id="31764" name="Content Placeholder 7"/>
          <p:cNvSpPr>
            <a:spLocks noGrp="1"/>
          </p:cNvSpPr>
          <p:nvPr>
            <p:ph sz="half" idx="2"/>
          </p:nvPr>
        </p:nvSpPr>
        <p:spPr>
          <a:xfrm>
            <a:off x="271598" y="2651151"/>
            <a:ext cx="8404754" cy="3702148"/>
          </a:xfrm>
        </p:spPr>
        <p:txBody>
          <a:bodyPr/>
          <a:lstStyle/>
          <a:p>
            <a:pPr>
              <a:spcBef>
                <a:spcPts val="0"/>
              </a:spcBef>
              <a:spcAft>
                <a:spcPts val="400"/>
              </a:spcAft>
            </a:pPr>
            <a:r>
              <a:rPr lang="de-DE" altLang="de-DE" sz="2000" dirty="0"/>
              <a:t>Progress since SA#99:</a:t>
            </a:r>
          </a:p>
          <a:p>
            <a:pPr lvl="1">
              <a:spcBef>
                <a:spcPts val="0"/>
              </a:spcBef>
              <a:spcAft>
                <a:spcPts val="400"/>
              </a:spcAft>
            </a:pPr>
            <a:r>
              <a:rPr lang="en-GB" altLang="ko-KR" sz="1400" dirty="0"/>
              <a:t>None</a:t>
            </a:r>
          </a:p>
          <a:p>
            <a:pPr marL="457200" lvl="1" indent="0">
              <a:spcBef>
                <a:spcPts val="0"/>
              </a:spcBef>
              <a:spcAft>
                <a:spcPts val="400"/>
              </a:spcAft>
              <a:buNone/>
            </a:pPr>
            <a:endParaRPr lang="en-GB" altLang="ko-KR" sz="1400" dirty="0"/>
          </a:p>
          <a:p>
            <a:pPr>
              <a:spcBef>
                <a:spcPts val="0"/>
              </a:spcBef>
              <a:spcAft>
                <a:spcPts val="400"/>
              </a:spcAft>
            </a:pPr>
            <a:r>
              <a:rPr lang="de-DE" altLang="de-DE" sz="2000" dirty="0"/>
              <a:t>RAN impacts or dependencies:</a:t>
            </a:r>
          </a:p>
          <a:p>
            <a:pPr lvl="1">
              <a:spcBef>
                <a:spcPts val="0"/>
              </a:spcBef>
              <a:spcAft>
                <a:spcPts val="400"/>
              </a:spcAft>
            </a:pPr>
            <a:r>
              <a:rPr lang="en-GB" altLang="ko-KR" sz="1400" dirty="0"/>
              <a:t>Based on agreed CRs. </a:t>
            </a:r>
          </a:p>
          <a:p>
            <a:pPr lvl="1">
              <a:spcBef>
                <a:spcPts val="0"/>
              </a:spcBef>
              <a:spcAft>
                <a:spcPts val="400"/>
              </a:spcAft>
            </a:pPr>
            <a:endParaRPr lang="en-GB" altLang="ko-KR" sz="1400" dirty="0"/>
          </a:p>
          <a:p>
            <a:pPr>
              <a:spcBef>
                <a:spcPts val="0"/>
              </a:spcBef>
              <a:spcAft>
                <a:spcPts val="400"/>
              </a:spcAft>
            </a:pPr>
            <a:r>
              <a:rPr lang="de-DE" altLang="de-DE" sz="2000" dirty="0"/>
              <a:t>Next steps:</a:t>
            </a:r>
          </a:p>
          <a:p>
            <a:pPr lvl="1"/>
            <a:r>
              <a:rPr lang="en-US" altLang="zh-CN" sz="1400" dirty="0"/>
              <a:t>Maintenance</a:t>
            </a:r>
            <a:r>
              <a:rPr lang="en-US" sz="1400" dirty="0"/>
              <a:t>. </a:t>
            </a:r>
            <a:endParaRPr lang="en-US" altLang="zh-CN" sz="1400" dirty="0"/>
          </a:p>
        </p:txBody>
      </p:sp>
      <p:graphicFrame>
        <p:nvGraphicFramePr>
          <p:cNvPr id="5" name="Content Placeholder 8"/>
          <p:cNvGraphicFramePr>
            <a:graphicFrameLocks/>
          </p:cNvGraphicFramePr>
          <p:nvPr>
            <p:extLst>
              <p:ext uri="{D42A27DB-BD31-4B8C-83A1-F6EECF244321}">
                <p14:modId xmlns:p14="http://schemas.microsoft.com/office/powerpoint/2010/main" val="1905117608"/>
              </p:ext>
            </p:extLst>
          </p:nvPr>
        </p:nvGraphicFramePr>
        <p:xfrm>
          <a:off x="271598" y="1376362"/>
          <a:ext cx="8634196" cy="877725"/>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20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pPr marL="0" algn="l" defTabSz="914400" rtl="0" eaLnBrk="1" latinLnBrk="0" hangingPunct="1"/>
                      <a:r>
                        <a:rPr kumimoji="0" lang="en-US" sz="1200" b="1" i="0" u="none" strike="noStrike" kern="1200" cap="none" normalizeH="0" baseline="0" err="1">
                          <a:ln>
                            <a:noFill/>
                          </a:ln>
                          <a:solidFill>
                            <a:schemeClr val="lt1"/>
                          </a:solidFill>
                          <a:effectLst/>
                          <a:latin typeface="+mn-lt"/>
                          <a:ea typeface="+mn-ea"/>
                          <a:cs typeface="+mn-cs"/>
                        </a:rPr>
                        <a:t>IoT_SAT_ARCH_EPS</a:t>
                      </a:r>
                      <a:endParaRPr kumimoji="0" lang="en-US" sz="1200" b="1" i="0" u="none" strike="noStrike" kern="1200" cap="none" normalizeH="0" baseline="0">
                        <a:ln>
                          <a:noFill/>
                        </a:ln>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defRPr/>
                      </a:pPr>
                      <a:r>
                        <a:rPr kumimoji="0" lang="en-US" altLang="zh-CN" sz="1200" b="1" i="0" u="none" strike="noStrike" kern="1200" cap="none" normalizeH="0" baseline="0">
                          <a:ln>
                            <a:noFill/>
                          </a:ln>
                          <a:solidFill>
                            <a:schemeClr val="lt1"/>
                          </a:solidFill>
                          <a:effectLst/>
                          <a:latin typeface="+mn-lt"/>
                          <a:ea typeface="+mn-ea"/>
                          <a:cs typeface="+mn-cs"/>
                        </a:rPr>
                        <a:t>Architecture support for NB-IoT/</a:t>
                      </a:r>
                      <a:r>
                        <a:rPr kumimoji="0" lang="en-US" altLang="zh-CN" sz="1200" b="1" i="0" u="none" strike="noStrike" kern="1200" cap="none" normalizeH="0" baseline="0" err="1">
                          <a:ln>
                            <a:noFill/>
                          </a:ln>
                          <a:solidFill>
                            <a:schemeClr val="lt1"/>
                          </a:solidFill>
                          <a:effectLst/>
                          <a:latin typeface="+mn-lt"/>
                          <a:ea typeface="+mn-ea"/>
                          <a:cs typeface="+mn-cs"/>
                        </a:rPr>
                        <a:t>eMTC</a:t>
                      </a:r>
                      <a:r>
                        <a:rPr kumimoji="0" lang="en-US" altLang="zh-CN" sz="1200" b="1" i="0" u="none" strike="noStrike" kern="1200" cap="none" normalizeH="0" baseline="0">
                          <a:ln>
                            <a:noFill/>
                          </a:ln>
                          <a:solidFill>
                            <a:schemeClr val="lt1"/>
                          </a:solidFill>
                          <a:effectLst/>
                          <a:latin typeface="+mn-lt"/>
                          <a:ea typeface="+mn-ea"/>
                          <a:cs typeface="+mn-cs"/>
                        </a:rPr>
                        <a:t> Non-Terrestrial Networks in EPS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200" b="1" kern="1200">
                          <a:solidFill>
                            <a:srgbClr val="7030A0"/>
                          </a:solidFill>
                          <a:latin typeface="+mn-lt"/>
                          <a:ea typeface="+mn-ea"/>
                          <a:cs typeface="+mn-cs"/>
                        </a:rPr>
                        <a:t>100% -&gt; 100%</a:t>
                      </a:r>
                      <a:endParaRPr kumimoji="0" lang="en-US" altLang="zh-CN" sz="1200" b="1" i="0" u="none" strike="noStrike" kern="1200" cap="none" normalizeH="0" baseline="0">
                        <a:ln>
                          <a:noFill/>
                        </a:ln>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1" i="0" u="none" strike="noStrike" kern="1200" cap="none" normalizeH="0" baseline="0" noProof="0">
                          <a:ln>
                            <a:noFill/>
                          </a:ln>
                          <a:solidFill>
                            <a:schemeClr val="lt1"/>
                          </a:solidFill>
                          <a:effectLst/>
                          <a:latin typeface="+mn-lt"/>
                          <a:ea typeface="+mn-ea"/>
                          <a:cs typeface="+mn-cs"/>
                        </a:rPr>
                        <a:t>Mar</a:t>
                      </a:r>
                      <a:r>
                        <a:rPr kumimoji="0" lang="en-US" sz="1200" b="1" i="0" u="none" strike="noStrike" kern="1200" cap="none" normalizeH="0" baseline="0" noProof="0">
                          <a:ln>
                            <a:noFill/>
                          </a:ln>
                          <a:solidFill>
                            <a:schemeClr val="lt1"/>
                          </a:solidFill>
                          <a:effectLst/>
                          <a:latin typeface="+mn-lt"/>
                          <a:ea typeface="+mn-ea"/>
                          <a:cs typeface="+mn-cs"/>
                        </a:rPr>
                        <a:t>, 2021</a:t>
                      </a:r>
                      <a:endParaRPr kumimoji="0" lang="en-US" sz="1200" b="1" i="0" u="none" strike="noStrike" kern="1200" cap="none" normalizeH="0" baseline="0">
                        <a:ln>
                          <a:noFill/>
                        </a:ln>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GB" altLang="zh-CN" sz="1200" b="1" i="0" u="none" strike="noStrike" kern="1200" cap="none" normalizeH="0" baseline="0" noProof="0">
                          <a:ln>
                            <a:noFill/>
                          </a:ln>
                          <a:solidFill>
                            <a:schemeClr val="lt1"/>
                          </a:solidFill>
                          <a:effectLst/>
                          <a:latin typeface="+mn-lt"/>
                          <a:ea typeface="+mn-ea"/>
                          <a:cs typeface="+mn-cs"/>
                        </a:rPr>
                        <a:t>SP-211306</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17629081"/>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dirty="0">
                <a:solidFill>
                  <a:schemeClr val="bg1">
                    <a:lumMod val="65000"/>
                  </a:schemeClr>
                </a:solidFill>
              </a:rPr>
              <a:t> 1) General aspects (events since SA#99, statistics, next meetings)</a:t>
            </a:r>
          </a:p>
          <a:p>
            <a:pPr eaLnBrk="1" hangingPunct="1">
              <a:defRPr/>
            </a:pPr>
            <a:r>
              <a:rPr lang="en-GB" sz="2000" dirty="0">
                <a:solidFill>
                  <a:schemeClr val="bg1">
                    <a:lumMod val="65000"/>
                  </a:schemeClr>
                </a:solidFill>
              </a:rPr>
              <a:t> </a:t>
            </a:r>
            <a:r>
              <a:rPr lang="en-GB" sz="2000" b="1" i="1" dirty="0"/>
              <a:t>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Rel-15 Work and Maintenance </a:t>
            </a:r>
          </a:p>
          <a:p>
            <a:pPr lvl="1" eaLnBrk="1" hangingPunct="1">
              <a:defRPr/>
            </a:pPr>
            <a:r>
              <a:rPr lang="en-GB" sz="1800" dirty="0">
                <a:solidFill>
                  <a:schemeClr val="bg1">
                    <a:lumMod val="65000"/>
                  </a:schemeClr>
                </a:solidFill>
              </a:rPr>
              <a:t>2.3) Rel-16 Work and Maintenance </a:t>
            </a:r>
          </a:p>
          <a:p>
            <a:pPr lvl="1" eaLnBrk="1" hangingPunct="1">
              <a:defRPr/>
            </a:pPr>
            <a:r>
              <a:rPr lang="en-US" sz="1800" dirty="0">
                <a:solidFill>
                  <a:schemeClr val="bg1">
                    <a:lumMod val="65000"/>
                  </a:schemeClr>
                </a:solidFill>
              </a:rPr>
              <a:t>2.4) Rel-17 Study/Work</a:t>
            </a:r>
          </a:p>
          <a:p>
            <a:pPr lvl="1" eaLnBrk="1" hangingPunct="1">
              <a:defRPr/>
            </a:pPr>
            <a:r>
              <a:rPr lang="en-GB" sz="1800" b="1" i="1" dirty="0"/>
              <a:t>2.5) Rel-18 Study/Work</a:t>
            </a: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41988" name="Text Box 3"/>
          <p:cNvSpPr txBox="1">
            <a:spLocks noChangeArrowheads="1"/>
          </p:cNvSpPr>
          <p:nvPr/>
        </p:nvSpPr>
        <p:spPr bwMode="auto">
          <a:xfrm>
            <a:off x="437296" y="341911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extLst>
      <p:ext uri="{BB962C8B-B14F-4D97-AF65-F5344CB8AC3E}">
        <p14:creationId xmlns:p14="http://schemas.microsoft.com/office/powerpoint/2010/main" val="5371638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83F52A-3621-4544-9570-67A180D25B1B}"/>
              </a:ext>
            </a:extLst>
          </p:cNvPr>
          <p:cNvSpPr>
            <a:spLocks noGrp="1"/>
          </p:cNvSpPr>
          <p:nvPr>
            <p:ph type="title"/>
          </p:nvPr>
        </p:nvSpPr>
        <p:spPr>
          <a:xfrm>
            <a:off x="467685" y="0"/>
            <a:ext cx="6827838" cy="1143000"/>
          </a:xfrm>
        </p:spPr>
        <p:txBody>
          <a:bodyPr/>
          <a:lstStyle/>
          <a:p>
            <a:r>
              <a:rPr lang="de-DE" altLang="de-DE" b="1"/>
              <a:t>2.5) </a:t>
            </a:r>
            <a:r>
              <a:rPr lang="en-US" b="1"/>
              <a:t>Rel-18 Study/Work: Summary</a:t>
            </a:r>
          </a:p>
        </p:txBody>
      </p:sp>
      <p:graphicFrame>
        <p:nvGraphicFramePr>
          <p:cNvPr id="4" name="Table 3">
            <a:extLst>
              <a:ext uri="{FF2B5EF4-FFF2-40B4-BE49-F238E27FC236}">
                <a16:creationId xmlns:a16="http://schemas.microsoft.com/office/drawing/2014/main" id="{682F27CF-E817-4E1B-B4FE-4DD2B463D9BC}"/>
              </a:ext>
            </a:extLst>
          </p:cNvPr>
          <p:cNvGraphicFramePr>
            <a:graphicFrameLocks noGrp="1"/>
          </p:cNvGraphicFramePr>
          <p:nvPr>
            <p:extLst>
              <p:ext uri="{D42A27DB-BD31-4B8C-83A1-F6EECF244321}">
                <p14:modId xmlns:p14="http://schemas.microsoft.com/office/powerpoint/2010/main" val="3605080006"/>
              </p:ext>
            </p:extLst>
          </p:nvPr>
        </p:nvGraphicFramePr>
        <p:xfrm>
          <a:off x="280806" y="1375632"/>
          <a:ext cx="8480238" cy="4716293"/>
        </p:xfrm>
        <a:graphic>
          <a:graphicData uri="http://schemas.openxmlformats.org/drawingml/2006/table">
            <a:tbl>
              <a:tblPr/>
              <a:tblGrid>
                <a:gridCol w="473258">
                  <a:extLst>
                    <a:ext uri="{9D8B030D-6E8A-4147-A177-3AD203B41FA5}">
                      <a16:colId xmlns:a16="http://schemas.microsoft.com/office/drawing/2014/main" val="3461735876"/>
                    </a:ext>
                  </a:extLst>
                </a:gridCol>
                <a:gridCol w="3997690">
                  <a:extLst>
                    <a:ext uri="{9D8B030D-6E8A-4147-A177-3AD203B41FA5}">
                      <a16:colId xmlns:a16="http://schemas.microsoft.com/office/drawing/2014/main" val="3321141895"/>
                    </a:ext>
                  </a:extLst>
                </a:gridCol>
                <a:gridCol w="1157687">
                  <a:extLst>
                    <a:ext uri="{9D8B030D-6E8A-4147-A177-3AD203B41FA5}">
                      <a16:colId xmlns:a16="http://schemas.microsoft.com/office/drawing/2014/main" val="512443004"/>
                    </a:ext>
                  </a:extLst>
                </a:gridCol>
                <a:gridCol w="599688">
                  <a:extLst>
                    <a:ext uri="{9D8B030D-6E8A-4147-A177-3AD203B41FA5}">
                      <a16:colId xmlns:a16="http://schemas.microsoft.com/office/drawing/2014/main" val="420455859"/>
                    </a:ext>
                  </a:extLst>
                </a:gridCol>
                <a:gridCol w="599688">
                  <a:extLst>
                    <a:ext uri="{9D8B030D-6E8A-4147-A177-3AD203B41FA5}">
                      <a16:colId xmlns:a16="http://schemas.microsoft.com/office/drawing/2014/main" val="1392015890"/>
                    </a:ext>
                  </a:extLst>
                </a:gridCol>
                <a:gridCol w="823798">
                  <a:extLst>
                    <a:ext uri="{9D8B030D-6E8A-4147-A177-3AD203B41FA5}">
                      <a16:colId xmlns:a16="http://schemas.microsoft.com/office/drawing/2014/main" val="1659287878"/>
                    </a:ext>
                  </a:extLst>
                </a:gridCol>
                <a:gridCol w="828429">
                  <a:extLst>
                    <a:ext uri="{9D8B030D-6E8A-4147-A177-3AD203B41FA5}">
                      <a16:colId xmlns:a16="http://schemas.microsoft.com/office/drawing/2014/main" val="1320691617"/>
                    </a:ext>
                  </a:extLst>
                </a:gridCol>
              </a:tblGrid>
              <a:tr h="0">
                <a:tc>
                  <a:txBody>
                    <a:bodyPr/>
                    <a:lstStyle/>
                    <a:p>
                      <a:pPr algn="l" fontAlgn="t">
                        <a:spcBef>
                          <a:spcPts val="600"/>
                        </a:spcBef>
                        <a:spcAft>
                          <a:spcPts val="600"/>
                        </a:spcAft>
                      </a:pPr>
                      <a:r>
                        <a:rPr lang="en-US" sz="800" b="1" i="0" u="none" strike="noStrike" kern="1200" dirty="0">
                          <a:solidFill>
                            <a:srgbClr val="000000"/>
                          </a:solidFill>
                          <a:effectLst/>
                          <a:latin typeface="Arial" panose="020B0604020202020204" pitchFamily="34" charset="0"/>
                          <a:ea typeface="+mn-ea"/>
                          <a:cs typeface="+mn-cs"/>
                        </a:rPr>
                        <a:t>UID</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tc>
                  <a:txBody>
                    <a:bodyPr/>
                    <a:lstStyle/>
                    <a:p>
                      <a:pPr algn="l" fontAlgn="t">
                        <a:spcBef>
                          <a:spcPts val="600"/>
                        </a:spcBef>
                        <a:spcAft>
                          <a:spcPts val="600"/>
                        </a:spcAft>
                      </a:pPr>
                      <a:r>
                        <a:rPr lang="en-US" sz="800" b="1" i="0" u="none" strike="noStrike" kern="1200">
                          <a:solidFill>
                            <a:srgbClr val="000000"/>
                          </a:solidFill>
                          <a:effectLst/>
                          <a:latin typeface="Arial" panose="020B0604020202020204" pitchFamily="34" charset="0"/>
                          <a:ea typeface="+mn-ea"/>
                          <a:cs typeface="+mn-cs"/>
                        </a:rPr>
                        <a:t>Name</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tc>
                  <a:txBody>
                    <a:bodyPr/>
                    <a:lstStyle/>
                    <a:p>
                      <a:pPr algn="l" fontAlgn="t">
                        <a:spcBef>
                          <a:spcPts val="600"/>
                        </a:spcBef>
                        <a:spcAft>
                          <a:spcPts val="600"/>
                        </a:spcAft>
                      </a:pPr>
                      <a:r>
                        <a:rPr lang="en-US" sz="800" b="1" i="0" u="none" strike="noStrike" kern="1200">
                          <a:solidFill>
                            <a:srgbClr val="000000"/>
                          </a:solidFill>
                          <a:effectLst/>
                          <a:latin typeface="Arial" panose="020B0604020202020204" pitchFamily="34" charset="0"/>
                          <a:ea typeface="+mn-ea"/>
                          <a:cs typeface="+mn-cs"/>
                        </a:rPr>
                        <a:t>Acronym</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tc>
                  <a:txBody>
                    <a:bodyPr/>
                    <a:lstStyle/>
                    <a:p>
                      <a:pPr algn="l" fontAlgn="t">
                        <a:spcBef>
                          <a:spcPts val="600"/>
                        </a:spcBef>
                        <a:spcAft>
                          <a:spcPts val="600"/>
                        </a:spcAft>
                      </a:pPr>
                      <a:r>
                        <a:rPr lang="en-US" sz="800" b="1" i="0" u="none" strike="noStrike" kern="1200">
                          <a:solidFill>
                            <a:srgbClr val="000000"/>
                          </a:solidFill>
                          <a:effectLst/>
                          <a:latin typeface="Arial" panose="020B0604020202020204" pitchFamily="34" charset="0"/>
                          <a:ea typeface="+mn-ea"/>
                          <a:cs typeface="+mn-cs"/>
                        </a:rPr>
                        <a:t>SID</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tc>
                  <a:txBody>
                    <a:bodyPr/>
                    <a:lstStyle/>
                    <a:p>
                      <a:pPr algn="l" fontAlgn="t">
                        <a:spcBef>
                          <a:spcPts val="600"/>
                        </a:spcBef>
                        <a:spcAft>
                          <a:spcPts val="600"/>
                        </a:spcAft>
                      </a:pPr>
                      <a:r>
                        <a:rPr lang="en-US" sz="800" b="1" i="0" u="none" strike="noStrike" kern="1200">
                          <a:solidFill>
                            <a:srgbClr val="000000"/>
                          </a:solidFill>
                          <a:effectLst/>
                          <a:latin typeface="Arial" panose="020B0604020202020204" pitchFamily="34" charset="0"/>
                          <a:ea typeface="+mn-ea"/>
                          <a:cs typeface="+mn-cs"/>
                        </a:rPr>
                        <a:t>WID</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tc>
                  <a:txBody>
                    <a:bodyPr/>
                    <a:lstStyle/>
                    <a:p>
                      <a:pPr marL="0" marR="0" lvl="0" indent="0" algn="l" defTabSz="1219133" rtl="0" eaLnBrk="1" fontAlgn="t" latinLnBrk="0" hangingPunct="1">
                        <a:lnSpc>
                          <a:spcPct val="100000"/>
                        </a:lnSpc>
                        <a:spcBef>
                          <a:spcPts val="600"/>
                        </a:spcBef>
                        <a:spcAft>
                          <a:spcPts val="600"/>
                        </a:spcAft>
                        <a:buClrTx/>
                        <a:buSzTx/>
                        <a:buFontTx/>
                        <a:buNone/>
                        <a:tabLst/>
                        <a:defRPr/>
                      </a:pPr>
                      <a:r>
                        <a:rPr lang="en-US" sz="800" b="1" i="0" u="none" strike="noStrike" kern="1200" dirty="0">
                          <a:solidFill>
                            <a:schemeClr val="tx1"/>
                          </a:solidFill>
                          <a:effectLst/>
                          <a:latin typeface="Arial" panose="020B0604020202020204" pitchFamily="34" charset="0"/>
                          <a:ea typeface="+mn-ea"/>
                          <a:cs typeface="+mn-cs"/>
                        </a:rPr>
                        <a:t>At SA#99 (study/work)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tc>
                  <a:txBody>
                    <a:bodyPr/>
                    <a:lstStyle/>
                    <a:p>
                      <a:pPr marL="0" marR="0" lvl="0" indent="0" algn="l" defTabSz="1219133" rtl="0" eaLnBrk="1" fontAlgn="t" latinLnBrk="0" hangingPunct="1">
                        <a:lnSpc>
                          <a:spcPct val="100000"/>
                        </a:lnSpc>
                        <a:spcBef>
                          <a:spcPts val="600"/>
                        </a:spcBef>
                        <a:spcAft>
                          <a:spcPts val="600"/>
                        </a:spcAft>
                        <a:buClrTx/>
                        <a:buSzTx/>
                        <a:buFontTx/>
                        <a:buNone/>
                        <a:tabLst/>
                        <a:defRPr/>
                      </a:pPr>
                      <a:r>
                        <a:rPr lang="en-US" sz="800" b="1" i="0" u="none" strike="noStrike" kern="1200" dirty="0">
                          <a:solidFill>
                            <a:srgbClr val="FF3300"/>
                          </a:solidFill>
                          <a:effectLst/>
                          <a:latin typeface="Arial" panose="020B0604020202020204" pitchFamily="34" charset="0"/>
                          <a:ea typeface="+mn-ea"/>
                          <a:cs typeface="+mn-cs"/>
                        </a:rPr>
                        <a:t>At SA#100 (study/work)</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solidFill>
                      <a:srgbClr val="62A14D"/>
                    </a:solidFill>
                  </a:tcPr>
                </a:tc>
                <a:extLst>
                  <a:ext uri="{0D108BD9-81ED-4DB2-BD59-A6C34878D82A}">
                    <a16:rowId xmlns:a16="http://schemas.microsoft.com/office/drawing/2014/main" val="3615389758"/>
                  </a:ext>
                </a:extLst>
              </a:tr>
              <a:tr h="154387">
                <a:tc>
                  <a:txBody>
                    <a:bodyPr/>
                    <a:lstStyle/>
                    <a:p>
                      <a:pPr algn="l" fontAlgn="t"/>
                      <a:r>
                        <a:rPr lang="en-US" sz="800" b="0" i="0" u="none" strike="noStrike">
                          <a:solidFill>
                            <a:srgbClr val="000000"/>
                          </a:solidFill>
                          <a:effectLst/>
                          <a:latin typeface="Arial" panose="020B0604020202020204" pitchFamily="34" charset="0"/>
                        </a:rPr>
                        <a:t>940060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dirty="0">
                          <a:solidFill>
                            <a:srgbClr val="000000"/>
                          </a:solidFill>
                          <a:effectLst/>
                          <a:latin typeface="Arial" panose="020B0604020202020204" pitchFamily="34" charset="0"/>
                          <a:ea typeface="+mn-ea"/>
                          <a:cs typeface="+mn-cs"/>
                        </a:rPr>
                        <a:t>Study on Support of Satellite Backhauling in 5GS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hlinkClick r:id="rId2" action="ppaction://hlinksldjump"/>
                        </a:rPr>
                        <a:t>FS_5GSATB</a:t>
                      </a:r>
                      <a:endParaRPr lang="en-US" sz="800" b="0" i="0" u="none" strike="noStrike" dirty="0">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dirty="0">
                          <a:solidFill>
                            <a:srgbClr val="0563C1"/>
                          </a:solidFill>
                          <a:effectLst/>
                          <a:latin typeface="Calibri" panose="020F0502020204030204" pitchFamily="34" charset="0"/>
                          <a:hlinkClick r:id="rId3"/>
                        </a:rPr>
                        <a:t>SP-211639</a:t>
                      </a:r>
                      <a:endParaRPr lang="en-US" sz="8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kern="1200" dirty="0">
                          <a:solidFill>
                            <a:srgbClr val="0563C1"/>
                          </a:solidFill>
                          <a:effectLst/>
                          <a:latin typeface="Calibri" panose="020F0502020204030204" pitchFamily="34" charset="0"/>
                          <a:ea typeface="+mn-ea"/>
                          <a:cs typeface="+mn-cs"/>
                          <a:hlinkClick r:id="rId4"/>
                        </a:rPr>
                        <a:t>SP-230111</a:t>
                      </a:r>
                      <a:endParaRPr lang="en-US" sz="800" b="0" i="0" u="sng" strike="noStrike" kern="1200" dirty="0">
                        <a:solidFill>
                          <a:srgbClr val="0563C1"/>
                        </a:solidFill>
                        <a:effectLst/>
                        <a:latin typeface="Calibri" panose="020F0502020204030204" pitchFamily="34" charset="0"/>
                        <a:ea typeface="+mn-ea"/>
                        <a:cs typeface="+mn-cs"/>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t"/>
                      <a:r>
                        <a:rPr lang="en-US" sz="800" b="1" i="0" u="none" strike="noStrike" dirty="0">
                          <a:solidFill>
                            <a:schemeClr val="tx1"/>
                          </a:solidFill>
                          <a:effectLst/>
                          <a:latin typeface="Arial" panose="020B0604020202020204" pitchFamily="34" charset="0"/>
                        </a:rPr>
                        <a:t>100% / 65%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t"/>
                      <a:r>
                        <a:rPr lang="en-US" sz="800" b="1" i="0" u="none" strike="noStrike" dirty="0">
                          <a:solidFill>
                            <a:schemeClr val="tx1"/>
                          </a:solidFill>
                          <a:effectLst/>
                          <a:latin typeface="Arial" panose="020B0604020202020204" pitchFamily="34" charset="0"/>
                        </a:rPr>
                        <a:t>100% /</a:t>
                      </a:r>
                      <a:r>
                        <a:rPr lang="en-US" sz="800" b="1" i="0" u="none" strike="noStrike" dirty="0">
                          <a:solidFill>
                            <a:srgbClr val="FF0000"/>
                          </a:solidFill>
                          <a:effectLst/>
                          <a:latin typeface="Arial" panose="020B0604020202020204" pitchFamily="34" charset="0"/>
                        </a:rPr>
                        <a:t> 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889026805"/>
                  </a:ext>
                </a:extLst>
              </a:tr>
              <a:tr h="203450">
                <a:tc>
                  <a:txBody>
                    <a:bodyPr/>
                    <a:lstStyle/>
                    <a:p>
                      <a:pPr algn="l" fontAlgn="t"/>
                      <a:r>
                        <a:rPr lang="en-US" sz="800" b="0" i="0" u="none" strike="noStrike" dirty="0">
                          <a:solidFill>
                            <a:srgbClr val="000000"/>
                          </a:solidFill>
                          <a:effectLst/>
                          <a:latin typeface="Arial" panose="020B0604020202020204" pitchFamily="34" charset="0"/>
                        </a:rPr>
                        <a:t>940074</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dirty="0">
                          <a:solidFill>
                            <a:srgbClr val="000000"/>
                          </a:solidFill>
                          <a:effectLst/>
                          <a:latin typeface="Arial" panose="020B0604020202020204" pitchFamily="34" charset="0"/>
                          <a:ea typeface="+mn-ea"/>
                          <a:cs typeface="+mn-cs"/>
                        </a:rPr>
                        <a:t>Study on 5GC enhancement for satellite access Phase 2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hlinkClick r:id="rId5" action="ppaction://hlinksldjump"/>
                        </a:rPr>
                        <a:t>FS_5GSAT_Ph2</a:t>
                      </a:r>
                      <a:endParaRPr lang="en-US" sz="800" b="0" i="0" u="none" strike="noStrike" dirty="0">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dirty="0">
                          <a:solidFill>
                            <a:srgbClr val="0563C1"/>
                          </a:solidFill>
                          <a:effectLst/>
                          <a:latin typeface="Calibri" panose="020F0502020204030204" pitchFamily="34" charset="0"/>
                          <a:hlinkClick r:id="rId6"/>
                        </a:rPr>
                        <a:t>SP-211651</a:t>
                      </a:r>
                      <a:endParaRPr lang="en-US" sz="8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kern="1200" dirty="0">
                          <a:solidFill>
                            <a:srgbClr val="0563C1"/>
                          </a:solidFill>
                          <a:effectLst/>
                          <a:latin typeface="Calibri" panose="020F0502020204030204" pitchFamily="34" charset="0"/>
                          <a:ea typeface="+mn-ea"/>
                          <a:cs typeface="+mn-cs"/>
                          <a:hlinkClick r:id="rId7"/>
                        </a:rPr>
                        <a:t>SP-230109</a:t>
                      </a:r>
                      <a:endParaRPr lang="en-US" sz="800" b="0" i="0" u="sng" strike="noStrike" kern="1200" dirty="0">
                        <a:solidFill>
                          <a:srgbClr val="0563C1"/>
                        </a:solidFill>
                        <a:effectLst/>
                        <a:latin typeface="Calibri" panose="020F0502020204030204" pitchFamily="34" charset="0"/>
                        <a:ea typeface="+mn-ea"/>
                        <a:cs typeface="+mn-cs"/>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70%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a:t>
                      </a: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052704253"/>
                  </a:ext>
                </a:extLst>
              </a:tr>
              <a:tr h="154387">
                <a:tc>
                  <a:txBody>
                    <a:bodyPr/>
                    <a:lstStyle/>
                    <a:p>
                      <a:pPr algn="l" fontAlgn="t"/>
                      <a:r>
                        <a:rPr lang="en-US" sz="800" b="0" i="0" u="none" strike="noStrike">
                          <a:solidFill>
                            <a:srgbClr val="000000"/>
                          </a:solidFill>
                          <a:effectLst/>
                          <a:latin typeface="Arial" panose="020B0604020202020204" pitchFamily="34" charset="0"/>
                        </a:rPr>
                        <a:t>940065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dirty="0">
                          <a:solidFill>
                            <a:srgbClr val="000000"/>
                          </a:solidFill>
                          <a:effectLst/>
                          <a:latin typeface="Arial" panose="020B0604020202020204" pitchFamily="34" charset="0"/>
                          <a:ea typeface="+mn-ea"/>
                          <a:cs typeface="+mn-cs"/>
                        </a:rPr>
                        <a:t>Study on Personal IoT Networks</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hlinkClick r:id="rId8" action="ppaction://hlinksldjump"/>
                        </a:rPr>
                        <a:t>FS_PIN</a:t>
                      </a:r>
                      <a:endParaRPr lang="en-US" sz="800" b="0" i="0" u="none" strike="noStrike" dirty="0">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dirty="0">
                          <a:solidFill>
                            <a:srgbClr val="0563C1"/>
                          </a:solidFill>
                          <a:effectLst/>
                          <a:latin typeface="Calibri" panose="020F0502020204030204" pitchFamily="34" charset="0"/>
                          <a:hlinkClick r:id="rId9"/>
                        </a:rPr>
                        <a:t>SP-230089</a:t>
                      </a:r>
                      <a:endParaRPr lang="en-US" sz="8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kern="1200" dirty="0">
                          <a:solidFill>
                            <a:srgbClr val="0563C1"/>
                          </a:solidFill>
                          <a:effectLst/>
                          <a:latin typeface="Calibri" panose="020F0502020204030204" pitchFamily="34" charset="0"/>
                          <a:ea typeface="+mn-ea"/>
                          <a:cs typeface="+mn-cs"/>
                          <a:hlinkClick r:id="rId10"/>
                        </a:rPr>
                        <a:t>SP-221343</a:t>
                      </a:r>
                      <a:endParaRPr lang="en-US" sz="800" b="0" i="0" u="sng" strike="noStrike" kern="1200" dirty="0">
                        <a:solidFill>
                          <a:srgbClr val="0563C1"/>
                        </a:solidFill>
                        <a:effectLst/>
                        <a:latin typeface="Calibri" panose="020F0502020204030204" pitchFamily="34" charset="0"/>
                        <a:ea typeface="+mn-ea"/>
                        <a:cs typeface="+mn-cs"/>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60%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a:t>
                      </a: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933811834"/>
                  </a:ext>
                </a:extLst>
              </a:tr>
              <a:tr h="154387">
                <a:tc>
                  <a:txBody>
                    <a:bodyPr/>
                    <a:lstStyle/>
                    <a:p>
                      <a:pPr algn="l" fontAlgn="t"/>
                      <a:r>
                        <a:rPr lang="en-US" sz="800" b="0" i="0" u="none" strike="noStrike">
                          <a:solidFill>
                            <a:srgbClr val="000000"/>
                          </a:solidFill>
                          <a:effectLst/>
                          <a:latin typeface="Arial" panose="020B0604020202020204" pitchFamily="34" charset="0"/>
                        </a:rPr>
                        <a:t>940051</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dirty="0">
                          <a:solidFill>
                            <a:srgbClr val="000000"/>
                          </a:solidFill>
                          <a:effectLst/>
                          <a:latin typeface="Arial" panose="020B0604020202020204" pitchFamily="34" charset="0"/>
                          <a:ea typeface="+mn-ea"/>
                          <a:cs typeface="+mn-cs"/>
                        </a:rPr>
                        <a:t>Study on Phase 2 of UAS, UAV and UAM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hlinkClick r:id="rId11" action="ppaction://hlinksldjump"/>
                        </a:rPr>
                        <a:t>FS_UAS_Ph2</a:t>
                      </a:r>
                      <a:endParaRPr lang="en-US" sz="800" b="0" i="0" u="none" strike="noStrike" dirty="0">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dirty="0">
                          <a:solidFill>
                            <a:srgbClr val="0563C1"/>
                          </a:solidFill>
                          <a:effectLst/>
                          <a:latin typeface="Calibri" panose="020F0502020204030204" pitchFamily="34" charset="0"/>
                          <a:hlinkClick r:id="rId12"/>
                        </a:rPr>
                        <a:t>SP-211632</a:t>
                      </a:r>
                      <a:endParaRPr lang="en-US" sz="8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kern="1200" dirty="0">
                          <a:solidFill>
                            <a:srgbClr val="0563C1"/>
                          </a:solidFill>
                          <a:effectLst/>
                          <a:latin typeface="Calibri" panose="020F0502020204030204" pitchFamily="34" charset="0"/>
                          <a:ea typeface="+mn-ea"/>
                          <a:cs typeface="+mn-cs"/>
                          <a:hlinkClick r:id="rId13"/>
                        </a:rPr>
                        <a:t>SP-230091</a:t>
                      </a:r>
                      <a:endParaRPr lang="en-US" sz="800" b="0" i="0" u="sng" strike="noStrike" kern="1200" dirty="0">
                        <a:solidFill>
                          <a:srgbClr val="0563C1"/>
                        </a:solidFill>
                        <a:effectLst/>
                        <a:latin typeface="Calibri" panose="020F0502020204030204" pitchFamily="34" charset="0"/>
                        <a:ea typeface="+mn-ea"/>
                        <a:cs typeface="+mn-cs"/>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85%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a:t>
                      </a: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 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956731369"/>
                  </a:ext>
                </a:extLst>
              </a:tr>
              <a:tr h="154387">
                <a:tc>
                  <a:txBody>
                    <a:bodyPr/>
                    <a:lstStyle/>
                    <a:p>
                      <a:pPr algn="l" fontAlgn="t"/>
                      <a:r>
                        <a:rPr lang="en-US" sz="800" b="0" i="0" u="none" strike="noStrike">
                          <a:solidFill>
                            <a:srgbClr val="000000"/>
                          </a:solidFill>
                          <a:effectLst/>
                          <a:latin typeface="Arial" panose="020B0604020202020204" pitchFamily="34" charset="0"/>
                        </a:rPr>
                        <a:t>940069</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dirty="0">
                          <a:solidFill>
                            <a:srgbClr val="000000"/>
                          </a:solidFill>
                          <a:effectLst/>
                          <a:latin typeface="Arial" panose="020B0604020202020204" pitchFamily="34" charset="0"/>
                          <a:ea typeface="+mn-ea"/>
                          <a:cs typeface="+mn-cs"/>
                        </a:rPr>
                        <a:t>Study on Ranging based services and </a:t>
                      </a:r>
                      <a:r>
                        <a:rPr lang="en-US" sz="800" b="0" i="0" u="none" strike="noStrike" kern="1200" dirty="0" err="1">
                          <a:solidFill>
                            <a:srgbClr val="000000"/>
                          </a:solidFill>
                          <a:effectLst/>
                          <a:latin typeface="Arial" panose="020B0604020202020204" pitchFamily="34" charset="0"/>
                          <a:ea typeface="+mn-ea"/>
                          <a:cs typeface="+mn-cs"/>
                        </a:rPr>
                        <a:t>sidelink</a:t>
                      </a:r>
                      <a:r>
                        <a:rPr lang="en-US" sz="800" b="0" i="0" u="none" strike="noStrike" kern="1200" dirty="0">
                          <a:solidFill>
                            <a:srgbClr val="000000"/>
                          </a:solidFill>
                          <a:effectLst/>
                          <a:latin typeface="Arial" panose="020B0604020202020204" pitchFamily="34" charset="0"/>
                          <a:ea typeface="+mn-ea"/>
                          <a:cs typeface="+mn-cs"/>
                        </a:rPr>
                        <a:t> positioning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14" action="ppaction://hlinksldjump"/>
                        </a:rPr>
                        <a:t>FS_Ranging_SL</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15"/>
                        </a:rPr>
                        <a:t>SP-211647</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kern="1200" dirty="0">
                          <a:solidFill>
                            <a:srgbClr val="0563C1"/>
                          </a:solidFill>
                          <a:effectLst/>
                          <a:latin typeface="Calibri" panose="020F0502020204030204" pitchFamily="34" charset="0"/>
                          <a:ea typeface="+mn-ea"/>
                          <a:cs typeface="+mn-cs"/>
                          <a:hlinkClick r:id="rId16"/>
                        </a:rPr>
                        <a:t>SP-230106</a:t>
                      </a:r>
                      <a:endParaRPr lang="en-US" sz="800" b="0" i="0" u="sng" strike="noStrike" kern="1200" dirty="0">
                        <a:solidFill>
                          <a:srgbClr val="0563C1"/>
                        </a:solidFill>
                        <a:effectLst/>
                        <a:latin typeface="Calibri" panose="020F0502020204030204" pitchFamily="34" charset="0"/>
                        <a:ea typeface="+mn-ea"/>
                        <a:cs typeface="+mn-cs"/>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50%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a:t>
                      </a: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347270011"/>
                  </a:ext>
                </a:extLst>
              </a:tr>
              <a:tr h="154387">
                <a:tc>
                  <a:txBody>
                    <a:bodyPr/>
                    <a:lstStyle/>
                    <a:p>
                      <a:pPr algn="l" fontAlgn="t"/>
                      <a:r>
                        <a:rPr lang="en-US" sz="800" b="0" i="0" u="none" strike="noStrike">
                          <a:solidFill>
                            <a:srgbClr val="000000"/>
                          </a:solidFill>
                          <a:effectLst/>
                          <a:latin typeface="Arial" panose="020B0604020202020204" pitchFamily="34" charset="0"/>
                        </a:rPr>
                        <a:t>940058</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dirty="0">
                          <a:solidFill>
                            <a:srgbClr val="000000"/>
                          </a:solidFill>
                          <a:effectLst/>
                          <a:latin typeface="Arial" panose="020B0604020202020204" pitchFamily="34" charset="0"/>
                          <a:ea typeface="+mn-ea"/>
                          <a:cs typeface="+mn-cs"/>
                        </a:rPr>
                        <a:t>Study on Enhancement to the 5GC </a:t>
                      </a:r>
                      <a:r>
                        <a:rPr lang="en-US" sz="800" b="0" i="0" u="none" strike="noStrike" kern="1200" dirty="0" err="1">
                          <a:solidFill>
                            <a:srgbClr val="000000"/>
                          </a:solidFill>
                          <a:effectLst/>
                          <a:latin typeface="Arial" panose="020B0604020202020204" pitchFamily="34" charset="0"/>
                          <a:ea typeface="+mn-ea"/>
                          <a:cs typeface="+mn-cs"/>
                        </a:rPr>
                        <a:t>LoCation</a:t>
                      </a:r>
                      <a:r>
                        <a:rPr lang="en-US" sz="800" b="0" i="0" u="none" strike="noStrike" kern="1200" dirty="0">
                          <a:solidFill>
                            <a:srgbClr val="000000"/>
                          </a:solidFill>
                          <a:effectLst/>
                          <a:latin typeface="Arial" panose="020B0604020202020204" pitchFamily="34" charset="0"/>
                          <a:ea typeface="+mn-ea"/>
                          <a:cs typeface="+mn-cs"/>
                        </a:rPr>
                        <a:t> Services-Phase 3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17" action="ppaction://hlinksldjump"/>
                        </a:rPr>
                        <a:t>FS_eLCS_Ph3</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dirty="0">
                          <a:solidFill>
                            <a:srgbClr val="0563C1"/>
                          </a:solidFill>
                          <a:effectLst/>
                          <a:latin typeface="Calibri" panose="020F0502020204030204" pitchFamily="34" charset="0"/>
                          <a:hlinkClick r:id="rId18"/>
                        </a:rPr>
                        <a:t>SP-220069</a:t>
                      </a:r>
                      <a:endParaRPr lang="en-US" sz="8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kern="1200" dirty="0">
                          <a:solidFill>
                            <a:srgbClr val="0563C1"/>
                          </a:solidFill>
                          <a:effectLst/>
                          <a:latin typeface="Calibri" panose="020F0502020204030204" pitchFamily="34" charset="0"/>
                          <a:ea typeface="+mn-ea"/>
                          <a:cs typeface="+mn-cs"/>
                          <a:hlinkClick r:id="rId19"/>
                        </a:rPr>
                        <a:t>SP-230093</a:t>
                      </a:r>
                      <a:endParaRPr lang="en-US" sz="800" b="0" i="0" u="sng" strike="noStrike" kern="1200" dirty="0">
                        <a:solidFill>
                          <a:srgbClr val="0563C1"/>
                        </a:solidFill>
                        <a:effectLst/>
                        <a:latin typeface="Calibri" panose="020F0502020204030204" pitchFamily="34" charset="0"/>
                        <a:ea typeface="+mn-ea"/>
                        <a:cs typeface="+mn-cs"/>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65%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a:t>
                      </a: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598287845"/>
                  </a:ext>
                </a:extLst>
              </a:tr>
              <a:tr h="154387">
                <a:tc>
                  <a:txBody>
                    <a:bodyPr/>
                    <a:lstStyle/>
                    <a:p>
                      <a:pPr algn="l" fontAlgn="t"/>
                      <a:r>
                        <a:rPr lang="en-US" sz="800" b="0" i="0" u="none" strike="noStrike">
                          <a:solidFill>
                            <a:srgbClr val="000000"/>
                          </a:solidFill>
                          <a:effectLst/>
                          <a:latin typeface="Arial" panose="020B0604020202020204" pitchFamily="34" charset="0"/>
                        </a:rPr>
                        <a:t>940077</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dirty="0">
                          <a:solidFill>
                            <a:srgbClr val="000000"/>
                          </a:solidFill>
                          <a:effectLst/>
                          <a:latin typeface="Arial" panose="020B0604020202020204" pitchFamily="34" charset="0"/>
                          <a:ea typeface="+mn-ea"/>
                          <a:cs typeface="+mn-cs"/>
                        </a:rPr>
                        <a:t>Study on Stage 2 for Proximity based Services Phase 2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hlinkClick r:id="rId20" action="ppaction://hlinksldjump"/>
                        </a:rPr>
                        <a:t>FS_5G_ProSe_Ph2</a:t>
                      </a:r>
                      <a:endParaRPr lang="en-US" sz="800" b="0" i="0" u="none" strike="noStrike" dirty="0">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21"/>
                        </a:rPr>
                        <a:t>SP-211653</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kern="1200" dirty="0">
                          <a:solidFill>
                            <a:srgbClr val="0563C1"/>
                          </a:solidFill>
                          <a:effectLst/>
                          <a:latin typeface="Calibri" panose="020F0502020204030204" pitchFamily="34" charset="0"/>
                          <a:ea typeface="+mn-ea"/>
                          <a:cs typeface="+mn-cs"/>
                          <a:hlinkClick r:id="rId22"/>
                        </a:rPr>
                        <a:t>SP-230097</a:t>
                      </a:r>
                      <a:endParaRPr lang="en-US" sz="800" b="0" i="0" u="sng" strike="noStrike" kern="1200" dirty="0">
                        <a:solidFill>
                          <a:srgbClr val="0563C1"/>
                        </a:solidFill>
                        <a:effectLst/>
                        <a:latin typeface="Calibri" panose="020F0502020204030204" pitchFamily="34" charset="0"/>
                        <a:ea typeface="+mn-ea"/>
                        <a:cs typeface="+mn-cs"/>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80%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t"/>
                      <a:r>
                        <a:rPr lang="en-US" sz="800" b="1" i="0" u="none" strike="noStrike" dirty="0">
                          <a:solidFill>
                            <a:schemeClr val="tx1"/>
                          </a:solidFill>
                          <a:effectLst/>
                          <a:latin typeface="Arial" panose="020B0604020202020204" pitchFamily="34" charset="0"/>
                        </a:rPr>
                        <a:t>100% / </a:t>
                      </a:r>
                      <a:r>
                        <a:rPr lang="en-US" sz="800" b="1" i="0" u="none" strike="noStrike" dirty="0">
                          <a:solidFill>
                            <a:srgbClr val="FF0000"/>
                          </a:solidFill>
                          <a:effectLst/>
                          <a:latin typeface="Arial" panose="020B0604020202020204" pitchFamily="34" charset="0"/>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227140013"/>
                  </a:ext>
                </a:extLst>
              </a:tr>
              <a:tr h="154387">
                <a:tc>
                  <a:txBody>
                    <a:bodyPr/>
                    <a:lstStyle/>
                    <a:p>
                      <a:pPr algn="l" fontAlgn="t"/>
                      <a:r>
                        <a:rPr lang="en-US" sz="800" b="0" i="0" u="none" strike="noStrike">
                          <a:solidFill>
                            <a:srgbClr val="000000"/>
                          </a:solidFill>
                          <a:effectLst/>
                          <a:latin typeface="Arial" panose="020B0604020202020204" pitchFamily="34" charset="0"/>
                        </a:rPr>
                        <a:t>940061</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a:solidFill>
                            <a:srgbClr val="000000"/>
                          </a:solidFill>
                          <a:effectLst/>
                          <a:latin typeface="Arial" panose="020B0604020202020204" pitchFamily="34" charset="0"/>
                          <a:ea typeface="+mn-ea"/>
                          <a:cs typeface="+mn-cs"/>
                        </a:rPr>
                        <a:t>Study on generic group management, exposure and communication enhancements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23" action="ppaction://hlinksldjump"/>
                        </a:rPr>
                        <a:t>FS_GMEC</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24"/>
                        </a:rPr>
                        <a:t>SP-211603</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kern="1200" dirty="0">
                          <a:solidFill>
                            <a:srgbClr val="0563C1"/>
                          </a:solidFill>
                          <a:effectLst/>
                          <a:latin typeface="Calibri" panose="020F0502020204030204" pitchFamily="34" charset="0"/>
                          <a:ea typeface="+mn-ea"/>
                          <a:cs typeface="+mn-cs"/>
                          <a:hlinkClick r:id="rId25"/>
                        </a:rPr>
                        <a:t>SP-230101</a:t>
                      </a:r>
                      <a:endParaRPr lang="en-US" sz="800" b="0" i="0" u="sng" strike="noStrike" kern="1200" dirty="0">
                        <a:solidFill>
                          <a:srgbClr val="0563C1"/>
                        </a:solidFill>
                        <a:effectLst/>
                        <a:latin typeface="Calibri" panose="020F0502020204030204" pitchFamily="34" charset="0"/>
                        <a:ea typeface="+mn-ea"/>
                        <a:cs typeface="+mn-cs"/>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70%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a:t>
                      </a: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683788142"/>
                  </a:ext>
                </a:extLst>
              </a:tr>
              <a:tr h="154387">
                <a:tc>
                  <a:txBody>
                    <a:bodyPr/>
                    <a:lstStyle/>
                    <a:p>
                      <a:pPr algn="l" fontAlgn="t"/>
                      <a:r>
                        <a:rPr lang="en-US" sz="800" b="0" i="0" u="none" strike="noStrike">
                          <a:solidFill>
                            <a:srgbClr val="000000"/>
                          </a:solidFill>
                          <a:effectLst/>
                          <a:latin typeface="Arial" panose="020B0604020202020204" pitchFamily="34" charset="0"/>
                        </a:rPr>
                        <a:t>940071</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a:solidFill>
                            <a:srgbClr val="000000"/>
                          </a:solidFill>
                          <a:effectLst/>
                          <a:latin typeface="Arial" panose="020B0604020202020204" pitchFamily="34" charset="0"/>
                          <a:ea typeface="+mn-ea"/>
                          <a:cs typeface="+mn-cs"/>
                        </a:rPr>
                        <a:t>Study on 5G System Support for AI/ML-based Services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26" action="ppaction://hlinksldjump"/>
                        </a:rPr>
                        <a:t>FS_AIMLsys</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27"/>
                        </a:rPr>
                        <a:t>SP-220071</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kern="1200" dirty="0">
                          <a:solidFill>
                            <a:srgbClr val="0563C1"/>
                          </a:solidFill>
                          <a:effectLst/>
                          <a:latin typeface="Calibri" panose="020F0502020204030204" pitchFamily="34" charset="0"/>
                          <a:ea typeface="+mn-ea"/>
                          <a:cs typeface="+mn-cs"/>
                          <a:hlinkClick r:id="rId28"/>
                        </a:rPr>
                        <a:t>SP-230095</a:t>
                      </a:r>
                      <a:endParaRPr lang="en-US" sz="800" b="0" i="0" u="sng" strike="noStrike" kern="1200" dirty="0">
                        <a:solidFill>
                          <a:srgbClr val="0563C1"/>
                        </a:solidFill>
                        <a:effectLst/>
                        <a:latin typeface="Calibri" panose="020F0502020204030204" pitchFamily="34" charset="0"/>
                        <a:ea typeface="+mn-ea"/>
                        <a:cs typeface="+mn-cs"/>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50%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a:t>
                      </a: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633355472"/>
                  </a:ext>
                </a:extLst>
              </a:tr>
              <a:tr h="172992">
                <a:tc>
                  <a:txBody>
                    <a:bodyPr/>
                    <a:lstStyle/>
                    <a:p>
                      <a:pPr algn="l" fontAlgn="t"/>
                      <a:r>
                        <a:rPr lang="en-US" sz="800" b="0" i="0" u="none" strike="noStrike">
                          <a:solidFill>
                            <a:srgbClr val="000000"/>
                          </a:solidFill>
                          <a:effectLst/>
                          <a:latin typeface="Arial" panose="020B0604020202020204" pitchFamily="34" charset="0"/>
                        </a:rPr>
                        <a:t>940067</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a:solidFill>
                            <a:srgbClr val="000000"/>
                          </a:solidFill>
                          <a:effectLst/>
                          <a:latin typeface="Arial" panose="020B0604020202020204" pitchFamily="34" charset="0"/>
                          <a:ea typeface="+mn-ea"/>
                          <a:cs typeface="+mn-cs"/>
                        </a:rPr>
                        <a:t>Study on architectural enhancements for 5G multicast-broadcast services Phase 2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hlinkClick r:id="rId29" action="ppaction://hlinksldjump"/>
                        </a:rPr>
                        <a:t>FS_5MBS_Ph2</a:t>
                      </a:r>
                      <a:endParaRPr lang="en-US" sz="800" b="0" i="0" u="none" strike="noStrike" dirty="0">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30"/>
                        </a:rPr>
                        <a:t>SP-220072</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kern="1200" dirty="0">
                          <a:solidFill>
                            <a:srgbClr val="0563C1"/>
                          </a:solidFill>
                          <a:effectLst/>
                          <a:latin typeface="Calibri" panose="020F0502020204030204" pitchFamily="34" charset="0"/>
                          <a:ea typeface="+mn-ea"/>
                          <a:cs typeface="+mn-cs"/>
                          <a:hlinkClick r:id="rId31"/>
                        </a:rPr>
                        <a:t>SP-230099</a:t>
                      </a:r>
                      <a:endParaRPr lang="en-US" sz="800" b="0" i="0" u="sng" strike="noStrike" kern="1200" dirty="0">
                        <a:solidFill>
                          <a:srgbClr val="0563C1"/>
                        </a:solidFill>
                        <a:effectLst/>
                        <a:latin typeface="Calibri" panose="020F0502020204030204" pitchFamily="34" charset="0"/>
                        <a:ea typeface="+mn-ea"/>
                        <a:cs typeface="+mn-cs"/>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75%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a:t>
                      </a: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 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930751266"/>
                  </a:ext>
                </a:extLst>
              </a:tr>
              <a:tr h="154387">
                <a:tc>
                  <a:txBody>
                    <a:bodyPr/>
                    <a:lstStyle/>
                    <a:p>
                      <a:pPr algn="l" fontAlgn="t"/>
                      <a:r>
                        <a:rPr lang="en-US" sz="800" b="0" i="0" u="none" strike="noStrike">
                          <a:solidFill>
                            <a:srgbClr val="000000"/>
                          </a:solidFill>
                          <a:effectLst/>
                          <a:latin typeface="Arial" panose="020B0604020202020204" pitchFamily="34" charset="0"/>
                        </a:rPr>
                        <a:t>940063</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dirty="0">
                          <a:solidFill>
                            <a:srgbClr val="000000"/>
                          </a:solidFill>
                          <a:effectLst/>
                          <a:latin typeface="Arial" panose="020B0604020202020204" pitchFamily="34" charset="0"/>
                          <a:ea typeface="+mn-ea"/>
                          <a:cs typeface="+mn-cs"/>
                        </a:rPr>
                        <a:t>Study on Enhancement of Network Slicing Phase 3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hlinkClick r:id="rId32" action="ppaction://hlinksldjump"/>
                        </a:rPr>
                        <a:t>FS_eNS_Ph3</a:t>
                      </a:r>
                      <a:endParaRPr lang="en-US" sz="800" b="0" i="0" u="none" strike="noStrike" dirty="0">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33"/>
                        </a:rPr>
                        <a:t>SP-220073</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kern="1200" dirty="0">
                          <a:solidFill>
                            <a:srgbClr val="0563C1"/>
                          </a:solidFill>
                          <a:effectLst/>
                          <a:latin typeface="Calibri" panose="020F0502020204030204" pitchFamily="34" charset="0"/>
                          <a:ea typeface="+mn-ea"/>
                          <a:cs typeface="+mn-cs"/>
                          <a:hlinkClick r:id="rId34"/>
                        </a:rPr>
                        <a:t>SP-230104</a:t>
                      </a:r>
                      <a:endParaRPr lang="en-US" sz="800" b="0" i="0" u="sng" strike="noStrike" kern="1200" dirty="0">
                        <a:solidFill>
                          <a:srgbClr val="0563C1"/>
                        </a:solidFill>
                        <a:effectLst/>
                        <a:latin typeface="Calibri" panose="020F0502020204030204" pitchFamily="34" charset="0"/>
                        <a:ea typeface="+mn-ea"/>
                        <a:cs typeface="+mn-cs"/>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50%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a:t>
                      </a: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254370574"/>
                  </a:ext>
                </a:extLst>
              </a:tr>
              <a:tr h="154387">
                <a:tc>
                  <a:txBody>
                    <a:bodyPr/>
                    <a:lstStyle/>
                    <a:p>
                      <a:pPr algn="l" fontAlgn="t"/>
                      <a:r>
                        <a:rPr lang="en-US" sz="800" b="0" i="0" u="none" strike="noStrike">
                          <a:solidFill>
                            <a:srgbClr val="000000"/>
                          </a:solidFill>
                          <a:effectLst/>
                          <a:latin typeface="Arial" panose="020B0604020202020204" pitchFamily="34" charset="0"/>
                        </a:rPr>
                        <a:t>940068</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a:solidFill>
                            <a:srgbClr val="000000"/>
                          </a:solidFill>
                          <a:effectLst/>
                          <a:latin typeface="Arial" panose="020B0604020202020204" pitchFamily="34" charset="0"/>
                          <a:ea typeface="+mn-ea"/>
                          <a:cs typeface="+mn-cs"/>
                        </a:rPr>
                        <a:t>Study on architecture enhancement for XR and media services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hlinkClick r:id="rId35" action="ppaction://hlinksldjump"/>
                        </a:rPr>
                        <a:t>FS_XRM</a:t>
                      </a:r>
                      <a:endParaRPr lang="en-US" sz="800" b="0" i="0" u="none" strike="noStrike" dirty="0">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36"/>
                        </a:rPr>
                        <a:t>SP-220705</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kern="1200" dirty="0">
                          <a:solidFill>
                            <a:srgbClr val="0563C1"/>
                          </a:solidFill>
                          <a:effectLst/>
                          <a:latin typeface="Calibri" panose="020F0502020204030204" pitchFamily="34" charset="0"/>
                          <a:ea typeface="+mn-ea"/>
                          <a:cs typeface="+mn-cs"/>
                          <a:hlinkClick r:id="rId37"/>
                        </a:rPr>
                        <a:t>SP-230092</a:t>
                      </a:r>
                      <a:endParaRPr lang="en-US" sz="800" b="0" i="0" u="sng" strike="noStrike" kern="1200" dirty="0">
                        <a:solidFill>
                          <a:srgbClr val="0563C1"/>
                        </a:solidFill>
                        <a:effectLst/>
                        <a:latin typeface="Calibri" panose="020F0502020204030204" pitchFamily="34" charset="0"/>
                        <a:ea typeface="+mn-ea"/>
                        <a:cs typeface="+mn-cs"/>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55%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a:t>
                      </a: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98%</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974808023"/>
                  </a:ext>
                </a:extLst>
              </a:tr>
              <a:tr h="154387">
                <a:tc>
                  <a:txBody>
                    <a:bodyPr/>
                    <a:lstStyle/>
                    <a:p>
                      <a:pPr algn="l" fontAlgn="t"/>
                      <a:r>
                        <a:rPr lang="en-US" sz="800" b="0" i="0" u="none" strike="noStrike">
                          <a:solidFill>
                            <a:srgbClr val="000000"/>
                          </a:solidFill>
                          <a:effectLst/>
                          <a:latin typeface="Arial" panose="020B0604020202020204" pitchFamily="34" charset="0"/>
                        </a:rPr>
                        <a:t>940056</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dirty="0">
                          <a:solidFill>
                            <a:srgbClr val="000000"/>
                          </a:solidFill>
                          <a:effectLst/>
                          <a:latin typeface="Arial" panose="020B0604020202020204" pitchFamily="34" charset="0"/>
                          <a:ea typeface="+mn-ea"/>
                          <a:cs typeface="+mn-cs"/>
                        </a:rPr>
                        <a:t>Study on </a:t>
                      </a:r>
                      <a:r>
                        <a:rPr lang="en-US" sz="800" b="0" i="0" u="none" strike="noStrike" kern="1200" dirty="0" err="1">
                          <a:solidFill>
                            <a:srgbClr val="000000"/>
                          </a:solidFill>
                          <a:effectLst/>
                          <a:latin typeface="Arial" panose="020B0604020202020204" pitchFamily="34" charset="0"/>
                          <a:ea typeface="+mn-ea"/>
                          <a:cs typeface="+mn-cs"/>
                        </a:rPr>
                        <a:t>RedCap</a:t>
                      </a:r>
                      <a:r>
                        <a:rPr lang="en-US" sz="800" b="0" i="0" u="none" strike="noStrike" kern="1200" dirty="0">
                          <a:solidFill>
                            <a:srgbClr val="000000"/>
                          </a:solidFill>
                          <a:effectLst/>
                          <a:latin typeface="Arial" panose="020B0604020202020204" pitchFamily="34" charset="0"/>
                          <a:ea typeface="+mn-ea"/>
                          <a:cs typeface="+mn-cs"/>
                        </a:rPr>
                        <a:t> Phase 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hlinkClick r:id="rId38" action="ppaction://hlinksldjump"/>
                        </a:rPr>
                        <a:t>FS_REDCAP_Ph2</a:t>
                      </a:r>
                      <a:endParaRPr lang="en-US" sz="800" b="0" i="0" u="none" strike="noStrike" dirty="0">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dirty="0">
                          <a:solidFill>
                            <a:srgbClr val="0563C1"/>
                          </a:solidFill>
                          <a:effectLst/>
                          <a:latin typeface="Calibri" panose="020F0502020204030204" pitchFamily="34" charset="0"/>
                          <a:hlinkClick r:id="rId39"/>
                        </a:rPr>
                        <a:t>SP-220074</a:t>
                      </a:r>
                      <a:endParaRPr lang="en-US" sz="8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kern="1200" dirty="0">
                          <a:solidFill>
                            <a:srgbClr val="0563C1"/>
                          </a:solidFill>
                          <a:effectLst/>
                          <a:latin typeface="Calibri" panose="020F0502020204030204" pitchFamily="34" charset="0"/>
                          <a:ea typeface="+mn-ea"/>
                          <a:cs typeface="+mn-cs"/>
                          <a:hlinkClick r:id="rId40"/>
                        </a:rPr>
                        <a:t>SP-230171</a:t>
                      </a:r>
                      <a:endParaRPr lang="en-US" sz="800" b="0" i="0" u="sng" strike="noStrike" kern="1200" dirty="0">
                        <a:solidFill>
                          <a:srgbClr val="0563C1"/>
                        </a:solidFill>
                        <a:effectLst/>
                        <a:latin typeface="Calibri" panose="020F0502020204030204" pitchFamily="34" charset="0"/>
                        <a:ea typeface="+mn-ea"/>
                        <a:cs typeface="+mn-cs"/>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95%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t"/>
                      <a:r>
                        <a:rPr lang="en-US" sz="800" b="1" i="0" u="none" strike="noStrike" dirty="0">
                          <a:solidFill>
                            <a:schemeClr val="tx1"/>
                          </a:solidFill>
                          <a:effectLst/>
                          <a:latin typeface="Arial" panose="020B0604020202020204" pitchFamily="34" charset="0"/>
                        </a:rPr>
                        <a:t>100% / </a:t>
                      </a:r>
                      <a:r>
                        <a:rPr lang="en-US" sz="800" b="1" i="0" u="none" strike="noStrike" dirty="0">
                          <a:solidFill>
                            <a:srgbClr val="FF0000"/>
                          </a:solidFill>
                          <a:effectLst/>
                          <a:latin typeface="Arial" panose="020B0604020202020204" pitchFamily="34" charset="0"/>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094293542"/>
                  </a:ext>
                </a:extLst>
              </a:tr>
              <a:tr h="154387">
                <a:tc>
                  <a:txBody>
                    <a:bodyPr/>
                    <a:lstStyle/>
                    <a:p>
                      <a:pPr algn="l" fontAlgn="t"/>
                      <a:r>
                        <a:rPr lang="en-US" sz="800" b="0" i="0" u="none" strike="noStrike">
                          <a:solidFill>
                            <a:srgbClr val="000000"/>
                          </a:solidFill>
                          <a:effectLst/>
                          <a:latin typeface="Arial" panose="020B0604020202020204" pitchFamily="34" charset="0"/>
                        </a:rPr>
                        <a:t>940066</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a:solidFill>
                            <a:srgbClr val="000000"/>
                          </a:solidFill>
                          <a:effectLst/>
                          <a:latin typeface="Arial" panose="020B0604020202020204" pitchFamily="34" charset="0"/>
                          <a:ea typeface="+mn-ea"/>
                          <a:cs typeface="+mn-cs"/>
                        </a:rPr>
                        <a:t>Study on system architecture for next generation real time communication services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41" action="ppaction://hlinksldjump"/>
                        </a:rPr>
                        <a:t>FS_NG_RTC</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42"/>
                        </a:rPr>
                        <a:t>SP-220288</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kern="1200" dirty="0">
                          <a:solidFill>
                            <a:srgbClr val="0563C1"/>
                          </a:solidFill>
                          <a:effectLst/>
                          <a:latin typeface="Calibri" panose="020F0502020204030204" pitchFamily="34" charset="0"/>
                          <a:ea typeface="+mn-ea"/>
                          <a:cs typeface="+mn-cs"/>
                          <a:hlinkClick r:id="rId43"/>
                        </a:rPr>
                        <a:t>SP-230098</a:t>
                      </a:r>
                      <a:endParaRPr lang="en-US" sz="800" b="0" i="0" u="sng" strike="noStrike" kern="1200" dirty="0">
                        <a:solidFill>
                          <a:srgbClr val="0563C1"/>
                        </a:solidFill>
                        <a:effectLst/>
                        <a:latin typeface="Calibri" panose="020F0502020204030204" pitchFamily="34" charset="0"/>
                        <a:ea typeface="+mn-ea"/>
                        <a:cs typeface="+mn-cs"/>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60%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a:t>
                      </a: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719356584"/>
                  </a:ext>
                </a:extLst>
              </a:tr>
              <a:tr h="166901">
                <a:tc>
                  <a:txBody>
                    <a:bodyPr/>
                    <a:lstStyle/>
                    <a:p>
                      <a:pPr algn="l" fontAlgn="t"/>
                      <a:r>
                        <a:rPr lang="en-US" sz="800" b="0" i="0" u="none" strike="noStrike">
                          <a:solidFill>
                            <a:srgbClr val="000000"/>
                          </a:solidFill>
                          <a:effectLst/>
                          <a:latin typeface="Arial" panose="020B0604020202020204" pitchFamily="34" charset="0"/>
                        </a:rPr>
                        <a:t>940070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dirty="0">
                          <a:solidFill>
                            <a:srgbClr val="000000"/>
                          </a:solidFill>
                          <a:effectLst/>
                          <a:latin typeface="Arial" panose="020B0604020202020204" pitchFamily="34" charset="0"/>
                          <a:ea typeface="+mn-ea"/>
                          <a:cs typeface="+mn-cs"/>
                        </a:rPr>
                        <a:t>Study on Access Traffic Steering, Switching and Splitting support in the 5G system architecture; Phase 3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hlinkClick r:id="rId44" action="ppaction://hlinksldjump"/>
                        </a:rPr>
                        <a:t>FS_ATSSS_Ph3</a:t>
                      </a:r>
                      <a:endParaRPr lang="en-US" sz="800" b="0" i="0" u="none" strike="noStrike" dirty="0">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dirty="0">
                          <a:solidFill>
                            <a:srgbClr val="0563C1"/>
                          </a:solidFill>
                          <a:effectLst/>
                          <a:latin typeface="Calibri" panose="020F0502020204030204" pitchFamily="34" charset="0"/>
                          <a:hlinkClick r:id="rId45"/>
                        </a:rPr>
                        <a:t>SP-211612</a:t>
                      </a:r>
                      <a:endParaRPr lang="en-US" sz="8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kern="1200" dirty="0">
                          <a:solidFill>
                            <a:srgbClr val="0563C1"/>
                          </a:solidFill>
                          <a:effectLst/>
                          <a:latin typeface="Calibri" panose="020F0502020204030204" pitchFamily="34" charset="0"/>
                          <a:ea typeface="+mn-ea"/>
                          <a:cs typeface="+mn-cs"/>
                          <a:hlinkClick r:id="rId46"/>
                        </a:rPr>
                        <a:t>SP-221334</a:t>
                      </a:r>
                      <a:endParaRPr lang="en-US" sz="800" b="0" i="0" u="sng" strike="noStrike" kern="1200" dirty="0">
                        <a:solidFill>
                          <a:srgbClr val="0563C1"/>
                        </a:solidFill>
                        <a:effectLst/>
                        <a:latin typeface="Calibri" panose="020F0502020204030204" pitchFamily="34" charset="0"/>
                        <a:ea typeface="+mn-ea"/>
                        <a:cs typeface="+mn-cs"/>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85%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a:t>
                      </a: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663883510"/>
                  </a:ext>
                </a:extLst>
              </a:tr>
              <a:tr h="154387">
                <a:tc>
                  <a:txBody>
                    <a:bodyPr/>
                    <a:lstStyle/>
                    <a:p>
                      <a:pPr algn="l" fontAlgn="t"/>
                      <a:r>
                        <a:rPr lang="en-US" sz="800" b="0" i="0" u="none" strike="noStrike">
                          <a:solidFill>
                            <a:srgbClr val="000000"/>
                          </a:solidFill>
                          <a:effectLst/>
                          <a:latin typeface="Arial" panose="020B0604020202020204" pitchFamily="34" charset="0"/>
                        </a:rPr>
                        <a:t>940076</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dirty="0">
                          <a:solidFill>
                            <a:srgbClr val="000000"/>
                          </a:solidFill>
                          <a:effectLst/>
                          <a:latin typeface="Arial" panose="020B0604020202020204" pitchFamily="34" charset="0"/>
                          <a:ea typeface="+mn-ea"/>
                          <a:cs typeface="+mn-cs"/>
                        </a:rPr>
                        <a:t>Study on UPF enhancement for Exposure And SBA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47" action="ppaction://hlinksldjump"/>
                        </a:rPr>
                        <a:t>FS_UPEAS</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48"/>
                        </a:rPr>
                        <a:t>SP-220417</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kern="1200" dirty="0">
                          <a:solidFill>
                            <a:srgbClr val="0563C1"/>
                          </a:solidFill>
                          <a:effectLst/>
                          <a:latin typeface="Calibri" panose="020F0502020204030204" pitchFamily="34" charset="0"/>
                          <a:ea typeface="+mn-ea"/>
                          <a:cs typeface="+mn-cs"/>
                          <a:hlinkClick r:id="rId49"/>
                        </a:rPr>
                        <a:t>SP-230103</a:t>
                      </a:r>
                      <a:endParaRPr lang="en-US" sz="800" b="0" i="0" u="sng" strike="noStrike" kern="1200" dirty="0">
                        <a:solidFill>
                          <a:srgbClr val="0563C1"/>
                        </a:solidFill>
                        <a:effectLst/>
                        <a:latin typeface="Calibri" panose="020F0502020204030204" pitchFamily="34" charset="0"/>
                        <a:ea typeface="+mn-ea"/>
                        <a:cs typeface="+mn-cs"/>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75%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t"/>
                      <a:r>
                        <a:rPr lang="en-US" sz="800" b="1" i="0" u="none" strike="noStrike" dirty="0">
                          <a:solidFill>
                            <a:schemeClr val="tx1"/>
                          </a:solidFill>
                          <a:effectLst/>
                          <a:latin typeface="Arial" panose="020B0604020202020204" pitchFamily="34" charset="0"/>
                        </a:rPr>
                        <a:t>100% / </a:t>
                      </a:r>
                      <a:r>
                        <a:rPr lang="en-US" sz="800" b="1" i="0" u="none" strike="noStrike" dirty="0">
                          <a:solidFill>
                            <a:srgbClr val="FF0000"/>
                          </a:solidFill>
                          <a:effectLst/>
                          <a:latin typeface="Arial" panose="020B0604020202020204" pitchFamily="34" charset="0"/>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067932827"/>
                  </a:ext>
                </a:extLst>
              </a:tr>
              <a:tr h="154387">
                <a:tc>
                  <a:txBody>
                    <a:bodyPr/>
                    <a:lstStyle/>
                    <a:p>
                      <a:pPr algn="l" fontAlgn="t"/>
                      <a:r>
                        <a:rPr lang="en-US" sz="800" b="0" i="0" u="none" strike="noStrike">
                          <a:solidFill>
                            <a:srgbClr val="000000"/>
                          </a:solidFill>
                          <a:effectLst/>
                          <a:latin typeface="Arial" panose="020B0604020202020204" pitchFamily="34" charset="0"/>
                        </a:rPr>
                        <a:t>940059</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dirty="0">
                          <a:solidFill>
                            <a:srgbClr val="000000"/>
                          </a:solidFill>
                          <a:effectLst/>
                          <a:latin typeface="Arial" panose="020B0604020202020204" pitchFamily="34" charset="0"/>
                          <a:ea typeface="+mn-ea"/>
                          <a:cs typeface="+mn-cs"/>
                        </a:rPr>
                        <a:t>Study on Stage 2 of Edge Computing phase 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50" action="ppaction://hlinksldjump"/>
                        </a:rPr>
                        <a:t>FS_EDGE_Ph2</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51"/>
                        </a:rPr>
                        <a:t>SP-220352</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kern="1200" dirty="0">
                          <a:solidFill>
                            <a:srgbClr val="0563C1"/>
                          </a:solidFill>
                          <a:effectLst/>
                          <a:latin typeface="Calibri" panose="020F0502020204030204" pitchFamily="34" charset="0"/>
                          <a:ea typeface="+mn-ea"/>
                          <a:cs typeface="+mn-cs"/>
                          <a:hlinkClick r:id="rId52"/>
                        </a:rPr>
                        <a:t>SP-230112</a:t>
                      </a:r>
                      <a:endParaRPr lang="en-US" sz="800" b="0" i="0" u="sng" strike="noStrike" kern="1200" dirty="0">
                        <a:solidFill>
                          <a:srgbClr val="0563C1"/>
                        </a:solidFill>
                        <a:effectLst/>
                        <a:latin typeface="Calibri" panose="020F0502020204030204" pitchFamily="34" charset="0"/>
                        <a:ea typeface="+mn-ea"/>
                        <a:cs typeface="+mn-cs"/>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80%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a:t>
                      </a: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752173809"/>
                  </a:ext>
                </a:extLst>
              </a:tr>
              <a:tr h="154387">
                <a:tc>
                  <a:txBody>
                    <a:bodyPr/>
                    <a:lstStyle/>
                    <a:p>
                      <a:pPr algn="l" fontAlgn="t"/>
                      <a:r>
                        <a:rPr lang="en-US" sz="800" b="0" i="0" u="none" strike="noStrike">
                          <a:solidFill>
                            <a:srgbClr val="000000"/>
                          </a:solidFill>
                          <a:effectLst/>
                          <a:latin typeface="Arial" panose="020B0604020202020204" pitchFamily="34" charset="0"/>
                        </a:rPr>
                        <a:t>940055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dirty="0">
                          <a:solidFill>
                            <a:srgbClr val="000000"/>
                          </a:solidFill>
                          <a:effectLst/>
                          <a:latin typeface="Arial" panose="020B0604020202020204" pitchFamily="34" charset="0"/>
                          <a:ea typeface="+mn-ea"/>
                          <a:cs typeface="+mn-cs"/>
                        </a:rPr>
                        <a:t>Study on 5G Timing Resiliency and TSC&amp;URLLC enhancements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53" action="ppaction://hlinksldjump"/>
                        </a:rPr>
                        <a:t>FS_5TRS_URLLC</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54"/>
                        </a:rPr>
                        <a:t>SP-211634</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kern="1200" dirty="0">
                          <a:solidFill>
                            <a:srgbClr val="0563C1"/>
                          </a:solidFill>
                          <a:effectLst/>
                          <a:latin typeface="Calibri" panose="020F0502020204030204" pitchFamily="34" charset="0"/>
                          <a:ea typeface="+mn-ea"/>
                          <a:cs typeface="+mn-cs"/>
                          <a:hlinkClick r:id="rId55"/>
                        </a:rPr>
                        <a:t>SP-230107</a:t>
                      </a:r>
                      <a:endParaRPr lang="en-US" sz="800" b="0" i="0" u="sng" strike="noStrike" kern="1200" dirty="0">
                        <a:solidFill>
                          <a:srgbClr val="0563C1"/>
                        </a:solidFill>
                        <a:effectLst/>
                        <a:latin typeface="Calibri" panose="020F0502020204030204" pitchFamily="34" charset="0"/>
                        <a:ea typeface="+mn-ea"/>
                        <a:cs typeface="+mn-cs"/>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80%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a:t>
                      </a: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679813967"/>
                  </a:ext>
                </a:extLst>
              </a:tr>
              <a:tr h="154387">
                <a:tc>
                  <a:txBody>
                    <a:bodyPr/>
                    <a:lstStyle/>
                    <a:p>
                      <a:pPr algn="l" fontAlgn="t"/>
                      <a:r>
                        <a:rPr lang="en-US" sz="800" b="0" i="0" u="none" strike="noStrike">
                          <a:solidFill>
                            <a:srgbClr val="000000"/>
                          </a:solidFill>
                          <a:effectLst/>
                          <a:latin typeface="Arial" panose="020B0604020202020204" pitchFamily="34" charset="0"/>
                        </a:rPr>
                        <a:t>940057</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dirty="0">
                          <a:solidFill>
                            <a:srgbClr val="000000"/>
                          </a:solidFill>
                          <a:effectLst/>
                          <a:latin typeface="Arial" panose="020B0604020202020204" pitchFamily="34" charset="0"/>
                          <a:ea typeface="+mn-ea"/>
                          <a:cs typeface="+mn-cs"/>
                        </a:rPr>
                        <a:t>Study on Architecture Enhancements for Vehicle Mounted Relays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hlinkClick r:id="rId56" action="ppaction://hlinksldjump"/>
                        </a:rPr>
                        <a:t>FS_VMR</a:t>
                      </a:r>
                      <a:endParaRPr lang="en-US" sz="800" b="0" i="0" u="none" strike="noStrike" dirty="0">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57"/>
                        </a:rPr>
                        <a:t>SP-211636</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kern="1200" dirty="0">
                          <a:solidFill>
                            <a:srgbClr val="0563C1"/>
                          </a:solidFill>
                          <a:effectLst/>
                          <a:latin typeface="Calibri" panose="020F0502020204030204" pitchFamily="34" charset="0"/>
                          <a:ea typeface="+mn-ea"/>
                          <a:cs typeface="+mn-cs"/>
                          <a:hlinkClick r:id="rId58"/>
                        </a:rPr>
                        <a:t>SP-230105</a:t>
                      </a:r>
                      <a:endParaRPr lang="en-US" sz="800" b="0" i="0" u="sng" strike="noStrike" kern="1200" dirty="0">
                        <a:solidFill>
                          <a:srgbClr val="0563C1"/>
                        </a:solidFill>
                        <a:effectLst/>
                        <a:latin typeface="Calibri" panose="020F0502020204030204" pitchFamily="34" charset="0"/>
                        <a:ea typeface="+mn-ea"/>
                        <a:cs typeface="+mn-cs"/>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40%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a:t>
                      </a: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 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75154947"/>
                  </a:ext>
                </a:extLst>
              </a:tr>
              <a:tr h="154387">
                <a:tc>
                  <a:txBody>
                    <a:bodyPr/>
                    <a:lstStyle/>
                    <a:p>
                      <a:pPr algn="l" fontAlgn="t"/>
                      <a:r>
                        <a:rPr lang="en-US" sz="800" b="0" i="0" u="none" strike="noStrike">
                          <a:solidFill>
                            <a:srgbClr val="000000"/>
                          </a:solidFill>
                          <a:effectLst/>
                          <a:latin typeface="Arial" panose="020B0604020202020204" pitchFamily="34" charset="0"/>
                        </a:rPr>
                        <a:t>840085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dirty="0">
                          <a:solidFill>
                            <a:srgbClr val="000000"/>
                          </a:solidFill>
                          <a:effectLst/>
                          <a:latin typeface="Arial" panose="020B0604020202020204" pitchFamily="34" charset="0"/>
                          <a:ea typeface="+mn-ea"/>
                          <a:cs typeface="+mn-cs"/>
                        </a:rPr>
                        <a:t>Study on enhancement of support for 5WWC</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59" action="ppaction://hlinksldjump"/>
                        </a:rPr>
                        <a:t>FS_5WWC_Ph2</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60"/>
                        </a:rPr>
                        <a:t>SP-220419</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kern="1200" dirty="0">
                          <a:solidFill>
                            <a:srgbClr val="0563C1"/>
                          </a:solidFill>
                          <a:effectLst/>
                          <a:latin typeface="Calibri" panose="020F0502020204030204" pitchFamily="34" charset="0"/>
                          <a:ea typeface="+mn-ea"/>
                          <a:cs typeface="+mn-cs"/>
                          <a:hlinkClick r:id="rId61"/>
                        </a:rPr>
                        <a:t>SP-230367</a:t>
                      </a:r>
                      <a:endParaRPr lang="en-US" sz="800" b="0" i="0" u="sng" strike="noStrike" kern="1200" dirty="0">
                        <a:solidFill>
                          <a:srgbClr val="0563C1"/>
                        </a:solidFill>
                        <a:effectLst/>
                        <a:latin typeface="Calibri" panose="020F0502020204030204" pitchFamily="34" charset="0"/>
                        <a:ea typeface="+mn-ea"/>
                        <a:cs typeface="+mn-cs"/>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45%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a:t>
                      </a: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759139160"/>
                  </a:ext>
                </a:extLst>
              </a:tr>
              <a:tr h="154387">
                <a:tc>
                  <a:txBody>
                    <a:bodyPr/>
                    <a:lstStyle/>
                    <a:p>
                      <a:pPr algn="l" fontAlgn="t"/>
                      <a:r>
                        <a:rPr lang="en-US" sz="800" b="0" i="0" u="none" strike="noStrike">
                          <a:solidFill>
                            <a:srgbClr val="000000"/>
                          </a:solidFill>
                          <a:effectLst/>
                          <a:latin typeface="Arial" panose="020B0604020202020204" pitchFamily="34" charset="0"/>
                        </a:rPr>
                        <a:t>940053</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dirty="0">
                          <a:solidFill>
                            <a:srgbClr val="000000"/>
                          </a:solidFill>
                          <a:effectLst/>
                          <a:latin typeface="Arial" panose="020B0604020202020204" pitchFamily="34" charset="0"/>
                          <a:ea typeface="+mn-ea"/>
                          <a:cs typeface="+mn-cs"/>
                        </a:rPr>
                        <a:t>Stage 2 of MPS_WLAN</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hlinkClick r:id="rId62" action="ppaction://hlinksldjump"/>
                        </a:rPr>
                        <a:t>MPS_WLAN</a:t>
                      </a:r>
                      <a:endParaRPr lang="en-US" sz="800" b="0" i="0" u="none" strike="noStrike" dirty="0">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endParaRPr lang="en-US" sz="800" b="0" i="0" u="sng" strike="noStrike" dirty="0">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kern="1200" dirty="0">
                          <a:solidFill>
                            <a:srgbClr val="0563C1"/>
                          </a:solidFill>
                          <a:effectLst/>
                          <a:latin typeface="Calibri" panose="020F0502020204030204" pitchFamily="34" charset="0"/>
                          <a:ea typeface="+mn-ea"/>
                          <a:cs typeface="+mn-cs"/>
                          <a:hlinkClick r:id="rId63"/>
                        </a:rPr>
                        <a:t>SP-230108</a:t>
                      </a:r>
                      <a:endParaRPr lang="en-US" sz="800" b="0" i="0" u="sng" strike="noStrike" kern="1200" dirty="0">
                        <a:solidFill>
                          <a:srgbClr val="0563C1"/>
                        </a:solidFill>
                        <a:effectLst/>
                        <a:latin typeface="Calibri" panose="020F0502020204030204" pitchFamily="34" charset="0"/>
                        <a:ea typeface="+mn-ea"/>
                        <a:cs typeface="+mn-cs"/>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NA / 50%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NA / </a:t>
                      </a: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981387203"/>
                  </a:ext>
                </a:extLst>
              </a:tr>
              <a:tr h="154387">
                <a:tc>
                  <a:txBody>
                    <a:bodyPr/>
                    <a:lstStyle/>
                    <a:p>
                      <a:pPr algn="l" fontAlgn="t"/>
                      <a:r>
                        <a:rPr lang="en-US" sz="800" b="0" i="0" u="none" strike="noStrike">
                          <a:solidFill>
                            <a:srgbClr val="000000"/>
                          </a:solidFill>
                          <a:effectLst/>
                          <a:latin typeface="Arial" panose="020B0604020202020204" pitchFamily="34" charset="0"/>
                        </a:rPr>
                        <a:t>940064</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dirty="0">
                          <a:solidFill>
                            <a:srgbClr val="000000"/>
                          </a:solidFill>
                          <a:effectLst/>
                          <a:latin typeface="Arial" panose="020B0604020202020204" pitchFamily="34" charset="0"/>
                          <a:ea typeface="+mn-ea"/>
                          <a:cs typeface="+mn-cs"/>
                        </a:rPr>
                        <a:t>Study on 5G AM Policy</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hlinkClick r:id="rId64" action="ppaction://hlinksldjump"/>
                        </a:rPr>
                        <a:t>FS_AMP</a:t>
                      </a:r>
                      <a:endParaRPr lang="en-US" sz="800" b="0" i="0" u="none" strike="noStrike" dirty="0">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65"/>
                        </a:rPr>
                        <a:t>SP-220647</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kern="1200" dirty="0">
                          <a:solidFill>
                            <a:srgbClr val="0563C1"/>
                          </a:solidFill>
                          <a:effectLst/>
                          <a:latin typeface="Calibri" panose="020F0502020204030204" pitchFamily="34" charset="0"/>
                          <a:ea typeface="+mn-ea"/>
                          <a:cs typeface="+mn-cs"/>
                          <a:hlinkClick r:id="rId66"/>
                        </a:rPr>
                        <a:t>SP-221335</a:t>
                      </a:r>
                      <a:endParaRPr lang="en-US" sz="800" b="0" i="0" u="sng" strike="noStrike" kern="1200" dirty="0">
                        <a:solidFill>
                          <a:srgbClr val="0563C1"/>
                        </a:solidFill>
                        <a:effectLst/>
                        <a:latin typeface="Calibri" panose="020F0502020204030204" pitchFamily="34" charset="0"/>
                        <a:ea typeface="+mn-ea"/>
                        <a:cs typeface="+mn-cs"/>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4147959857"/>
                  </a:ext>
                </a:extLst>
              </a:tr>
              <a:tr h="127246">
                <a:tc>
                  <a:txBody>
                    <a:bodyPr/>
                    <a:lstStyle/>
                    <a:p>
                      <a:pPr algn="l" fontAlgn="t"/>
                      <a:r>
                        <a:rPr lang="en-US" sz="800" b="0" i="0" u="none" strike="noStrike">
                          <a:solidFill>
                            <a:srgbClr val="000000"/>
                          </a:solidFill>
                          <a:effectLst/>
                          <a:latin typeface="Arial" panose="020B0604020202020204" pitchFamily="34" charset="0"/>
                        </a:rPr>
                        <a:t>940073</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a:solidFill>
                            <a:srgbClr val="000000"/>
                          </a:solidFill>
                          <a:effectLst/>
                          <a:latin typeface="Arial" panose="020B0604020202020204" pitchFamily="34" charset="0"/>
                          <a:ea typeface="+mn-ea"/>
                          <a:cs typeface="+mn-cs"/>
                        </a:rPr>
                        <a:t>Study on Enablers for Network Automation for 5G - phase 3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67" action="ppaction://hlinksldjump"/>
                        </a:rPr>
                        <a:t>FS_eNA_Ph3</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68"/>
                        </a:rPr>
                        <a:t>SP-220678</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kern="1200" dirty="0">
                          <a:solidFill>
                            <a:srgbClr val="0563C1"/>
                          </a:solidFill>
                          <a:effectLst/>
                          <a:latin typeface="Calibri" panose="020F0502020204030204" pitchFamily="34" charset="0"/>
                          <a:ea typeface="+mn-ea"/>
                          <a:cs typeface="+mn-cs"/>
                          <a:hlinkClick r:id="rId69"/>
                        </a:rPr>
                        <a:t>SP-230110</a:t>
                      </a:r>
                      <a:endParaRPr lang="en-US" sz="800" b="0" i="0" u="sng" strike="noStrike" kern="1200" dirty="0">
                        <a:solidFill>
                          <a:srgbClr val="0563C1"/>
                        </a:solidFill>
                        <a:effectLst/>
                        <a:latin typeface="Calibri" panose="020F0502020204030204" pitchFamily="34" charset="0"/>
                        <a:ea typeface="+mn-ea"/>
                        <a:cs typeface="+mn-cs"/>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65%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algn="l" fontAlgn="t"/>
                      <a:r>
                        <a:rPr lang="en-US" sz="800" b="1" i="0" u="none" strike="noStrike" dirty="0">
                          <a:solidFill>
                            <a:schemeClr val="tx1"/>
                          </a:solidFill>
                          <a:effectLst/>
                          <a:latin typeface="Arial" panose="020B0604020202020204" pitchFamily="34" charset="0"/>
                        </a:rPr>
                        <a:t>100% / </a:t>
                      </a:r>
                      <a:r>
                        <a:rPr lang="en-US" sz="800" b="1" i="0" u="none" strike="noStrike" dirty="0">
                          <a:solidFill>
                            <a:srgbClr val="FF0000"/>
                          </a:solidFill>
                          <a:effectLst/>
                          <a:latin typeface="Arial" panose="020B0604020202020204" pitchFamily="34" charset="0"/>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625662543"/>
                  </a:ext>
                </a:extLst>
              </a:tr>
              <a:tr h="154387">
                <a:tc>
                  <a:txBody>
                    <a:bodyPr/>
                    <a:lstStyle/>
                    <a:p>
                      <a:pPr algn="l" fontAlgn="t"/>
                      <a:r>
                        <a:rPr lang="en-US" sz="800" b="0" i="0" u="none" strike="noStrike">
                          <a:solidFill>
                            <a:srgbClr val="000000"/>
                          </a:solidFill>
                          <a:effectLst/>
                          <a:latin typeface="Arial" panose="020B0604020202020204" pitchFamily="34" charset="0"/>
                        </a:rPr>
                        <a:t>940075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dirty="0">
                          <a:solidFill>
                            <a:srgbClr val="000000"/>
                          </a:solidFill>
                          <a:effectLst/>
                          <a:latin typeface="Arial" panose="020B0604020202020204" pitchFamily="34" charset="0"/>
                          <a:ea typeface="+mn-ea"/>
                          <a:cs typeface="+mn-cs"/>
                        </a:rPr>
                        <a:t>Study on enhanced support of Non-Public Networks phase 2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hlinkClick r:id="rId70" action="ppaction://hlinksldjump"/>
                        </a:rPr>
                        <a:t>FS_eNPN_Ph2</a:t>
                      </a:r>
                      <a:endParaRPr lang="en-US" sz="800" b="0" i="0" u="none" strike="noStrike" dirty="0">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71"/>
                        </a:rPr>
                        <a:t>SP-220418</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kern="1200" dirty="0">
                          <a:solidFill>
                            <a:srgbClr val="0563C1"/>
                          </a:solidFill>
                          <a:effectLst/>
                          <a:latin typeface="Calibri" panose="020F0502020204030204" pitchFamily="34" charset="0"/>
                          <a:ea typeface="+mn-ea"/>
                          <a:cs typeface="+mn-cs"/>
                          <a:hlinkClick r:id="rId72"/>
                        </a:rPr>
                        <a:t>SP-230096</a:t>
                      </a:r>
                      <a:endParaRPr lang="en-US" sz="800" b="0" i="0" u="sng" strike="noStrike" kern="1200" dirty="0">
                        <a:solidFill>
                          <a:srgbClr val="0563C1"/>
                        </a:solidFill>
                        <a:effectLst/>
                        <a:latin typeface="Calibri" panose="020F0502020204030204" pitchFamily="34" charset="0"/>
                        <a:ea typeface="+mn-ea"/>
                        <a:cs typeface="+mn-cs"/>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90%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a:t>
                      </a: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36141414"/>
                  </a:ext>
                </a:extLst>
              </a:tr>
              <a:tr h="154387">
                <a:tc>
                  <a:txBody>
                    <a:bodyPr/>
                    <a:lstStyle/>
                    <a:p>
                      <a:pPr algn="l" fontAlgn="t"/>
                      <a:r>
                        <a:rPr lang="en-US" sz="800" b="0" i="0" u="none" strike="noStrike">
                          <a:solidFill>
                            <a:srgbClr val="000000"/>
                          </a:solidFill>
                          <a:effectLst/>
                          <a:latin typeface="Arial" panose="020B0604020202020204" pitchFamily="34" charset="0"/>
                        </a:rPr>
                        <a:t>840020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dirty="0">
                          <a:solidFill>
                            <a:srgbClr val="000000"/>
                          </a:solidFill>
                          <a:effectLst/>
                          <a:latin typeface="Arial" panose="020B0604020202020204" pitchFamily="34" charset="0"/>
                          <a:ea typeface="+mn-ea"/>
                          <a:cs typeface="+mn-cs"/>
                        </a:rPr>
                        <a:t>Study on enhancement of 5G UE Policy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dirty="0" err="1">
                          <a:solidFill>
                            <a:srgbClr val="000000"/>
                          </a:solidFill>
                          <a:effectLst/>
                          <a:latin typeface="Arial" panose="020B0604020202020204" pitchFamily="34" charset="0"/>
                          <a:hlinkClick r:id="rId73" action="ppaction://hlinksldjump"/>
                        </a:rPr>
                        <a:t>FS</a:t>
                      </a:r>
                      <a:r>
                        <a:rPr lang="en-US" sz="800" b="0" i="0" u="none" strike="noStrike" dirty="0" err="1">
                          <a:solidFill>
                            <a:srgbClr val="000000"/>
                          </a:solidFill>
                          <a:effectLst/>
                          <a:latin typeface="Arial" panose="020B0604020202020204" pitchFamily="34" charset="0"/>
                        </a:rPr>
                        <a:t>_</a:t>
                      </a:r>
                      <a:r>
                        <a:rPr lang="en-US" sz="800" b="0" i="0" u="none" strike="noStrike" dirty="0" err="1">
                          <a:solidFill>
                            <a:srgbClr val="000000"/>
                          </a:solidFill>
                          <a:effectLst/>
                          <a:latin typeface="Arial" panose="020B0604020202020204" pitchFamily="34" charset="0"/>
                          <a:hlinkClick r:id="rId73" action="ppaction://hlinksldjump"/>
                        </a:rPr>
                        <a:t>eUEPO</a:t>
                      </a:r>
                      <a:endParaRPr lang="en-US" sz="800" b="0" i="0" u="none" strike="noStrike" dirty="0">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74"/>
                        </a:rPr>
                        <a:t>SP-211649</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kern="1200" dirty="0">
                          <a:solidFill>
                            <a:srgbClr val="0563C1"/>
                          </a:solidFill>
                          <a:effectLst/>
                          <a:latin typeface="Calibri" panose="020F0502020204030204" pitchFamily="34" charset="0"/>
                          <a:ea typeface="+mn-ea"/>
                          <a:cs typeface="+mn-cs"/>
                          <a:hlinkClick r:id="rId75"/>
                        </a:rPr>
                        <a:t>SP-230094</a:t>
                      </a:r>
                      <a:endParaRPr lang="en-US" sz="800" b="0" i="0" u="sng" strike="noStrike" kern="1200" dirty="0">
                        <a:solidFill>
                          <a:srgbClr val="0563C1"/>
                        </a:solidFill>
                        <a:effectLst/>
                        <a:latin typeface="Calibri" panose="020F0502020204030204" pitchFamily="34" charset="0"/>
                        <a:ea typeface="+mn-ea"/>
                        <a:cs typeface="+mn-cs"/>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65%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a:t>
                      </a: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291199342"/>
                  </a:ext>
                </a:extLst>
              </a:tr>
              <a:tr h="154387">
                <a:tc>
                  <a:txBody>
                    <a:bodyPr/>
                    <a:lstStyle/>
                    <a:p>
                      <a:pPr algn="l" fontAlgn="t"/>
                      <a:r>
                        <a:rPr lang="en-US" sz="800" b="0" i="0" u="none" strike="noStrike">
                          <a:solidFill>
                            <a:srgbClr val="000000"/>
                          </a:solidFill>
                          <a:effectLst/>
                          <a:latin typeface="Arial" panose="020B0604020202020204" pitchFamily="34" charset="0"/>
                        </a:rPr>
                        <a:t>940052</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dirty="0">
                          <a:solidFill>
                            <a:srgbClr val="000000"/>
                          </a:solidFill>
                          <a:effectLst/>
                          <a:latin typeface="Arial" panose="020B0604020202020204" pitchFamily="34" charset="0"/>
                          <a:ea typeface="+mn-ea"/>
                          <a:cs typeface="+mn-cs"/>
                        </a:rPr>
                        <a:t>Study on System Enabler for Service Function Chaining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76" action="ppaction://hlinksldjump"/>
                        </a:rPr>
                        <a:t>FS_SFC</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77"/>
                        </a:rPr>
                        <a:t>SP-220415</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kern="1200" dirty="0">
                          <a:solidFill>
                            <a:srgbClr val="0563C1"/>
                          </a:solidFill>
                          <a:effectLst/>
                          <a:latin typeface="Calibri" panose="020F0502020204030204" pitchFamily="34" charset="0"/>
                          <a:ea typeface="+mn-ea"/>
                          <a:cs typeface="+mn-cs"/>
                          <a:hlinkClick r:id="rId78"/>
                        </a:rPr>
                        <a:t>SP-230120</a:t>
                      </a:r>
                      <a:endParaRPr lang="en-US" sz="800" b="0" i="0" u="sng" strike="noStrike" kern="1200" dirty="0">
                        <a:solidFill>
                          <a:srgbClr val="0563C1"/>
                        </a:solidFill>
                        <a:effectLst/>
                        <a:latin typeface="Calibri" panose="020F0502020204030204" pitchFamily="34" charset="0"/>
                        <a:ea typeface="+mn-ea"/>
                        <a:cs typeface="+mn-cs"/>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60%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a:t>
                      </a: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1183699650"/>
                  </a:ext>
                </a:extLst>
              </a:tr>
              <a:tr h="154387">
                <a:tc>
                  <a:txBody>
                    <a:bodyPr/>
                    <a:lstStyle/>
                    <a:p>
                      <a:pPr algn="l" fontAlgn="t"/>
                      <a:r>
                        <a:rPr lang="en-US" sz="800" b="0" i="0" u="none" strike="noStrike">
                          <a:solidFill>
                            <a:srgbClr val="000000"/>
                          </a:solidFill>
                          <a:effectLst/>
                          <a:latin typeface="Arial" panose="020B0604020202020204" pitchFamily="34" charset="0"/>
                        </a:rPr>
                        <a:t>940054</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dirty="0">
                          <a:solidFill>
                            <a:srgbClr val="000000"/>
                          </a:solidFill>
                          <a:effectLst/>
                          <a:latin typeface="Arial" panose="020B0604020202020204" pitchFamily="34" charset="0"/>
                          <a:ea typeface="+mn-ea"/>
                          <a:cs typeface="+mn-cs"/>
                        </a:rPr>
                        <a:t>Study on Extensions to the TSC Framework to support </a:t>
                      </a:r>
                      <a:r>
                        <a:rPr lang="en-US" sz="800" b="0" i="0" u="none" strike="noStrike" kern="1200" dirty="0" err="1">
                          <a:solidFill>
                            <a:srgbClr val="000000"/>
                          </a:solidFill>
                          <a:effectLst/>
                          <a:latin typeface="Arial" panose="020B0604020202020204" pitchFamily="34" charset="0"/>
                          <a:ea typeface="+mn-ea"/>
                          <a:cs typeface="+mn-cs"/>
                        </a:rPr>
                        <a:t>DetNet</a:t>
                      </a:r>
                      <a:r>
                        <a:rPr lang="en-US" sz="800" b="0" i="0" u="none" strike="noStrike" kern="1200" dirty="0">
                          <a:solidFill>
                            <a:srgbClr val="000000"/>
                          </a:solidFill>
                          <a:effectLst/>
                          <a:latin typeface="Arial" panose="020B0604020202020204" pitchFamily="34" charset="0"/>
                          <a:ea typeface="+mn-ea"/>
                          <a:cs typeface="+mn-cs"/>
                        </a:rPr>
                        <a:t>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a:solidFill>
                            <a:srgbClr val="000000"/>
                          </a:solidFill>
                          <a:effectLst/>
                          <a:latin typeface="Arial" panose="020B0604020202020204" pitchFamily="34" charset="0"/>
                          <a:hlinkClick r:id="rId79" action="ppaction://hlinksldjump"/>
                        </a:rPr>
                        <a:t>FS_DetNet</a:t>
                      </a:r>
                      <a:endParaRPr lang="en-US" sz="800" b="0" i="0" u="none" strike="noStrike">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80"/>
                        </a:rPr>
                        <a:t>SP-211633</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kern="1200" dirty="0">
                          <a:solidFill>
                            <a:srgbClr val="0563C1"/>
                          </a:solidFill>
                          <a:effectLst/>
                          <a:latin typeface="Calibri" panose="020F0502020204030204" pitchFamily="34" charset="0"/>
                          <a:ea typeface="+mn-ea"/>
                          <a:cs typeface="+mn-cs"/>
                          <a:hlinkClick r:id="rId81"/>
                        </a:rPr>
                        <a:t>SP-230172</a:t>
                      </a:r>
                      <a:endParaRPr lang="en-US" sz="800" b="0" i="0" u="sng" strike="noStrike" kern="1200" dirty="0">
                        <a:solidFill>
                          <a:srgbClr val="0563C1"/>
                        </a:solidFill>
                        <a:effectLst/>
                        <a:latin typeface="Calibri" panose="020F0502020204030204" pitchFamily="34" charset="0"/>
                        <a:ea typeface="+mn-ea"/>
                        <a:cs typeface="+mn-cs"/>
                      </a:endParaRPr>
                    </a:p>
                  </a:txBody>
                  <a:tcPr marL="9525" marR="9525" marT="9525"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95%</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a:t>
                      </a:r>
                      <a:r>
                        <a:rPr kumimoji="0" lang="en-US" sz="800" b="1" i="0" u="none" strike="noStrike" kern="1200" cap="none" spc="0" normalizeH="0" baseline="0" noProof="0" dirty="0">
                          <a:ln>
                            <a:noFill/>
                          </a:ln>
                          <a:solidFill>
                            <a:srgbClr val="FF0000"/>
                          </a:solidFill>
                          <a:effectLst/>
                          <a:uLnTx/>
                          <a:uFillTx/>
                          <a:latin typeface="Arial" panose="020B0604020202020204" pitchFamily="34" charset="0"/>
                          <a:ea typeface="+mn-ea"/>
                          <a:cs typeface="+mn-cs"/>
                        </a:rPr>
                        <a:t>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3772095026"/>
                  </a:ext>
                </a:extLst>
              </a:tr>
              <a:tr h="154387">
                <a:tc>
                  <a:txBody>
                    <a:bodyPr/>
                    <a:lstStyle/>
                    <a:p>
                      <a:pPr algn="l" fontAlgn="t"/>
                      <a:r>
                        <a:rPr lang="en-US" sz="800" b="0" i="0" u="none" strike="noStrike" dirty="0">
                          <a:solidFill>
                            <a:srgbClr val="000000"/>
                          </a:solidFill>
                          <a:effectLst/>
                          <a:latin typeface="Arial" panose="020B0604020202020204" pitchFamily="34" charset="0"/>
                        </a:rPr>
                        <a:t>940079</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kern="1200" dirty="0">
                          <a:solidFill>
                            <a:srgbClr val="000000"/>
                          </a:solidFill>
                          <a:effectLst/>
                          <a:latin typeface="Arial" panose="020B0604020202020204" pitchFamily="34" charset="0"/>
                          <a:ea typeface="+mn-ea"/>
                          <a:cs typeface="+mn-cs"/>
                        </a:rPr>
                        <a:t>Study on Seamless UE context recovery </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none" strike="noStrike" dirty="0">
                          <a:solidFill>
                            <a:srgbClr val="000000"/>
                          </a:solidFill>
                          <a:effectLst/>
                          <a:latin typeface="Arial" panose="020B0604020202020204" pitchFamily="34" charset="0"/>
                          <a:hlinkClick r:id="rId82" action="ppaction://hlinksldjump"/>
                        </a:rPr>
                        <a:t>FS_SUECR</a:t>
                      </a:r>
                      <a:endParaRPr lang="en-US" sz="800" b="0" i="0" u="none" strike="noStrike" dirty="0">
                        <a:solidFill>
                          <a:srgbClr val="000000"/>
                        </a:solidFill>
                        <a:effectLst/>
                        <a:latin typeface="Arial" panose="020B060402020202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a:solidFill>
                            <a:srgbClr val="0563C1"/>
                          </a:solidFill>
                          <a:effectLst/>
                          <a:latin typeface="Calibri" panose="020F0502020204030204" pitchFamily="34" charset="0"/>
                          <a:hlinkClick r:id="rId83"/>
                        </a:rPr>
                        <a:t>SP-211654</a:t>
                      </a:r>
                      <a:endParaRPr lang="en-US" sz="800" b="0" i="0" u="sng" strike="noStrike">
                        <a:solidFill>
                          <a:srgbClr val="0563C1"/>
                        </a:solidFill>
                        <a:effectLst/>
                        <a:latin typeface="Calibri" panose="020F0502020204030204" pitchFamily="34" charset="0"/>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tcPr>
                </a:tc>
                <a:tc>
                  <a:txBody>
                    <a:bodyPr/>
                    <a:lstStyle/>
                    <a:p>
                      <a:pPr algn="l" fontAlgn="t"/>
                      <a:r>
                        <a:rPr lang="en-US" sz="800" b="0" i="0" u="sng" strike="noStrike" kern="1200" dirty="0">
                          <a:solidFill>
                            <a:srgbClr val="0563C1"/>
                          </a:solidFill>
                          <a:effectLst/>
                          <a:latin typeface="Calibri" panose="020F0502020204030204" pitchFamily="34" charset="0"/>
                          <a:ea typeface="+mn-ea"/>
                          <a:cs typeface="+mn-cs"/>
                          <a:hlinkClick r:id="rId84"/>
                        </a:rPr>
                        <a:t>SP-220810</a:t>
                      </a:r>
                      <a:endParaRPr lang="en-US" sz="800" b="0" i="0" u="sng" strike="noStrike" kern="1200" dirty="0">
                        <a:solidFill>
                          <a:srgbClr val="0563C1"/>
                        </a:solidFill>
                        <a:effectLst/>
                        <a:latin typeface="Calibri" panose="020F0502020204030204" pitchFamily="34" charset="0"/>
                        <a:ea typeface="+mn-ea"/>
                        <a:cs typeface="+mn-cs"/>
                      </a:endParaRP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kumimoji="0" lang="en-US" sz="800" b="1" i="0" u="none" strike="noStrike" kern="1200" cap="none" spc="0" normalizeH="0" baseline="0" noProof="0" dirty="0">
                          <a:ln>
                            <a:noFill/>
                          </a:ln>
                          <a:solidFill>
                            <a:schemeClr val="tx1"/>
                          </a:solidFill>
                          <a:effectLst/>
                          <a:uLnTx/>
                          <a:uFillTx/>
                          <a:latin typeface="Arial" panose="020B0604020202020204" pitchFamily="34" charset="0"/>
                          <a:ea typeface="+mn-ea"/>
                          <a:cs typeface="+mn-cs"/>
                        </a:rPr>
                        <a:t>100% / 100%</a:t>
                      </a:r>
                    </a:p>
                  </a:txBody>
                  <a:tcPr marL="7719" marR="7719" marT="7719" marB="0">
                    <a:lnL w="6350" cap="flat" cmpd="sng" algn="ctr">
                      <a:solidFill>
                        <a:srgbClr val="B1BBCC"/>
                      </a:solidFill>
                      <a:prstDash val="solid"/>
                      <a:round/>
                      <a:headEnd type="none" w="med" len="med"/>
                      <a:tailEnd type="none" w="med" len="med"/>
                    </a:lnL>
                    <a:lnR w="6350" cap="flat" cmpd="sng" algn="ctr">
                      <a:solidFill>
                        <a:srgbClr val="B1BBCC"/>
                      </a:solidFill>
                      <a:prstDash val="solid"/>
                      <a:round/>
                      <a:headEnd type="none" w="med" len="med"/>
                      <a:tailEnd type="none" w="med" len="med"/>
                    </a:lnR>
                    <a:lnT w="6350" cap="flat" cmpd="sng" algn="ctr">
                      <a:solidFill>
                        <a:srgbClr val="B1BBCC"/>
                      </a:solidFill>
                      <a:prstDash val="solid"/>
                      <a:round/>
                      <a:headEnd type="none" w="med" len="med"/>
                      <a:tailEnd type="none" w="med" len="med"/>
                    </a:lnT>
                    <a:lnB w="6350" cap="flat" cmpd="sng" algn="ctr">
                      <a:solidFill>
                        <a:srgbClr val="B1BBCC"/>
                      </a:solidFill>
                      <a:prstDash val="solid"/>
                      <a:round/>
                      <a:headEnd type="none" w="med" len="med"/>
                      <a:tailEnd type="none" w="med" len="med"/>
                    </a:lnB>
                    <a:noFill/>
                  </a:tcPr>
                </a:tc>
                <a:extLst>
                  <a:ext uri="{0D108BD9-81ED-4DB2-BD59-A6C34878D82A}">
                    <a16:rowId xmlns:a16="http://schemas.microsoft.com/office/drawing/2014/main" val="4210632492"/>
                  </a:ext>
                </a:extLst>
              </a:tr>
            </a:tbl>
          </a:graphicData>
        </a:graphic>
      </p:graphicFrame>
    </p:spTree>
    <p:extLst>
      <p:ext uri="{BB962C8B-B14F-4D97-AF65-F5344CB8AC3E}">
        <p14:creationId xmlns:p14="http://schemas.microsoft.com/office/powerpoint/2010/main" val="320480257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1) General Aspects (1/7)</a:t>
            </a:r>
          </a:p>
        </p:txBody>
      </p:sp>
      <p:sp>
        <p:nvSpPr>
          <p:cNvPr id="6147" name="Content Placeholder 2"/>
          <p:cNvSpPr>
            <a:spLocks noGrp="1"/>
          </p:cNvSpPr>
          <p:nvPr>
            <p:ph idx="1"/>
          </p:nvPr>
        </p:nvSpPr>
        <p:spPr>
          <a:xfrm>
            <a:off x="457200" y="1600200"/>
            <a:ext cx="8345488" cy="4749800"/>
          </a:xfrm>
        </p:spPr>
        <p:txBody>
          <a:bodyPr/>
          <a:lstStyle/>
          <a:p>
            <a:pPr eaLnBrk="1" hangingPunct="1">
              <a:defRPr/>
            </a:pPr>
            <a:r>
              <a:rPr lang="de-DE" altLang="de-DE" sz="2400" dirty="0"/>
              <a:t> </a:t>
            </a:r>
            <a:r>
              <a:rPr lang="de-DE" altLang="de-DE" dirty="0">
                <a:latin typeface="Arial" panose="020B0604020202020204" pitchFamily="34" charset="0"/>
                <a:cs typeface="Arial" panose="020B0604020202020204" pitchFamily="34" charset="0"/>
              </a:rPr>
              <a:t>SA2 meetings held since SA#99</a:t>
            </a:r>
          </a:p>
          <a:p>
            <a:pPr lvl="1" eaLnBrk="1" hangingPunct="1">
              <a:defRPr/>
            </a:pPr>
            <a:r>
              <a:rPr lang="en-GB" altLang="ko-KR" sz="1800" dirty="0">
                <a:latin typeface="Arial" panose="020B0604020202020204" pitchFamily="34" charset="0"/>
                <a:cs typeface="Arial" panose="020B0604020202020204" pitchFamily="34" charset="0"/>
              </a:rPr>
              <a:t>SA2#156E : 17 April – 21 April 2023, E-meeting</a:t>
            </a:r>
          </a:p>
          <a:p>
            <a:pPr lvl="1" eaLnBrk="1" hangingPunct="1">
              <a:defRPr/>
            </a:pPr>
            <a:r>
              <a:rPr lang="en-GB" altLang="ko-KR" sz="1800" dirty="0">
                <a:latin typeface="Arial" panose="020B0604020202020204" pitchFamily="34" charset="0"/>
                <a:cs typeface="Arial" panose="020B0604020202020204" pitchFamily="34" charset="0"/>
              </a:rPr>
              <a:t>SA2#157	 : 22 May – 26 May 2023, Berlin, Germany</a:t>
            </a:r>
          </a:p>
          <a:p>
            <a:pPr lvl="1" eaLnBrk="1" hangingPunct="1">
              <a:defRPr/>
            </a:pPr>
            <a:endParaRPr lang="en-GB" altLang="ko-KR" sz="2000" dirty="0">
              <a:solidFill>
                <a:srgbClr val="FF0000"/>
              </a:solidFill>
              <a:latin typeface="Arial" panose="020B0604020202020204" pitchFamily="34" charset="0"/>
              <a:cs typeface="Arial" panose="020B0604020202020204" pitchFamily="34" charset="0"/>
            </a:endParaRPr>
          </a:p>
          <a:p>
            <a:pPr eaLnBrk="1" hangingPunct="1">
              <a:defRPr/>
            </a:pPr>
            <a:r>
              <a:rPr lang="en-GB" altLang="de-DE" dirty="0">
                <a:latin typeface="Arial" panose="020B0604020202020204" pitchFamily="34" charset="0"/>
                <a:cs typeface="Arial" panose="020B0604020202020204" pitchFamily="34" charset="0"/>
              </a:rPr>
              <a:t> Future SA2 meetings</a:t>
            </a:r>
          </a:p>
          <a:p>
            <a:pPr lvl="1" eaLnBrk="1" hangingPunct="1">
              <a:defRPr/>
            </a:pPr>
            <a:r>
              <a:rPr lang="en-GB" altLang="ko-KR" sz="1800" dirty="0">
                <a:latin typeface="Arial" panose="020B0604020202020204" pitchFamily="34" charset="0"/>
                <a:cs typeface="Arial" panose="020B0604020202020204" pitchFamily="34" charset="0"/>
              </a:rPr>
              <a:t>SA2#158 : 21 August – 25 August 2023, Gothenburg, Sweden</a:t>
            </a:r>
          </a:p>
          <a:p>
            <a:pPr marL="457200" lvl="1" indent="0" eaLnBrk="1" hangingPunct="1">
              <a:buNone/>
              <a:defRPr/>
            </a:pPr>
            <a:endParaRPr lang="en-GB" altLang="ko-KR" sz="1800" dirty="0">
              <a:latin typeface="Arial" panose="020B0604020202020204" pitchFamily="34" charset="0"/>
              <a:cs typeface="Arial" panose="020B0604020202020204" pitchFamily="34" charset="0"/>
            </a:endParaRPr>
          </a:p>
          <a:p>
            <a:pPr marL="457200" lvl="1" indent="0" eaLnBrk="1" hangingPunct="1">
              <a:buNone/>
              <a:defRPr/>
            </a:pPr>
            <a:endParaRPr lang="en-GB" altLang="ko-KR" dirty="0">
              <a:latin typeface="Arial" panose="020B0604020202020204" pitchFamily="34" charset="0"/>
              <a:cs typeface="Arial" panose="020B0604020202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(1/29)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93759" y="2800350"/>
            <a:ext cx="8554481" cy="3400925"/>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SA#99:</a:t>
            </a:r>
          </a:p>
          <a:p>
            <a:pPr lvl="1">
              <a:spcBef>
                <a:spcPts val="0"/>
              </a:spcBef>
              <a:spcAft>
                <a:spcPts val="400"/>
              </a:spcAft>
            </a:pPr>
            <a:r>
              <a:rPr lang="en-US" altLang="zh-CN" sz="1400" kern="0" dirty="0"/>
              <a:t>10 CRs (4 CRs to TS 23.501, 3 CRs to TS 23.502, 3 CRs to TS 23.503) were agreed related to KI#1, KI#2, KI#3. </a:t>
            </a:r>
          </a:p>
          <a:p>
            <a:pPr lvl="1">
              <a:spcBef>
                <a:spcPts val="0"/>
              </a:spcBef>
              <a:spcAft>
                <a:spcPts val="400"/>
              </a:spcAft>
            </a:pPr>
            <a:endParaRPr lang="en-US" altLang="ko-KR" sz="1400" dirty="0"/>
          </a:p>
          <a:p>
            <a:pPr marL="457200" lvl="1" indent="-457200">
              <a:spcBef>
                <a:spcPts val="0"/>
              </a:spcBef>
              <a:spcAft>
                <a:spcPts val="0"/>
              </a:spcAft>
              <a:buBlip>
                <a:blip r:embed="rId2"/>
              </a:buBlip>
            </a:pPr>
            <a:r>
              <a:rPr lang="en-US" sz="1800" b="1" dirty="0">
                <a:cs typeface="+mn-cs"/>
              </a:rPr>
              <a:t>RAN impacts and dependencies:</a:t>
            </a:r>
            <a:endParaRPr lang="de-DE" sz="1800" b="1" dirty="0">
              <a:cs typeface="+mn-cs"/>
            </a:endParaRPr>
          </a:p>
          <a:p>
            <a:pPr lvl="1">
              <a:spcBef>
                <a:spcPts val="0"/>
              </a:spcBef>
              <a:spcAft>
                <a:spcPts val="300"/>
              </a:spcAft>
            </a:pPr>
            <a:r>
              <a:rPr lang="en-US" sz="1400" dirty="0"/>
              <a:t>None.</a:t>
            </a:r>
          </a:p>
          <a:p>
            <a:pPr lvl="1">
              <a:spcBef>
                <a:spcPts val="0"/>
              </a:spcBef>
              <a:spcAft>
                <a:spcPts val="300"/>
              </a:spcAft>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Maintenance</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3497660539"/>
              </p:ext>
            </p:extLst>
          </p:nvPr>
        </p:nvGraphicFramePr>
        <p:xfrm>
          <a:off x="138173" y="1312782"/>
          <a:ext cx="8810067" cy="1108250"/>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38407">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86456">
                <a:tc>
                  <a:txBody>
                    <a:bodyPr/>
                    <a:lstStyle/>
                    <a:p>
                      <a:r>
                        <a:rPr lang="en-US" sz="1200" b="1" kern="1200">
                          <a:solidFill>
                            <a:schemeClr val="lt1"/>
                          </a:solidFill>
                          <a:effectLst/>
                          <a:latin typeface="+mn-lt"/>
                          <a:ea typeface="+mn-ea"/>
                          <a:cs typeface="+mn-cs"/>
                        </a:rPr>
                        <a:t>FS_5GSATB</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a:solidFill>
                            <a:schemeClr val="lt1"/>
                          </a:solidFill>
                          <a:effectLst/>
                          <a:latin typeface="+mj-lt"/>
                          <a:ea typeface="+mn-ea"/>
                          <a:cs typeface="+mn-cs"/>
                        </a:rPr>
                        <a:t>Study on Support of Satellite Backhauling in 5GS</a:t>
                      </a:r>
                      <a:endParaRPr lang="de-DE" sz="1200" b="1" kern="1200">
                        <a:solidFill>
                          <a:schemeClr val="lt1"/>
                        </a:solidFill>
                        <a:effectLst/>
                        <a:latin typeface="+mj-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100%-&gt;100%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Sep, 2022</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SP-211639</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86456">
                <a:tc>
                  <a:txBody>
                    <a:bodyPr/>
                    <a:lstStyle/>
                    <a:p>
                      <a:r>
                        <a:rPr lang="en-US" sz="1200" b="1" kern="1200">
                          <a:solidFill>
                            <a:schemeClr val="lt1"/>
                          </a:solidFill>
                          <a:effectLst/>
                          <a:latin typeface="+mn-lt"/>
                          <a:ea typeface="+mn-ea"/>
                          <a:cs typeface="+mn-cs"/>
                        </a:rPr>
                        <a:t>5GSATB</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a:solidFill>
                            <a:schemeClr val="lt1"/>
                          </a:solidFill>
                          <a:effectLst/>
                          <a:latin typeface="+mj-lt"/>
                          <a:ea typeface="+mn-ea"/>
                          <a:cs typeface="+mn-cs"/>
                        </a:rPr>
                        <a:t>5G System with Satellite Backhaul</a:t>
                      </a:r>
                      <a:endParaRPr lang="de-DE" sz="1200" b="1" kern="1200">
                        <a:solidFill>
                          <a:schemeClr val="lt1"/>
                        </a:solidFill>
                        <a:effectLst/>
                        <a:latin typeface="+mj-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65% -&gt; 100</a:t>
                      </a:r>
                      <a:r>
                        <a:rPr lang="en-US" altLang="zh-CN" sz="1200" b="1" kern="1200" dirty="0">
                          <a:solidFill>
                            <a:srgbClr val="7030A0"/>
                          </a:solidFill>
                          <a:latin typeface="+mn-lt"/>
                          <a:ea typeface="+mn-ea"/>
                          <a:cs typeface="+mn-cs"/>
                        </a:rPr>
                        <a:t>% </a:t>
                      </a:r>
                      <a:endParaRPr lang="en-US" sz="1200" b="1" kern="1200" dirty="0">
                        <a:solidFill>
                          <a:srgbClr val="FF000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SP-230111</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636167852"/>
                  </a:ext>
                </a:extLst>
              </a:tr>
            </a:tbl>
          </a:graphicData>
        </a:graphic>
      </p:graphicFrame>
    </p:spTree>
    <p:extLst>
      <p:ext uri="{BB962C8B-B14F-4D97-AF65-F5344CB8AC3E}">
        <p14:creationId xmlns:p14="http://schemas.microsoft.com/office/powerpoint/2010/main" val="27347884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800350"/>
            <a:ext cx="8554481" cy="341997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SA#99:</a:t>
            </a:r>
          </a:p>
          <a:p>
            <a:pPr lvl="1">
              <a:spcBef>
                <a:spcPts val="0"/>
              </a:spcBef>
              <a:spcAft>
                <a:spcPts val="0"/>
              </a:spcAft>
            </a:pPr>
            <a:r>
              <a:rPr lang="en-US" altLang="de-DE" sz="1200" kern="0" dirty="0"/>
              <a:t>6 CRs (4 CRs to TS 23.501, 1 CR to TS 23.401, 1 CR to TS 23.502) were agreed. </a:t>
            </a:r>
          </a:p>
          <a:p>
            <a:pPr marL="457200" lvl="1" indent="0">
              <a:spcBef>
                <a:spcPts val="0"/>
              </a:spcBef>
              <a:spcAft>
                <a:spcPts val="0"/>
              </a:spcAft>
              <a:buNone/>
            </a:pPr>
            <a:endParaRPr lang="en-US" altLang="de-DE" sz="1200" kern="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sz="1400" dirty="0"/>
              <a:t>None</a:t>
            </a:r>
            <a:endParaRPr lang="en-US" sz="1400" strike="sngStrike" dirty="0"/>
          </a:p>
          <a:p>
            <a:pPr lvl="1">
              <a:spcBef>
                <a:spcPts val="0"/>
              </a:spcBef>
              <a:spcAft>
                <a:spcPts val="300"/>
              </a:spcAft>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Maintenance work</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2280191149"/>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0248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8219">
                <a:tc>
                  <a:txBody>
                    <a:bodyPr/>
                    <a:lstStyle/>
                    <a:p>
                      <a:r>
                        <a:rPr lang="en-GB" altLang="zh-CN" sz="1200" b="1" i="0" u="none" strike="noStrike" kern="1200">
                          <a:solidFill>
                            <a:schemeClr val="bg1"/>
                          </a:solidFill>
                          <a:effectLst/>
                          <a:latin typeface="Calibri" panose="020F0502020204030204" pitchFamily="34" charset="0"/>
                          <a:ea typeface="+mn-ea"/>
                          <a:cs typeface="+mn-cs"/>
                        </a:rPr>
                        <a:t>FS_5GSAT_Ph2</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200" b="1" i="0" u="none" strike="noStrike" kern="1200">
                          <a:solidFill>
                            <a:schemeClr val="bg1"/>
                          </a:solidFill>
                          <a:effectLst/>
                          <a:latin typeface="Calibri" panose="020F0502020204030204" pitchFamily="34" charset="0"/>
                          <a:ea typeface="+mn-ea"/>
                          <a:cs typeface="+mn-cs"/>
                        </a:rPr>
                        <a:t>Study on satellite</a:t>
                      </a:r>
                      <a:r>
                        <a:rPr lang="en-GB" altLang="zh-CN" sz="1200" b="1" i="0" u="none" strike="noStrike" kern="1200" baseline="0">
                          <a:solidFill>
                            <a:schemeClr val="bg1"/>
                          </a:solidFill>
                          <a:effectLst/>
                          <a:latin typeface="Calibri" panose="020F0502020204030204" pitchFamily="34" charset="0"/>
                          <a:ea typeface="+mn-ea"/>
                          <a:cs typeface="+mn-cs"/>
                        </a:rPr>
                        <a:t> access, Phase2</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white"/>
                          </a:solidFill>
                          <a:effectLst/>
                          <a:uLnTx/>
                          <a:uFillTx/>
                          <a:latin typeface="+mn-lt"/>
                          <a:ea typeface="+mn-ea"/>
                          <a:cs typeface="+mn-cs"/>
                        </a:rPr>
                        <a:t>Sep</a:t>
                      </a:r>
                      <a:r>
                        <a:rPr kumimoji="0" lang="en-US" sz="1200" b="1" i="0" u="none" strike="noStrike" kern="1200" cap="none" spc="0" normalizeH="0" baseline="0" noProof="0">
                          <a:ln>
                            <a:noFill/>
                          </a:ln>
                          <a:solidFill>
                            <a:prstClr val="white"/>
                          </a:solidFill>
                          <a:effectLst/>
                          <a:uLnTx/>
                          <a:uFillTx/>
                          <a:latin typeface="+mn-lt"/>
                          <a:ea typeface="+mn-ea"/>
                          <a:cs typeface="+mn-cs"/>
                        </a:rPr>
                        <a:t>,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SP-211651</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28219">
                <a:tc>
                  <a:txBody>
                    <a:bodyPr/>
                    <a:lstStyle/>
                    <a:p>
                      <a:r>
                        <a:rPr lang="en-GB" altLang="zh-CN" sz="1200" b="1" i="0" u="none" strike="noStrike" kern="1200">
                          <a:solidFill>
                            <a:schemeClr val="bg1"/>
                          </a:solidFill>
                          <a:effectLst/>
                          <a:latin typeface="Calibri" panose="020F0502020204030204" pitchFamily="34" charset="0"/>
                          <a:ea typeface="+mn-ea"/>
                          <a:cs typeface="+mn-cs"/>
                        </a:rPr>
                        <a:t>5GSAT_Ph2</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200" b="1" i="0" u="none" strike="noStrike" kern="1200">
                          <a:solidFill>
                            <a:schemeClr val="bg1"/>
                          </a:solidFill>
                          <a:effectLst/>
                          <a:latin typeface="Calibri" panose="020F0502020204030204" pitchFamily="34" charset="0"/>
                          <a:ea typeface="+mn-ea"/>
                          <a:cs typeface="+mn-cs"/>
                        </a:rPr>
                        <a:t>Satellite</a:t>
                      </a:r>
                      <a:r>
                        <a:rPr lang="en-GB" altLang="zh-CN" sz="1200" b="1" i="0" u="none" strike="noStrike" kern="1200" baseline="0">
                          <a:solidFill>
                            <a:schemeClr val="bg1"/>
                          </a:solidFill>
                          <a:effectLst/>
                          <a:latin typeface="Calibri" panose="020F0502020204030204" pitchFamily="34" charset="0"/>
                          <a:ea typeface="+mn-ea"/>
                          <a:cs typeface="+mn-cs"/>
                        </a:rPr>
                        <a:t> access, Phase2</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80%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white"/>
                          </a:solidFill>
                          <a:effectLst/>
                          <a:uLnTx/>
                          <a:uFillTx/>
                          <a:latin typeface="+mn-lt"/>
                          <a:ea typeface="+mn-ea"/>
                          <a:cs typeface="+mn-cs"/>
                        </a:rPr>
                        <a:t>SP-230109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447777564"/>
                  </a:ext>
                </a:extLst>
              </a:tr>
            </a:tbl>
          </a:graphicData>
        </a:graphic>
      </p:graphicFrame>
    </p:spTree>
    <p:extLst>
      <p:ext uri="{BB962C8B-B14F-4D97-AF65-F5344CB8AC3E}">
        <p14:creationId xmlns:p14="http://schemas.microsoft.com/office/powerpoint/2010/main" val="13563201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(3/29)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294759" y="2802552"/>
            <a:ext cx="8554481" cy="336282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SA#99: </a:t>
            </a:r>
          </a:p>
          <a:p>
            <a:pPr lvl="1">
              <a:spcBef>
                <a:spcPts val="0"/>
              </a:spcBef>
              <a:spcAft>
                <a:spcPts val="0"/>
              </a:spcAft>
            </a:pPr>
            <a:r>
              <a:rPr lang="en-US" altLang="de-DE" sz="1400" kern="0" dirty="0"/>
              <a:t>19 CRs (12 CRs </a:t>
            </a:r>
            <a:r>
              <a:rPr lang="en-US" altLang="zh-CN" sz="1400" kern="0" dirty="0"/>
              <a:t>to TS 23.501, </a:t>
            </a:r>
            <a:r>
              <a:rPr lang="en-US" altLang="de-DE" sz="1400" kern="0" dirty="0"/>
              <a:t>4 CRs </a:t>
            </a:r>
            <a:r>
              <a:rPr lang="en-US" altLang="zh-CN" sz="1400" kern="0" dirty="0"/>
              <a:t>to TS 23.502, </a:t>
            </a:r>
            <a:r>
              <a:rPr lang="en-US" altLang="de-DE" sz="1400" kern="0" dirty="0"/>
              <a:t>3 CRs </a:t>
            </a:r>
            <a:r>
              <a:rPr lang="en-US" altLang="zh-CN" sz="1400" kern="0" dirty="0"/>
              <a:t>to TS 23.503) were agreed. </a:t>
            </a:r>
          </a:p>
          <a:p>
            <a:pPr marL="457200" lvl="1" indent="0">
              <a:spcBef>
                <a:spcPts val="0"/>
              </a:spcBef>
              <a:spcAft>
                <a:spcPts val="0"/>
              </a:spcAft>
              <a:buNone/>
            </a:pPr>
            <a:endParaRPr lang="en-US" altLang="ko-KR" sz="140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sz="1400" kern="0" dirty="0"/>
              <a:t>None</a:t>
            </a:r>
          </a:p>
          <a:p>
            <a:pPr lvl="1">
              <a:spcBef>
                <a:spcPts val="0"/>
              </a:spcBef>
              <a:spcAft>
                <a:spcPts val="300"/>
              </a:spcAft>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Maintenance</a:t>
            </a:r>
          </a:p>
          <a:p>
            <a:pPr marL="457200" lvl="1" indent="0">
              <a:spcBef>
                <a:spcPts val="0"/>
              </a:spcBef>
              <a:spcAft>
                <a:spcPts val="0"/>
              </a:spcAft>
              <a:buNone/>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87997545"/>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04329">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21159">
                <a:tc>
                  <a:txBody>
                    <a:bodyPr/>
                    <a:lstStyle/>
                    <a:p>
                      <a:r>
                        <a:rPr lang="en-GB" altLang="zh-CN" sz="1200" b="1" i="0" u="none" strike="noStrike" kern="1200">
                          <a:solidFill>
                            <a:schemeClr val="bg1"/>
                          </a:solidFill>
                          <a:effectLst/>
                          <a:latin typeface="Calibri" panose="020F0502020204030204" pitchFamily="34" charset="0"/>
                          <a:ea typeface="+mn-ea"/>
                          <a:cs typeface="+mn-cs"/>
                        </a:rPr>
                        <a:t>FS_PIN</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i="0" u="none" strike="noStrike" kern="1200">
                          <a:solidFill>
                            <a:schemeClr val="bg1"/>
                          </a:solidFill>
                          <a:effectLst/>
                          <a:latin typeface="Calibri" panose="020F0502020204030204" pitchFamily="34" charset="0"/>
                          <a:ea typeface="+mn-ea"/>
                          <a:cs typeface="+mn-cs"/>
                        </a:rPr>
                        <a:t>Study on Personal IoT Networks</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March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SP-230089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221159">
                <a:tc>
                  <a:txBody>
                    <a:bodyPr/>
                    <a:lstStyle/>
                    <a:p>
                      <a:r>
                        <a:rPr lang="en-GB" altLang="zh-CN" sz="1200" b="1" i="0" u="none" strike="noStrike" kern="1200">
                          <a:solidFill>
                            <a:schemeClr val="bg1"/>
                          </a:solidFill>
                          <a:effectLst/>
                          <a:latin typeface="Calibri" panose="020F0502020204030204" pitchFamily="34" charset="0"/>
                          <a:ea typeface="+mn-ea"/>
                          <a:cs typeface="+mn-cs"/>
                        </a:rPr>
                        <a:t>PIN</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i="0" u="none" strike="noStrike" kern="1200">
                          <a:solidFill>
                            <a:schemeClr val="bg1"/>
                          </a:solidFill>
                          <a:effectLst/>
                          <a:latin typeface="Calibri" panose="020F0502020204030204" pitchFamily="34" charset="0"/>
                          <a:ea typeface="+mn-ea"/>
                          <a:cs typeface="+mn-cs"/>
                        </a:rPr>
                        <a:t>Personal IoT Networks</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60%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 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white"/>
                          </a:solidFill>
                          <a:effectLst/>
                          <a:uLnTx/>
                          <a:uFillTx/>
                          <a:latin typeface="+mn-lt"/>
                          <a:ea typeface="+mn-ea"/>
                          <a:cs typeface="+mn-cs"/>
                        </a:rPr>
                        <a:t>SP-221343</a:t>
                      </a:r>
                      <a:endParaRPr kumimoji="0" lang="en-US"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4037881554"/>
                  </a:ext>
                </a:extLst>
              </a:tr>
            </a:tbl>
          </a:graphicData>
        </a:graphic>
      </p:graphicFrame>
    </p:spTree>
    <p:extLst>
      <p:ext uri="{BB962C8B-B14F-4D97-AF65-F5344CB8AC3E}">
        <p14:creationId xmlns:p14="http://schemas.microsoft.com/office/powerpoint/2010/main" val="363832977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(4/29)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743200"/>
            <a:ext cx="8554481" cy="347712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SA#99:</a:t>
            </a:r>
          </a:p>
          <a:p>
            <a:pPr lvl="1">
              <a:spcBef>
                <a:spcPts val="0"/>
              </a:spcBef>
              <a:spcAft>
                <a:spcPts val="0"/>
              </a:spcAft>
            </a:pPr>
            <a:r>
              <a:rPr lang="en-US" altLang="de-DE" sz="1400" kern="0" dirty="0"/>
              <a:t>18 CRs (16 CRs </a:t>
            </a:r>
            <a:r>
              <a:rPr lang="en-US" altLang="zh-CN" sz="1400" kern="0" dirty="0"/>
              <a:t>to TS 23.556, 1</a:t>
            </a:r>
            <a:r>
              <a:rPr lang="en-US" altLang="de-DE" sz="1400" kern="0" dirty="0"/>
              <a:t> CR </a:t>
            </a:r>
            <a:r>
              <a:rPr lang="en-US" altLang="zh-CN" sz="1400" kern="0" dirty="0"/>
              <a:t>to TS 23.501, 1</a:t>
            </a:r>
            <a:r>
              <a:rPr lang="en-US" altLang="de-DE" sz="1400" kern="0" dirty="0"/>
              <a:t> CR </a:t>
            </a:r>
            <a:r>
              <a:rPr lang="en-US" altLang="zh-CN" sz="1400" kern="0" dirty="0"/>
              <a:t>to TS 23.503) were agreed. </a:t>
            </a:r>
          </a:p>
          <a:p>
            <a:pPr lvl="1"/>
            <a:r>
              <a:rPr lang="en-GB" sz="1400" dirty="0">
                <a:solidFill>
                  <a:srgbClr val="000000"/>
                </a:solidFill>
                <a:ea typeface="Gulim" panose="020B0600000101010101" pitchFamily="34" charset="-127"/>
              </a:rPr>
              <a:t>An LS on to RAN2 on </a:t>
            </a:r>
            <a:r>
              <a:rPr lang="en-GB" sz="1400" dirty="0">
                <a:ea typeface="Times New Roman" panose="02020603050405020304" pitchFamily="18" charset="0"/>
              </a:rPr>
              <a:t>BRID and DAA broadcast over LTE and NR PC5 was agreed. </a:t>
            </a:r>
          </a:p>
          <a:p>
            <a:pPr lvl="1"/>
            <a:endParaRPr lang="en-GB" sz="1400" dirty="0">
              <a:ea typeface="Times New Roman" panose="02020603050405020304" pitchFamily="18" charset="0"/>
            </a:endParaRPr>
          </a:p>
          <a:p>
            <a:pPr marL="457200" lvl="1" indent="-457200">
              <a:spcBef>
                <a:spcPts val="0"/>
              </a:spcBef>
              <a:spcAft>
                <a:spcPts val="0"/>
              </a:spcAft>
              <a:buBlip>
                <a:blip r:embed="rId2"/>
              </a:buBlip>
            </a:pPr>
            <a:r>
              <a:rPr lang="en-US" sz="1800" b="1" kern="0" dirty="0">
                <a:cs typeface="+mn-cs"/>
              </a:rPr>
              <a:t>RAN impacts and dependencies:</a:t>
            </a:r>
            <a:endParaRPr lang="de-DE" sz="1800" b="1" kern="0" dirty="0">
              <a:cs typeface="+mn-cs"/>
            </a:endParaRPr>
          </a:p>
          <a:p>
            <a:pPr lvl="1">
              <a:spcBef>
                <a:spcPts val="0"/>
              </a:spcBef>
              <a:spcAft>
                <a:spcPts val="0"/>
              </a:spcAft>
            </a:pPr>
            <a:r>
              <a:rPr lang="en-US" sz="1400" dirty="0"/>
              <a:t>None</a:t>
            </a:r>
          </a:p>
          <a:p>
            <a:pPr marL="457200" lvl="1" indent="0">
              <a:spcBef>
                <a:spcPts val="0"/>
              </a:spcBef>
              <a:spcAft>
                <a:spcPts val="0"/>
              </a:spcAft>
              <a:buNone/>
            </a:pPr>
            <a:endParaRPr lang="en-US" altLang="de-DE" sz="1400" kern="0" dirty="0"/>
          </a:p>
          <a:p>
            <a:pPr>
              <a:spcBef>
                <a:spcPts val="0"/>
              </a:spcBef>
              <a:spcAft>
                <a:spcPts val="0"/>
              </a:spcAft>
            </a:pPr>
            <a:r>
              <a:rPr lang="de-DE" sz="1800" b="1" kern="0" dirty="0"/>
              <a:t>Next steps:</a:t>
            </a:r>
          </a:p>
          <a:p>
            <a:pPr lvl="1">
              <a:spcBef>
                <a:spcPts val="0"/>
              </a:spcBef>
              <a:spcAft>
                <a:spcPts val="0"/>
              </a:spcAft>
            </a:pPr>
            <a:r>
              <a:rPr lang="en-US" sz="1400" kern="0" dirty="0"/>
              <a:t>Maintenance </a:t>
            </a:r>
          </a:p>
          <a:p>
            <a:pPr lvl="1">
              <a:spcBef>
                <a:spcPts val="0"/>
              </a:spcBef>
              <a:spcAft>
                <a:spcPts val="0"/>
              </a:spcAft>
            </a:pPr>
            <a:endParaRPr lang="de-DE" altLang="zh-CN" sz="1400" dirty="0"/>
          </a:p>
          <a:p>
            <a:pPr lvl="1">
              <a:spcBef>
                <a:spcPts val="0"/>
              </a:spcBef>
              <a:spcAft>
                <a:spcPts val="0"/>
              </a:spcAft>
            </a:pPr>
            <a:endParaRPr lang="en-US" sz="14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89181076"/>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010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35641">
                <a:tc>
                  <a:txBody>
                    <a:bodyPr/>
                    <a:lstStyle/>
                    <a:p>
                      <a:r>
                        <a:rPr lang="en-GB" altLang="zh-CN" sz="1200" b="1" i="0" u="none" strike="noStrike" kern="1200">
                          <a:solidFill>
                            <a:schemeClr val="bg1"/>
                          </a:solidFill>
                          <a:effectLst/>
                          <a:latin typeface="Calibri" panose="020F0502020204030204" pitchFamily="34" charset="0"/>
                          <a:ea typeface="+mn-ea"/>
                          <a:cs typeface="+mn-cs"/>
                        </a:rPr>
                        <a:t>FS_UAS_Ph2</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kern="1200">
                          <a:solidFill>
                            <a:schemeClr val="lt1"/>
                          </a:solidFill>
                          <a:effectLst/>
                          <a:latin typeface="+mn-lt"/>
                          <a:ea typeface="+mn-ea"/>
                          <a:cs typeface="+mn-cs"/>
                        </a:rPr>
                        <a:t>Study on Phase 2 of UAS, UAV and UAM</a:t>
                      </a:r>
                      <a:endParaRPr lang="de-DE" sz="1200" b="1" i="0" u="none" strike="noStrike" kern="120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Dec,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SP-211632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35641">
                <a:tc>
                  <a:txBody>
                    <a:bodyPr/>
                    <a:lstStyle/>
                    <a:p>
                      <a:r>
                        <a:rPr lang="en-GB" altLang="zh-CN" sz="1200" b="1" i="0" u="none" strike="noStrike" kern="1200">
                          <a:solidFill>
                            <a:schemeClr val="bg1"/>
                          </a:solidFill>
                          <a:effectLst/>
                          <a:latin typeface="Calibri" panose="020F0502020204030204" pitchFamily="34" charset="0"/>
                          <a:ea typeface="+mn-ea"/>
                          <a:cs typeface="+mn-cs"/>
                        </a:rPr>
                        <a:t>UAS_Ph2</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kern="1200">
                          <a:solidFill>
                            <a:schemeClr val="lt1"/>
                          </a:solidFill>
                          <a:effectLst/>
                          <a:latin typeface="+mn-lt"/>
                          <a:ea typeface="+mn-ea"/>
                          <a:cs typeface="+mn-cs"/>
                        </a:rPr>
                        <a:t>Phase 2 of UAS, UAV and UAM</a:t>
                      </a:r>
                      <a:endParaRPr lang="de-DE" sz="1200" b="1" i="0" u="none" strike="noStrike" kern="120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85%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SP-230091</a:t>
                      </a:r>
                      <a:endParaRPr kumimoji="0" lang="en-US"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19287261"/>
                  </a:ext>
                </a:extLst>
              </a:tr>
            </a:tbl>
          </a:graphicData>
        </a:graphic>
      </p:graphicFrame>
    </p:spTree>
    <p:extLst>
      <p:ext uri="{BB962C8B-B14F-4D97-AF65-F5344CB8AC3E}">
        <p14:creationId xmlns:p14="http://schemas.microsoft.com/office/powerpoint/2010/main" val="348410186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(5/29)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924175"/>
            <a:ext cx="8554481" cy="329615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Progress since SA#99:</a:t>
            </a:r>
          </a:p>
          <a:p>
            <a:pPr lvl="1">
              <a:spcBef>
                <a:spcPts val="0"/>
              </a:spcBef>
              <a:spcAft>
                <a:spcPts val="0"/>
              </a:spcAft>
            </a:pPr>
            <a:r>
              <a:rPr lang="en-US" altLang="de-DE" sz="1200" b="1" kern="0" dirty="0"/>
              <a:t>TS 23.586: </a:t>
            </a:r>
            <a:r>
              <a:rPr lang="en-US" altLang="de-DE" sz="1200" kern="0" dirty="0"/>
              <a:t>43 </a:t>
            </a:r>
            <a:r>
              <a:rPr lang="en-US" altLang="de-DE" sz="1200" kern="0" dirty="0" err="1"/>
              <a:t>pCRs</a:t>
            </a:r>
            <a:r>
              <a:rPr lang="en-US" altLang="de-DE" sz="1200" kern="0" dirty="0"/>
              <a:t> to update a</a:t>
            </a:r>
            <a:r>
              <a:rPr lang="en-GB" altLang="zh-CN" sz="1200" kern="0" dirty="0"/>
              <a:t>architectural reference model</a:t>
            </a:r>
            <a:r>
              <a:rPr lang="en-US" altLang="zh-CN" sz="1200" kern="0" dirty="0"/>
              <a:t>, </a:t>
            </a:r>
            <a:r>
              <a:rPr lang="en-GB" altLang="zh-CN" sz="1200" kern="0" dirty="0"/>
              <a:t>functional entities, and high-level functionalities and procedures agreed.</a:t>
            </a:r>
          </a:p>
          <a:p>
            <a:pPr lvl="1">
              <a:spcBef>
                <a:spcPts val="0"/>
              </a:spcBef>
              <a:spcAft>
                <a:spcPts val="0"/>
              </a:spcAft>
            </a:pPr>
            <a:r>
              <a:rPr lang="en-US" altLang="de-DE" sz="1200" b="1" kern="0" dirty="0"/>
              <a:t>TS 23.273: </a:t>
            </a:r>
            <a:r>
              <a:rPr lang="en-US" altLang="de-DE" sz="1200" kern="0" dirty="0"/>
              <a:t>1 CRs to update LMF selection + 2 CRs on Ranging/SL Positioning procedures agreed</a:t>
            </a:r>
          </a:p>
          <a:p>
            <a:pPr lvl="1">
              <a:spcBef>
                <a:spcPts val="0"/>
              </a:spcBef>
              <a:spcAft>
                <a:spcPts val="0"/>
              </a:spcAft>
            </a:pPr>
            <a:r>
              <a:rPr lang="en-US" altLang="de-DE" sz="1200" b="1" kern="0" dirty="0"/>
              <a:t>TS 23.501: </a:t>
            </a:r>
            <a:r>
              <a:rPr lang="en-US" altLang="de-DE" sz="1200" kern="0" dirty="0"/>
              <a:t>1 CR on support of Ranging/SL Positioning agreed</a:t>
            </a:r>
          </a:p>
          <a:p>
            <a:pPr lvl="1">
              <a:spcBef>
                <a:spcPts val="0"/>
              </a:spcBef>
              <a:spcAft>
                <a:spcPts val="0"/>
              </a:spcAft>
            </a:pPr>
            <a:r>
              <a:rPr lang="en-US" altLang="de-DE" sz="1200" b="1" kern="0" dirty="0"/>
              <a:t>TS 23.502: </a:t>
            </a:r>
            <a:r>
              <a:rPr lang="en-US" altLang="de-DE" sz="1200" kern="0" dirty="0"/>
              <a:t>1 CR on Ranging </a:t>
            </a:r>
            <a:r>
              <a:rPr lang="en-US" altLang="de-DE" sz="1200" kern="0" dirty="0" err="1"/>
              <a:t>Sidelink</a:t>
            </a:r>
            <a:r>
              <a:rPr lang="en-US" altLang="de-DE" sz="1200" kern="0" dirty="0"/>
              <a:t> Positioning Subscription data agreed</a:t>
            </a:r>
          </a:p>
          <a:p>
            <a:pPr lvl="1">
              <a:spcBef>
                <a:spcPts val="0"/>
              </a:spcBef>
              <a:spcAft>
                <a:spcPts val="0"/>
              </a:spcAft>
            </a:pPr>
            <a:r>
              <a:rPr lang="en-US" altLang="de-DE" sz="1200" b="1" kern="0" dirty="0"/>
              <a:t>TS 23.503: </a:t>
            </a:r>
            <a:r>
              <a:rPr lang="en-US" altLang="de-DE" sz="1200" kern="0" dirty="0"/>
              <a:t>1 CR support of Ranging/SL Positioning agreed</a:t>
            </a:r>
          </a:p>
          <a:p>
            <a:pPr lvl="1">
              <a:spcBef>
                <a:spcPts val="0"/>
              </a:spcBef>
              <a:spcAft>
                <a:spcPts val="0"/>
              </a:spcAft>
            </a:pPr>
            <a:r>
              <a:rPr lang="en-US" altLang="de-DE" sz="1200" b="1" kern="0" dirty="0"/>
              <a:t>TS 23.032: </a:t>
            </a:r>
            <a:r>
              <a:rPr lang="en-US" altLang="de-DE" sz="1200" kern="0" dirty="0"/>
              <a:t>1 CR on New GAD Shapes for Ranging and </a:t>
            </a:r>
            <a:r>
              <a:rPr lang="en-US" altLang="de-DE" sz="1200" kern="0" dirty="0" err="1"/>
              <a:t>Sidelink</a:t>
            </a:r>
            <a:r>
              <a:rPr lang="en-US" altLang="de-DE" sz="1200" kern="0" dirty="0"/>
              <a:t> Positioning Location Results agreed</a:t>
            </a:r>
          </a:p>
          <a:p>
            <a:pPr lvl="1">
              <a:spcBef>
                <a:spcPts val="0"/>
              </a:spcBef>
              <a:spcAft>
                <a:spcPts val="0"/>
              </a:spcAft>
            </a:pPr>
            <a:r>
              <a:rPr lang="en-US" altLang="de-DE" sz="1200" b="1" kern="0" dirty="0"/>
              <a:t>LS Out: </a:t>
            </a:r>
            <a:r>
              <a:rPr lang="en-US" altLang="de-DE" sz="1200" kern="0" dirty="0"/>
              <a:t>3 LS out sent to RAN WGs + 2 LS out sent to SA3</a:t>
            </a:r>
          </a:p>
          <a:p>
            <a:pPr marL="457200" lvl="1" indent="-457200">
              <a:spcBef>
                <a:spcPts val="0"/>
              </a:spcBef>
              <a:spcAft>
                <a:spcPts val="300"/>
              </a:spcAft>
              <a:buBlip>
                <a:blip r:embed="rId2"/>
              </a:buBlip>
            </a:pPr>
            <a:r>
              <a:rPr lang="en-US" altLang="zh-CN" sz="1600" b="1" dirty="0"/>
              <a:t>RAN, SA3, SA5 and SA6 impacts and dependencies</a:t>
            </a:r>
            <a:r>
              <a:rPr lang="en-US" altLang="zh-CN" sz="1600" dirty="0"/>
              <a:t>:</a:t>
            </a:r>
            <a:endParaRPr lang="de-DE" altLang="zh-CN" sz="1600" dirty="0"/>
          </a:p>
          <a:p>
            <a:pPr lvl="1">
              <a:spcBef>
                <a:spcPts val="0"/>
              </a:spcBef>
              <a:spcAft>
                <a:spcPts val="300"/>
              </a:spcAft>
            </a:pPr>
            <a:r>
              <a:rPr lang="en-US" altLang="zh-CN" sz="1200" dirty="0"/>
              <a:t>Alignments are expected with other WGs: RSPP related for RAN, </a:t>
            </a:r>
            <a:r>
              <a:rPr lang="en-GB" altLang="zh-CN" sz="1200" dirty="0"/>
              <a:t>privacy protection and service access authorization for SA3, </a:t>
            </a:r>
            <a:r>
              <a:rPr lang="en-US" altLang="zh-CN" sz="1200" dirty="0"/>
              <a:t> charging solution for SA5, the applicability and usability of Ranging/SL Positioning service exposure though 5GC network via NEF for Client UE for SA3 and SA6., etc. </a:t>
            </a:r>
            <a:endParaRPr lang="de-DE" altLang="de-DE" sz="1400" b="1" kern="0" dirty="0"/>
          </a:p>
          <a:p>
            <a:pPr>
              <a:spcBef>
                <a:spcPts val="0"/>
              </a:spcBef>
              <a:spcAft>
                <a:spcPts val="300"/>
              </a:spcAft>
            </a:pPr>
            <a:r>
              <a:rPr lang="de-DE" altLang="zh-CN" sz="1600" b="1" dirty="0"/>
              <a:t>Focus for the Next Meeting:</a:t>
            </a:r>
          </a:p>
          <a:p>
            <a:pPr lvl="1">
              <a:spcBef>
                <a:spcPts val="0"/>
              </a:spcBef>
              <a:spcAft>
                <a:spcPts val="300"/>
              </a:spcAft>
            </a:pPr>
            <a:r>
              <a:rPr lang="en-US" altLang="zh-CN" sz="1200" dirty="0"/>
              <a:t>Maintenance work, including corrections and the alignments with RAN WGs, SA3, SA5, SA6, and CT WGs.</a:t>
            </a:r>
            <a:endParaRPr lang="en-US" sz="1400" kern="0" dirty="0"/>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2370425841"/>
              </p:ext>
            </p:extLst>
          </p:nvPr>
        </p:nvGraphicFramePr>
        <p:xfrm>
          <a:off x="138173" y="1312782"/>
          <a:ext cx="8810067" cy="1255598"/>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30983">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04733">
                <a:tc>
                  <a:txBody>
                    <a:bodyPr/>
                    <a:lstStyle/>
                    <a:p>
                      <a:r>
                        <a:rPr lang="en-GB" altLang="zh-CN" sz="1200" b="1" i="0" u="none" strike="noStrike" kern="1200" err="1">
                          <a:solidFill>
                            <a:schemeClr val="bg1"/>
                          </a:solidFill>
                          <a:effectLst/>
                          <a:latin typeface="Calibri" panose="020F0502020204030204" pitchFamily="34" charset="0"/>
                          <a:ea typeface="+mn-ea"/>
                          <a:cs typeface="+mn-cs"/>
                        </a:rPr>
                        <a:t>FS_Ranging_SL</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200" b="1" i="0" u="none" strike="noStrike" kern="1200">
                          <a:solidFill>
                            <a:schemeClr val="bg1"/>
                          </a:solidFill>
                          <a:effectLst/>
                          <a:latin typeface="Calibri" panose="020F0502020204030204" pitchFamily="34" charset="0"/>
                          <a:ea typeface="+mn-ea"/>
                          <a:cs typeface="+mn-cs"/>
                        </a:rPr>
                        <a:t>Study on Ranging based services and </a:t>
                      </a:r>
                      <a:r>
                        <a:rPr lang="en-GB" altLang="zh-CN" sz="1200" b="1" i="0" u="none" strike="noStrike" kern="1200" err="1">
                          <a:solidFill>
                            <a:schemeClr val="bg1"/>
                          </a:solidFill>
                          <a:effectLst/>
                          <a:latin typeface="Calibri" panose="020F0502020204030204" pitchFamily="34" charset="0"/>
                          <a:ea typeface="+mn-ea"/>
                          <a:cs typeface="+mn-cs"/>
                        </a:rPr>
                        <a:t>sidelink</a:t>
                      </a:r>
                      <a:r>
                        <a:rPr lang="en-GB" altLang="zh-CN" sz="1200" b="1" i="0" u="none" strike="noStrike" kern="1200">
                          <a:solidFill>
                            <a:schemeClr val="bg1"/>
                          </a:solidFill>
                          <a:effectLst/>
                          <a:latin typeface="Calibri" panose="020F0502020204030204" pitchFamily="34" charset="0"/>
                          <a:ea typeface="+mn-ea"/>
                          <a:cs typeface="+mn-cs"/>
                        </a:rPr>
                        <a:t> positioning</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white"/>
                          </a:solidFill>
                          <a:effectLst/>
                          <a:uLnTx/>
                          <a:uFillTx/>
                          <a:latin typeface="+mn-lt"/>
                          <a:ea typeface="+mn-ea"/>
                          <a:cs typeface="+mn-cs"/>
                        </a:rPr>
                        <a:t>Dec</a:t>
                      </a:r>
                      <a:r>
                        <a:rPr kumimoji="0" lang="en-US" sz="1200" b="1" i="0" u="none" strike="noStrike" kern="1200" cap="none" spc="0" normalizeH="0" baseline="0" noProof="0">
                          <a:ln>
                            <a:noFill/>
                          </a:ln>
                          <a:solidFill>
                            <a:prstClr val="white"/>
                          </a:solidFill>
                          <a:effectLst/>
                          <a:uLnTx/>
                          <a:uFillTx/>
                          <a:latin typeface="+mn-lt"/>
                          <a:ea typeface="+mn-ea"/>
                          <a:cs typeface="+mn-cs"/>
                        </a:rPr>
                        <a:t>,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SP-211647</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74422">
                <a:tc>
                  <a:txBody>
                    <a:bodyPr/>
                    <a:lstStyle/>
                    <a:p>
                      <a:r>
                        <a:rPr lang="en-GB" altLang="zh-CN" sz="1200" b="1" i="0" u="none" strike="noStrike" kern="1200" err="1">
                          <a:solidFill>
                            <a:schemeClr val="bg1"/>
                          </a:solidFill>
                          <a:effectLst/>
                          <a:latin typeface="Calibri" panose="020F0502020204030204" pitchFamily="34" charset="0"/>
                          <a:ea typeface="+mn-ea"/>
                          <a:cs typeface="+mn-cs"/>
                        </a:rPr>
                        <a:t>Ranging_SL</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200" b="1" i="0" u="none" strike="noStrike" kern="1200">
                          <a:solidFill>
                            <a:schemeClr val="bg1"/>
                          </a:solidFill>
                          <a:effectLst/>
                          <a:latin typeface="Calibri" panose="020F0502020204030204" pitchFamily="34" charset="0"/>
                          <a:ea typeface="+mn-ea"/>
                          <a:cs typeface="+mn-cs"/>
                        </a:rPr>
                        <a:t>Ranging based services and </a:t>
                      </a:r>
                      <a:r>
                        <a:rPr lang="en-GB" altLang="zh-CN" sz="1200" b="1" i="0" u="none" strike="noStrike" kern="1200" err="1">
                          <a:solidFill>
                            <a:schemeClr val="bg1"/>
                          </a:solidFill>
                          <a:effectLst/>
                          <a:latin typeface="Calibri" panose="020F0502020204030204" pitchFamily="34" charset="0"/>
                          <a:ea typeface="+mn-ea"/>
                          <a:cs typeface="+mn-cs"/>
                        </a:rPr>
                        <a:t>sidelink</a:t>
                      </a:r>
                      <a:r>
                        <a:rPr lang="en-GB" altLang="zh-CN" sz="1200" b="1" i="0" u="none" strike="noStrike" kern="1200">
                          <a:solidFill>
                            <a:schemeClr val="bg1"/>
                          </a:solidFill>
                          <a:effectLst/>
                          <a:latin typeface="Calibri" panose="020F0502020204030204" pitchFamily="34" charset="0"/>
                          <a:ea typeface="+mn-ea"/>
                          <a:cs typeface="+mn-cs"/>
                        </a:rPr>
                        <a:t> positioning</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50%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US" sz="1200" b="1" i="0" u="none" strike="noStrike" kern="1200" cap="none" spc="0" normalizeH="0" baseline="0" dirty="0">
                          <a:ln>
                            <a:noFill/>
                          </a:ln>
                          <a:solidFill>
                            <a:prstClr val="white"/>
                          </a:solidFill>
                          <a:effectLst/>
                          <a:uLnTx/>
                          <a:uFillTx/>
                          <a:latin typeface="+mn-lt"/>
                          <a:ea typeface="+mn-ea"/>
                          <a:cs typeface="+mn-cs"/>
                        </a:rPr>
                        <a:t>SP-230106</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839339692"/>
                  </a:ext>
                </a:extLst>
              </a:tr>
            </a:tbl>
          </a:graphicData>
        </a:graphic>
      </p:graphicFrame>
    </p:spTree>
    <p:extLst>
      <p:ext uri="{BB962C8B-B14F-4D97-AF65-F5344CB8AC3E}">
        <p14:creationId xmlns:p14="http://schemas.microsoft.com/office/powerpoint/2010/main" val="89603049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(6/29)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867024"/>
            <a:ext cx="8554481" cy="3353301"/>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SA#99: </a:t>
            </a:r>
            <a:endParaRPr lang="de-DE" altLang="de-DE" sz="1800" b="1" kern="0" dirty="0">
              <a:solidFill>
                <a:srgbClr val="FF0000"/>
              </a:solidFill>
            </a:endParaRPr>
          </a:p>
          <a:p>
            <a:pPr lvl="1">
              <a:spcBef>
                <a:spcPts val="0"/>
              </a:spcBef>
            </a:pPr>
            <a:r>
              <a:rPr lang="en-US" altLang="zh-CN" sz="1400" dirty="0"/>
              <a:t>29 CRs approved</a:t>
            </a:r>
            <a:endParaRPr lang="en-US" altLang="de-DE" sz="1400" dirty="0"/>
          </a:p>
          <a:p>
            <a:pPr marL="457200" lvl="1" indent="0">
              <a:spcBef>
                <a:spcPts val="0"/>
              </a:spcBef>
              <a:buNone/>
            </a:pPr>
            <a:endParaRPr lang="en-GB" sz="120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lnSpc>
                <a:spcPts val="1600"/>
              </a:lnSpc>
            </a:pPr>
            <a:r>
              <a:rPr lang="en-US" altLang="zh-CN" sz="1400" dirty="0"/>
              <a:t>RAN alignment may be needed for solution related to e.g. support of PRU.</a:t>
            </a:r>
          </a:p>
          <a:p>
            <a:pPr lvl="1">
              <a:lnSpc>
                <a:spcPts val="1600"/>
              </a:lnSpc>
            </a:pPr>
            <a:endParaRPr lang="en-US" sz="1400" i="1" dirty="0">
              <a:latin typeface="Times New Roman" pitchFamily="18" charset="0"/>
            </a:endParaRPr>
          </a:p>
          <a:p>
            <a:pPr>
              <a:spcBef>
                <a:spcPts val="0"/>
              </a:spcBef>
              <a:spcAft>
                <a:spcPts val="0"/>
              </a:spcAft>
            </a:pPr>
            <a:r>
              <a:rPr lang="de-DE" sz="1800" b="1" kern="0" dirty="0"/>
              <a:t>Next steps:</a:t>
            </a:r>
          </a:p>
          <a:p>
            <a:pPr lvl="1">
              <a:spcBef>
                <a:spcPts val="0"/>
              </a:spcBef>
              <a:spcAft>
                <a:spcPts val="0"/>
              </a:spcAft>
            </a:pPr>
            <a:r>
              <a:rPr lang="en-US" sz="1400" kern="0" dirty="0"/>
              <a:t>Maintenance</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283701733"/>
              </p:ext>
            </p:extLst>
          </p:nvPr>
        </p:nvGraphicFramePr>
        <p:xfrm>
          <a:off x="138173" y="1312782"/>
          <a:ext cx="8810067" cy="1256712"/>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31671">
                <a:tc>
                  <a:txBody>
                    <a:bodyPr/>
                    <a:lstStyle/>
                    <a:p>
                      <a:r>
                        <a:rPr lang="en-US" sz="16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5536">
                <a:tc>
                  <a:txBody>
                    <a:bodyPr/>
                    <a:lstStyle/>
                    <a:p>
                      <a:r>
                        <a:rPr kumimoji="0" lang="en-US" sz="1200" b="1" i="0" u="none" strike="noStrike" kern="1200" cap="none" normalizeH="0" baseline="0" dirty="0" err="1">
                          <a:ln>
                            <a:noFill/>
                          </a:ln>
                          <a:solidFill>
                            <a:schemeClr val="lt1"/>
                          </a:solidFill>
                          <a:effectLst/>
                          <a:latin typeface="+mn-lt"/>
                          <a:ea typeface="+mn-ea"/>
                          <a:cs typeface="+mn-cs"/>
                        </a:rPr>
                        <a:t>FS_eLCS</a:t>
                      </a:r>
                      <a:r>
                        <a:rPr kumimoji="0" lang="en-US" sz="1200" b="1" i="0" u="none" strike="noStrike" kern="1200" cap="none" normalizeH="0" baseline="0" dirty="0">
                          <a:ln>
                            <a:noFill/>
                          </a:ln>
                          <a:solidFill>
                            <a:schemeClr val="lt1"/>
                          </a:solidFill>
                          <a:effectLst/>
                          <a:latin typeface="+mn-lt"/>
                          <a:ea typeface="+mn-ea"/>
                          <a:cs typeface="+mn-cs"/>
                        </a:rPr>
                        <a:t> _Ph3</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kern="1200">
                          <a:solidFill>
                            <a:schemeClr val="lt1"/>
                          </a:solidFill>
                          <a:effectLst/>
                          <a:latin typeface="+mn-lt"/>
                          <a:ea typeface="+mn-ea"/>
                          <a:cs typeface="+mn-cs"/>
                        </a:rPr>
                        <a:t>Study on Enhancement to the 5GC </a:t>
                      </a:r>
                      <a:r>
                        <a:rPr lang="en-US" sz="1200" b="1" kern="1200" err="1">
                          <a:solidFill>
                            <a:schemeClr val="lt1"/>
                          </a:solidFill>
                          <a:effectLst/>
                          <a:latin typeface="+mn-lt"/>
                          <a:ea typeface="+mn-ea"/>
                          <a:cs typeface="+mn-cs"/>
                        </a:rPr>
                        <a:t>LoCation</a:t>
                      </a:r>
                      <a:r>
                        <a:rPr lang="en-US" sz="1200" b="1" kern="1200">
                          <a:solidFill>
                            <a:schemeClr val="lt1"/>
                          </a:solidFill>
                          <a:effectLst/>
                          <a:latin typeface="+mn-lt"/>
                          <a:ea typeface="+mn-ea"/>
                          <a:cs typeface="+mn-cs"/>
                        </a:rPr>
                        <a:t> Services-Phase 3</a:t>
                      </a:r>
                      <a:endParaRPr lang="en-US" sz="1200" b="1" i="0" u="none" strike="noStrike">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200" b="1" i="0" u="none" strike="noStrike" kern="1200" cap="none" spc="0" normalizeH="0" baseline="0" noProof="0">
                          <a:ln>
                            <a:noFill/>
                          </a:ln>
                          <a:solidFill>
                            <a:schemeClr val="bg1"/>
                          </a:solidFill>
                          <a:effectLst/>
                          <a:uLnTx/>
                          <a:uFillTx/>
                          <a:latin typeface="+mn-lt"/>
                          <a:ea typeface="+mn-ea"/>
                          <a:cs typeface="+mn-cs"/>
                        </a:rPr>
                        <a:t>Dec, 2022</a:t>
                      </a:r>
                      <a:endParaRPr lang="en-US" altLang="ko-KR" sz="1200" b="1" i="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SP-220069</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75536">
                <a:tc>
                  <a:txBody>
                    <a:bodyPr/>
                    <a:lstStyle/>
                    <a:p>
                      <a:r>
                        <a:rPr kumimoji="0" lang="en-US" sz="1200" b="1" i="0" u="none" strike="noStrike" kern="1200" cap="none" normalizeH="0" baseline="0" dirty="0">
                          <a:ln>
                            <a:noFill/>
                          </a:ln>
                          <a:solidFill>
                            <a:schemeClr val="lt1"/>
                          </a:solidFill>
                          <a:effectLst/>
                          <a:latin typeface="+mn-lt"/>
                          <a:ea typeface="+mn-ea"/>
                          <a:cs typeface="+mn-cs"/>
                        </a:rPr>
                        <a:t>5G_eLCS _Ph3</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kern="1200">
                          <a:solidFill>
                            <a:schemeClr val="lt1"/>
                          </a:solidFill>
                          <a:effectLst/>
                          <a:latin typeface="+mn-lt"/>
                          <a:ea typeface="+mn-ea"/>
                          <a:cs typeface="+mn-cs"/>
                        </a:rPr>
                        <a:t>Enhancement to the 5GC </a:t>
                      </a:r>
                      <a:r>
                        <a:rPr lang="en-US" sz="1200" b="1" kern="1200" err="1">
                          <a:solidFill>
                            <a:schemeClr val="lt1"/>
                          </a:solidFill>
                          <a:effectLst/>
                          <a:latin typeface="+mn-lt"/>
                          <a:ea typeface="+mn-ea"/>
                          <a:cs typeface="+mn-cs"/>
                        </a:rPr>
                        <a:t>LoCation</a:t>
                      </a:r>
                      <a:r>
                        <a:rPr lang="en-US" sz="1200" b="1" kern="1200">
                          <a:solidFill>
                            <a:schemeClr val="lt1"/>
                          </a:solidFill>
                          <a:effectLst/>
                          <a:latin typeface="+mn-lt"/>
                          <a:ea typeface="+mn-ea"/>
                          <a:cs typeface="+mn-cs"/>
                        </a:rPr>
                        <a:t> Services-Phase 3</a:t>
                      </a:r>
                      <a:endParaRPr lang="en-US" sz="1200" b="1" i="0" u="none" strike="noStrike">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65% -&gt; 100%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200" b="1" i="0" u="none" strike="noStrike" kern="1200" cap="none" spc="0" normalizeH="0" baseline="0" noProof="0">
                          <a:ln>
                            <a:noFill/>
                          </a:ln>
                          <a:solidFill>
                            <a:schemeClr val="bg1"/>
                          </a:solidFill>
                          <a:effectLst/>
                          <a:uLnTx/>
                          <a:uFillTx/>
                          <a:latin typeface="+mn-lt"/>
                          <a:ea typeface="+mn-ea"/>
                          <a:cs typeface="+mn-cs"/>
                        </a:rPr>
                        <a:t>June, 2023</a:t>
                      </a:r>
                      <a:endParaRPr lang="en-US" altLang="ko-KR" sz="1200" b="1" i="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SP-230093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632908212"/>
                  </a:ext>
                </a:extLst>
              </a:tr>
            </a:tbl>
          </a:graphicData>
        </a:graphic>
      </p:graphicFrame>
    </p:spTree>
    <p:extLst>
      <p:ext uri="{BB962C8B-B14F-4D97-AF65-F5344CB8AC3E}">
        <p14:creationId xmlns:p14="http://schemas.microsoft.com/office/powerpoint/2010/main" val="238969041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(7/29)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47006" y="2703510"/>
            <a:ext cx="8554481" cy="3548284"/>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SA#99:</a:t>
            </a:r>
          </a:p>
          <a:p>
            <a:pPr lvl="1">
              <a:spcBef>
                <a:spcPts val="0"/>
              </a:spcBef>
              <a:spcAft>
                <a:spcPts val="0"/>
              </a:spcAft>
            </a:pPr>
            <a:r>
              <a:rPr lang="en-US" altLang="de-DE" sz="1400" kern="0" dirty="0"/>
              <a:t>29 CRs to TS 23.304, 2 CRs to TS 23.502, 2 CRs to TS 23.503 and 1 CR to TS 23.167 were agreed based on TR conclusions.</a:t>
            </a:r>
          </a:p>
          <a:p>
            <a:pPr lvl="1">
              <a:spcBef>
                <a:spcPts val="0"/>
              </a:spcBef>
              <a:spcAft>
                <a:spcPts val="0"/>
              </a:spcAft>
            </a:pPr>
            <a:r>
              <a:rPr lang="en-US" altLang="de-DE" sz="1400" kern="0" dirty="0"/>
              <a:t>2 LSs to RAN2 was agreed.</a:t>
            </a:r>
          </a:p>
          <a:p>
            <a:pPr lvl="1">
              <a:spcBef>
                <a:spcPts val="0"/>
              </a:spcBef>
              <a:spcAft>
                <a:spcPts val="0"/>
              </a:spcAft>
            </a:pPr>
            <a:endParaRPr lang="en-US" altLang="de-DE" sz="1200" kern="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altLang="zh-CN" sz="1400" dirty="0"/>
              <a:t>RAN impacts as per agreed CRs.</a:t>
            </a:r>
          </a:p>
          <a:p>
            <a:pPr lvl="1">
              <a:spcBef>
                <a:spcPts val="0"/>
              </a:spcBef>
              <a:spcAft>
                <a:spcPts val="300"/>
              </a:spcAft>
            </a:pPr>
            <a:endParaRPr lang="de-DE" sz="1400" kern="0" dirty="0"/>
          </a:p>
          <a:p>
            <a:pPr>
              <a:spcBef>
                <a:spcPts val="0"/>
              </a:spcBef>
              <a:spcAft>
                <a:spcPts val="0"/>
              </a:spcAft>
            </a:pPr>
            <a:r>
              <a:rPr lang="de-DE" sz="1800" b="1" kern="0" dirty="0"/>
              <a:t>Next steps:</a:t>
            </a:r>
          </a:p>
          <a:p>
            <a:pPr lvl="1">
              <a:spcBef>
                <a:spcPts val="0"/>
              </a:spcBef>
              <a:spcAft>
                <a:spcPts val="0"/>
              </a:spcAft>
            </a:pPr>
            <a:r>
              <a:rPr lang="en-US" sz="1400" kern="0" dirty="0"/>
              <a:t>Maintenance. </a:t>
            </a:r>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657126020"/>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16893">
                <a:tc>
                  <a:txBody>
                    <a:bodyPr/>
                    <a:lstStyle/>
                    <a:p>
                      <a:r>
                        <a:rPr lang="en-US" sz="16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51581">
                <a:tc>
                  <a:txBody>
                    <a:bodyPr/>
                    <a:lstStyle/>
                    <a:p>
                      <a:r>
                        <a:rPr lang="en-US" sz="1200" b="1" kern="1200">
                          <a:solidFill>
                            <a:schemeClr val="lt1"/>
                          </a:solidFill>
                          <a:effectLst/>
                          <a:latin typeface="+mn-lt"/>
                          <a:ea typeface="+mn-ea"/>
                          <a:cs typeface="+mn-cs"/>
                        </a:rPr>
                        <a:t>FS_5G_ProSe_Ph2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Study on Proximity-based Services in 5GS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bg1"/>
                          </a:solidFill>
                          <a:effectLst/>
                          <a:uLnTx/>
                          <a:uFillTx/>
                          <a:latin typeface="+mn-lt"/>
                          <a:ea typeface="+mn-ea"/>
                          <a:cs typeface="+mn-cs"/>
                        </a:rPr>
                        <a:t>Dec,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SP-211653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51581">
                <a:tc>
                  <a:txBody>
                    <a:bodyPr/>
                    <a:lstStyle/>
                    <a:p>
                      <a:r>
                        <a:rPr lang="en-GB" altLang="zh-CN" sz="1200" b="1" i="0" u="none" strike="noStrike" kern="1200" dirty="0">
                          <a:solidFill>
                            <a:schemeClr val="bg1"/>
                          </a:solidFill>
                          <a:effectLst/>
                          <a:latin typeface="Calibri" panose="020F0502020204030204" pitchFamily="34" charset="0"/>
                          <a:ea typeface="+mn-ea"/>
                          <a:cs typeface="+mn-cs"/>
                        </a:rPr>
                        <a:t>5G_ProSe_Ph2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i="0" u="none" strike="noStrike" kern="1200">
                          <a:solidFill>
                            <a:schemeClr val="bg1"/>
                          </a:solidFill>
                          <a:effectLst/>
                          <a:latin typeface="Calibri" panose="020F0502020204030204" pitchFamily="34" charset="0"/>
                          <a:ea typeface="+mn-ea"/>
                          <a:cs typeface="+mn-cs"/>
                        </a:rPr>
                        <a:t>Proximity-based Services in 5GS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80%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dirty="0">
                          <a:ln>
                            <a:noFill/>
                          </a:ln>
                          <a:solidFill>
                            <a:prstClr val="white"/>
                          </a:solidFill>
                          <a:effectLst/>
                          <a:uLnTx/>
                          <a:uFillTx/>
                          <a:latin typeface="+mn-lt"/>
                          <a:ea typeface="+mn-ea"/>
                          <a:cs typeface="+mn-cs"/>
                        </a:rPr>
                        <a:t>SP-230097</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094731368"/>
                  </a:ext>
                </a:extLst>
              </a:tr>
            </a:tbl>
          </a:graphicData>
        </a:graphic>
      </p:graphicFrame>
    </p:spTree>
    <p:extLst>
      <p:ext uri="{BB962C8B-B14F-4D97-AF65-F5344CB8AC3E}">
        <p14:creationId xmlns:p14="http://schemas.microsoft.com/office/powerpoint/2010/main" val="244541136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(8/29)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3030278"/>
            <a:ext cx="8554481" cy="319004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SA#99:</a:t>
            </a:r>
          </a:p>
          <a:p>
            <a:pPr lvl="1"/>
            <a:r>
              <a:rPr lang="en-US" altLang="de-DE" sz="1400" dirty="0"/>
              <a:t>Resolved all open ENs for KI#1 and KI#3, complete the normative work for KI#4, maintenance work for KI#5</a:t>
            </a:r>
          </a:p>
          <a:p>
            <a:pPr lvl="1"/>
            <a:r>
              <a:rPr lang="en-US" altLang="de-DE" sz="1400" kern="0" dirty="0"/>
              <a:t>17 CRs (10 CRs </a:t>
            </a:r>
            <a:r>
              <a:rPr lang="en-US" altLang="zh-CN" sz="1400" kern="0" dirty="0"/>
              <a:t>to TS 23.501, 5</a:t>
            </a:r>
            <a:r>
              <a:rPr lang="en-US" altLang="de-DE" sz="1400" kern="0" dirty="0"/>
              <a:t> CRs </a:t>
            </a:r>
            <a:r>
              <a:rPr lang="en-US" altLang="zh-CN" sz="1400" kern="0" dirty="0"/>
              <a:t>to TS 23.502, 2</a:t>
            </a:r>
            <a:r>
              <a:rPr lang="en-US" altLang="de-DE" sz="1400" kern="0" dirty="0"/>
              <a:t> CRs </a:t>
            </a:r>
            <a:r>
              <a:rPr lang="en-US" altLang="zh-CN" sz="1400" kern="0" dirty="0"/>
              <a:t>to TS 23.503) were agreed. </a:t>
            </a:r>
          </a:p>
          <a:p>
            <a:pPr lvl="1"/>
            <a:endParaRPr lang="en-US" altLang="de-DE" sz="140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400"/>
              </a:spcAft>
            </a:pPr>
            <a:r>
              <a:rPr lang="en-US" altLang="en-US" sz="1400" dirty="0"/>
              <a:t>None</a:t>
            </a:r>
          </a:p>
          <a:p>
            <a:pPr>
              <a:spcBef>
                <a:spcPts val="0"/>
              </a:spcBef>
              <a:spcAft>
                <a:spcPts val="0"/>
              </a:spcAft>
            </a:pPr>
            <a:r>
              <a:rPr lang="de-DE" sz="1800" b="1" kern="0" dirty="0"/>
              <a:t>Next steps:</a:t>
            </a:r>
          </a:p>
          <a:p>
            <a:pPr lvl="1">
              <a:spcBef>
                <a:spcPts val="0"/>
              </a:spcBef>
              <a:spcAft>
                <a:spcPts val="0"/>
              </a:spcAft>
            </a:pPr>
            <a:r>
              <a:rPr lang="en-US" sz="1400" kern="0" dirty="0"/>
              <a:t>Maintenance</a:t>
            </a: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3682414185"/>
              </p:ext>
            </p:extLst>
          </p:nvPr>
        </p:nvGraphicFramePr>
        <p:xfrm>
          <a:off x="138173" y="1312782"/>
          <a:ext cx="8810067" cy="142701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31198">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76327">
                <a:tc>
                  <a:txBody>
                    <a:bodyPr/>
                    <a:lstStyle/>
                    <a:p>
                      <a:r>
                        <a:rPr lang="en-US" sz="1200" b="1" kern="1200">
                          <a:solidFill>
                            <a:schemeClr val="lt1"/>
                          </a:solidFill>
                          <a:effectLst/>
                          <a:latin typeface="+mn-lt"/>
                          <a:ea typeface="+mn-ea"/>
                          <a:cs typeface="+mn-cs"/>
                        </a:rPr>
                        <a:t>FS_GMEC</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Study on generic group management, exposure and communication enhancements</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SP-211603</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76327">
                <a:tc>
                  <a:txBody>
                    <a:bodyPr/>
                    <a:lstStyle/>
                    <a:p>
                      <a:r>
                        <a:rPr lang="en-US" sz="1200" b="1" kern="1200">
                          <a:solidFill>
                            <a:schemeClr val="lt1"/>
                          </a:solidFill>
                          <a:effectLst/>
                          <a:latin typeface="+mn-lt"/>
                          <a:ea typeface="+mn-ea"/>
                          <a:cs typeface="+mn-cs"/>
                        </a:rPr>
                        <a:t>GMEC</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Generic group management, exposure and communication enhancements</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dirty="0">
                          <a:solidFill>
                            <a:srgbClr val="7030A0"/>
                          </a:solidFill>
                          <a:latin typeface="+mn-lt"/>
                          <a:ea typeface="+mn-ea"/>
                          <a:cs typeface="+mn-cs"/>
                        </a:rPr>
                        <a:t>70% -&gt; 100%</a:t>
                      </a:r>
                      <a:endParaRPr lang="en-US" sz="1200" b="1" kern="1200" dirty="0">
                        <a:solidFill>
                          <a:srgbClr val="7030A0"/>
                        </a:solidFill>
                        <a:highlight>
                          <a:srgbClr val="FFFF00"/>
                        </a:highligh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SP-230101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206378458"/>
                  </a:ext>
                </a:extLst>
              </a:tr>
            </a:tbl>
          </a:graphicData>
        </a:graphic>
      </p:graphicFrame>
    </p:spTree>
    <p:extLst>
      <p:ext uri="{BB962C8B-B14F-4D97-AF65-F5344CB8AC3E}">
        <p14:creationId xmlns:p14="http://schemas.microsoft.com/office/powerpoint/2010/main" val="24130797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(9/29)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511006"/>
            <a:ext cx="8554481" cy="370932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SA#99:</a:t>
            </a:r>
          </a:p>
          <a:p>
            <a:pPr lvl="1">
              <a:spcBef>
                <a:spcPts val="0"/>
              </a:spcBef>
              <a:spcAft>
                <a:spcPts val="300"/>
              </a:spcAft>
              <a:buClrTx/>
            </a:pPr>
            <a:r>
              <a:rPr lang="en-US" altLang="de-DE" sz="1200" kern="0" dirty="0"/>
              <a:t>44 CRs (9 CRs </a:t>
            </a:r>
            <a:r>
              <a:rPr lang="en-US" altLang="zh-CN" sz="1200" kern="0" dirty="0"/>
              <a:t>to TS 23.288, 11</a:t>
            </a:r>
            <a:r>
              <a:rPr lang="en-US" altLang="de-DE" sz="1200" kern="0" dirty="0"/>
              <a:t> CRs </a:t>
            </a:r>
            <a:r>
              <a:rPr lang="en-US" altLang="zh-CN" sz="1200" kern="0" dirty="0"/>
              <a:t>to TS 23.501, 22 CRs to TS 23.502, 2</a:t>
            </a:r>
            <a:r>
              <a:rPr lang="en-US" altLang="de-DE" sz="1200" kern="0" dirty="0"/>
              <a:t> CRs </a:t>
            </a:r>
            <a:r>
              <a:rPr lang="en-US" altLang="zh-CN" sz="1200" kern="0" dirty="0"/>
              <a:t>to TS 23.503) were agreed. </a:t>
            </a:r>
          </a:p>
          <a:p>
            <a:pPr lvl="1">
              <a:lnSpc>
                <a:spcPts val="1200"/>
              </a:lnSpc>
              <a:spcBef>
                <a:spcPts val="0"/>
              </a:spcBef>
              <a:spcAft>
                <a:spcPts val="300"/>
              </a:spcAft>
              <a:buClrTx/>
            </a:pPr>
            <a:r>
              <a:rPr lang="en-US" altLang="de-DE" sz="1200" dirty="0"/>
              <a:t>3 </a:t>
            </a:r>
            <a:r>
              <a:rPr lang="en-US" altLang="de-DE" sz="1200" dirty="0" err="1"/>
              <a:t>LSout</a:t>
            </a:r>
            <a:r>
              <a:rPr lang="en-US" altLang="de-DE" sz="1200" dirty="0"/>
              <a:t> was sent from SA2: </a:t>
            </a:r>
          </a:p>
          <a:p>
            <a:pPr marL="1146175" lvl="3" indent="-234950">
              <a:spcBef>
                <a:spcPts val="0"/>
              </a:spcBef>
              <a:spcAft>
                <a:spcPts val="300"/>
              </a:spcAft>
              <a:buFont typeface="Calibri" panose="020F0502020204030204" pitchFamily="34" charset="0"/>
              <a:buChar char="−"/>
            </a:pPr>
            <a:r>
              <a:rPr lang="en-GB" sz="1200" u="sng" dirty="0">
                <a:ea typeface="Times New Roman" panose="02020603050405020304" pitchFamily="18" charset="0"/>
                <a:hlinkClick r:id="rId3">
                  <a:extLst>
                    <a:ext uri="{A12FA001-AC4F-418D-AE19-62706E023703}">
                      <ahyp:hlinkClr xmlns:ahyp="http://schemas.microsoft.com/office/drawing/2018/hyperlinkcolor" val="tx"/>
                    </a:ext>
                  </a:extLst>
                </a:hlinkClick>
              </a:rPr>
              <a:t>S2-2305426</a:t>
            </a:r>
            <a:r>
              <a:rPr lang="en-US" altLang="de-DE" sz="1200" dirty="0"/>
              <a:t>: </a:t>
            </a:r>
            <a:r>
              <a:rPr lang="en-US" altLang="de-DE" sz="1200" dirty="0" err="1"/>
              <a:t>LSout</a:t>
            </a:r>
            <a:r>
              <a:rPr lang="en-US" altLang="de-DE" sz="1200" dirty="0"/>
              <a:t>  to SA5 – </a:t>
            </a:r>
            <a:r>
              <a:rPr lang="en-GB" sz="1200" dirty="0">
                <a:ea typeface="Times New Roman" panose="02020603050405020304" pitchFamily="18" charset="0"/>
              </a:rPr>
              <a:t>LS on charging aspects of AI/ML traffic</a:t>
            </a:r>
          </a:p>
          <a:p>
            <a:pPr marL="1146175" lvl="3" indent="-234950">
              <a:spcBef>
                <a:spcPts val="0"/>
              </a:spcBef>
              <a:spcAft>
                <a:spcPts val="600"/>
              </a:spcAft>
              <a:buFont typeface="Calibri" panose="020F0502020204030204" pitchFamily="34" charset="0"/>
              <a:buChar char="−"/>
            </a:pPr>
            <a:r>
              <a:rPr lang="en-GB" sz="1200" u="sng" dirty="0">
                <a:ea typeface="Times New Roman" panose="02020603050405020304" pitchFamily="18" charset="0"/>
                <a:hlinkClick r:id="rId4">
                  <a:extLst>
                    <a:ext uri="{A12FA001-AC4F-418D-AE19-62706E023703}">
                      <ahyp:hlinkClr xmlns:ahyp="http://schemas.microsoft.com/office/drawing/2018/hyperlinkcolor" val="tx"/>
                    </a:ext>
                  </a:extLst>
                </a:hlinkClick>
              </a:rPr>
              <a:t>S2-2304067</a:t>
            </a:r>
            <a:r>
              <a:rPr lang="en-GB" sz="1200" u="sng" dirty="0">
                <a:ea typeface="Times New Roman" panose="02020603050405020304" pitchFamily="18" charset="0"/>
              </a:rPr>
              <a:t>:</a:t>
            </a:r>
            <a:r>
              <a:rPr lang="en-GB" sz="1200" dirty="0">
                <a:ea typeface="Times New Roman" panose="02020603050405020304" pitchFamily="18" charset="0"/>
              </a:rPr>
              <a:t> </a:t>
            </a:r>
            <a:r>
              <a:rPr lang="en-GB" sz="1200" dirty="0" err="1">
                <a:ea typeface="Times New Roman" panose="02020603050405020304" pitchFamily="18" charset="0"/>
              </a:rPr>
              <a:t>LSout</a:t>
            </a:r>
            <a:r>
              <a:rPr lang="en-GB" sz="1200" dirty="0">
                <a:ea typeface="Times New Roman" panose="02020603050405020304" pitchFamily="18" charset="0"/>
              </a:rPr>
              <a:t> to SA5 - LS for improved KPIs involving end-to-end data volume transfer time analytics</a:t>
            </a:r>
          </a:p>
          <a:p>
            <a:pPr marL="1146175" lvl="3" indent="-234950">
              <a:spcBef>
                <a:spcPts val="0"/>
              </a:spcBef>
              <a:spcAft>
                <a:spcPts val="600"/>
              </a:spcAft>
              <a:buFont typeface="Calibri" panose="020F0502020204030204" pitchFamily="34" charset="0"/>
              <a:buChar char="−"/>
            </a:pPr>
            <a:r>
              <a:rPr lang="en-GB" sz="1200" u="sng" dirty="0">
                <a:ea typeface="Times New Roman" panose="02020603050405020304" pitchFamily="18" charset="0"/>
                <a:hlinkClick r:id="rId5">
                  <a:extLst>
                    <a:ext uri="{A12FA001-AC4F-418D-AE19-62706E023703}">
                      <ahyp:hlinkClr xmlns:ahyp="http://schemas.microsoft.com/office/drawing/2018/hyperlinkcolor" val="tx"/>
                    </a:ext>
                  </a:extLst>
                </a:hlinkClick>
              </a:rPr>
              <a:t>S2-2308224</a:t>
            </a:r>
            <a:r>
              <a:rPr lang="en-US" altLang="de-DE" sz="1200" dirty="0"/>
              <a:t>: </a:t>
            </a:r>
            <a:r>
              <a:rPr lang="en-US" altLang="de-DE" sz="1200" dirty="0" err="1"/>
              <a:t>LSout</a:t>
            </a:r>
            <a:r>
              <a:rPr lang="en-US" altLang="de-DE" sz="1200" dirty="0"/>
              <a:t>  to CT3 – </a:t>
            </a:r>
            <a:r>
              <a:rPr lang="en-GB" sz="1200" dirty="0">
                <a:ea typeface="Times New Roman" panose="02020603050405020304" pitchFamily="18" charset="0"/>
              </a:rPr>
              <a:t>R18_Reply LS on LS on API enhancement for GMEC services and </a:t>
            </a:r>
            <a:r>
              <a:rPr lang="en-GB" sz="1200" dirty="0" err="1">
                <a:ea typeface="Times New Roman" panose="02020603050405020304" pitchFamily="18" charset="0"/>
              </a:rPr>
              <a:t>AIMLSys</a:t>
            </a:r>
            <a:r>
              <a:rPr lang="en-GB" sz="1200" dirty="0">
                <a:ea typeface="Times New Roman" panose="02020603050405020304" pitchFamily="18" charset="0"/>
              </a:rPr>
              <a:t> services</a:t>
            </a:r>
            <a:endParaRPr lang="en-US" altLang="de-DE" sz="1200" dirty="0">
              <a:latin typeface="+mj-lt"/>
            </a:endParaRPr>
          </a:p>
          <a:p>
            <a:pPr marL="457200" lvl="1" indent="-457200">
              <a:spcBef>
                <a:spcPts val="0"/>
              </a:spcBef>
              <a:spcAft>
                <a:spcPts val="0"/>
              </a:spcAft>
              <a:buBlip>
                <a:blip r:embed="rId2"/>
              </a:buBlip>
            </a:pPr>
            <a:r>
              <a:rPr lang="en-US" sz="1800" b="1" dirty="0">
                <a:ea typeface="+mn-ea"/>
                <a:cs typeface="+mn-cs"/>
              </a:rPr>
              <a:t>RAN impacts and other dependencies:</a:t>
            </a:r>
            <a:endParaRPr lang="de-DE" sz="1800" b="1" dirty="0">
              <a:ea typeface="+mn-ea"/>
              <a:cs typeface="+mn-cs"/>
            </a:endParaRPr>
          </a:p>
          <a:p>
            <a:pPr lvl="1">
              <a:spcBef>
                <a:spcPts val="0"/>
              </a:spcBef>
              <a:spcAft>
                <a:spcPts val="300"/>
              </a:spcAft>
              <a:buClrTx/>
            </a:pPr>
            <a:r>
              <a:rPr lang="en-US" sz="1200" dirty="0"/>
              <a:t>No RAN and No UE impact.</a:t>
            </a:r>
          </a:p>
          <a:p>
            <a:pPr lvl="1">
              <a:spcBef>
                <a:spcPts val="0"/>
              </a:spcBef>
              <a:spcAft>
                <a:spcPts val="1200"/>
              </a:spcAft>
              <a:buClrTx/>
            </a:pPr>
            <a:r>
              <a:rPr lang="en-US" altLang="zh-CN" sz="1200" dirty="0"/>
              <a:t>SA WG3 (KI#3, 4, 5) and  SA WG5 (KI#5)</a:t>
            </a:r>
            <a:endParaRPr lang="en-US" sz="1200" dirty="0"/>
          </a:p>
          <a:p>
            <a:pPr>
              <a:spcBef>
                <a:spcPts val="0"/>
              </a:spcBef>
              <a:spcAft>
                <a:spcPts val="0"/>
              </a:spcAft>
            </a:pPr>
            <a:r>
              <a:rPr lang="de-DE" sz="1800" b="1" kern="0" dirty="0"/>
              <a:t>Next steps:</a:t>
            </a:r>
          </a:p>
          <a:p>
            <a:pPr lvl="1">
              <a:spcBef>
                <a:spcPts val="0"/>
              </a:spcBef>
              <a:spcAft>
                <a:spcPts val="0"/>
              </a:spcAft>
            </a:pPr>
            <a:r>
              <a:rPr lang="en-US" sz="1200" dirty="0"/>
              <a:t>CR Handling for alignment with LS replies from other WG(s) and maintenance</a:t>
            </a: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4160315917"/>
              </p:ext>
            </p:extLst>
          </p:nvPr>
        </p:nvGraphicFramePr>
        <p:xfrm>
          <a:off x="138173" y="1312782"/>
          <a:ext cx="8810067" cy="105744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06039">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31246">
                <a:tc>
                  <a:txBody>
                    <a:bodyPr/>
                    <a:lstStyle/>
                    <a:p>
                      <a:r>
                        <a:rPr lang="en-US" sz="1200" b="1" kern="1200">
                          <a:solidFill>
                            <a:schemeClr val="lt1"/>
                          </a:solidFill>
                          <a:effectLst/>
                          <a:latin typeface="+mn-lt"/>
                          <a:ea typeface="+mn-ea"/>
                          <a:cs typeface="+mn-cs"/>
                        </a:rPr>
                        <a:t>FS_AIMLsys</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a:solidFill>
                            <a:schemeClr val="lt1"/>
                          </a:solidFill>
                          <a:effectLst/>
                          <a:latin typeface="+mn-lt"/>
                          <a:ea typeface="+mn-ea"/>
                          <a:cs typeface="+mn-cs"/>
                        </a:rPr>
                        <a:t>Study on System Support for AI/ML-based Services</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Dec, 2022</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a:ln>
                            <a:noFill/>
                          </a:ln>
                          <a:solidFill>
                            <a:prstClr val="white"/>
                          </a:solidFill>
                          <a:effectLst/>
                          <a:uLnTx/>
                          <a:uFillTx/>
                          <a:latin typeface="+mn-lt"/>
                          <a:ea typeface="+mn-ea"/>
                          <a:cs typeface="+mn-cs"/>
                        </a:rPr>
                        <a:t>SP-220071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27769">
                <a:tc>
                  <a:txBody>
                    <a:bodyPr/>
                    <a:lstStyle/>
                    <a:p>
                      <a:pPr>
                        <a:lnSpc>
                          <a:spcPts val="1400"/>
                        </a:lnSpc>
                      </a:pPr>
                      <a:r>
                        <a:rPr kumimoji="0" lang="en-US" sz="1200" b="1" i="0" u="none" strike="noStrike" kern="1200" cap="none" normalizeH="0" baseline="0">
                          <a:ln>
                            <a:noFill/>
                          </a:ln>
                          <a:solidFill>
                            <a:schemeClr val="bg1"/>
                          </a:solidFill>
                          <a:effectLst/>
                          <a:latin typeface="+mn-lt"/>
                          <a:ea typeface="+mn-ea"/>
                          <a:cs typeface="+mn-cs"/>
                        </a:rPr>
                        <a:t>AIMLsys</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ts val="1400"/>
                        </a:lnSpc>
                        <a:spcBef>
                          <a:spcPts val="0"/>
                        </a:spcBef>
                        <a:spcAft>
                          <a:spcPts val="0"/>
                        </a:spcAft>
                        <a:buClrTx/>
                        <a:buSzTx/>
                        <a:buFontTx/>
                        <a:buNone/>
                        <a:tabLst/>
                        <a:defRPr/>
                      </a:pPr>
                      <a:r>
                        <a:rPr lang="en-GB" sz="1200" b="1" kern="1200">
                          <a:solidFill>
                            <a:schemeClr val="lt1"/>
                          </a:solidFill>
                          <a:effectLst/>
                          <a:latin typeface="+mn-lt"/>
                          <a:ea typeface="+mn-ea"/>
                          <a:cs typeface="+mn-cs"/>
                        </a:rPr>
                        <a:t>System Support for AI/ML-based Services</a:t>
                      </a:r>
                      <a:endParaRPr lang="de-DE" sz="1200" b="1" kern="1200">
                        <a:solidFill>
                          <a:schemeClr val="lt1"/>
                        </a:solidFill>
                        <a:effectLst/>
                        <a:latin typeface="+mj-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ts val="1400"/>
                        </a:lnSpc>
                        <a:spcBef>
                          <a:spcPts val="0"/>
                        </a:spcBef>
                        <a:spcAft>
                          <a:spcPts val="0"/>
                        </a:spcAft>
                        <a:buClrTx/>
                        <a:buSzTx/>
                        <a:buFontTx/>
                        <a:buNone/>
                        <a:tabLst/>
                        <a:defRPr/>
                      </a:pPr>
                      <a:r>
                        <a:rPr lang="en-US" sz="1200" b="1" kern="1200" dirty="0">
                          <a:solidFill>
                            <a:srgbClr val="7030A0"/>
                          </a:solidFill>
                          <a:latin typeface="+mn-lt"/>
                          <a:ea typeface="+mn-ea"/>
                          <a:cs typeface="+mn-cs"/>
                        </a:rPr>
                        <a:t>50%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dirty="0">
                          <a:ln>
                            <a:noFill/>
                          </a:ln>
                          <a:solidFill>
                            <a:prstClr val="white"/>
                          </a:solidFill>
                          <a:effectLst/>
                          <a:uLnTx/>
                          <a:uFillTx/>
                          <a:latin typeface="+mn-lt"/>
                          <a:ea typeface="+mn-ea"/>
                          <a:cs typeface="+mn-cs"/>
                        </a:rPr>
                        <a:t>SP-230095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4142327989"/>
                  </a:ext>
                </a:extLst>
              </a:tr>
            </a:tbl>
          </a:graphicData>
        </a:graphic>
      </p:graphicFrame>
    </p:spTree>
    <p:extLst>
      <p:ext uri="{BB962C8B-B14F-4D97-AF65-F5344CB8AC3E}">
        <p14:creationId xmlns:p14="http://schemas.microsoft.com/office/powerpoint/2010/main" val="316621417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(10/29)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849526"/>
            <a:ext cx="8554481" cy="337080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SA#99</a:t>
            </a:r>
          </a:p>
          <a:p>
            <a:pPr lvl="1">
              <a:lnSpc>
                <a:spcPct val="120000"/>
              </a:lnSpc>
              <a:spcBef>
                <a:spcPts val="0"/>
              </a:spcBef>
              <a:spcAft>
                <a:spcPts val="0"/>
              </a:spcAft>
            </a:pPr>
            <a:r>
              <a:rPr lang="de-DE" altLang="de-DE" sz="1400" dirty="0"/>
              <a:t>18 CRs (17 CRs to TS 23.247, 1 CR to TS 23.502) were agreed. </a:t>
            </a:r>
          </a:p>
          <a:p>
            <a:pPr lvl="1">
              <a:lnSpc>
                <a:spcPct val="120000"/>
              </a:lnSpc>
              <a:spcBef>
                <a:spcPts val="0"/>
              </a:spcBef>
              <a:spcAft>
                <a:spcPts val="0"/>
              </a:spcAft>
            </a:pPr>
            <a:endParaRPr lang="de-DE" altLang="de-DE" sz="140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400"/>
              </a:spcAft>
            </a:pPr>
            <a:r>
              <a:rPr lang="en-US" altLang="zh-CN" sz="1400" dirty="0"/>
              <a:t>LS has been sent to RAN2 and RAN3 in </a:t>
            </a:r>
            <a:r>
              <a:rPr lang="de-DE" altLang="de-DE" sz="1400" dirty="0">
                <a:solidFill>
                  <a:srgbClr val="000000"/>
                </a:solidFill>
              </a:rPr>
              <a:t>(S2-2211256) and highlighted the conclusions that require coordination in the normative phase. </a:t>
            </a:r>
          </a:p>
          <a:p>
            <a:pPr marL="457200" lvl="1" indent="0">
              <a:spcBef>
                <a:spcPts val="0"/>
              </a:spcBef>
              <a:spcAft>
                <a:spcPts val="400"/>
              </a:spcAft>
              <a:buNone/>
            </a:pPr>
            <a:endParaRPr lang="de-DE" altLang="de-DE" sz="1400" dirty="0">
              <a:solidFill>
                <a:srgbClr val="000000"/>
              </a:solidFill>
            </a:endParaRPr>
          </a:p>
          <a:p>
            <a:pPr>
              <a:spcBef>
                <a:spcPts val="0"/>
              </a:spcBef>
              <a:spcAft>
                <a:spcPts val="0"/>
              </a:spcAft>
            </a:pPr>
            <a:r>
              <a:rPr lang="de-DE" sz="1800" b="1" kern="0" dirty="0"/>
              <a:t>Next steps:</a:t>
            </a:r>
          </a:p>
          <a:p>
            <a:pPr lvl="1">
              <a:spcBef>
                <a:spcPts val="0"/>
              </a:spcBef>
              <a:spcAft>
                <a:spcPts val="0"/>
              </a:spcAft>
            </a:pPr>
            <a:r>
              <a:rPr lang="en-US" sz="1400" kern="0" dirty="0"/>
              <a:t>Maintenance</a:t>
            </a:r>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1859367260"/>
              </p:ext>
            </p:extLst>
          </p:nvPr>
        </p:nvGraphicFramePr>
        <p:xfrm>
          <a:off x="138173" y="1312782"/>
          <a:ext cx="8810067" cy="1427014"/>
        </p:xfrm>
        <a:graphic>
          <a:graphicData uri="http://schemas.openxmlformats.org/drawingml/2006/table">
            <a:tbl>
              <a:tblPr firstRow="1" bandRow="1">
                <a:tableStyleId>{8FD4443E-F989-4FC4-A0C8-D5A2AF1F390B}</a:tableStyleId>
              </a:tblPr>
              <a:tblGrid>
                <a:gridCol w="1233427">
                  <a:extLst>
                    <a:ext uri="{9D8B030D-6E8A-4147-A177-3AD203B41FA5}">
                      <a16:colId xmlns:a16="http://schemas.microsoft.com/office/drawing/2014/main" val="20000"/>
                    </a:ext>
                  </a:extLst>
                </a:gridCol>
                <a:gridCol w="4114225">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13708">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47858">
                <a:tc>
                  <a:txBody>
                    <a:bodyPr/>
                    <a:lstStyle/>
                    <a:p>
                      <a:r>
                        <a:rPr lang="en-US" sz="1200" b="1" kern="1200">
                          <a:solidFill>
                            <a:schemeClr val="lt1"/>
                          </a:solidFill>
                          <a:effectLst/>
                          <a:latin typeface="+mn-lt"/>
                          <a:ea typeface="+mn-ea"/>
                          <a:cs typeface="+mn-cs"/>
                        </a:rPr>
                        <a:t>FS_5MBS_Ph2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a:solidFill>
                            <a:schemeClr val="lt1"/>
                          </a:solidFill>
                          <a:effectLst/>
                          <a:latin typeface="+mn-lt"/>
                          <a:ea typeface="+mn-ea"/>
                          <a:cs typeface="+mn-cs"/>
                        </a:rPr>
                        <a:t>Study on architectural enhancements for 5G multicast-broadcast services Phase 2 </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a:t>
                      </a:r>
                      <a:r>
                        <a:rPr lang="en-US" sz="1200" b="1" kern="1200" dirty="0">
                          <a:solidFill>
                            <a:srgbClr val="7030A0"/>
                          </a:solidFill>
                          <a:latin typeface="+mn-lt"/>
                          <a:ea typeface="+mn-ea"/>
                          <a:cs typeface="+mn-cs"/>
                          <a:sym typeface="Wingdings" panose="05000000000000000000" pitchFamily="2" charset="2"/>
                        </a:rPr>
                        <a:t>-&gt; 100</a:t>
                      </a:r>
                      <a:r>
                        <a:rPr lang="en-US" sz="1200" b="1" kern="1200" dirty="0">
                          <a:solidFill>
                            <a:srgbClr val="7030A0"/>
                          </a:solidFill>
                          <a:latin typeface="+mn-lt"/>
                          <a:ea typeface="+mn-ea"/>
                          <a:cs typeface="+mn-cs"/>
                        </a:rPr>
                        <a:t>%</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schemeClr val="bg1"/>
                          </a:solidFill>
                          <a:effectLst/>
                          <a:uLnTx/>
                          <a:uFillTx/>
                          <a:latin typeface="+mn-lt"/>
                          <a:ea typeface="+mn-ea"/>
                          <a:cs typeface="+mn-cs"/>
                        </a:rPr>
                        <a:t>Dec, 2022</a:t>
                      </a:r>
                      <a:endParaRPr lang="en-US" altLang="zh-CN" sz="1200" b="1" i="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a:ln>
                            <a:noFill/>
                          </a:ln>
                          <a:solidFill>
                            <a:prstClr val="white"/>
                          </a:solidFill>
                          <a:effectLst/>
                          <a:uLnTx/>
                          <a:uFillTx/>
                          <a:latin typeface="+mn-lt"/>
                          <a:ea typeface="+mn-ea"/>
                          <a:cs typeface="+mn-cs"/>
                        </a:rPr>
                        <a:t>SP-220072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47858">
                <a:tc>
                  <a:txBody>
                    <a:bodyPr/>
                    <a:lstStyle/>
                    <a:p>
                      <a:r>
                        <a:rPr lang="en-GB" altLang="en-US" sz="1200" b="1"/>
                        <a:t>5MBS_Ph2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a:solidFill>
                            <a:schemeClr val="lt1"/>
                          </a:solidFill>
                          <a:effectLst/>
                          <a:latin typeface="+mn-lt"/>
                          <a:ea typeface="+mn-ea"/>
                          <a:cs typeface="+mn-cs"/>
                        </a:rPr>
                        <a:t>Architectural enhancements for 5G multicast-broadcast services Phase 2 </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sym typeface="Wingdings" panose="05000000000000000000" pitchFamily="2" charset="2"/>
                        </a:rPr>
                        <a:t>75</a:t>
                      </a:r>
                      <a:r>
                        <a:rPr lang="en-US" sz="1200" b="1" kern="1200" dirty="0">
                          <a:solidFill>
                            <a:srgbClr val="7030A0"/>
                          </a:solidFill>
                          <a:latin typeface="+mn-lt"/>
                          <a:ea typeface="+mn-ea"/>
                          <a:cs typeface="+mn-cs"/>
                        </a:rPr>
                        <a:t>%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schemeClr val="bg1"/>
                          </a:solidFill>
                          <a:effectLst/>
                          <a:uLnTx/>
                          <a:uFillTx/>
                          <a:latin typeface="+mn-lt"/>
                          <a:ea typeface="+mn-ea"/>
                          <a:cs typeface="+mn-cs"/>
                        </a:rPr>
                        <a:t>June 2023</a:t>
                      </a:r>
                      <a:endParaRPr kumimoji="0" lang="en-US" altLang="zh-CN" sz="1200" b="1" i="0" u="none" strike="noStrike" kern="1200" cap="none" spc="0" normalizeH="0" baseline="0">
                        <a:ln>
                          <a:noFill/>
                        </a:ln>
                        <a:solidFill>
                          <a:schemeClr val="bg1"/>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1200" b="1" i="0" u="none" strike="noStrike" kern="1200" cap="none" spc="0" normalizeH="0" baseline="0" noProof="0" dirty="0">
                          <a:ln>
                            <a:noFill/>
                          </a:ln>
                          <a:solidFill>
                            <a:schemeClr val="bg1"/>
                          </a:solidFill>
                          <a:effectLst/>
                          <a:uLnTx/>
                          <a:uFillTx/>
                          <a:latin typeface="+mn-lt"/>
                          <a:ea typeface="+mn-ea"/>
                          <a:cs typeface="+mn-cs"/>
                        </a:rPr>
                        <a:t>SP-230099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540398689"/>
                  </a:ext>
                </a:extLst>
              </a:tr>
            </a:tbl>
          </a:graphicData>
        </a:graphic>
      </p:graphicFrame>
    </p:spTree>
    <p:extLst>
      <p:ext uri="{BB962C8B-B14F-4D97-AF65-F5344CB8AC3E}">
        <p14:creationId xmlns:p14="http://schemas.microsoft.com/office/powerpoint/2010/main" val="42774582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b="1"/>
              <a:t>1) General Aspects (2/7)</a:t>
            </a:r>
          </a:p>
        </p:txBody>
      </p:sp>
      <p:sp>
        <p:nvSpPr>
          <p:cNvPr id="11267" name="Rectangle 3"/>
          <p:cNvSpPr>
            <a:spLocks noGrp="1"/>
          </p:cNvSpPr>
          <p:nvPr>
            <p:ph idx="1"/>
          </p:nvPr>
        </p:nvSpPr>
        <p:spPr>
          <a:xfrm>
            <a:off x="488950" y="1371600"/>
            <a:ext cx="8119533" cy="4921998"/>
          </a:xfrm>
        </p:spPr>
        <p:txBody>
          <a:bodyPr/>
          <a:lstStyle/>
          <a:p>
            <a:pPr eaLnBrk="1" hangingPunct="1"/>
            <a:r>
              <a:rPr lang="en-GB" altLang="ko-KR" sz="1600" dirty="0">
                <a:latin typeface="Arial" panose="020B0604020202020204" pitchFamily="34" charset="0"/>
                <a:ea typeface="Gulim" panose="020B0600000101010101" pitchFamily="34" charset="-127"/>
                <a:cs typeface="Arial" panose="020B0604020202020204" pitchFamily="34" charset="0"/>
              </a:rPr>
              <a:t>SA2 WG leadership – Outgoing </a:t>
            </a:r>
          </a:p>
          <a:p>
            <a:pPr lvl="1" eaLnBrk="1" hangingPunct="1"/>
            <a:r>
              <a:rPr lang="en-GB" altLang="ko-KR" sz="1600" b="1" dirty="0">
                <a:latin typeface="Arial" panose="020B0604020202020204" pitchFamily="34" charset="0"/>
                <a:ea typeface="Gulim" panose="020B0600000101010101" pitchFamily="34" charset="-127"/>
                <a:cs typeface="Arial" panose="020B0604020202020204" pitchFamily="34" charset="0"/>
              </a:rPr>
              <a:t>Chair</a:t>
            </a:r>
            <a:r>
              <a:rPr lang="en-GB" altLang="ko-KR" sz="1600" dirty="0">
                <a:latin typeface="Arial" panose="020B0604020202020204" pitchFamily="34" charset="0"/>
                <a:ea typeface="Gulim" panose="020B0600000101010101" pitchFamily="34" charset="-127"/>
                <a:cs typeface="Arial" panose="020B0604020202020204" pitchFamily="34" charset="0"/>
              </a:rPr>
              <a:t>: Puneet Jain (Intel)</a:t>
            </a:r>
          </a:p>
          <a:p>
            <a:pPr lvl="1" eaLnBrk="1" hangingPunct="1"/>
            <a:r>
              <a:rPr lang="en-GB" altLang="ko-KR" sz="1600" b="1" dirty="0">
                <a:latin typeface="Arial" panose="020B0604020202020204" pitchFamily="34" charset="0"/>
                <a:ea typeface="Gulim" panose="020B0600000101010101" pitchFamily="34" charset="-127"/>
                <a:cs typeface="Arial" panose="020B0604020202020204" pitchFamily="34" charset="0"/>
              </a:rPr>
              <a:t>Vice Chair</a:t>
            </a:r>
            <a:r>
              <a:rPr lang="en-GB" altLang="ko-KR" sz="1600" dirty="0">
                <a:latin typeface="Arial" panose="020B0604020202020204" pitchFamily="34" charset="0"/>
                <a:ea typeface="Gulim" panose="020B0600000101010101" pitchFamily="34" charset="-127"/>
                <a:cs typeface="Arial" panose="020B0604020202020204" pitchFamily="34" charset="0"/>
              </a:rPr>
              <a:t>: Tao Sun (CMCC), Andrew Bennett (Samsung)</a:t>
            </a:r>
          </a:p>
          <a:p>
            <a:pPr lvl="1" eaLnBrk="1" hangingPunct="1"/>
            <a:r>
              <a:rPr lang="en-GB" altLang="ko-KR" sz="1600" b="1" dirty="0">
                <a:latin typeface="Arial" panose="020B0604020202020204" pitchFamily="34" charset="0"/>
                <a:ea typeface="Gulim" panose="020B0600000101010101" pitchFamily="34" charset="-127"/>
                <a:cs typeface="Arial" panose="020B0604020202020204" pitchFamily="34" charset="0"/>
              </a:rPr>
              <a:t>Secretary</a:t>
            </a:r>
            <a:r>
              <a:rPr lang="en-GB" altLang="ko-KR" sz="1600" dirty="0">
                <a:latin typeface="Arial" panose="020B0604020202020204" pitchFamily="34" charset="0"/>
                <a:ea typeface="Gulim" panose="020B0600000101010101" pitchFamily="34" charset="-127"/>
                <a:cs typeface="Arial" panose="020B0604020202020204" pitchFamily="34" charset="0"/>
              </a:rPr>
              <a:t>: Maurice Pope (MCC)</a:t>
            </a:r>
          </a:p>
          <a:p>
            <a:pPr lvl="1" eaLnBrk="1" hangingPunct="1"/>
            <a:endParaRPr lang="en-GB" altLang="ko-KR" sz="1600" dirty="0">
              <a:latin typeface="Arial" panose="020B0604020202020204" pitchFamily="34" charset="0"/>
              <a:ea typeface="Gulim" panose="020B0600000101010101" pitchFamily="34" charset="-127"/>
              <a:cs typeface="Arial" panose="020B0604020202020204" pitchFamily="34" charset="0"/>
            </a:endParaRPr>
          </a:p>
          <a:p>
            <a:pPr eaLnBrk="1" hangingPunct="1"/>
            <a:r>
              <a:rPr lang="en-GB" altLang="ko-KR" sz="1600" dirty="0">
                <a:latin typeface="Arial" panose="020B0604020202020204" pitchFamily="34" charset="0"/>
                <a:ea typeface="Gulim" panose="020B0600000101010101" pitchFamily="34" charset="-127"/>
                <a:cs typeface="Arial" panose="020B0604020202020204" pitchFamily="34" charset="0"/>
              </a:rPr>
              <a:t>SA2 WG leadership – Incoming </a:t>
            </a:r>
          </a:p>
          <a:p>
            <a:pPr lvl="1" eaLnBrk="1" hangingPunct="1"/>
            <a:r>
              <a:rPr lang="en-GB" altLang="ko-KR" sz="1600" b="1" dirty="0">
                <a:latin typeface="Arial" panose="020B0604020202020204" pitchFamily="34" charset="0"/>
                <a:ea typeface="Gulim" panose="020B0600000101010101" pitchFamily="34" charset="-127"/>
                <a:cs typeface="Arial" panose="020B0604020202020204" pitchFamily="34" charset="0"/>
              </a:rPr>
              <a:t>Chair</a:t>
            </a:r>
            <a:r>
              <a:rPr lang="en-GB" altLang="ko-KR" sz="1600" dirty="0">
                <a:latin typeface="Arial" panose="020B0604020202020204" pitchFamily="34" charset="0"/>
                <a:ea typeface="Gulim" panose="020B0600000101010101" pitchFamily="34" charset="-127"/>
                <a:cs typeface="Arial" panose="020B0604020202020204" pitchFamily="34" charset="0"/>
              </a:rPr>
              <a:t>: Andrew Bennett (Samsung)</a:t>
            </a:r>
          </a:p>
          <a:p>
            <a:pPr lvl="1" eaLnBrk="1" hangingPunct="1"/>
            <a:r>
              <a:rPr lang="en-GB" altLang="ko-KR" sz="1600" b="1" dirty="0">
                <a:latin typeface="Arial" panose="020B0604020202020204" pitchFamily="34" charset="0"/>
                <a:ea typeface="Gulim" panose="020B0600000101010101" pitchFamily="34" charset="-127"/>
                <a:cs typeface="Arial" panose="020B0604020202020204" pitchFamily="34" charset="0"/>
              </a:rPr>
              <a:t>Vice Chair</a:t>
            </a:r>
            <a:r>
              <a:rPr lang="en-GB" altLang="ko-KR" sz="1600" dirty="0">
                <a:latin typeface="Arial" panose="020B0604020202020204" pitchFamily="34" charset="0"/>
                <a:ea typeface="Gulim" panose="020B0600000101010101" pitchFamily="34" charset="-127"/>
                <a:cs typeface="Arial" panose="020B0604020202020204" pitchFamily="34" charset="0"/>
              </a:rPr>
              <a:t>: Dario Serafino Tonesi (Qualcomm), Wanqiang Zhang (Huawei) </a:t>
            </a:r>
          </a:p>
          <a:p>
            <a:pPr lvl="1" eaLnBrk="1" hangingPunct="1"/>
            <a:r>
              <a:rPr lang="en-GB" altLang="ko-KR" sz="1600" b="1" dirty="0">
                <a:latin typeface="Arial" panose="020B0604020202020204" pitchFamily="34" charset="0"/>
                <a:ea typeface="Gulim" panose="020B0600000101010101" pitchFamily="34" charset="-127"/>
                <a:cs typeface="Arial" panose="020B0604020202020204" pitchFamily="34" charset="0"/>
              </a:rPr>
              <a:t>Secretary</a:t>
            </a:r>
            <a:r>
              <a:rPr lang="en-GB" altLang="ko-KR" sz="1600" dirty="0">
                <a:latin typeface="Arial" panose="020B0604020202020204" pitchFamily="34" charset="0"/>
                <a:ea typeface="Gulim" panose="020B0600000101010101" pitchFamily="34" charset="-127"/>
                <a:cs typeface="Arial" panose="020B0604020202020204" pitchFamily="34" charset="0"/>
              </a:rPr>
              <a:t>: Maurice Pope (MCC)</a:t>
            </a:r>
          </a:p>
          <a:p>
            <a:pPr lvl="1" eaLnBrk="1" hangingPunct="1"/>
            <a:endParaRPr lang="en-GB" altLang="ko-KR" sz="1600" dirty="0">
              <a:latin typeface="Arial" panose="020B0604020202020204" pitchFamily="34" charset="0"/>
              <a:ea typeface="Gulim" panose="020B0600000101010101" pitchFamily="34" charset="-127"/>
              <a:cs typeface="Arial" panose="020B0604020202020204" pitchFamily="34" charset="0"/>
            </a:endParaRPr>
          </a:p>
          <a:p>
            <a:pPr marL="457200" lvl="1" indent="-457200" eaLnBrk="1" hangingPunct="1">
              <a:buBlip>
                <a:blip r:embed="rId2"/>
              </a:buBlip>
            </a:pPr>
            <a:r>
              <a:rPr lang="en-GB" altLang="ko-KR" sz="1600" dirty="0">
                <a:solidFill>
                  <a:srgbClr val="FF0000"/>
                </a:solidFill>
                <a:latin typeface="Arial" panose="020B0604020202020204" pitchFamily="34" charset="0"/>
                <a:ea typeface="Gulim" panose="020B0600000101010101" pitchFamily="34" charset="-127"/>
                <a:cs typeface="Arial" panose="020B0604020202020204" pitchFamily="34" charset="0"/>
              </a:rPr>
              <a:t>New SA2 Chair and 2 New Vice-Chairs was elected at SA2#157 meeting as shown above. Congratulations!</a:t>
            </a:r>
          </a:p>
          <a:p>
            <a:pPr marL="0" lvl="1" indent="0" eaLnBrk="1" hangingPunct="1">
              <a:buNone/>
            </a:pPr>
            <a:endParaRPr lang="en-GB" altLang="ko-KR" sz="1800" dirty="0">
              <a:latin typeface="Arial" panose="020B0604020202020204" pitchFamily="34" charset="0"/>
              <a:ea typeface="Gulim" panose="020B0600000101010101" pitchFamily="34" charset="-127"/>
              <a:cs typeface="Arial" panose="020B0604020202020204" pitchFamily="34" charset="0"/>
            </a:endParaRPr>
          </a:p>
          <a:p>
            <a:pPr marL="284163" indent="0" eaLnBrk="1" hangingPunct="1">
              <a:buNone/>
            </a:pPr>
            <a:r>
              <a:rPr lang="en-GB" altLang="de-DE" sz="1200" b="1" dirty="0">
                <a:solidFill>
                  <a:srgbClr val="7030A0"/>
                </a:solidFill>
                <a:latin typeface="Arial" panose="020B0604020202020204" pitchFamily="34" charset="0"/>
                <a:cs typeface="Arial" panose="020B0604020202020204" pitchFamily="34" charset="0"/>
              </a:rPr>
              <a:t>Many thanks to Maurice Pope and vice chairs, Andrew Bennett and Tao Sun for their outstanding support. Also, many thanks to Yannick Lair (Nokia), Dario Serafino Tonesi (Qualcomm), and Wanqiang Zhang (Huawei) for moderating several agenda items. </a:t>
            </a:r>
          </a:p>
          <a:p>
            <a:pPr marL="457200" lvl="1" indent="0" eaLnBrk="1" hangingPunct="1">
              <a:buNone/>
            </a:pPr>
            <a:endParaRPr lang="en-GB" altLang="ko-KR" sz="2000" dirty="0">
              <a:latin typeface="Arial" panose="020B0604020202020204" pitchFamily="34" charset="0"/>
              <a:ea typeface="Gulim" panose="020B0600000101010101" pitchFamily="34" charset="-127"/>
              <a:cs typeface="Arial" panose="020B0604020202020204" pitchFamily="34" charset="0"/>
            </a:endParaRPr>
          </a:p>
          <a:p>
            <a:pPr marL="457200" lvl="1" indent="0" eaLnBrk="1" hangingPunct="1">
              <a:buNone/>
            </a:pPr>
            <a:endParaRPr lang="en-GB" altLang="de-DE" sz="2000" b="1" dirty="0">
              <a:solidFill>
                <a:srgbClr val="7030A0"/>
              </a:solidFill>
              <a:latin typeface="Arial" panose="020B0604020202020204" pitchFamily="34" charset="0"/>
              <a:cs typeface="Arial" panose="020B0604020202020204" pitchFamily="34" charset="0"/>
            </a:endParaRPr>
          </a:p>
          <a:p>
            <a:pPr marL="284163" indent="0" eaLnBrk="1" hangingPunct="1">
              <a:buNone/>
            </a:pPr>
            <a:endParaRPr lang="en-GB" altLang="de-DE" sz="16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(11/29)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511006"/>
            <a:ext cx="8554481" cy="370932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SA#99:</a:t>
            </a:r>
          </a:p>
          <a:p>
            <a:pPr lvl="1">
              <a:spcBef>
                <a:spcPts val="0"/>
              </a:spcBef>
              <a:spcAft>
                <a:spcPts val="0"/>
              </a:spcAft>
            </a:pPr>
            <a:r>
              <a:rPr lang="en-US" altLang="de-DE" sz="1400" kern="0" dirty="0"/>
              <a:t>34 CRs (13 CRs </a:t>
            </a:r>
            <a:r>
              <a:rPr lang="en-US" altLang="zh-CN" sz="1400" kern="0" dirty="0"/>
              <a:t>to TS 23.501, 16</a:t>
            </a:r>
            <a:r>
              <a:rPr lang="en-US" altLang="de-DE" sz="1400" kern="0" dirty="0"/>
              <a:t> CRs </a:t>
            </a:r>
            <a:r>
              <a:rPr lang="en-US" altLang="zh-CN" sz="1400" kern="0" dirty="0"/>
              <a:t>to TS 23.502, 5</a:t>
            </a:r>
            <a:r>
              <a:rPr lang="en-US" altLang="de-DE" sz="1400" kern="0" dirty="0"/>
              <a:t> CRs </a:t>
            </a:r>
            <a:r>
              <a:rPr lang="en-US" altLang="zh-CN" sz="1400" kern="0" dirty="0"/>
              <a:t>to TS 23.503) were agreed. </a:t>
            </a:r>
          </a:p>
          <a:p>
            <a:pPr lvl="1">
              <a:spcBef>
                <a:spcPts val="0"/>
              </a:spcBef>
              <a:spcAft>
                <a:spcPts val="0"/>
              </a:spcAft>
            </a:pPr>
            <a:r>
              <a:rPr lang="en-US" altLang="zh-CN" sz="1400" dirty="0"/>
              <a:t>SA2 work on all key issues are completed, except Editor’s Notes due to RAN dependency</a:t>
            </a:r>
          </a:p>
          <a:p>
            <a:pPr lvl="1">
              <a:spcBef>
                <a:spcPts val="0"/>
              </a:spcBef>
              <a:spcAft>
                <a:spcPts val="0"/>
              </a:spcAft>
            </a:pPr>
            <a:endParaRPr lang="en-US" altLang="zh-CN" sz="140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altLang="zh-CN" sz="1400" dirty="0"/>
              <a:t>Editor’s Notes in KI#1 and KI#5 are remained due to RAN dependency </a:t>
            </a:r>
          </a:p>
          <a:p>
            <a:pPr lvl="1">
              <a:spcBef>
                <a:spcPts val="0"/>
              </a:spcBef>
              <a:spcAft>
                <a:spcPts val="300"/>
              </a:spcAft>
            </a:pPr>
            <a:endParaRPr lang="en-US" altLang="zh-CN" sz="1400" dirty="0"/>
          </a:p>
          <a:p>
            <a:pPr>
              <a:spcBef>
                <a:spcPts val="0"/>
              </a:spcBef>
              <a:spcAft>
                <a:spcPts val="300"/>
              </a:spcAft>
            </a:pPr>
            <a:r>
              <a:rPr lang="de-DE" sz="1800" b="1" kern="0" dirty="0"/>
              <a:t>Next steps:</a:t>
            </a:r>
          </a:p>
          <a:p>
            <a:pPr lvl="1">
              <a:spcBef>
                <a:spcPts val="0"/>
              </a:spcBef>
              <a:spcAft>
                <a:spcPts val="0"/>
              </a:spcAft>
            </a:pPr>
            <a:r>
              <a:rPr lang="en-US" altLang="zh-CN" sz="1400" dirty="0"/>
              <a:t>Resolve the remaining Editor’s Note based on RAN WGs feedback</a:t>
            </a:r>
          </a:p>
          <a:p>
            <a:pPr lvl="1">
              <a:spcBef>
                <a:spcPts val="0"/>
              </a:spcBef>
              <a:spcAft>
                <a:spcPts val="0"/>
              </a:spcAft>
            </a:pPr>
            <a:r>
              <a:rPr lang="en-US" altLang="zh-CN" sz="1400" dirty="0"/>
              <a:t>Correction and Maintenance </a:t>
            </a: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2830704321"/>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8430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07718">
                <a:tc>
                  <a:txBody>
                    <a:bodyPr/>
                    <a:lstStyle/>
                    <a:p>
                      <a:r>
                        <a:rPr lang="en-US" sz="1200" b="1" kern="1200">
                          <a:solidFill>
                            <a:schemeClr val="lt1"/>
                          </a:solidFill>
                          <a:effectLst/>
                          <a:latin typeface="+mn-lt"/>
                          <a:ea typeface="+mn-ea"/>
                          <a:cs typeface="+mn-cs"/>
                        </a:rPr>
                        <a:t>FS_eNS_Ph</a:t>
                      </a:r>
                      <a:r>
                        <a:rPr lang="en-US" altLang="zh-CN" sz="1200" b="1" kern="1200">
                          <a:solidFill>
                            <a:schemeClr val="lt1"/>
                          </a:solidFill>
                          <a:effectLst/>
                          <a:latin typeface="+mn-lt"/>
                          <a:ea typeface="+mn-ea"/>
                          <a:cs typeface="+mn-cs"/>
                        </a:rPr>
                        <a:t>3</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a:solidFill>
                            <a:schemeClr val="bg1"/>
                          </a:solidFill>
                          <a:effectLst/>
                          <a:latin typeface="Calibri" panose="020F0502020204030204" pitchFamily="34" charset="0"/>
                        </a:rPr>
                        <a:t>Study on Network Slicing Phase</a:t>
                      </a:r>
                      <a:r>
                        <a:rPr lang="en-US" altLang="zh-CN" sz="1200" b="1" i="0" u="none" strike="noStrike">
                          <a:solidFill>
                            <a:schemeClr val="bg1"/>
                          </a:solidFill>
                          <a:effectLst/>
                          <a:latin typeface="Calibri" panose="020F0502020204030204" pitchFamily="34" charset="0"/>
                        </a:rPr>
                        <a:t>3</a:t>
                      </a:r>
                      <a:endParaRPr lang="en-US" sz="1200" b="1" i="0" u="none" strike="noStrike">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a:solidFill>
                            <a:srgbClr val="7030A0"/>
                          </a:solidFill>
                          <a:latin typeface="+mn-lt"/>
                          <a:ea typeface="+mn-ea"/>
                          <a:cs typeface="+mn-cs"/>
                        </a:rPr>
                        <a:t>100% -&gt; 100%</a:t>
                      </a:r>
                      <a:endParaRPr lang="en-US" sz="1200" b="1" kern="120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a:solidFill>
                            <a:schemeClr val="bg1"/>
                          </a:solidFill>
                          <a:latin typeface="+mn-lt"/>
                          <a:ea typeface="+mn-ea"/>
                          <a:cs typeface="+mn-cs"/>
                        </a:rPr>
                        <a:t>Dec, 2022</a:t>
                      </a:r>
                      <a:endParaRPr lang="en-US" sz="1200" b="1" kern="1200">
                        <a:solidFill>
                          <a:schemeClr val="bg1"/>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GB" altLang="zh-CN" sz="1200" b="1" kern="1200">
                          <a:solidFill>
                            <a:schemeClr val="bg1"/>
                          </a:solidFill>
                          <a:latin typeface="+mn-lt"/>
                          <a:ea typeface="+mn-ea"/>
                          <a:cs typeface="+mn-cs"/>
                        </a:rPr>
                        <a:t>SP-220073</a:t>
                      </a:r>
                      <a:endParaRPr lang="en-US" sz="1200" b="1" kern="1200">
                        <a:solidFill>
                          <a:schemeClr val="bg1"/>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07718">
                <a:tc>
                  <a:txBody>
                    <a:bodyPr/>
                    <a:lstStyle/>
                    <a:p>
                      <a:r>
                        <a:rPr kumimoji="0" lang="en-US" sz="1200" b="1" i="0" u="none" strike="noStrike" kern="1200" cap="none" normalizeH="0" baseline="0">
                          <a:ln>
                            <a:noFill/>
                          </a:ln>
                          <a:solidFill>
                            <a:schemeClr val="bg1"/>
                          </a:solidFill>
                          <a:effectLst/>
                          <a:latin typeface="+mn-lt"/>
                          <a:ea typeface="+mn-ea"/>
                          <a:cs typeface="+mn-cs"/>
                        </a:rPr>
                        <a:t>eNS_Ph3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a:solidFill>
                            <a:schemeClr val="bg1"/>
                          </a:solidFill>
                          <a:effectLst/>
                          <a:latin typeface="Calibri" panose="020F0502020204030204" pitchFamily="34" charset="0"/>
                        </a:rPr>
                        <a:t>Network Slicing Phase3</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50% -&gt;100%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a:solidFill>
                            <a:schemeClr val="bg1"/>
                          </a:solidFill>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de-DE" sz="1200" b="1" kern="1200" dirty="0">
                          <a:solidFill>
                            <a:schemeClr val="bg1"/>
                          </a:solidFill>
                          <a:latin typeface="+mn-lt"/>
                          <a:ea typeface="+mn-ea"/>
                          <a:cs typeface="+mn-cs"/>
                        </a:rPr>
                        <a:t>SP-230104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580072070"/>
                  </a:ext>
                </a:extLst>
              </a:tr>
            </a:tbl>
          </a:graphicData>
        </a:graphic>
      </p:graphicFrame>
    </p:spTree>
    <p:extLst>
      <p:ext uri="{BB962C8B-B14F-4D97-AF65-F5344CB8AC3E}">
        <p14:creationId xmlns:p14="http://schemas.microsoft.com/office/powerpoint/2010/main" val="153993193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(12/29)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781300"/>
            <a:ext cx="8554481" cy="3439025"/>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SA#99:</a:t>
            </a:r>
          </a:p>
          <a:p>
            <a:pPr lvl="1">
              <a:spcBef>
                <a:spcPts val="0"/>
              </a:spcBef>
              <a:spcAft>
                <a:spcPts val="0"/>
              </a:spcAft>
            </a:pPr>
            <a:r>
              <a:rPr lang="en-US" altLang="de-DE" sz="1400" kern="0" dirty="0"/>
              <a:t>30 CRs (17 CRs </a:t>
            </a:r>
            <a:r>
              <a:rPr lang="en-US" altLang="zh-CN" sz="1400" kern="0" dirty="0"/>
              <a:t>to TS 23.501, 7</a:t>
            </a:r>
            <a:r>
              <a:rPr lang="en-US" altLang="de-DE" sz="1400" kern="0" dirty="0"/>
              <a:t> CRs </a:t>
            </a:r>
            <a:r>
              <a:rPr lang="en-US" altLang="zh-CN" sz="1400" kern="0" dirty="0"/>
              <a:t>to TS 23.502, 6</a:t>
            </a:r>
            <a:r>
              <a:rPr lang="en-US" altLang="de-DE" sz="1400" kern="0" dirty="0"/>
              <a:t> CRs </a:t>
            </a:r>
            <a:r>
              <a:rPr lang="en-US" altLang="zh-CN" sz="1400" kern="0" dirty="0"/>
              <a:t>to TS 23.503) were agreed. </a:t>
            </a:r>
          </a:p>
          <a:p>
            <a:pPr lvl="1">
              <a:spcBef>
                <a:spcPts val="0"/>
              </a:spcBef>
              <a:spcAft>
                <a:spcPts val="0"/>
              </a:spcAft>
            </a:pPr>
            <a:r>
              <a:rPr lang="de-DE" altLang="zh-CN" sz="1400" kern="0" dirty="0">
                <a:solidFill>
                  <a:srgbClr val="000000"/>
                </a:solidFill>
              </a:rPr>
              <a:t>CRs </a:t>
            </a:r>
            <a:r>
              <a:rPr lang="en-US" altLang="zh-CN" sz="1400" kern="0" dirty="0">
                <a:solidFill>
                  <a:srgbClr val="000000"/>
                </a:solidFill>
              </a:rPr>
              <a:t>for functionality introduction (Cat B/C) for TS23.501 is frozen (Except when based on incoming LS trigger). </a:t>
            </a:r>
            <a:r>
              <a:rPr lang="de-DE" altLang="zh-CN" sz="1400" kern="0" dirty="0">
                <a:solidFill>
                  <a:prstClr val="black"/>
                </a:solidFill>
              </a:rPr>
              <a:t>Some CRs(Cat B/C) for TS 23.502/23.503 are needed for alignment with TS 23.501 to  complete stage 2 functionality.</a:t>
            </a:r>
            <a:endParaRPr lang="de-DE" altLang="zh-CN" sz="1400" dirty="0">
              <a:solidFill>
                <a:srgbClr val="000000"/>
              </a:solidFill>
            </a:endParaRPr>
          </a:p>
          <a:p>
            <a:pPr lvl="1">
              <a:spcBef>
                <a:spcPts val="0"/>
              </a:spcBef>
            </a:pPr>
            <a:endParaRPr lang="en-US" altLang="de-DE" sz="1400" dirty="0"/>
          </a:p>
          <a:p>
            <a:pPr>
              <a:spcBef>
                <a:spcPts val="0"/>
              </a:spcBef>
            </a:pPr>
            <a:r>
              <a:rPr lang="en-US" sz="1800" b="1" dirty="0">
                <a:ea typeface="+mn-ea"/>
                <a:cs typeface="+mn-cs"/>
              </a:rPr>
              <a:t>RAN impacts and other dependencies:</a:t>
            </a:r>
            <a:endParaRPr lang="de-DE" sz="1800" b="1" dirty="0">
              <a:ea typeface="+mn-ea"/>
              <a:cs typeface="+mn-cs"/>
            </a:endParaRPr>
          </a:p>
          <a:p>
            <a:pPr lvl="1">
              <a:spcBef>
                <a:spcPts val="0"/>
              </a:spcBef>
              <a:spcAft>
                <a:spcPts val="300"/>
              </a:spcAft>
            </a:pPr>
            <a:r>
              <a:rPr lang="en-US" sz="1400" dirty="0"/>
              <a:t>UL PDU set handling and Non-Homogeneous deployment depends on RAN WG’s progress</a:t>
            </a:r>
          </a:p>
          <a:p>
            <a:pPr lvl="1">
              <a:spcBef>
                <a:spcPts val="0"/>
              </a:spcBef>
              <a:spcAft>
                <a:spcPts val="300"/>
              </a:spcAft>
            </a:pPr>
            <a:r>
              <a:rPr lang="en-US" sz="1400" dirty="0"/>
              <a:t>Two Editor Notes(UL PDU set handling and Non-homogeneous deployment) remained due to pending RAN progress</a:t>
            </a:r>
          </a:p>
          <a:p>
            <a:pPr>
              <a:spcBef>
                <a:spcPts val="0"/>
              </a:spcBef>
              <a:spcAft>
                <a:spcPts val="0"/>
              </a:spcAft>
            </a:pPr>
            <a:r>
              <a:rPr lang="de-DE" sz="1800" b="1" kern="0" dirty="0"/>
              <a:t>Next steps:</a:t>
            </a:r>
          </a:p>
          <a:p>
            <a:pPr lvl="1">
              <a:spcBef>
                <a:spcPts val="0"/>
              </a:spcBef>
              <a:spcAft>
                <a:spcPts val="0"/>
              </a:spcAft>
            </a:pPr>
            <a:r>
              <a:rPr lang="de-DE" altLang="zh-CN" sz="1400" kern="0" dirty="0">
                <a:solidFill>
                  <a:prstClr val="black"/>
                </a:solidFill>
              </a:rPr>
              <a:t>CRs(Cat B/C) for TS 23.502/23.503 to keep alignment with TS 23.501 and complete stage 2 functionality.</a:t>
            </a:r>
            <a:endParaRPr lang="de-DE" altLang="zh-CN" sz="1400" dirty="0">
              <a:solidFill>
                <a:srgbClr val="000000"/>
              </a:solidFill>
            </a:endParaRPr>
          </a:p>
          <a:p>
            <a:pPr lvl="1">
              <a:spcBef>
                <a:spcPts val="0"/>
              </a:spcBef>
              <a:spcAft>
                <a:spcPts val="0"/>
              </a:spcAft>
            </a:pPr>
            <a:r>
              <a:rPr lang="en-US" altLang="zh-CN" sz="1400" dirty="0"/>
              <a:t>Maintenance</a:t>
            </a:r>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1516723874"/>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177218">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88463">
                <a:tc>
                  <a:txBody>
                    <a:bodyPr/>
                    <a:lstStyle/>
                    <a:p>
                      <a:r>
                        <a:rPr lang="en-GB" altLang="zh-CN" sz="1200" b="1" i="0" u="none" strike="noStrike" kern="1200">
                          <a:solidFill>
                            <a:schemeClr val="bg1"/>
                          </a:solidFill>
                          <a:effectLst/>
                          <a:latin typeface="Calibri" panose="020F0502020204030204" pitchFamily="34" charset="0"/>
                          <a:ea typeface="+mn-ea"/>
                          <a:cs typeface="+mn-cs"/>
                        </a:rPr>
                        <a:t>FS_XRM</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i="0" u="none" strike="noStrike" kern="1200">
                          <a:solidFill>
                            <a:schemeClr val="bg1"/>
                          </a:solidFill>
                          <a:effectLst/>
                          <a:latin typeface="Calibri" panose="020F0502020204030204" pitchFamily="34" charset="0"/>
                          <a:ea typeface="+mn-ea"/>
                          <a:cs typeface="+mn-cs"/>
                        </a:rPr>
                        <a:t>Study on XR (Extended Reality) and media services</a:t>
                      </a:r>
                      <a:endParaRPr lang="de-DE" altLang="zh-CN"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Dec,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SP-220705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288463">
                <a:tc>
                  <a:txBody>
                    <a:bodyPr/>
                    <a:lstStyle/>
                    <a:p>
                      <a:r>
                        <a:rPr lang="en-GB" altLang="zh-CN" sz="1200" b="1" i="0" u="none" strike="noStrike" kern="1200">
                          <a:solidFill>
                            <a:schemeClr val="bg1"/>
                          </a:solidFill>
                          <a:effectLst/>
                          <a:latin typeface="Calibri" panose="020F0502020204030204" pitchFamily="34" charset="0"/>
                          <a:ea typeface="+mn-ea"/>
                          <a:cs typeface="+mn-cs"/>
                        </a:rPr>
                        <a:t>XRM</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i="0" u="none" strike="noStrike" kern="1200">
                          <a:solidFill>
                            <a:schemeClr val="bg1"/>
                          </a:solidFill>
                          <a:effectLst/>
                          <a:latin typeface="Calibri" panose="020F0502020204030204" pitchFamily="34" charset="0"/>
                          <a:ea typeface="+mn-ea"/>
                          <a:cs typeface="+mn-cs"/>
                        </a:rPr>
                        <a:t>XR (Extended Reality) and media services</a:t>
                      </a:r>
                      <a:endParaRPr lang="de-DE" altLang="zh-CN"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55% -&gt; 98%</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white"/>
                          </a:solidFill>
                          <a:effectLst/>
                          <a:uLnTx/>
                          <a:uFillTx/>
                          <a:latin typeface="+mn-lt"/>
                          <a:ea typeface="+mn-ea"/>
                          <a:cs typeface="+mn-cs"/>
                        </a:rPr>
                        <a:t>SP-230092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8296959"/>
                  </a:ext>
                </a:extLst>
              </a:tr>
            </a:tbl>
          </a:graphicData>
        </a:graphic>
      </p:graphicFrame>
    </p:spTree>
    <p:extLst>
      <p:ext uri="{BB962C8B-B14F-4D97-AF65-F5344CB8AC3E}">
        <p14:creationId xmlns:p14="http://schemas.microsoft.com/office/powerpoint/2010/main" val="108589892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(13/29)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47006" y="2914650"/>
            <a:ext cx="8554481" cy="3337144"/>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dirty="0"/>
              <a:t>Progress since SA#99: </a:t>
            </a:r>
            <a:endParaRPr lang="de-DE" altLang="de-DE" sz="1800" b="1" dirty="0">
              <a:solidFill>
                <a:srgbClr val="FF0000"/>
              </a:solidFill>
            </a:endParaRPr>
          </a:p>
          <a:p>
            <a:pPr lvl="1">
              <a:spcBef>
                <a:spcPts val="0"/>
              </a:spcBef>
              <a:spcAft>
                <a:spcPts val="0"/>
              </a:spcAft>
            </a:pPr>
            <a:r>
              <a:rPr lang="en-US" altLang="de-DE" sz="1400" kern="0" dirty="0"/>
              <a:t>7 CRs (4 CRs </a:t>
            </a:r>
            <a:r>
              <a:rPr lang="en-US" altLang="zh-CN" sz="1400" kern="0" dirty="0"/>
              <a:t>to TS 23.501, 3</a:t>
            </a:r>
            <a:r>
              <a:rPr lang="en-US" altLang="de-DE" sz="1400" kern="0" dirty="0"/>
              <a:t> CRs </a:t>
            </a:r>
            <a:r>
              <a:rPr lang="en-US" altLang="zh-CN" sz="1400" kern="0" dirty="0"/>
              <a:t>to TS 23.502) were agreed. </a:t>
            </a:r>
          </a:p>
          <a:p>
            <a:pPr lvl="1">
              <a:spcBef>
                <a:spcPts val="0"/>
              </a:spcBef>
              <a:spcAft>
                <a:spcPts val="0"/>
              </a:spcAft>
            </a:pPr>
            <a:endParaRPr lang="en-US" altLang="de-DE" sz="140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sz="1400" dirty="0"/>
              <a:t>None</a:t>
            </a:r>
          </a:p>
          <a:p>
            <a:pPr lvl="1">
              <a:spcBef>
                <a:spcPts val="0"/>
              </a:spcBef>
              <a:spcAft>
                <a:spcPts val="300"/>
              </a:spcAft>
            </a:pPr>
            <a:endParaRPr lang="en-US" sz="1200" dirty="0"/>
          </a:p>
          <a:p>
            <a:pPr marL="457200" lvl="1" indent="-457200">
              <a:spcBef>
                <a:spcPts val="0"/>
              </a:spcBef>
              <a:spcAft>
                <a:spcPts val="0"/>
              </a:spcAft>
              <a:buBlip>
                <a:blip r:embed="rId2"/>
              </a:buBlip>
            </a:pPr>
            <a:r>
              <a:rPr lang="de-DE" sz="1800" b="1" dirty="0">
                <a:ea typeface="+mn-ea"/>
                <a:cs typeface="+mn-cs"/>
              </a:rPr>
              <a:t>Next steps:</a:t>
            </a:r>
          </a:p>
          <a:p>
            <a:pPr lvl="1">
              <a:spcBef>
                <a:spcPts val="0"/>
              </a:spcBef>
              <a:spcAft>
                <a:spcPts val="0"/>
              </a:spcAft>
            </a:pPr>
            <a:r>
              <a:rPr lang="en-US" sz="1400" kern="0" dirty="0"/>
              <a:t>Maintenance</a:t>
            </a:r>
          </a:p>
          <a:p>
            <a:pPr marL="0" lvl="1" indent="0">
              <a:spcBef>
                <a:spcPts val="0"/>
              </a:spcBef>
              <a:spcAft>
                <a:spcPts val="0"/>
              </a:spcAft>
              <a:buNone/>
            </a:pPr>
            <a:endParaRPr lang="de-DE" sz="1800" b="1" dirty="0">
              <a:ea typeface="+mn-ea"/>
              <a:cs typeface="+mn-cs"/>
            </a:endParaRPr>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4080826843"/>
              </p:ext>
            </p:extLst>
          </p:nvPr>
        </p:nvGraphicFramePr>
        <p:xfrm>
          <a:off x="138173" y="1312782"/>
          <a:ext cx="8810067" cy="1323793"/>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0308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42617">
                <a:tc>
                  <a:txBody>
                    <a:bodyPr/>
                    <a:lstStyle/>
                    <a:p>
                      <a:r>
                        <a:rPr lang="en-US" sz="1200" b="1" kern="1200" dirty="0">
                          <a:solidFill>
                            <a:schemeClr val="lt1"/>
                          </a:solidFill>
                          <a:effectLst/>
                          <a:latin typeface="+mn-lt"/>
                          <a:ea typeface="+mn-ea"/>
                          <a:cs typeface="+mn-cs"/>
                        </a:rPr>
                        <a:t>FS_REDCAP_Ph2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Study on </a:t>
                      </a:r>
                      <a:r>
                        <a:rPr lang="en-US" sz="1200" b="1" i="0" u="none" strike="noStrike" err="1">
                          <a:solidFill>
                            <a:schemeClr val="bg1"/>
                          </a:solidFill>
                          <a:effectLst/>
                          <a:latin typeface="Calibri" panose="020F0502020204030204" pitchFamily="34" charset="0"/>
                        </a:rPr>
                        <a:t>RedCap</a:t>
                      </a:r>
                      <a:r>
                        <a:rPr lang="en-US" sz="1200" b="1" i="0" u="none" strike="noStrike">
                          <a:solidFill>
                            <a:schemeClr val="bg1"/>
                          </a:solidFill>
                          <a:effectLst/>
                          <a:latin typeface="Calibri" panose="020F0502020204030204" pitchFamily="34" charset="0"/>
                        </a:rPr>
                        <a:t> phase 2</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Sep, 2022</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SP-220074</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93333">
                <a:tc>
                  <a:txBody>
                    <a:bodyPr/>
                    <a:lstStyle/>
                    <a:p>
                      <a:r>
                        <a:rPr kumimoji="0" lang="en-US" sz="1200" b="1" i="0" u="none" strike="noStrike" kern="1200" cap="none" normalizeH="0" baseline="0">
                          <a:ln>
                            <a:noFill/>
                          </a:ln>
                          <a:solidFill>
                            <a:schemeClr val="bg1"/>
                          </a:solidFill>
                          <a:effectLst/>
                          <a:latin typeface="+mn-lt"/>
                          <a:ea typeface="+mn-ea"/>
                          <a:cs typeface="+mn-cs"/>
                        </a:rPr>
                        <a:t>NR_REDCAP_Ph2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i="0" u="none" strike="noStrike" kern="1200">
                          <a:solidFill>
                            <a:schemeClr val="bg1"/>
                          </a:solidFill>
                          <a:effectLst/>
                          <a:latin typeface="Calibri" panose="020F0502020204030204" pitchFamily="34" charset="0"/>
                          <a:ea typeface="+mn-ea"/>
                          <a:cs typeface="+mn-cs"/>
                        </a:rPr>
                        <a:t>5GS support of NR </a:t>
                      </a:r>
                      <a:r>
                        <a:rPr lang="en-GB" sz="1200" b="1" i="0" u="none" strike="noStrike" kern="1200" err="1">
                          <a:solidFill>
                            <a:schemeClr val="bg1"/>
                          </a:solidFill>
                          <a:effectLst/>
                          <a:latin typeface="Calibri" panose="020F0502020204030204" pitchFamily="34" charset="0"/>
                          <a:ea typeface="+mn-ea"/>
                          <a:cs typeface="+mn-cs"/>
                        </a:rPr>
                        <a:t>RedCap</a:t>
                      </a:r>
                      <a:r>
                        <a:rPr lang="en-GB" sz="1200" b="1" i="0" u="none" strike="noStrike" kern="1200">
                          <a:solidFill>
                            <a:schemeClr val="bg1"/>
                          </a:solidFill>
                          <a:effectLst/>
                          <a:latin typeface="Calibri" panose="020F0502020204030204" pitchFamily="34" charset="0"/>
                          <a:ea typeface="+mn-ea"/>
                          <a:cs typeface="+mn-cs"/>
                        </a:rPr>
                        <a:t> UE with long </a:t>
                      </a:r>
                      <a:r>
                        <a:rPr lang="en-GB" sz="1200" b="1" i="0" u="none" strike="noStrike" kern="1200" err="1">
                          <a:solidFill>
                            <a:schemeClr val="bg1"/>
                          </a:solidFill>
                          <a:effectLst/>
                          <a:latin typeface="Calibri" panose="020F0502020204030204" pitchFamily="34" charset="0"/>
                          <a:ea typeface="+mn-ea"/>
                          <a:cs typeface="+mn-cs"/>
                        </a:rPr>
                        <a:t>eDRX</a:t>
                      </a:r>
                      <a:r>
                        <a:rPr lang="en-GB" sz="1200" b="1" i="0" u="none" strike="noStrike" kern="1200">
                          <a:solidFill>
                            <a:schemeClr val="bg1"/>
                          </a:solidFill>
                          <a:effectLst/>
                          <a:latin typeface="Calibri" panose="020F0502020204030204" pitchFamily="34" charset="0"/>
                          <a:ea typeface="+mn-ea"/>
                          <a:cs typeface="+mn-cs"/>
                        </a:rPr>
                        <a:t> for RRC_INACTIVE State</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95%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 Jun, 2023</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white"/>
                          </a:solidFill>
                          <a:effectLst/>
                          <a:uLnTx/>
                          <a:uFillTx/>
                          <a:latin typeface="+mn-lt"/>
                          <a:ea typeface="+mn-ea"/>
                          <a:cs typeface="+mn-cs"/>
                        </a:rPr>
                        <a:t>SP-230171</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927926895"/>
                  </a:ext>
                </a:extLst>
              </a:tr>
            </a:tbl>
          </a:graphicData>
        </a:graphic>
      </p:graphicFrame>
    </p:spTree>
    <p:extLst>
      <p:ext uri="{BB962C8B-B14F-4D97-AF65-F5344CB8AC3E}">
        <p14:creationId xmlns:p14="http://schemas.microsoft.com/office/powerpoint/2010/main" val="210519811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(14/29)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3038474"/>
            <a:ext cx="8554481" cy="3181851"/>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SA#99:</a:t>
            </a:r>
          </a:p>
          <a:p>
            <a:pPr lvl="1">
              <a:spcBef>
                <a:spcPts val="0"/>
              </a:spcBef>
              <a:spcAft>
                <a:spcPts val="0"/>
              </a:spcAft>
            </a:pPr>
            <a:r>
              <a:rPr lang="en-US" altLang="de-DE" sz="1400" kern="0" dirty="0"/>
              <a:t>21 CRs (1 CR to TS 23.216, 18 CRs </a:t>
            </a:r>
            <a:r>
              <a:rPr lang="en-US" altLang="zh-CN" sz="1400" kern="0" dirty="0"/>
              <a:t>to TS 23.228, 2</a:t>
            </a:r>
            <a:r>
              <a:rPr lang="en-US" altLang="de-DE" sz="1400" kern="0" dirty="0"/>
              <a:t> CRs </a:t>
            </a:r>
            <a:r>
              <a:rPr lang="en-US" altLang="zh-CN" sz="1400" kern="0" dirty="0"/>
              <a:t>to TS 23.502) were agreed.</a:t>
            </a:r>
          </a:p>
          <a:p>
            <a:pPr lvl="1">
              <a:spcBef>
                <a:spcPts val="0"/>
              </a:spcBef>
              <a:spcAft>
                <a:spcPts val="0"/>
              </a:spcAft>
            </a:pPr>
            <a:endParaRPr lang="en-US" altLang="zh-CN" sz="1400" kern="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0"/>
              </a:spcAft>
            </a:pPr>
            <a:r>
              <a:rPr lang="en-US" altLang="de-DE" sz="1400" dirty="0"/>
              <a:t>None</a:t>
            </a:r>
          </a:p>
          <a:p>
            <a:pPr lvl="1">
              <a:spcBef>
                <a:spcPts val="0"/>
              </a:spcBef>
              <a:spcAft>
                <a:spcPts val="0"/>
              </a:spcAft>
            </a:pPr>
            <a:endParaRPr lang="en-US" altLang="de-DE" sz="1400" dirty="0"/>
          </a:p>
          <a:p>
            <a:pPr>
              <a:spcBef>
                <a:spcPts val="0"/>
              </a:spcBef>
              <a:spcAft>
                <a:spcPts val="0"/>
              </a:spcAft>
            </a:pPr>
            <a:r>
              <a:rPr lang="de-DE" sz="1800" b="1" kern="0" dirty="0"/>
              <a:t>Next steps:</a:t>
            </a:r>
          </a:p>
          <a:p>
            <a:pPr lvl="1">
              <a:spcBef>
                <a:spcPts val="0"/>
              </a:spcBef>
              <a:spcAft>
                <a:spcPts val="0"/>
              </a:spcAft>
            </a:pPr>
            <a:r>
              <a:rPr lang="en-US" altLang="zh-CN" sz="1400" dirty="0"/>
              <a:t>Synchronization with SA4 outcome</a:t>
            </a:r>
          </a:p>
          <a:p>
            <a:pPr lvl="1">
              <a:spcBef>
                <a:spcPts val="0"/>
              </a:spcBef>
              <a:spcAft>
                <a:spcPts val="0"/>
              </a:spcAft>
            </a:pPr>
            <a:r>
              <a:rPr lang="en-US" altLang="zh-CN" sz="1400" dirty="0"/>
              <a:t>Maintenance</a:t>
            </a: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807643824"/>
              </p:ext>
            </p:extLst>
          </p:nvPr>
        </p:nvGraphicFramePr>
        <p:xfrm>
          <a:off x="138173" y="1312782"/>
          <a:ext cx="8810067" cy="1457462"/>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65786">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93132">
                <a:tc>
                  <a:txBody>
                    <a:bodyPr/>
                    <a:lstStyle/>
                    <a:p>
                      <a:r>
                        <a:rPr lang="en-US" sz="1200" b="1" kern="1200">
                          <a:solidFill>
                            <a:schemeClr val="lt1"/>
                          </a:solidFill>
                          <a:effectLst/>
                          <a:latin typeface="+mn-lt"/>
                          <a:ea typeface="+mn-ea"/>
                          <a:cs typeface="+mn-cs"/>
                        </a:rPr>
                        <a:t>FS_NG_RTC</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a:solidFill>
                            <a:schemeClr val="bg1"/>
                          </a:solidFill>
                          <a:effectLst/>
                          <a:latin typeface="Calibri" panose="020F0502020204030204" pitchFamily="34" charset="0"/>
                        </a:rPr>
                        <a:t>Study on system architecture for next generation real time communication services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a:ln>
                            <a:noFill/>
                          </a:ln>
                          <a:solidFill>
                            <a:prstClr val="white"/>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US" sz="1200" b="1" i="0" u="none" strike="noStrike" kern="1200" cap="none" spc="0" normalizeH="0" baseline="0">
                          <a:ln>
                            <a:noFill/>
                          </a:ln>
                          <a:solidFill>
                            <a:prstClr val="white"/>
                          </a:solidFill>
                          <a:effectLst/>
                          <a:uLnTx/>
                          <a:uFillTx/>
                          <a:latin typeface="+mn-lt"/>
                          <a:ea typeface="+mn-ea"/>
                          <a:cs typeface="+mn-cs"/>
                        </a:rPr>
                        <a:t>SP-220288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0">
                <a:tc>
                  <a:txBody>
                    <a:bodyPr/>
                    <a:lstStyle/>
                    <a:p>
                      <a:r>
                        <a:rPr lang="en-US" sz="1200" b="1" kern="1200">
                          <a:solidFill>
                            <a:schemeClr val="lt1"/>
                          </a:solidFill>
                          <a:effectLst/>
                          <a:latin typeface="+mn-lt"/>
                          <a:ea typeface="+mn-ea"/>
                          <a:cs typeface="+mn-cs"/>
                        </a:rPr>
                        <a:t>NG_RTC</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a:solidFill>
                            <a:schemeClr val="bg1"/>
                          </a:solidFill>
                          <a:effectLst/>
                          <a:latin typeface="Calibri" panose="020F0502020204030204" pitchFamily="34" charset="0"/>
                        </a:rPr>
                        <a:t>System architecture for next generation real time communication services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60%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US" sz="1200" b="1" i="0" u="none" strike="noStrike" kern="1200" cap="none" spc="0" normalizeH="0" baseline="0" dirty="0">
                          <a:ln>
                            <a:noFill/>
                          </a:ln>
                          <a:solidFill>
                            <a:prstClr val="white"/>
                          </a:solidFill>
                          <a:effectLst/>
                          <a:uLnTx/>
                          <a:uFillTx/>
                          <a:latin typeface="+mn-lt"/>
                          <a:ea typeface="+mn-ea"/>
                          <a:cs typeface="+mn-cs"/>
                        </a:rPr>
                        <a:t>SP-230098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0622240"/>
                  </a:ext>
                </a:extLst>
              </a:tr>
            </a:tbl>
          </a:graphicData>
        </a:graphic>
      </p:graphicFrame>
    </p:spTree>
    <p:extLst>
      <p:ext uri="{BB962C8B-B14F-4D97-AF65-F5344CB8AC3E}">
        <p14:creationId xmlns:p14="http://schemas.microsoft.com/office/powerpoint/2010/main" val="85112611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(15/29)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47006" y="2966484"/>
            <a:ext cx="8554481" cy="328530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ea typeface="+mn-ea"/>
                <a:cs typeface="+mn-cs"/>
              </a:rPr>
              <a:t>Progress since SA#99: </a:t>
            </a:r>
            <a:endParaRPr lang="de-DE" altLang="de-DE" sz="1800" b="1" dirty="0">
              <a:solidFill>
                <a:srgbClr val="FF0000"/>
              </a:solidFill>
            </a:endParaRPr>
          </a:p>
          <a:p>
            <a:pPr lvl="1">
              <a:spcBef>
                <a:spcPts val="0"/>
              </a:spcBef>
              <a:spcAft>
                <a:spcPts val="0"/>
              </a:spcAft>
            </a:pPr>
            <a:r>
              <a:rPr lang="en-US" altLang="de-DE" sz="1400" kern="0" dirty="0"/>
              <a:t>11 CRs (6 CRs </a:t>
            </a:r>
            <a:r>
              <a:rPr lang="en-US" altLang="zh-CN" sz="1400" kern="0" dirty="0"/>
              <a:t>to TS 23.501, 4</a:t>
            </a:r>
            <a:r>
              <a:rPr lang="en-US" altLang="de-DE" sz="1400" kern="0" dirty="0"/>
              <a:t> CRs </a:t>
            </a:r>
            <a:r>
              <a:rPr lang="en-US" altLang="zh-CN" sz="1400" kern="0" dirty="0"/>
              <a:t>to TS 23.502, 1</a:t>
            </a:r>
            <a:r>
              <a:rPr lang="en-US" altLang="de-DE" sz="1400" kern="0" dirty="0"/>
              <a:t> CR </a:t>
            </a:r>
            <a:r>
              <a:rPr lang="en-US" altLang="zh-CN" sz="1400" kern="0" dirty="0"/>
              <a:t>to TS 23.503) were agreed. </a:t>
            </a:r>
          </a:p>
          <a:p>
            <a:pPr lvl="1">
              <a:spcBef>
                <a:spcPts val="0"/>
              </a:spcBef>
              <a:spcAft>
                <a:spcPts val="400"/>
              </a:spcAft>
            </a:pPr>
            <a:r>
              <a:rPr lang="en-US" altLang="ko-KR" sz="1400" dirty="0"/>
              <a:t>All Key Issues (KI#6, KI#5, KI#3, KI#2) are 100% complete. One EN introduced in 23.502 on Network Triggered Service Request but can be resolved with a </a:t>
            </a:r>
            <a:r>
              <a:rPr lang="en-US" altLang="ko-KR" sz="1400" dirty="0" err="1"/>
              <a:t>CatF</a:t>
            </a:r>
            <a:r>
              <a:rPr lang="en-US" altLang="ko-KR" sz="1400" dirty="0"/>
              <a:t> CR.</a:t>
            </a:r>
          </a:p>
          <a:p>
            <a:pPr marL="457200" lvl="1" indent="0">
              <a:spcBef>
                <a:spcPts val="0"/>
              </a:spcBef>
              <a:spcAft>
                <a:spcPts val="400"/>
              </a:spcAft>
              <a:buNone/>
            </a:pPr>
            <a:endParaRPr lang="en-US" altLang="ko-KR" sz="1400" dirty="0"/>
          </a:p>
          <a:p>
            <a:pPr marL="457200" lvl="1" indent="-457200">
              <a:spcBef>
                <a:spcPts val="0"/>
              </a:spcBef>
              <a:spcAft>
                <a:spcPts val="0"/>
              </a:spcAft>
              <a:buFont typeface="Arial" panose="020B0604020202020204" pitchFamily="34" charset="0"/>
              <a:buBlip>
                <a:blip r:embed="rId2"/>
              </a:buBlip>
            </a:pPr>
            <a:r>
              <a:rPr lang="en-US" sz="1800" b="1" kern="0" dirty="0">
                <a:ea typeface="+mn-ea"/>
                <a:cs typeface="+mn-cs"/>
              </a:rPr>
              <a:t>RAN impacts and dependencies:</a:t>
            </a:r>
            <a:endParaRPr lang="de-DE" sz="1800" b="1" kern="0" dirty="0">
              <a:ea typeface="+mn-ea"/>
              <a:cs typeface="+mn-cs"/>
            </a:endParaRPr>
          </a:p>
          <a:p>
            <a:pPr lvl="1">
              <a:spcBef>
                <a:spcPts val="0"/>
              </a:spcBef>
              <a:spcAft>
                <a:spcPts val="400"/>
              </a:spcAft>
            </a:pPr>
            <a:r>
              <a:rPr lang="en-US" sz="1400" dirty="0"/>
              <a:t>None</a:t>
            </a:r>
          </a:p>
          <a:p>
            <a:pPr lvl="1">
              <a:spcBef>
                <a:spcPts val="0"/>
              </a:spcBef>
              <a:spcAft>
                <a:spcPts val="400"/>
              </a:spcAft>
            </a:pPr>
            <a:endParaRPr lang="en-US" sz="1400" dirty="0"/>
          </a:p>
          <a:p>
            <a:pPr>
              <a:spcBef>
                <a:spcPts val="0"/>
              </a:spcBef>
              <a:spcAft>
                <a:spcPts val="0"/>
              </a:spcAft>
            </a:pPr>
            <a:r>
              <a:rPr lang="de-DE" sz="1800" b="1" kern="0" dirty="0"/>
              <a:t>Next steps:</a:t>
            </a:r>
            <a:endParaRPr lang="en-US" altLang="zh-CN" sz="1400" b="1" kern="0" dirty="0"/>
          </a:p>
          <a:p>
            <a:pPr lvl="1">
              <a:spcBef>
                <a:spcPts val="0"/>
              </a:spcBef>
              <a:spcAft>
                <a:spcPts val="0"/>
              </a:spcAft>
            </a:pPr>
            <a:r>
              <a:rPr lang="en-US" sz="1400" kern="0" dirty="0"/>
              <a:t>Maintenance</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1208176170"/>
              </p:ext>
            </p:extLst>
          </p:nvPr>
        </p:nvGraphicFramePr>
        <p:xfrm>
          <a:off x="138173" y="1312781"/>
          <a:ext cx="8810067" cy="142701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06155">
                <a:tc>
                  <a:txBody>
                    <a:bodyPr/>
                    <a:lstStyle/>
                    <a:p>
                      <a:r>
                        <a:rPr lang="en-US" sz="16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98336">
                <a:tc>
                  <a:txBody>
                    <a:bodyPr/>
                    <a:lstStyle/>
                    <a:p>
                      <a:r>
                        <a:rPr lang="en-GB" sz="1200" b="1" kern="1200">
                          <a:solidFill>
                            <a:schemeClr val="lt1"/>
                          </a:solidFill>
                          <a:effectLst/>
                          <a:latin typeface="+mn-lt"/>
                          <a:ea typeface="+mn-ea"/>
                          <a:cs typeface="+mn-cs"/>
                        </a:rPr>
                        <a:t>FS_ATSSS_Ph3 </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a:solidFill>
                            <a:schemeClr val="lt1"/>
                          </a:solidFill>
                          <a:effectLst/>
                          <a:latin typeface="+mn-lt"/>
                          <a:ea typeface="+mn-ea"/>
                          <a:cs typeface="+mn-cs"/>
                        </a:rPr>
                        <a:t>Study on </a:t>
                      </a:r>
                      <a:r>
                        <a:rPr lang="en-US" sz="1200" b="1" kern="1200">
                          <a:solidFill>
                            <a:schemeClr val="lt1"/>
                          </a:solidFill>
                          <a:effectLst/>
                          <a:latin typeface="+mn-lt"/>
                          <a:ea typeface="+mn-ea"/>
                          <a:cs typeface="+mn-cs"/>
                        </a:rPr>
                        <a:t>Access Traffic Steering, Switching and Splitting support in the 5G system architecture; Phase 3</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bg1"/>
                          </a:solidFill>
                          <a:effectLst/>
                          <a:uLnTx/>
                          <a:uFillTx/>
                          <a:latin typeface="+mn-lt"/>
                          <a:ea typeface="+mn-ea"/>
                          <a:cs typeface="+mn-cs"/>
                        </a:rPr>
                        <a:t>Dec,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SP-211612</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98336">
                <a:tc>
                  <a:txBody>
                    <a:bodyPr/>
                    <a:lstStyle/>
                    <a:p>
                      <a:r>
                        <a:rPr lang="en-GB" sz="1200" b="1" kern="1200">
                          <a:solidFill>
                            <a:schemeClr val="lt1"/>
                          </a:solidFill>
                          <a:effectLst/>
                          <a:latin typeface="+mn-lt"/>
                          <a:ea typeface="+mn-ea"/>
                          <a:cs typeface="+mn-cs"/>
                        </a:rPr>
                        <a:t>ATSSS_Ph3</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a:solidFill>
                            <a:schemeClr val="lt1"/>
                          </a:solidFill>
                          <a:effectLst/>
                          <a:latin typeface="+mn-lt"/>
                          <a:ea typeface="+mn-ea"/>
                          <a:cs typeface="+mn-cs"/>
                        </a:rPr>
                        <a:t>Access Traffic Steering, Switching and Splitting support in the 5G system architecture; Phase 3</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85%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Mar,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GB" sz="1200" b="1" kern="1200" dirty="0">
                          <a:solidFill>
                            <a:schemeClr val="lt1"/>
                          </a:solidFill>
                          <a:effectLst/>
                          <a:latin typeface="+mn-lt"/>
                          <a:ea typeface="+mn-ea"/>
                          <a:cs typeface="+mn-cs"/>
                        </a:rPr>
                        <a:t>SP-221334</a:t>
                      </a:r>
                      <a:endParaRPr lang="en-US" sz="1200" b="1" i="0" dirty="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250184885"/>
                  </a:ext>
                </a:extLst>
              </a:tr>
            </a:tbl>
          </a:graphicData>
        </a:graphic>
      </p:graphicFrame>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(16/29)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294759" y="2803358"/>
            <a:ext cx="8554481" cy="324852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SA#99:</a:t>
            </a:r>
          </a:p>
          <a:p>
            <a:pPr lvl="1">
              <a:spcBef>
                <a:spcPts val="0"/>
              </a:spcBef>
              <a:spcAft>
                <a:spcPts val="0"/>
              </a:spcAft>
            </a:pPr>
            <a:r>
              <a:rPr lang="en-US" altLang="de-DE" sz="1400" kern="0" dirty="0"/>
              <a:t>14 CRs (1 CR to TS 23.288, 5 CRs </a:t>
            </a:r>
            <a:r>
              <a:rPr lang="en-US" altLang="zh-CN" sz="1400" kern="0" dirty="0"/>
              <a:t>to TS 23.501, 6</a:t>
            </a:r>
            <a:r>
              <a:rPr lang="en-US" altLang="de-DE" sz="1400" kern="0" dirty="0"/>
              <a:t> CRs </a:t>
            </a:r>
            <a:r>
              <a:rPr lang="en-US" altLang="zh-CN" sz="1400" kern="0" dirty="0"/>
              <a:t>to TS 23.502, 2</a:t>
            </a:r>
            <a:r>
              <a:rPr lang="en-US" altLang="de-DE" sz="1400" kern="0" dirty="0"/>
              <a:t> CRs </a:t>
            </a:r>
            <a:r>
              <a:rPr lang="en-US" altLang="zh-CN" sz="1400" kern="0" dirty="0"/>
              <a:t>to TS 23.503) were agreed. </a:t>
            </a:r>
          </a:p>
          <a:p>
            <a:pPr lvl="1">
              <a:spcBef>
                <a:spcPts val="0"/>
              </a:spcBef>
              <a:spcAft>
                <a:spcPts val="0"/>
              </a:spcAft>
            </a:pPr>
            <a:r>
              <a:rPr lang="en-US" altLang="zh-CN" sz="1400" kern="0" dirty="0"/>
              <a:t>1 LS OUT and 13 CRs are agreed corresponding to the conclusions in TR.</a:t>
            </a:r>
          </a:p>
          <a:p>
            <a:pPr lvl="1">
              <a:spcBef>
                <a:spcPts val="0"/>
              </a:spcBef>
              <a:spcAft>
                <a:spcPts val="0"/>
              </a:spcAft>
            </a:pPr>
            <a:endParaRPr lang="en-US" altLang="zh-CN" sz="1400" kern="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altLang="de-DE" sz="1400" dirty="0">
                <a:cs typeface="+mn-ea"/>
                <a:sym typeface="+mn-ea"/>
              </a:rPr>
              <a:t>None</a:t>
            </a:r>
          </a:p>
          <a:p>
            <a:pPr lvl="1">
              <a:spcBef>
                <a:spcPts val="0"/>
              </a:spcBef>
              <a:spcAft>
                <a:spcPts val="300"/>
              </a:spcAft>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Maintenance</a:t>
            </a:r>
          </a:p>
          <a:p>
            <a:pPr marL="457200" lvl="1" indent="0">
              <a:spcBef>
                <a:spcPts val="0"/>
              </a:spcBef>
              <a:spcAft>
                <a:spcPts val="0"/>
              </a:spcAft>
              <a:buNone/>
            </a:pPr>
            <a:endParaRPr lang="de-DE" altLang="zh-CN" sz="1400" dirty="0">
              <a:solidFill>
                <a:srgbClr val="000000"/>
              </a:solidFill>
            </a:endParaRPr>
          </a:p>
          <a:p>
            <a:pPr lvl="1">
              <a:spcBef>
                <a:spcPts val="0"/>
              </a:spcBef>
              <a:spcAft>
                <a:spcPts val="0"/>
              </a:spcAft>
            </a:pPr>
            <a:endParaRPr lang="de-DE" altLang="zh-CN" sz="1400" dirty="0">
              <a:solidFill>
                <a:srgbClr val="000000"/>
              </a:solidFill>
            </a:endParaRPr>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136916890"/>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153584">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45385">
                <a:tc>
                  <a:txBody>
                    <a:bodyPr/>
                    <a:lstStyle/>
                    <a:p>
                      <a:r>
                        <a:rPr lang="en-GB" altLang="zh-CN" sz="1200" b="1" i="0" u="none" strike="noStrike" kern="1200">
                          <a:solidFill>
                            <a:schemeClr val="bg1"/>
                          </a:solidFill>
                          <a:effectLst/>
                          <a:latin typeface="Calibri" panose="020F0502020204030204" pitchFamily="34" charset="0"/>
                          <a:ea typeface="+mn-ea"/>
                          <a:cs typeface="+mn-cs"/>
                        </a:rPr>
                        <a:t>FS_</a:t>
                      </a:r>
                      <a:r>
                        <a:rPr lang="en-US" altLang="zh-CN" sz="1200" b="1" i="0" u="none" strike="noStrike" kern="1200">
                          <a:solidFill>
                            <a:schemeClr val="bg1"/>
                          </a:solidFill>
                          <a:effectLst/>
                          <a:latin typeface="Calibri" panose="020F0502020204030204" pitchFamily="34" charset="0"/>
                          <a:ea typeface="+mn-ea"/>
                          <a:cs typeface="+mn-cs"/>
                        </a:rPr>
                        <a:t>UPEAS</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i="0" u="none" strike="noStrike" kern="1200">
                          <a:solidFill>
                            <a:schemeClr val="bg1"/>
                          </a:solidFill>
                          <a:effectLst/>
                          <a:latin typeface="Calibri" panose="020F0502020204030204" pitchFamily="34" charset="0"/>
                          <a:ea typeface="+mn-ea"/>
                          <a:cs typeface="+mn-cs"/>
                        </a:rPr>
                        <a:t>Study on UPF enhancement for Exposure And SBA</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Dec, 2022</a:t>
                      </a:r>
                      <a:endParaRPr kumimoji="0" lang="en-US" sz="1200" b="1" i="0" u="none" strike="noStrike" kern="1200" cap="none" spc="0" normalizeH="0" baseline="0" noProof="0">
                        <a:ln>
                          <a:noFill/>
                        </a:ln>
                        <a:solidFill>
                          <a:srgbClr val="FF0000"/>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SP-220417</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245385">
                <a:tc>
                  <a:txBody>
                    <a:bodyPr/>
                    <a:lstStyle/>
                    <a:p>
                      <a:r>
                        <a:rPr lang="en-US" altLang="zh-CN" sz="1200" b="1" i="0" u="none" strike="noStrike" kern="1200">
                          <a:solidFill>
                            <a:schemeClr val="bg1"/>
                          </a:solidFill>
                          <a:effectLst/>
                          <a:latin typeface="Calibri" panose="020F0502020204030204" pitchFamily="34" charset="0"/>
                          <a:ea typeface="+mn-ea"/>
                          <a:cs typeface="+mn-cs"/>
                        </a:rPr>
                        <a:t>UPEAS</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i="0" u="none" strike="noStrike" kern="1200">
                          <a:solidFill>
                            <a:schemeClr val="bg1"/>
                          </a:solidFill>
                          <a:effectLst/>
                          <a:latin typeface="Calibri" panose="020F0502020204030204" pitchFamily="34" charset="0"/>
                          <a:ea typeface="+mn-ea"/>
                          <a:cs typeface="+mn-cs"/>
                        </a:rPr>
                        <a:t>UPF enhancement for Exposure And SBA</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75%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schemeClr val="bg1"/>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dirty="0">
                          <a:ln>
                            <a:noFill/>
                          </a:ln>
                          <a:solidFill>
                            <a:prstClr val="white"/>
                          </a:solidFill>
                          <a:effectLst/>
                          <a:uLnTx/>
                          <a:uFillTx/>
                          <a:latin typeface="+mn-lt"/>
                          <a:ea typeface="+mn-ea"/>
                          <a:cs typeface="+mn-cs"/>
                        </a:rPr>
                        <a:t>SP-230103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98992532"/>
                  </a:ext>
                </a:extLst>
              </a:tr>
            </a:tbl>
          </a:graphicData>
        </a:graphic>
      </p:graphicFrame>
    </p:spTree>
    <p:extLst>
      <p:ext uri="{BB962C8B-B14F-4D97-AF65-F5344CB8AC3E}">
        <p14:creationId xmlns:p14="http://schemas.microsoft.com/office/powerpoint/2010/main" val="117136812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(17/29)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511006"/>
            <a:ext cx="8554481" cy="370932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SA#99:</a:t>
            </a:r>
          </a:p>
          <a:p>
            <a:pPr lvl="1">
              <a:spcBef>
                <a:spcPts val="0"/>
              </a:spcBef>
              <a:spcAft>
                <a:spcPts val="400"/>
              </a:spcAft>
            </a:pPr>
            <a:r>
              <a:rPr lang="en-US" altLang="ko-KR" sz="1400" dirty="0"/>
              <a:t>All remaining objectives have been completed, with 40 CRs approved:</a:t>
            </a:r>
          </a:p>
          <a:p>
            <a:pPr lvl="2">
              <a:spcBef>
                <a:spcPts val="0"/>
              </a:spcBef>
              <a:spcAft>
                <a:spcPts val="400"/>
              </a:spcAft>
            </a:pPr>
            <a:r>
              <a:rPr lang="en-US" altLang="ko-KR" sz="1200" dirty="0"/>
              <a:t>KI#1: 24 CRs approved</a:t>
            </a:r>
          </a:p>
          <a:p>
            <a:pPr lvl="2">
              <a:spcBef>
                <a:spcPts val="0"/>
              </a:spcBef>
              <a:spcAft>
                <a:spcPts val="400"/>
              </a:spcAft>
            </a:pPr>
            <a:r>
              <a:rPr lang="en-US" altLang="ko-KR" sz="1200" dirty="0"/>
              <a:t>KI#4: 10 CRs approved</a:t>
            </a:r>
          </a:p>
          <a:p>
            <a:pPr lvl="2">
              <a:spcBef>
                <a:spcPts val="0"/>
              </a:spcBef>
              <a:spcAft>
                <a:spcPts val="400"/>
              </a:spcAft>
            </a:pPr>
            <a:r>
              <a:rPr lang="en-US" altLang="ko-KR" sz="1200" dirty="0"/>
              <a:t>KI#5: 1 CR approved</a:t>
            </a:r>
          </a:p>
          <a:p>
            <a:pPr lvl="2">
              <a:spcBef>
                <a:spcPts val="0"/>
              </a:spcBef>
              <a:spcAft>
                <a:spcPts val="400"/>
              </a:spcAft>
            </a:pPr>
            <a:r>
              <a:rPr lang="en-US" altLang="ko-KR" sz="1200" dirty="0"/>
              <a:t>KI#7: 3 CRs approved</a:t>
            </a:r>
          </a:p>
          <a:p>
            <a:pPr lvl="2">
              <a:spcBef>
                <a:spcPts val="0"/>
              </a:spcBef>
              <a:spcAft>
                <a:spcPts val="400"/>
              </a:spcAft>
            </a:pPr>
            <a:r>
              <a:rPr lang="en-US" altLang="ko-KR" sz="1200" dirty="0"/>
              <a:t>General: 2 CRs approved</a:t>
            </a:r>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400"/>
              </a:spcAft>
            </a:pPr>
            <a:r>
              <a:rPr lang="en-US" altLang="zh-CN" sz="1400" dirty="0"/>
              <a:t>None.</a:t>
            </a:r>
            <a:endParaRPr lang="en-GB" altLang="zh-CN" sz="1400" dirty="0"/>
          </a:p>
          <a:p>
            <a:pPr>
              <a:spcBef>
                <a:spcPts val="0"/>
              </a:spcBef>
              <a:spcAft>
                <a:spcPts val="0"/>
              </a:spcAft>
            </a:pPr>
            <a:r>
              <a:rPr lang="de-DE" sz="1800" b="1" kern="0" dirty="0"/>
              <a:t>Next steps:</a:t>
            </a:r>
          </a:p>
          <a:p>
            <a:pPr lvl="1">
              <a:spcBef>
                <a:spcPts val="0"/>
              </a:spcBef>
              <a:spcAft>
                <a:spcPts val="0"/>
              </a:spcAft>
            </a:pPr>
            <a:r>
              <a:rPr lang="en-US" sz="1400" kern="0" dirty="0"/>
              <a:t>Maintenance</a:t>
            </a:r>
          </a:p>
          <a:p>
            <a:pPr lvl="1">
              <a:spcBef>
                <a:spcPts val="0"/>
              </a:spcBef>
              <a:spcAft>
                <a:spcPts val="0"/>
              </a:spcAft>
            </a:pPr>
            <a:endParaRPr lang="en-US" sz="1400" kern="0" dirty="0"/>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3591999923"/>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28623">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63021">
                <a:tc>
                  <a:txBody>
                    <a:bodyPr/>
                    <a:lstStyle/>
                    <a:p>
                      <a:r>
                        <a:rPr lang="en-US" sz="1200" b="1" kern="1200">
                          <a:solidFill>
                            <a:schemeClr val="lt1"/>
                          </a:solidFill>
                          <a:effectLst/>
                          <a:latin typeface="+mn-lt"/>
                          <a:ea typeface="+mn-ea"/>
                          <a:cs typeface="+mn-cs"/>
                        </a:rPr>
                        <a:t>FS_EDGE_Ph2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a:solidFill>
                            <a:schemeClr val="lt1"/>
                          </a:solidFill>
                          <a:effectLst/>
                          <a:latin typeface="+mn-lt"/>
                          <a:ea typeface="+mn-ea"/>
                          <a:cs typeface="+mn-cs"/>
                        </a:rPr>
                        <a:t>Study on Edge Computing Phase 2</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schemeClr val="bg1"/>
                          </a:solidFill>
                          <a:effectLst/>
                          <a:uLnTx/>
                          <a:uFillTx/>
                          <a:latin typeface="+mn-lt"/>
                          <a:ea typeface="+mn-ea"/>
                          <a:cs typeface="+mn-cs"/>
                        </a:rPr>
                        <a:t>Dec, 2022</a:t>
                      </a:r>
                      <a:endParaRPr lang="en-US" altLang="zh-CN" sz="1200" b="1" i="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a:ln>
                            <a:noFill/>
                          </a:ln>
                          <a:solidFill>
                            <a:prstClr val="white"/>
                          </a:solidFill>
                          <a:effectLst/>
                          <a:uLnTx/>
                          <a:uFillTx/>
                          <a:latin typeface="+mn-lt"/>
                          <a:ea typeface="+mn-ea"/>
                          <a:cs typeface="+mn-cs"/>
                        </a:rPr>
                        <a:t>SP-220352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53982">
                <a:tc>
                  <a:txBody>
                    <a:bodyPr/>
                    <a:lstStyle/>
                    <a:p>
                      <a:r>
                        <a:rPr lang="en-US" sz="1200" b="1" kern="1200">
                          <a:solidFill>
                            <a:schemeClr val="lt1"/>
                          </a:solidFill>
                          <a:effectLst/>
                          <a:latin typeface="+mn-lt"/>
                          <a:ea typeface="+mn-ea"/>
                          <a:cs typeface="+mn-cs"/>
                        </a:rPr>
                        <a:t>EDGE_Ph2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a:solidFill>
                            <a:schemeClr val="lt1"/>
                          </a:solidFill>
                          <a:effectLst/>
                          <a:latin typeface="+mn-lt"/>
                          <a:ea typeface="+mn-ea"/>
                          <a:cs typeface="+mn-cs"/>
                        </a:rPr>
                        <a:t>Edge Computing Phase 2</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80%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a:ln>
                            <a:noFill/>
                          </a:ln>
                          <a:solidFill>
                            <a:schemeClr val="bg1"/>
                          </a:solidFill>
                          <a:effectLst/>
                          <a:uLnTx/>
                          <a:uFillTx/>
                          <a:latin typeface="+mn-lt"/>
                          <a:ea typeface="+mn-ea"/>
                          <a:cs typeface="+mn-cs"/>
                        </a:rPr>
                        <a:t>June, 2023</a:t>
                      </a:r>
                      <a:endParaRPr lang="en-US" altLang="zh-CN" sz="1200" b="1" i="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dirty="0">
                          <a:ln>
                            <a:noFill/>
                          </a:ln>
                          <a:solidFill>
                            <a:prstClr val="white"/>
                          </a:solidFill>
                          <a:effectLst/>
                          <a:uLnTx/>
                          <a:uFillTx/>
                          <a:latin typeface="+mn-lt"/>
                          <a:ea typeface="+mn-ea"/>
                          <a:cs typeface="+mn-cs"/>
                        </a:rPr>
                        <a:t>SP-230112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4116430675"/>
                  </a:ext>
                </a:extLst>
              </a:tr>
            </a:tbl>
          </a:graphicData>
        </a:graphic>
      </p:graphicFrame>
    </p:spTree>
    <p:extLst>
      <p:ext uri="{BB962C8B-B14F-4D97-AF65-F5344CB8AC3E}">
        <p14:creationId xmlns:p14="http://schemas.microsoft.com/office/powerpoint/2010/main" val="30938825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(18/29)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775856"/>
            <a:ext cx="8554481" cy="3444469"/>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SA#99:</a:t>
            </a:r>
          </a:p>
          <a:p>
            <a:pPr lvl="1">
              <a:spcBef>
                <a:spcPts val="0"/>
              </a:spcBef>
              <a:spcAft>
                <a:spcPts val="0"/>
              </a:spcAft>
            </a:pPr>
            <a:r>
              <a:rPr lang="en-US" altLang="zh-CN" sz="1200" dirty="0"/>
              <a:t>19 CRs agreed to TS 23.501/2/3.</a:t>
            </a:r>
          </a:p>
          <a:p>
            <a:pPr marL="457200" lvl="1" indent="0">
              <a:spcBef>
                <a:spcPts val="0"/>
              </a:spcBef>
              <a:spcAft>
                <a:spcPts val="400"/>
              </a:spcAft>
              <a:buNone/>
            </a:pPr>
            <a:endParaRPr lang="en-US" sz="1600" b="1" dirty="0">
              <a:ea typeface="+mn-ea"/>
              <a:cs typeface="+mn-cs"/>
            </a:endParaRPr>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0"/>
              </a:spcAft>
            </a:pPr>
            <a:r>
              <a:rPr lang="en-US" sz="1200" dirty="0"/>
              <a:t>None</a:t>
            </a:r>
            <a:endParaRPr lang="en-GB" sz="1200" dirty="0"/>
          </a:p>
          <a:p>
            <a:pPr marL="457200" lvl="1" indent="0">
              <a:spcBef>
                <a:spcPts val="0"/>
              </a:spcBef>
              <a:spcAft>
                <a:spcPts val="0"/>
              </a:spcAft>
              <a:buNone/>
            </a:pPr>
            <a:endParaRPr lang="en-GB" sz="1200" dirty="0"/>
          </a:p>
          <a:p>
            <a:pPr>
              <a:spcBef>
                <a:spcPts val="0"/>
              </a:spcBef>
              <a:spcAft>
                <a:spcPts val="0"/>
              </a:spcAft>
            </a:pPr>
            <a:r>
              <a:rPr lang="de-DE" sz="1800" b="1" kern="0" dirty="0"/>
              <a:t>Next steps:</a:t>
            </a:r>
          </a:p>
          <a:p>
            <a:pPr lvl="1">
              <a:spcBef>
                <a:spcPts val="0"/>
              </a:spcBef>
              <a:spcAft>
                <a:spcPts val="0"/>
              </a:spcAft>
            </a:pPr>
            <a:r>
              <a:rPr lang="en-US" sz="1400" kern="0" dirty="0"/>
              <a:t>Maintenance</a:t>
            </a:r>
          </a:p>
          <a:p>
            <a:pPr lvl="1">
              <a:spcBef>
                <a:spcPts val="0"/>
              </a:spcBef>
              <a:spcAft>
                <a:spcPts val="0"/>
              </a:spcAft>
            </a:pPr>
            <a:endParaRPr lang="en-US" altLang="zh-CN" sz="1200" dirty="0"/>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3630972970"/>
              </p:ext>
            </p:extLst>
          </p:nvPr>
        </p:nvGraphicFramePr>
        <p:xfrm>
          <a:off x="138173" y="1312782"/>
          <a:ext cx="8810067" cy="124413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02159">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9060">
                <a:tc>
                  <a:txBody>
                    <a:bodyPr/>
                    <a:lstStyle/>
                    <a:p>
                      <a:r>
                        <a:rPr lang="en-US" sz="1200" b="1" kern="1200">
                          <a:solidFill>
                            <a:schemeClr val="lt1"/>
                          </a:solidFill>
                          <a:effectLst/>
                          <a:latin typeface="+mn-lt"/>
                          <a:ea typeface="+mn-ea"/>
                          <a:cs typeface="+mn-cs"/>
                        </a:rPr>
                        <a:t>FS_5TRS_URLLC</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a:solidFill>
                            <a:schemeClr val="lt1"/>
                          </a:solidFill>
                          <a:effectLst/>
                          <a:latin typeface="+mn-lt"/>
                          <a:ea typeface="+mn-ea"/>
                          <a:cs typeface="+mn-cs"/>
                        </a:rPr>
                        <a:t>Study on 5G Timing Resiliency and TSC &amp; URLLC enhancements</a:t>
                      </a:r>
                      <a:endParaRPr lang="en-US"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Sep, 2022</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200" b="1">
                          <a:effectLst/>
                        </a:rPr>
                        <a:t>SP-211634</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27699">
                <a:tc>
                  <a:txBody>
                    <a:bodyPr/>
                    <a:lstStyle/>
                    <a:p>
                      <a:r>
                        <a:rPr lang="en-US" sz="1200" b="1" kern="1200">
                          <a:solidFill>
                            <a:schemeClr val="lt1"/>
                          </a:solidFill>
                          <a:effectLst/>
                          <a:latin typeface="+mn-lt"/>
                          <a:ea typeface="+mn-ea"/>
                          <a:cs typeface="+mn-cs"/>
                        </a:rPr>
                        <a:t>TRS_URLLC</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a:solidFill>
                            <a:schemeClr val="lt1"/>
                          </a:solidFill>
                          <a:effectLst/>
                          <a:latin typeface="+mn-lt"/>
                          <a:ea typeface="+mn-ea"/>
                          <a:cs typeface="+mn-cs"/>
                        </a:rPr>
                        <a:t>5G Timing Resiliency and TSC &amp; URLLC enhancements</a:t>
                      </a:r>
                      <a:endParaRPr lang="en-US"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95%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June, 2023 </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200" b="1" dirty="0">
                          <a:effectLst/>
                        </a:rPr>
                        <a:t>SP-230107</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80922871"/>
                  </a:ext>
                </a:extLst>
              </a:tr>
            </a:tbl>
          </a:graphicData>
        </a:graphic>
      </p:graphicFrame>
    </p:spTree>
    <p:extLst>
      <p:ext uri="{BB962C8B-B14F-4D97-AF65-F5344CB8AC3E}">
        <p14:creationId xmlns:p14="http://schemas.microsoft.com/office/powerpoint/2010/main" val="155675734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(19/29)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628900"/>
            <a:ext cx="8554481" cy="359142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SA#99:</a:t>
            </a:r>
          </a:p>
          <a:p>
            <a:pPr lvl="1">
              <a:spcBef>
                <a:spcPts val="0"/>
              </a:spcBef>
              <a:spcAft>
                <a:spcPts val="0"/>
              </a:spcAft>
            </a:pPr>
            <a:r>
              <a:rPr lang="en-US" sz="1400" kern="0" dirty="0"/>
              <a:t>Normative Phase work progress to 100%.</a:t>
            </a:r>
          </a:p>
          <a:p>
            <a:pPr lvl="1">
              <a:spcBef>
                <a:spcPts val="0"/>
              </a:spcBef>
              <a:spcAft>
                <a:spcPts val="0"/>
              </a:spcAft>
            </a:pPr>
            <a:r>
              <a:rPr lang="en-US" sz="1400" kern="0" dirty="0"/>
              <a:t>12 CRs approved, 1 </a:t>
            </a:r>
            <a:r>
              <a:rPr lang="en-US" sz="1400" kern="0" dirty="0" err="1"/>
              <a:t>SoH</a:t>
            </a:r>
            <a:r>
              <a:rPr lang="en-US" sz="1400" kern="0" dirty="0"/>
              <a:t> with agreed WF w.r.t. CAG location restriction</a:t>
            </a:r>
            <a:endParaRPr lang="en-US" altLang="ko-KR" sz="140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sz="1400" kern="0" dirty="0"/>
              <a:t>1 new LS (S2-2308158) to RAN3 on IAB-node deauthorization handling</a:t>
            </a:r>
          </a:p>
          <a:p>
            <a:pPr lvl="1">
              <a:spcBef>
                <a:spcPts val="0"/>
              </a:spcBef>
              <a:spcAft>
                <a:spcPts val="300"/>
              </a:spcAft>
            </a:pPr>
            <a:r>
              <a:rPr lang="en-US" sz="1400" kern="0" dirty="0"/>
              <a:t>Pending response from RAN2/3.</a:t>
            </a:r>
          </a:p>
          <a:p>
            <a:pPr>
              <a:spcBef>
                <a:spcPts val="0"/>
              </a:spcBef>
              <a:spcAft>
                <a:spcPts val="0"/>
              </a:spcAft>
            </a:pPr>
            <a:r>
              <a:rPr lang="de-DE" sz="1800" b="1" kern="0" dirty="0"/>
              <a:t>Next steps:</a:t>
            </a:r>
          </a:p>
          <a:p>
            <a:pPr lvl="1">
              <a:spcBef>
                <a:spcPts val="0"/>
              </a:spcBef>
              <a:spcAft>
                <a:spcPts val="0"/>
              </a:spcAft>
            </a:pPr>
            <a:r>
              <a:rPr lang="en-US" sz="1400" kern="0" dirty="0"/>
              <a:t>Maintenance including alignment based on inputs from other WGs</a:t>
            </a:r>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2926332893"/>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1774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87661">
                <a:tc>
                  <a:txBody>
                    <a:bodyPr/>
                    <a:lstStyle/>
                    <a:p>
                      <a:r>
                        <a:rPr lang="en-GB" altLang="zh-CN" sz="1200" b="1" i="0" u="none" strike="noStrike" kern="1200">
                          <a:solidFill>
                            <a:schemeClr val="bg1"/>
                          </a:solidFill>
                          <a:effectLst/>
                          <a:latin typeface="Calibri" panose="020F0502020204030204" pitchFamily="34" charset="0"/>
                          <a:ea typeface="+mn-ea"/>
                          <a:cs typeface="+mn-cs"/>
                        </a:rPr>
                        <a:t>FS_VMR</a:t>
                      </a:r>
                      <a:endParaRPr lang="en-US" sz="1200" b="1" i="0" u="none" strike="noStrike" kern="120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i="0" u="none" strike="noStrike" kern="1200">
                          <a:solidFill>
                            <a:schemeClr val="bg1"/>
                          </a:solidFill>
                          <a:effectLst/>
                          <a:latin typeface="Calibri" panose="020F0502020204030204" pitchFamily="34" charset="0"/>
                          <a:ea typeface="+mn-ea"/>
                          <a:cs typeface="+mn-cs"/>
                        </a:rPr>
                        <a:t>Study on Vehicle Mounted Relays</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SP-211636</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287661">
                <a:tc>
                  <a:txBody>
                    <a:bodyPr/>
                    <a:lstStyle/>
                    <a:p>
                      <a:r>
                        <a:rPr lang="en-US" sz="1200" b="1" i="0" u="none" strike="noStrike" kern="1200">
                          <a:solidFill>
                            <a:schemeClr val="bg1"/>
                          </a:solidFill>
                          <a:effectLst/>
                          <a:latin typeface="Calibri" panose="020F0502020204030204" pitchFamily="34" charset="0"/>
                          <a:ea typeface="+mn-ea"/>
                          <a:cs typeface="+mn-cs"/>
                        </a:rPr>
                        <a:t>VMR_ARCH</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kern="1200">
                          <a:solidFill>
                            <a:schemeClr val="bg1"/>
                          </a:solidFill>
                          <a:effectLst/>
                          <a:latin typeface="Calibri" panose="020F0502020204030204" pitchFamily="34" charset="0"/>
                          <a:ea typeface="+mn-ea"/>
                          <a:cs typeface="+mn-cs"/>
                        </a:rPr>
                        <a:t>Architecture Enhancements for Vehicle Mounted Relays</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40%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dirty="0">
                          <a:ln>
                            <a:noFill/>
                          </a:ln>
                          <a:solidFill>
                            <a:prstClr val="white"/>
                          </a:solidFill>
                          <a:effectLst/>
                          <a:uLnTx/>
                          <a:uFillTx/>
                          <a:latin typeface="+mn-lt"/>
                          <a:ea typeface="+mn-ea"/>
                          <a:cs typeface="+mn-cs"/>
                        </a:rPr>
                        <a:t>SP-230105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95366737"/>
                  </a:ext>
                </a:extLst>
              </a:tr>
            </a:tbl>
          </a:graphicData>
        </a:graphic>
      </p:graphicFrame>
    </p:spTree>
    <p:extLst>
      <p:ext uri="{BB962C8B-B14F-4D97-AF65-F5344CB8AC3E}">
        <p14:creationId xmlns:p14="http://schemas.microsoft.com/office/powerpoint/2010/main" val="285155805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(20/29)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47006" y="2703510"/>
            <a:ext cx="8554481" cy="3548284"/>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SA#99:</a:t>
            </a:r>
            <a:endParaRPr lang="de-DE" altLang="de-DE" sz="1800" b="1" kern="0" dirty="0">
              <a:solidFill>
                <a:srgbClr val="FF0000"/>
              </a:solidFill>
            </a:endParaRPr>
          </a:p>
          <a:p>
            <a:pPr marL="628650" lvl="1" indent="-342900">
              <a:buFont typeface="Symbol" panose="05050102010706020507" pitchFamily="18" charset="2"/>
              <a:buChar char=""/>
            </a:pPr>
            <a:r>
              <a:rPr lang="fr-FR" altLang="zh-CN" sz="1400" dirty="0">
                <a:latin typeface="Calibri" panose="020F0502020204030204" pitchFamily="34" charset="0"/>
              </a:rPr>
              <a:t>13 </a:t>
            </a:r>
            <a:r>
              <a:rPr lang="fr-FR" altLang="zh-CN" sz="1400" dirty="0" err="1">
                <a:latin typeface="Calibri" panose="020F0502020204030204" pitchFamily="34" charset="0"/>
              </a:rPr>
              <a:t>CRs</a:t>
            </a:r>
            <a:r>
              <a:rPr lang="fr-FR" altLang="zh-CN" sz="1400" dirty="0">
                <a:latin typeface="Calibri" panose="020F0502020204030204" pitchFamily="34" charset="0"/>
              </a:rPr>
              <a:t> (8 </a:t>
            </a:r>
            <a:r>
              <a:rPr lang="fr-FR" altLang="zh-CN" sz="1400" dirty="0" err="1">
                <a:latin typeface="Calibri" panose="020F0502020204030204" pitchFamily="34" charset="0"/>
              </a:rPr>
              <a:t>CRs</a:t>
            </a:r>
            <a:r>
              <a:rPr lang="fr-FR" altLang="zh-CN" sz="1400" dirty="0">
                <a:latin typeface="Calibri" panose="020F0502020204030204" pitchFamily="34" charset="0"/>
              </a:rPr>
              <a:t> to TS 23.316, 1 CR to TS 23.501, 2 </a:t>
            </a:r>
            <a:r>
              <a:rPr lang="fr-FR" altLang="zh-CN" sz="1400" dirty="0" err="1">
                <a:latin typeface="Calibri" panose="020F0502020204030204" pitchFamily="34" charset="0"/>
              </a:rPr>
              <a:t>CRs</a:t>
            </a:r>
            <a:r>
              <a:rPr lang="fr-FR" altLang="zh-CN" sz="1400" dirty="0">
                <a:latin typeface="Calibri" panose="020F0502020204030204" pitchFamily="34" charset="0"/>
              </a:rPr>
              <a:t> to TS 23.502, 2 </a:t>
            </a:r>
            <a:r>
              <a:rPr lang="fr-FR" altLang="zh-CN" sz="1400" dirty="0" err="1">
                <a:latin typeface="Calibri" panose="020F0502020204030204" pitchFamily="34" charset="0"/>
              </a:rPr>
              <a:t>CRs</a:t>
            </a:r>
            <a:r>
              <a:rPr lang="fr-FR" altLang="zh-CN" sz="1400" dirty="0">
                <a:latin typeface="Calibri" panose="020F0502020204030204" pitchFamily="34" charset="0"/>
              </a:rPr>
              <a:t> to TS 23.503) </a:t>
            </a:r>
            <a:r>
              <a:rPr lang="fr-FR" altLang="zh-CN" sz="1400" dirty="0" err="1">
                <a:latin typeface="Calibri" panose="020F0502020204030204" pitchFamily="34" charset="0"/>
              </a:rPr>
              <a:t>were</a:t>
            </a:r>
            <a:r>
              <a:rPr lang="fr-FR" altLang="zh-CN" sz="1400" dirty="0">
                <a:latin typeface="Calibri" panose="020F0502020204030204" pitchFamily="34" charset="0"/>
              </a:rPr>
              <a:t> </a:t>
            </a:r>
            <a:r>
              <a:rPr lang="fr-FR" altLang="zh-CN" sz="1400" dirty="0" err="1">
                <a:latin typeface="Calibri" panose="020F0502020204030204" pitchFamily="34" charset="0"/>
              </a:rPr>
              <a:t>agreed</a:t>
            </a:r>
            <a:r>
              <a:rPr lang="fr-FR" altLang="zh-CN" sz="1400" dirty="0">
                <a:latin typeface="Calibri" panose="020F0502020204030204" pitchFamily="34" charset="0"/>
              </a:rPr>
              <a:t>. </a:t>
            </a:r>
          </a:p>
          <a:p>
            <a:pPr lvl="1">
              <a:spcBef>
                <a:spcPts val="0"/>
              </a:spcBef>
              <a:spcAft>
                <a:spcPts val="0"/>
              </a:spcAft>
            </a:pPr>
            <a:endParaRPr lang="en-US" sz="1200" kern="0" dirty="0">
              <a:ea typeface="+mn-ea"/>
              <a:cs typeface="+mn-cs"/>
            </a:endParaRPr>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0"/>
              </a:spcAft>
            </a:pPr>
            <a:r>
              <a:rPr lang="en-US" sz="1400" kern="0" dirty="0"/>
              <a:t>Small impacts to NGAP</a:t>
            </a:r>
          </a:p>
          <a:p>
            <a:pPr marL="457200" lvl="1" indent="0">
              <a:spcBef>
                <a:spcPts val="0"/>
              </a:spcBef>
              <a:spcAft>
                <a:spcPts val="0"/>
              </a:spcAft>
              <a:buNone/>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dirty="0">
                <a:latin typeface="Calibri" panose="020F0502020204030204" pitchFamily="34" charset="0"/>
              </a:rPr>
              <a:t>LS to send to BBF / </a:t>
            </a:r>
            <a:r>
              <a:rPr lang="en-US" sz="1400" dirty="0" err="1">
                <a:latin typeface="Calibri" panose="020F0502020204030204" pitchFamily="34" charset="0"/>
              </a:rPr>
              <a:t>CableLabs</a:t>
            </a:r>
            <a:endParaRPr lang="en-US" sz="1400" dirty="0">
              <a:latin typeface="Calibri" panose="020F0502020204030204" pitchFamily="34" charset="0"/>
            </a:endParaRPr>
          </a:p>
          <a:p>
            <a:pPr lvl="1">
              <a:spcBef>
                <a:spcPts val="0"/>
              </a:spcBef>
              <a:spcAft>
                <a:spcPts val="0"/>
              </a:spcAft>
            </a:pPr>
            <a:r>
              <a:rPr lang="en-US" sz="1400" dirty="0">
                <a:latin typeface="Calibri" panose="020F0502020204030204" pitchFamily="34" charset="0"/>
              </a:rPr>
              <a:t>Maintenance work including handling feedback from CT groups and BBF / </a:t>
            </a:r>
            <a:r>
              <a:rPr lang="en-US" sz="1400" dirty="0" err="1">
                <a:latin typeface="Calibri" panose="020F0502020204030204" pitchFamily="34" charset="0"/>
              </a:rPr>
              <a:t>CableLabs</a:t>
            </a: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3743258505"/>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1188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43455">
                <a:tc>
                  <a:txBody>
                    <a:bodyPr/>
                    <a:lstStyle/>
                    <a:p>
                      <a:r>
                        <a:rPr lang="en-GB" sz="1200" b="1" kern="1200">
                          <a:solidFill>
                            <a:schemeClr val="lt1"/>
                          </a:solidFill>
                          <a:effectLst/>
                          <a:latin typeface="+mn-lt"/>
                          <a:ea typeface="+mn-ea"/>
                          <a:cs typeface="+mn-cs"/>
                        </a:rPr>
                        <a:t>FS_5WWC_Ph2 </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a:solidFill>
                            <a:schemeClr val="lt1"/>
                          </a:solidFill>
                          <a:effectLst/>
                          <a:latin typeface="+mn-lt"/>
                          <a:ea typeface="+mn-ea"/>
                          <a:cs typeface="+mn-cs"/>
                        </a:rPr>
                        <a:t>Study on the support for 5WWC</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Dec,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SP-220419</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43455">
                <a:tc>
                  <a:txBody>
                    <a:bodyPr/>
                    <a:lstStyle/>
                    <a:p>
                      <a:r>
                        <a:rPr lang="en-GB" sz="1200" b="1" kern="1200">
                          <a:solidFill>
                            <a:schemeClr val="lt1"/>
                          </a:solidFill>
                          <a:effectLst/>
                          <a:latin typeface="+mn-lt"/>
                          <a:ea typeface="+mn-ea"/>
                          <a:cs typeface="+mn-cs"/>
                        </a:rPr>
                        <a:t>5WWC_Ph2 </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a:solidFill>
                            <a:schemeClr val="lt1"/>
                          </a:solidFill>
                          <a:effectLst/>
                          <a:latin typeface="+mn-lt"/>
                          <a:ea typeface="+mn-ea"/>
                          <a:cs typeface="+mn-cs"/>
                        </a:rPr>
                        <a:t>Support for 5WWC, Phase 2</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 45%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kern="1200" noProof="0">
                          <a:solidFill>
                            <a:schemeClr val="lt1"/>
                          </a:solidFill>
                          <a:effectLst/>
                          <a:latin typeface="+mn-lt"/>
                          <a:ea typeface="+mn-ea"/>
                          <a:cs typeface="+mn-cs"/>
                          <a:sym typeface="Wingdings" panose="05000000000000000000" pitchFamily="2" charset="2"/>
                        </a:rPr>
                        <a:t>Mar</a:t>
                      </a:r>
                      <a:r>
                        <a:rPr lang="en-US" sz="1200" b="1" kern="1200" noProof="0">
                          <a:solidFill>
                            <a:schemeClr val="lt1"/>
                          </a:solidFill>
                          <a:effectLst/>
                          <a:latin typeface="+mn-lt"/>
                          <a:ea typeface="+mn-ea"/>
                          <a:cs typeface="+mn-cs"/>
                        </a:rPr>
                        <a:t>,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kern="1200" dirty="0">
                          <a:solidFill>
                            <a:schemeClr val="lt1"/>
                          </a:solidFill>
                          <a:effectLst/>
                          <a:latin typeface="+mn-lt"/>
                          <a:ea typeface="+mn-ea"/>
                          <a:cs typeface="+mn-cs"/>
                        </a:rPr>
                        <a:t>SP-230367</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685248740"/>
                  </a:ext>
                </a:extLst>
              </a:tr>
            </a:tbl>
          </a:graphicData>
        </a:graphic>
      </p:graphicFrame>
    </p:spTree>
    <p:extLst>
      <p:ext uri="{BB962C8B-B14F-4D97-AF65-F5344CB8AC3E}">
        <p14:creationId xmlns:p14="http://schemas.microsoft.com/office/powerpoint/2010/main" val="31827438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94075"/>
            <a:ext cx="6827838" cy="1143000"/>
          </a:xfrm>
        </p:spPr>
        <p:txBody>
          <a:bodyPr/>
          <a:lstStyle/>
          <a:p>
            <a:r>
              <a:rPr lang="de-DE" altLang="de-DE" b="1" dirty="0"/>
              <a:t>1) General Aspects (3/7)</a:t>
            </a:r>
          </a:p>
        </p:txBody>
      </p:sp>
      <p:sp>
        <p:nvSpPr>
          <p:cNvPr id="3075" name="Content Placeholder 2"/>
          <p:cNvSpPr>
            <a:spLocks noGrp="1"/>
          </p:cNvSpPr>
          <p:nvPr>
            <p:ph idx="1"/>
          </p:nvPr>
        </p:nvSpPr>
        <p:spPr>
          <a:xfrm>
            <a:off x="482600" y="1307592"/>
            <a:ext cx="8229600" cy="4892836"/>
          </a:xfrm>
        </p:spPr>
        <p:txBody>
          <a:bodyPr/>
          <a:lstStyle/>
          <a:p>
            <a:pPr>
              <a:lnSpc>
                <a:spcPct val="80000"/>
              </a:lnSpc>
              <a:buFontTx/>
              <a:buNone/>
            </a:pPr>
            <a:r>
              <a:rPr lang="en-GB" altLang="ko-KR" sz="2400" u="sng" dirty="0">
                <a:latin typeface="Arial" panose="020B0604020202020204" pitchFamily="34" charset="0"/>
                <a:ea typeface="Gulim" panose="020B0600000101010101" pitchFamily="34" charset="-127"/>
              </a:rPr>
              <a:t>Statistics</a:t>
            </a:r>
            <a:r>
              <a:rPr lang="en-US" altLang="de-DE" sz="2400" u="sng" dirty="0">
                <a:latin typeface="Arial" panose="020B0604020202020204" pitchFamily="34" charset="0"/>
              </a:rPr>
              <a:t> at SA WG2 #156-e</a:t>
            </a:r>
            <a:r>
              <a:rPr lang="en-US" altLang="de-DE" sz="1800" u="sng" dirty="0">
                <a:latin typeface="Arial" panose="020B0604020202020204" pitchFamily="34" charset="0"/>
              </a:rPr>
              <a:t> </a:t>
            </a:r>
            <a:r>
              <a:rPr lang="en-US" altLang="de-DE" sz="1200" u="sng" dirty="0">
                <a:latin typeface="Arial" panose="020B0604020202020204" pitchFamily="34" charset="0"/>
              </a:rPr>
              <a:t>(</a:t>
            </a:r>
            <a:r>
              <a:rPr lang="en-GB" altLang="de-DE" sz="1200" u="sng" dirty="0">
                <a:latin typeface="Arial" panose="020B0604020202020204" pitchFamily="34" charset="0"/>
              </a:rPr>
              <a:t>17 - 21 April 2023, Electronic</a:t>
            </a:r>
            <a:r>
              <a:rPr lang="en-US" altLang="de-DE" sz="1200" u="sng" dirty="0">
                <a:latin typeface="Arial" panose="020B0604020202020204" pitchFamily="34" charset="0"/>
              </a:rPr>
              <a:t>)</a:t>
            </a:r>
            <a:r>
              <a:rPr lang="en-US" altLang="de-DE" sz="1400" u="sng" dirty="0">
                <a:latin typeface="Arial" panose="020B0604020202020204" pitchFamily="34" charset="0"/>
              </a:rPr>
              <a:t>:</a:t>
            </a:r>
            <a:endParaRPr lang="en-US" altLang="de-DE" sz="1800" u="sng" dirty="0">
              <a:latin typeface="Arial" panose="020B0604020202020204" pitchFamily="34" charset="0"/>
            </a:endParaRPr>
          </a:p>
          <a:p>
            <a:pPr>
              <a:lnSpc>
                <a:spcPct val="80000"/>
              </a:lnSpc>
            </a:pPr>
            <a:r>
              <a:rPr lang="en-GB" altLang="ko-KR" sz="1800" dirty="0">
                <a:solidFill>
                  <a:srgbClr val="FF0000"/>
                </a:solidFill>
                <a:latin typeface="Arial" panose="020B0604020202020204" pitchFamily="34" charset="0"/>
                <a:ea typeface="Gulim" panose="020B0600000101010101" pitchFamily="34" charset="-127"/>
              </a:rPr>
              <a:t>425</a:t>
            </a:r>
            <a:r>
              <a:rPr lang="en-GB" altLang="ko-KR" sz="1800" dirty="0">
                <a:solidFill>
                  <a:srgbClr val="000000"/>
                </a:solidFill>
                <a:latin typeface="Arial" panose="020B0604020202020204" pitchFamily="34" charset="0"/>
                <a:ea typeface="Gulim" panose="020B0600000101010101" pitchFamily="34" charset="-127"/>
              </a:rPr>
              <a:t> delegates ‘attended’ (</a:t>
            </a:r>
            <a:r>
              <a:rPr lang="en-GB" altLang="ko-KR" sz="1800" i="1" dirty="0">
                <a:solidFill>
                  <a:srgbClr val="000000"/>
                </a:solidFill>
                <a:latin typeface="Arial" panose="020B0604020202020204" pitchFamily="34" charset="0"/>
                <a:ea typeface="Gulim" panose="020B0600000101010101" pitchFamily="34" charset="-127"/>
              </a:rPr>
              <a:t>checked-in</a:t>
            </a:r>
            <a:r>
              <a:rPr lang="en-GB" altLang="ko-KR" sz="1800" dirty="0">
                <a:solidFill>
                  <a:srgbClr val="000000"/>
                </a:solidFill>
                <a:latin typeface="Arial" panose="020B0604020202020204" pitchFamily="34" charset="0"/>
                <a:ea typeface="Gulim" panose="020B0600000101010101" pitchFamily="34" charset="-127"/>
              </a:rPr>
              <a:t>) for </a:t>
            </a:r>
            <a:r>
              <a:rPr lang="en-GB" altLang="ko-KR" sz="1800" dirty="0">
                <a:solidFill>
                  <a:srgbClr val="FF0000"/>
                </a:solidFill>
                <a:latin typeface="Arial" panose="020B0604020202020204" pitchFamily="34" charset="0"/>
                <a:ea typeface="Gulim" panose="020B0600000101010101" pitchFamily="34" charset="-127"/>
              </a:rPr>
              <a:t>SA WG2 #156-e</a:t>
            </a:r>
          </a:p>
          <a:p>
            <a:pPr lvl="1">
              <a:lnSpc>
                <a:spcPct val="80000"/>
              </a:lnSpc>
            </a:pPr>
            <a:r>
              <a:rPr lang="en-US" altLang="ko-KR" sz="1400" dirty="0">
                <a:solidFill>
                  <a:srgbClr val="FF0000"/>
                </a:solidFill>
                <a:highlight>
                  <a:srgbClr val="FFFF00"/>
                </a:highlight>
                <a:latin typeface="Arial" panose="020B0604020202020204" pitchFamily="34" charset="0"/>
                <a:ea typeface="Gulim" panose="020B0600000101010101" pitchFamily="34" charset="-127"/>
                <a:cs typeface="Arial" panose="020B0604020202020204" pitchFamily="34" charset="0"/>
              </a:rPr>
              <a:t>~</a:t>
            </a:r>
            <a:r>
              <a:rPr lang="en-US" altLang="ko-KR" sz="1400" b="1" dirty="0">
                <a:solidFill>
                  <a:srgbClr val="FF0000"/>
                </a:solidFill>
                <a:highlight>
                  <a:srgbClr val="FFFF00"/>
                </a:highlight>
                <a:latin typeface="Arial" panose="020B0604020202020204" pitchFamily="34" charset="0"/>
                <a:ea typeface="Gulim" panose="020B0600000101010101" pitchFamily="34" charset="-127"/>
                <a:cs typeface="Arial" panose="020B0604020202020204" pitchFamily="34" charset="0"/>
              </a:rPr>
              <a:t>9300</a:t>
            </a:r>
            <a:r>
              <a:rPr lang="en-US" altLang="ko-KR" sz="1400" dirty="0">
                <a:solidFill>
                  <a:srgbClr val="FF0000"/>
                </a:solidFill>
                <a:highlight>
                  <a:srgbClr val="FFFF00"/>
                </a:highlight>
                <a:latin typeface="Arial" panose="020B0604020202020204" pitchFamily="34" charset="0"/>
                <a:ea typeface="Gulim" panose="020B0600000101010101" pitchFamily="34" charset="-127"/>
                <a:cs typeface="Arial" panose="020B0604020202020204" pitchFamily="34" charset="0"/>
              </a:rPr>
              <a:t> </a:t>
            </a:r>
            <a:r>
              <a:rPr lang="en-US" altLang="ko-KR" sz="1400" dirty="0">
                <a:highlight>
                  <a:srgbClr val="FFFF00"/>
                </a:highlight>
                <a:latin typeface="Arial" panose="020B0604020202020204" pitchFamily="34" charset="0"/>
                <a:ea typeface="Gulim" panose="020B0600000101010101" pitchFamily="34" charset="-127"/>
                <a:cs typeface="Arial" panose="020B0604020202020204" pitchFamily="34" charset="0"/>
              </a:rPr>
              <a:t>e-mails were sent to the list during the e-meeting</a:t>
            </a:r>
            <a:endParaRPr lang="en-GB" altLang="ko-KR" sz="1400" dirty="0">
              <a:highlight>
                <a:srgbClr val="FFFF00"/>
              </a:highlight>
              <a:latin typeface="Arial" panose="020B0604020202020204" pitchFamily="34" charset="0"/>
              <a:ea typeface="Gulim" panose="020B0600000101010101" pitchFamily="34" charset="-127"/>
              <a:cs typeface="Arial" panose="020B0604020202020204" pitchFamily="34" charset="0"/>
            </a:endParaRPr>
          </a:p>
          <a:p>
            <a:pPr lvl="1">
              <a:lnSpc>
                <a:spcPct val="80000"/>
              </a:lnSpc>
            </a:pPr>
            <a:r>
              <a:rPr lang="en-US" altLang="ko-KR" sz="1400" dirty="0">
                <a:solidFill>
                  <a:srgbClr val="FF0000"/>
                </a:solidFill>
                <a:latin typeface="Arial" panose="020B0604020202020204" pitchFamily="34" charset="0"/>
                <a:ea typeface="Gulim" panose="020B0600000101010101" pitchFamily="34" charset="-127"/>
                <a:cs typeface="Arial" panose="020B0604020202020204" pitchFamily="34" charset="0"/>
              </a:rPr>
              <a:t>1882</a:t>
            </a:r>
            <a:r>
              <a:rPr lang="en-US" altLang="ko-KR" sz="1400" dirty="0">
                <a:latin typeface="Arial" panose="020B0604020202020204" pitchFamily="34" charset="0"/>
                <a:ea typeface="Gulim" panose="020B0600000101010101" pitchFamily="34" charset="-127"/>
                <a:cs typeface="Arial" panose="020B0604020202020204" pitchFamily="34" charset="0"/>
              </a:rPr>
              <a:t> documents </a:t>
            </a:r>
            <a:r>
              <a:rPr lang="en-US" altLang="ko-KR" sz="1400" dirty="0">
                <a:latin typeface="Arial" panose="020B0604020202020204" pitchFamily="34" charset="0"/>
                <a:ea typeface="Gulim" panose="020B0600000101010101" pitchFamily="34" charset="-127"/>
              </a:rPr>
              <a:t>(including revisions)</a:t>
            </a:r>
            <a:r>
              <a:rPr lang="en-US" altLang="ko-KR" sz="1400" dirty="0">
                <a:latin typeface="Arial" panose="020B0604020202020204" pitchFamily="34" charset="0"/>
                <a:ea typeface="Gulim" panose="020B0600000101010101" pitchFamily="34" charset="-127"/>
                <a:cs typeface="Arial" panose="020B0604020202020204" pitchFamily="34" charset="0"/>
              </a:rPr>
              <a:t>, (</a:t>
            </a:r>
            <a:r>
              <a:rPr lang="en-GB" altLang="ko-KR" sz="1400" dirty="0">
                <a:solidFill>
                  <a:srgbClr val="2A6EA8"/>
                </a:solidFill>
                <a:latin typeface="Arial" panose="020B0604020202020204" pitchFamily="34" charset="0"/>
                <a:ea typeface="Gulim" panose="020B0600000101010101" pitchFamily="34" charset="-127"/>
                <a:cs typeface="Arial" panose="020B0604020202020204" pitchFamily="34" charset="0"/>
              </a:rPr>
              <a:t>335 </a:t>
            </a:r>
            <a:r>
              <a:rPr lang="en-US" altLang="ko-KR" sz="1400" dirty="0">
                <a:solidFill>
                  <a:srgbClr val="2A6EA8"/>
                </a:solidFill>
                <a:latin typeface="Arial" panose="020B0604020202020204" pitchFamily="34" charset="0"/>
                <a:ea typeface="Gulim" panose="020B0600000101010101" pitchFamily="34" charset="-127"/>
                <a:cs typeface="Arial" panose="020B0604020202020204" pitchFamily="34" charset="0"/>
              </a:rPr>
              <a:t>documents</a:t>
            </a:r>
            <a:r>
              <a:rPr lang="en-US" altLang="ko-KR" sz="1400" dirty="0">
                <a:solidFill>
                  <a:srgbClr val="2A6EA8"/>
                </a:solidFill>
                <a:latin typeface="Arial" panose="020B0604020202020204" pitchFamily="34" charset="0"/>
                <a:ea typeface="Gulim" panose="020B0600000101010101" pitchFamily="34" charset="-127"/>
              </a:rPr>
              <a:t> were not handled</a:t>
            </a:r>
            <a:r>
              <a:rPr lang="en-US" altLang="ko-KR" sz="1400" dirty="0">
                <a:latin typeface="Arial" panose="020B0604020202020204" pitchFamily="34" charset="0"/>
                <a:ea typeface="Gulim" panose="020B0600000101010101" pitchFamily="34" charset="-127"/>
              </a:rPr>
              <a:t>) including:</a:t>
            </a:r>
          </a:p>
          <a:p>
            <a:pPr lvl="2">
              <a:lnSpc>
                <a:spcPct val="80000"/>
              </a:lnSpc>
            </a:pPr>
            <a:r>
              <a:rPr lang="en-GB" altLang="ko-KR" sz="1200" dirty="0">
                <a:solidFill>
                  <a:srgbClr val="FF0000"/>
                </a:solidFill>
                <a:latin typeface="Arial" panose="020B0604020202020204" pitchFamily="34" charset="0"/>
                <a:ea typeface="Gulim" panose="020B0600000101010101" pitchFamily="34" charset="-127"/>
              </a:rPr>
              <a:t>1545</a:t>
            </a:r>
            <a:r>
              <a:rPr lang="en-GB" altLang="ko-KR" sz="1200" dirty="0">
                <a:solidFill>
                  <a:srgbClr val="000000"/>
                </a:solidFill>
                <a:latin typeface="Arial" panose="020B0604020202020204" pitchFamily="34" charset="0"/>
                <a:ea typeface="Gulim" panose="020B0600000101010101" pitchFamily="34" charset="-127"/>
              </a:rPr>
              <a:t> </a:t>
            </a:r>
            <a:r>
              <a:rPr lang="en-US" altLang="ko-KR" sz="1200" dirty="0">
                <a:latin typeface="Arial" panose="020B0604020202020204" pitchFamily="34" charset="0"/>
                <a:ea typeface="Gulim" panose="020B0600000101010101" pitchFamily="34" charset="-127"/>
              </a:rPr>
              <a:t>CRs (including revisions)</a:t>
            </a:r>
          </a:p>
          <a:p>
            <a:pPr lvl="2">
              <a:lnSpc>
                <a:spcPct val="80000"/>
              </a:lnSpc>
            </a:pPr>
            <a:r>
              <a:rPr lang="en-US" altLang="ko-KR" sz="1200" dirty="0">
                <a:latin typeface="Arial" panose="020B0604020202020204" pitchFamily="34" charset="0"/>
                <a:ea typeface="Gulim" panose="020B0600000101010101" pitchFamily="34" charset="-127"/>
              </a:rPr>
              <a:t>  </a:t>
            </a:r>
            <a:r>
              <a:rPr lang="en-US" altLang="ko-KR" sz="1200" dirty="0">
                <a:solidFill>
                  <a:srgbClr val="FF0000"/>
                </a:solidFill>
                <a:latin typeface="Arial" panose="020B0604020202020204" pitchFamily="34" charset="0"/>
                <a:ea typeface="Gulim" panose="020B0600000101010101" pitchFamily="34" charset="-127"/>
              </a:rPr>
              <a:t>83</a:t>
            </a:r>
            <a:r>
              <a:rPr lang="en-US" altLang="ko-KR" sz="1200" dirty="0">
                <a:latin typeface="Arial" panose="020B0604020202020204" pitchFamily="34" charset="0"/>
                <a:ea typeface="Gulim" panose="020B0600000101010101" pitchFamily="34" charset="-127"/>
              </a:rPr>
              <a:t> Incoming LSs, of which </a:t>
            </a:r>
            <a:r>
              <a:rPr lang="en-GB" altLang="ko-KR" sz="1200" dirty="0">
                <a:solidFill>
                  <a:srgbClr val="FF0000"/>
                </a:solidFill>
                <a:latin typeface="Arial" panose="020B0604020202020204" pitchFamily="34" charset="0"/>
                <a:ea typeface="Gulim" panose="020B0600000101010101" pitchFamily="34" charset="-127"/>
              </a:rPr>
              <a:t>22</a:t>
            </a:r>
            <a:r>
              <a:rPr lang="en-GB" altLang="ko-KR" sz="1200" dirty="0">
                <a:solidFill>
                  <a:srgbClr val="000000"/>
                </a:solidFill>
                <a:latin typeface="Arial" panose="020B0604020202020204" pitchFamily="34" charset="0"/>
                <a:ea typeface="Gulim" panose="020B0600000101010101" pitchFamily="34" charset="-127"/>
              </a:rPr>
              <a:t> </a:t>
            </a:r>
            <a:r>
              <a:rPr lang="en-US" altLang="ko-KR" sz="1200" dirty="0">
                <a:latin typeface="Arial" panose="020B0604020202020204" pitchFamily="34" charset="0"/>
                <a:ea typeface="Gulim" panose="020B0600000101010101" pitchFamily="34" charset="-127"/>
              </a:rPr>
              <a:t>were postponed</a:t>
            </a:r>
          </a:p>
          <a:p>
            <a:pPr lvl="2">
              <a:lnSpc>
                <a:spcPct val="80000"/>
              </a:lnSpc>
            </a:pPr>
            <a:r>
              <a:rPr lang="de-DE" altLang="ko-KR" sz="1200" dirty="0">
                <a:solidFill>
                  <a:srgbClr val="FF0000"/>
                </a:solidFill>
                <a:latin typeface="Arial" panose="020B0604020202020204" pitchFamily="34" charset="0"/>
                <a:ea typeface="Gulim" panose="020B0600000101010101" pitchFamily="34" charset="-127"/>
              </a:rPr>
              <a:t>  25</a:t>
            </a:r>
            <a:r>
              <a:rPr lang="de-DE" altLang="ko-KR" sz="1200" dirty="0">
                <a:latin typeface="Arial" panose="020B0604020202020204" pitchFamily="34" charset="0"/>
                <a:ea typeface="Gulim" panose="020B0600000101010101" pitchFamily="34" charset="-127"/>
              </a:rPr>
              <a:t> </a:t>
            </a:r>
            <a:r>
              <a:rPr lang="en-US" altLang="ko-KR" sz="1200" dirty="0">
                <a:latin typeface="Arial" panose="020B0604020202020204" pitchFamily="34" charset="0"/>
                <a:ea typeface="Gulim" panose="020B0600000101010101" pitchFamily="34" charset="-127"/>
              </a:rPr>
              <a:t>Outgoing LSs Approved</a:t>
            </a:r>
          </a:p>
          <a:p>
            <a:pPr lvl="1">
              <a:lnSpc>
                <a:spcPct val="80000"/>
              </a:lnSpc>
            </a:pPr>
            <a:r>
              <a:rPr lang="en-GB" altLang="ko-KR" sz="1400" dirty="0">
                <a:solidFill>
                  <a:srgbClr val="000000"/>
                </a:solidFill>
                <a:latin typeface="Arial" panose="020B0604020202020204" pitchFamily="34" charset="0"/>
                <a:ea typeface="Gulim" panose="020B0600000101010101" pitchFamily="34" charset="-127"/>
              </a:rPr>
              <a:t>  </a:t>
            </a:r>
            <a:r>
              <a:rPr lang="en-GB" altLang="ko-KR" sz="1400" dirty="0">
                <a:solidFill>
                  <a:srgbClr val="FF0000"/>
                </a:solidFill>
                <a:latin typeface="Arial" panose="020B0604020202020204" pitchFamily="34" charset="0"/>
                <a:ea typeface="Gulim" panose="020B0600000101010101" pitchFamily="34" charset="-127"/>
              </a:rPr>
              <a:t>129</a:t>
            </a:r>
            <a:r>
              <a:rPr lang="en-GB" altLang="ko-KR" sz="1400" dirty="0">
                <a:solidFill>
                  <a:srgbClr val="000000"/>
                </a:solidFill>
                <a:latin typeface="Arial" panose="020B0604020202020204" pitchFamily="34" charset="0"/>
                <a:ea typeface="Gulim" panose="020B0600000101010101" pitchFamily="34" charset="-127"/>
              </a:rPr>
              <a:t> other </a:t>
            </a:r>
            <a:r>
              <a:rPr lang="en-US" altLang="ko-KR" sz="1400" dirty="0">
                <a:latin typeface="Arial" panose="020B0604020202020204" pitchFamily="34" charset="0"/>
                <a:ea typeface="Gulim" panose="020B0600000101010101" pitchFamily="34" charset="-127"/>
                <a:cs typeface="Arial" panose="020B0604020202020204" pitchFamily="34" charset="0"/>
              </a:rPr>
              <a:t>documents</a:t>
            </a:r>
            <a:r>
              <a:rPr lang="en-US" altLang="ko-KR" sz="1400" dirty="0">
                <a:latin typeface="Arial" panose="020B0604020202020204" pitchFamily="34" charset="0"/>
                <a:ea typeface="Gulim" panose="020B0600000101010101" pitchFamily="34" charset="-127"/>
              </a:rPr>
              <a:t> postponed </a:t>
            </a:r>
          </a:p>
          <a:p>
            <a:pPr>
              <a:lnSpc>
                <a:spcPct val="80000"/>
              </a:lnSpc>
            </a:pPr>
            <a:r>
              <a:rPr lang="en-US" altLang="ko-KR" sz="1800" dirty="0">
                <a:latin typeface="Arial" panose="020B0604020202020204" pitchFamily="34" charset="0"/>
                <a:ea typeface="Gulim" panose="020B0600000101010101" pitchFamily="34" charset="-127"/>
              </a:rPr>
              <a:t> Total CRs agreed: </a:t>
            </a:r>
            <a:r>
              <a:rPr lang="de-DE" altLang="ko-KR" sz="1800" dirty="0">
                <a:solidFill>
                  <a:srgbClr val="FF0000"/>
                </a:solidFill>
                <a:latin typeface="Arial" panose="020B0604020202020204" pitchFamily="34" charset="0"/>
                <a:ea typeface="Gulim" panose="020B0600000101010101" pitchFamily="34" charset="-127"/>
              </a:rPr>
              <a:t>426 </a:t>
            </a:r>
            <a:r>
              <a:rPr lang="en-US" altLang="ko-KR" sz="1400" dirty="0">
                <a:latin typeface="Arial" panose="020B0604020202020204" pitchFamily="34" charset="0"/>
                <a:ea typeface="Gulim" panose="020B0600000101010101" pitchFamily="34" charset="-127"/>
              </a:rPr>
              <a:t>(of which </a:t>
            </a:r>
            <a:r>
              <a:rPr lang="en-US" altLang="ko-KR" sz="1400" b="1" dirty="0">
                <a:latin typeface="Arial" panose="020B0604020202020204" pitchFamily="34" charset="0"/>
                <a:ea typeface="Gulim" panose="020B0600000101010101" pitchFamily="34" charset="-127"/>
              </a:rPr>
              <a:t>108</a:t>
            </a:r>
            <a:r>
              <a:rPr lang="en-US" altLang="ko-KR" sz="1400" dirty="0">
                <a:latin typeface="Arial" panose="020B0604020202020204" pitchFamily="34" charset="0"/>
                <a:ea typeface="Gulim" panose="020B0600000101010101" pitchFamily="34" charset="-127"/>
              </a:rPr>
              <a:t> were further revised at SA2#157)</a:t>
            </a:r>
            <a:endParaRPr lang="de-DE" altLang="ko-KR" sz="1400" dirty="0">
              <a:solidFill>
                <a:srgbClr val="FF0000"/>
              </a:solidFill>
              <a:latin typeface="Arial" panose="020B0604020202020204" pitchFamily="34" charset="0"/>
              <a:ea typeface="Gulim" panose="020B0600000101010101" pitchFamily="34" charset="-127"/>
            </a:endParaRPr>
          </a:p>
          <a:p>
            <a:pPr>
              <a:lnSpc>
                <a:spcPct val="80000"/>
              </a:lnSpc>
              <a:buFontTx/>
              <a:buNone/>
            </a:pPr>
            <a:endParaRPr lang="en-US" altLang="ko-KR" sz="1000" b="1" dirty="0">
              <a:latin typeface="Arial" panose="020B0604020202020204" pitchFamily="34" charset="0"/>
              <a:ea typeface="Gulim" panose="020B0600000101010101" pitchFamily="34" charset="-127"/>
            </a:endParaRPr>
          </a:p>
          <a:p>
            <a:pPr>
              <a:lnSpc>
                <a:spcPct val="80000"/>
              </a:lnSpc>
              <a:buFontTx/>
              <a:buNone/>
            </a:pPr>
            <a:r>
              <a:rPr lang="en-GB" altLang="ko-KR" sz="2400" u="sng" dirty="0">
                <a:latin typeface="Arial" panose="020B0604020202020204" pitchFamily="34" charset="0"/>
                <a:ea typeface="Gulim" panose="020B0600000101010101" pitchFamily="34" charset="-127"/>
              </a:rPr>
              <a:t>Statistics</a:t>
            </a:r>
            <a:r>
              <a:rPr lang="en-US" altLang="de-DE" sz="2400" u="sng" dirty="0">
                <a:latin typeface="Arial" panose="020B0604020202020204" pitchFamily="34" charset="0"/>
              </a:rPr>
              <a:t> at SA WG2 #157</a:t>
            </a:r>
            <a:r>
              <a:rPr lang="en-US" altLang="de-DE" sz="1800" u="sng" dirty="0">
                <a:latin typeface="Arial" panose="020B0604020202020204" pitchFamily="34" charset="0"/>
              </a:rPr>
              <a:t> </a:t>
            </a:r>
            <a:r>
              <a:rPr lang="en-US" altLang="de-DE" sz="1200" u="sng" dirty="0">
                <a:latin typeface="Arial" panose="020B0604020202020204" pitchFamily="34" charset="0"/>
              </a:rPr>
              <a:t>(22 - 26 May, 2023)</a:t>
            </a:r>
            <a:r>
              <a:rPr lang="en-US" altLang="de-DE" sz="1400" u="sng" dirty="0">
                <a:latin typeface="Arial" panose="020B0604020202020204" pitchFamily="34" charset="0"/>
              </a:rPr>
              <a:t>:</a:t>
            </a:r>
            <a:endParaRPr lang="en-US" altLang="de-DE" sz="1800" u="sng" dirty="0">
              <a:latin typeface="Arial" panose="020B0604020202020204" pitchFamily="34" charset="0"/>
            </a:endParaRPr>
          </a:p>
          <a:p>
            <a:pPr>
              <a:lnSpc>
                <a:spcPct val="80000"/>
              </a:lnSpc>
            </a:pPr>
            <a:r>
              <a:rPr lang="en-GB" altLang="ko-KR" sz="1800" dirty="0">
                <a:solidFill>
                  <a:srgbClr val="FF0000"/>
                </a:solidFill>
                <a:latin typeface="Arial" panose="020B0604020202020204" pitchFamily="34" charset="0"/>
                <a:ea typeface="Gulim" panose="020B0600000101010101" pitchFamily="34" charset="-127"/>
              </a:rPr>
              <a:t>315</a:t>
            </a:r>
            <a:r>
              <a:rPr lang="en-GB" altLang="ko-KR" sz="1800" dirty="0">
                <a:solidFill>
                  <a:srgbClr val="000000"/>
                </a:solidFill>
                <a:latin typeface="Arial" panose="020B0604020202020204" pitchFamily="34" charset="0"/>
                <a:ea typeface="Gulim" panose="020B0600000101010101" pitchFamily="34" charset="-127"/>
              </a:rPr>
              <a:t> delegates ‘attended’ (</a:t>
            </a:r>
            <a:r>
              <a:rPr lang="en-GB" altLang="ko-KR" sz="1800" i="1" dirty="0">
                <a:solidFill>
                  <a:srgbClr val="000000"/>
                </a:solidFill>
                <a:latin typeface="Arial" panose="020B0604020202020204" pitchFamily="34" charset="0"/>
                <a:ea typeface="Gulim" panose="020B0600000101010101" pitchFamily="34" charset="-127"/>
              </a:rPr>
              <a:t>checked-in</a:t>
            </a:r>
            <a:r>
              <a:rPr lang="en-GB" altLang="ko-KR" sz="1800" dirty="0">
                <a:solidFill>
                  <a:srgbClr val="000000"/>
                </a:solidFill>
                <a:latin typeface="Arial" panose="020B0604020202020204" pitchFamily="34" charset="0"/>
                <a:ea typeface="Gulim" panose="020B0600000101010101" pitchFamily="34" charset="-127"/>
              </a:rPr>
              <a:t>) for </a:t>
            </a:r>
            <a:r>
              <a:rPr lang="en-GB" altLang="ko-KR" sz="1800" dirty="0">
                <a:solidFill>
                  <a:srgbClr val="FF0000"/>
                </a:solidFill>
                <a:latin typeface="Arial" panose="020B0604020202020204" pitchFamily="34" charset="0"/>
                <a:ea typeface="Gulim" panose="020B0600000101010101" pitchFamily="34" charset="-127"/>
              </a:rPr>
              <a:t>SA WG2 #157</a:t>
            </a:r>
            <a:br>
              <a:rPr lang="en-GB" altLang="ko-KR" sz="1800" dirty="0">
                <a:solidFill>
                  <a:srgbClr val="FF0000"/>
                </a:solidFill>
                <a:latin typeface="Arial" panose="020B0604020202020204" pitchFamily="34" charset="0"/>
                <a:ea typeface="Gulim" panose="020B0600000101010101" pitchFamily="34" charset="-127"/>
              </a:rPr>
            </a:br>
            <a:r>
              <a:rPr lang="en-GB" altLang="ko-KR" sz="1800" dirty="0">
                <a:solidFill>
                  <a:srgbClr val="FF0000"/>
                </a:solidFill>
                <a:latin typeface="Arial" panose="020B0604020202020204" pitchFamily="34" charset="0"/>
                <a:ea typeface="Gulim" panose="020B0600000101010101" pitchFamily="34" charset="-127"/>
              </a:rPr>
              <a:t>107</a:t>
            </a:r>
            <a:r>
              <a:rPr lang="en-GB" altLang="ko-KR" sz="1800" dirty="0">
                <a:latin typeface="Arial" panose="020B0604020202020204" pitchFamily="34" charset="0"/>
                <a:ea typeface="Gulim" panose="020B0600000101010101" pitchFamily="34" charset="-127"/>
              </a:rPr>
              <a:t> registered for ‘On-Line’ participation</a:t>
            </a:r>
          </a:p>
          <a:p>
            <a:pPr lvl="1">
              <a:lnSpc>
                <a:spcPct val="80000"/>
              </a:lnSpc>
            </a:pPr>
            <a:r>
              <a:rPr lang="en-US" altLang="ko-KR" sz="1400" dirty="0">
                <a:solidFill>
                  <a:srgbClr val="FF0000"/>
                </a:solidFill>
                <a:latin typeface="Arial" panose="020B0604020202020204" pitchFamily="34" charset="0"/>
                <a:ea typeface="Gulim" panose="020B0600000101010101" pitchFamily="34" charset="-127"/>
                <a:cs typeface="Arial" panose="020B0604020202020204" pitchFamily="34" charset="0"/>
              </a:rPr>
              <a:t>1873</a:t>
            </a:r>
            <a:r>
              <a:rPr lang="en-US" altLang="ko-KR" sz="1400" dirty="0">
                <a:latin typeface="Arial" panose="020B0604020202020204" pitchFamily="34" charset="0"/>
                <a:ea typeface="Gulim" panose="020B0600000101010101" pitchFamily="34" charset="-127"/>
                <a:cs typeface="Arial" panose="020B0604020202020204" pitchFamily="34" charset="0"/>
              </a:rPr>
              <a:t> documents </a:t>
            </a:r>
            <a:r>
              <a:rPr lang="en-US" altLang="ko-KR" sz="1400" dirty="0">
                <a:latin typeface="Arial" panose="020B0604020202020204" pitchFamily="34" charset="0"/>
                <a:ea typeface="Gulim" panose="020B0600000101010101" pitchFamily="34" charset="-127"/>
              </a:rPr>
              <a:t>(including revisions)</a:t>
            </a:r>
            <a:r>
              <a:rPr lang="en-US" altLang="ko-KR" sz="1400" dirty="0">
                <a:latin typeface="Arial" panose="020B0604020202020204" pitchFamily="34" charset="0"/>
                <a:ea typeface="Gulim" panose="020B0600000101010101" pitchFamily="34" charset="-127"/>
                <a:cs typeface="Arial" panose="020B0604020202020204" pitchFamily="34" charset="0"/>
              </a:rPr>
              <a:t>, (</a:t>
            </a:r>
            <a:r>
              <a:rPr lang="en-GB" altLang="ko-KR" sz="1400" dirty="0">
                <a:solidFill>
                  <a:srgbClr val="2A6EA8"/>
                </a:solidFill>
                <a:latin typeface="Arial" panose="020B0604020202020204" pitchFamily="34" charset="0"/>
                <a:ea typeface="Gulim" panose="020B0600000101010101" pitchFamily="34" charset="-127"/>
                <a:cs typeface="Arial" panose="020B0604020202020204" pitchFamily="34" charset="0"/>
              </a:rPr>
              <a:t>404 </a:t>
            </a:r>
            <a:r>
              <a:rPr lang="en-US" altLang="ko-KR" sz="1400" dirty="0">
                <a:solidFill>
                  <a:srgbClr val="2A6EA8"/>
                </a:solidFill>
                <a:latin typeface="Arial" panose="020B0604020202020204" pitchFamily="34" charset="0"/>
                <a:ea typeface="Gulim" panose="020B0600000101010101" pitchFamily="34" charset="-127"/>
                <a:cs typeface="Arial" panose="020B0604020202020204" pitchFamily="34" charset="0"/>
              </a:rPr>
              <a:t>documents</a:t>
            </a:r>
            <a:r>
              <a:rPr lang="en-US" altLang="ko-KR" sz="1400" dirty="0">
                <a:solidFill>
                  <a:srgbClr val="2A6EA8"/>
                </a:solidFill>
                <a:latin typeface="Arial" panose="020B0604020202020204" pitchFamily="34" charset="0"/>
                <a:ea typeface="Gulim" panose="020B0600000101010101" pitchFamily="34" charset="-127"/>
              </a:rPr>
              <a:t> were not handled</a:t>
            </a:r>
            <a:r>
              <a:rPr lang="en-US" altLang="ko-KR" sz="1400" dirty="0">
                <a:latin typeface="Arial" panose="020B0604020202020204" pitchFamily="34" charset="0"/>
                <a:ea typeface="Gulim" panose="020B0600000101010101" pitchFamily="34" charset="-127"/>
              </a:rPr>
              <a:t>) including:</a:t>
            </a:r>
          </a:p>
          <a:p>
            <a:pPr lvl="2">
              <a:lnSpc>
                <a:spcPct val="80000"/>
              </a:lnSpc>
            </a:pPr>
            <a:r>
              <a:rPr lang="en-GB" altLang="ko-KR" sz="1200" dirty="0">
                <a:solidFill>
                  <a:srgbClr val="FF0000"/>
                </a:solidFill>
                <a:latin typeface="Arial" panose="020B0604020202020204" pitchFamily="34" charset="0"/>
                <a:ea typeface="Gulim" panose="020B0600000101010101" pitchFamily="34" charset="-127"/>
              </a:rPr>
              <a:t>1362</a:t>
            </a:r>
            <a:r>
              <a:rPr lang="en-GB" altLang="ko-KR" sz="1200" dirty="0">
                <a:solidFill>
                  <a:srgbClr val="000000"/>
                </a:solidFill>
                <a:latin typeface="Arial" panose="020B0604020202020204" pitchFamily="34" charset="0"/>
                <a:ea typeface="Gulim" panose="020B0600000101010101" pitchFamily="34" charset="-127"/>
              </a:rPr>
              <a:t> </a:t>
            </a:r>
            <a:r>
              <a:rPr lang="en-US" altLang="ko-KR" sz="1200" dirty="0">
                <a:latin typeface="Arial" panose="020B0604020202020204" pitchFamily="34" charset="0"/>
                <a:ea typeface="Gulim" panose="020B0600000101010101" pitchFamily="34" charset="-127"/>
              </a:rPr>
              <a:t>CRs (including revisions)</a:t>
            </a:r>
          </a:p>
          <a:p>
            <a:pPr lvl="2">
              <a:lnSpc>
                <a:spcPct val="80000"/>
              </a:lnSpc>
            </a:pPr>
            <a:r>
              <a:rPr lang="en-US" altLang="ko-KR" sz="1200" dirty="0">
                <a:latin typeface="Arial" panose="020B0604020202020204" pitchFamily="34" charset="0"/>
                <a:ea typeface="Gulim" panose="020B0600000101010101" pitchFamily="34" charset="-127"/>
              </a:rPr>
              <a:t>  </a:t>
            </a:r>
            <a:r>
              <a:rPr lang="en-US" altLang="ko-KR" sz="1200" dirty="0">
                <a:solidFill>
                  <a:srgbClr val="FF0000"/>
                </a:solidFill>
                <a:latin typeface="Arial" panose="020B0604020202020204" pitchFamily="34" charset="0"/>
                <a:ea typeface="Gulim" panose="020B0600000101010101" pitchFamily="34" charset="-127"/>
              </a:rPr>
              <a:t>69</a:t>
            </a:r>
            <a:r>
              <a:rPr lang="en-US" altLang="ko-KR" sz="1200" dirty="0">
                <a:latin typeface="Arial" panose="020B0604020202020204" pitchFamily="34" charset="0"/>
                <a:ea typeface="Gulim" panose="020B0600000101010101" pitchFamily="34" charset="-127"/>
              </a:rPr>
              <a:t> Incoming LSs, of which </a:t>
            </a:r>
            <a:r>
              <a:rPr lang="en-GB" altLang="ko-KR" sz="1200" dirty="0">
                <a:solidFill>
                  <a:srgbClr val="FF0000"/>
                </a:solidFill>
                <a:latin typeface="Arial" panose="020B0604020202020204" pitchFamily="34" charset="0"/>
                <a:ea typeface="Gulim" panose="020B0600000101010101" pitchFamily="34" charset="-127"/>
              </a:rPr>
              <a:t>17</a:t>
            </a:r>
            <a:r>
              <a:rPr lang="en-GB" altLang="ko-KR" sz="1200" dirty="0">
                <a:solidFill>
                  <a:srgbClr val="000000"/>
                </a:solidFill>
                <a:latin typeface="Arial" panose="020B0604020202020204" pitchFamily="34" charset="0"/>
                <a:ea typeface="Gulim" panose="020B0600000101010101" pitchFamily="34" charset="-127"/>
              </a:rPr>
              <a:t> </a:t>
            </a:r>
            <a:r>
              <a:rPr lang="en-US" altLang="ko-KR" sz="1200" dirty="0">
                <a:latin typeface="Arial" panose="020B0604020202020204" pitchFamily="34" charset="0"/>
                <a:ea typeface="Gulim" panose="020B0600000101010101" pitchFamily="34" charset="-127"/>
              </a:rPr>
              <a:t>were postponed</a:t>
            </a:r>
          </a:p>
          <a:p>
            <a:pPr lvl="2">
              <a:lnSpc>
                <a:spcPct val="80000"/>
              </a:lnSpc>
            </a:pPr>
            <a:r>
              <a:rPr lang="de-DE" altLang="ko-KR" sz="1200" dirty="0">
                <a:solidFill>
                  <a:srgbClr val="FF0000"/>
                </a:solidFill>
                <a:latin typeface="Arial" panose="020B0604020202020204" pitchFamily="34" charset="0"/>
                <a:ea typeface="Gulim" panose="020B0600000101010101" pitchFamily="34" charset="-127"/>
              </a:rPr>
              <a:t>  32</a:t>
            </a:r>
            <a:r>
              <a:rPr lang="de-DE" altLang="ko-KR" sz="1200" dirty="0">
                <a:latin typeface="Arial" panose="020B0604020202020204" pitchFamily="34" charset="0"/>
                <a:ea typeface="Gulim" panose="020B0600000101010101" pitchFamily="34" charset="-127"/>
              </a:rPr>
              <a:t> </a:t>
            </a:r>
            <a:r>
              <a:rPr lang="en-US" altLang="ko-KR" sz="1200" dirty="0">
                <a:latin typeface="Arial" panose="020B0604020202020204" pitchFamily="34" charset="0"/>
                <a:ea typeface="Gulim" panose="020B0600000101010101" pitchFamily="34" charset="-127"/>
              </a:rPr>
              <a:t>Outgoing LSs Approved</a:t>
            </a:r>
          </a:p>
          <a:p>
            <a:pPr lvl="1">
              <a:lnSpc>
                <a:spcPct val="80000"/>
              </a:lnSpc>
            </a:pPr>
            <a:r>
              <a:rPr lang="en-GB" altLang="ko-KR" sz="1400" dirty="0">
                <a:solidFill>
                  <a:srgbClr val="000000"/>
                </a:solidFill>
                <a:latin typeface="Arial" panose="020B0604020202020204" pitchFamily="34" charset="0"/>
                <a:ea typeface="Gulim" panose="020B0600000101010101" pitchFamily="34" charset="-127"/>
              </a:rPr>
              <a:t>  </a:t>
            </a:r>
            <a:r>
              <a:rPr lang="en-GB" altLang="ko-KR" sz="1400" dirty="0">
                <a:solidFill>
                  <a:srgbClr val="FF0000"/>
                </a:solidFill>
                <a:latin typeface="Arial" panose="020B0604020202020204" pitchFamily="34" charset="0"/>
                <a:ea typeface="Gulim" panose="020B0600000101010101" pitchFamily="34" charset="-127"/>
              </a:rPr>
              <a:t>20</a:t>
            </a:r>
            <a:r>
              <a:rPr lang="en-GB" altLang="ko-KR" sz="1400" dirty="0">
                <a:solidFill>
                  <a:srgbClr val="000000"/>
                </a:solidFill>
                <a:latin typeface="Arial" panose="020B0604020202020204" pitchFamily="34" charset="0"/>
                <a:ea typeface="Gulim" panose="020B0600000101010101" pitchFamily="34" charset="-127"/>
              </a:rPr>
              <a:t> other </a:t>
            </a:r>
            <a:r>
              <a:rPr lang="en-US" altLang="ko-KR" sz="1400" dirty="0">
                <a:latin typeface="Arial" panose="020B0604020202020204" pitchFamily="34" charset="0"/>
                <a:ea typeface="Gulim" panose="020B0600000101010101" pitchFamily="34" charset="-127"/>
                <a:cs typeface="Arial" panose="020B0604020202020204" pitchFamily="34" charset="0"/>
              </a:rPr>
              <a:t>documents</a:t>
            </a:r>
            <a:r>
              <a:rPr lang="en-US" altLang="ko-KR" sz="1400" dirty="0">
                <a:latin typeface="Arial" panose="020B0604020202020204" pitchFamily="34" charset="0"/>
                <a:ea typeface="Gulim" panose="020B0600000101010101" pitchFamily="34" charset="-127"/>
              </a:rPr>
              <a:t> postponed </a:t>
            </a:r>
          </a:p>
          <a:p>
            <a:pPr>
              <a:lnSpc>
                <a:spcPct val="80000"/>
              </a:lnSpc>
            </a:pPr>
            <a:r>
              <a:rPr lang="en-US" altLang="ko-KR" sz="1800" dirty="0">
                <a:latin typeface="Arial" panose="020B0604020202020204" pitchFamily="34" charset="0"/>
                <a:ea typeface="Gulim" panose="020B0600000101010101" pitchFamily="34" charset="-127"/>
              </a:rPr>
              <a:t> Total CRs agreed: </a:t>
            </a:r>
            <a:r>
              <a:rPr lang="de-DE" altLang="ko-KR" sz="1800" dirty="0">
                <a:solidFill>
                  <a:srgbClr val="FF0000"/>
                </a:solidFill>
                <a:latin typeface="Arial" panose="020B0604020202020204" pitchFamily="34" charset="0"/>
                <a:ea typeface="Gulim" panose="020B0600000101010101" pitchFamily="34" charset="-127"/>
              </a:rPr>
              <a:t>278</a:t>
            </a:r>
            <a:endParaRPr lang="de-DE" altLang="ko-KR" sz="1400" dirty="0">
              <a:solidFill>
                <a:srgbClr val="FF0000"/>
              </a:solidFill>
              <a:latin typeface="Arial" panose="020B0604020202020204" pitchFamily="34" charset="0"/>
              <a:ea typeface="Gulim" panose="020B0600000101010101" pitchFamily="34" charset="-127"/>
            </a:endParaRPr>
          </a:p>
          <a:p>
            <a:pPr marL="0" indent="0">
              <a:lnSpc>
                <a:spcPct val="80000"/>
              </a:lnSpc>
              <a:buNone/>
            </a:pPr>
            <a:endParaRPr lang="de-DE" altLang="ko-KR" sz="1400" dirty="0">
              <a:solidFill>
                <a:srgbClr val="FF0000"/>
              </a:solidFill>
              <a:latin typeface="Arial" panose="020B0604020202020204" pitchFamily="34" charset="0"/>
              <a:ea typeface="Gulim" panose="020B0600000101010101" pitchFamily="34" charset="-127"/>
            </a:endParaRPr>
          </a:p>
          <a:p>
            <a:pPr>
              <a:lnSpc>
                <a:spcPct val="80000"/>
              </a:lnSpc>
              <a:buFontTx/>
              <a:buNone/>
            </a:pPr>
            <a:endParaRPr lang="en-US" altLang="ko-KR" sz="2000" b="1" dirty="0">
              <a:latin typeface="Arial" panose="020B0604020202020204" pitchFamily="34" charset="0"/>
              <a:ea typeface="Gulim" panose="020B0600000101010101" pitchFamily="34" charset="-127"/>
            </a:endParaRPr>
          </a:p>
          <a:p>
            <a:pPr>
              <a:lnSpc>
                <a:spcPct val="80000"/>
              </a:lnSpc>
              <a:buFontTx/>
              <a:buNone/>
            </a:pPr>
            <a:endParaRPr lang="en-US" altLang="ko-KR" sz="1800" b="1" dirty="0">
              <a:latin typeface="Arial" panose="020B0604020202020204" pitchFamily="34" charset="0"/>
              <a:ea typeface="Gulim" panose="020B0600000101010101" pitchFamily="34" charset="-127"/>
            </a:endParaRPr>
          </a:p>
        </p:txBody>
      </p:sp>
      <p:sp>
        <p:nvSpPr>
          <p:cNvPr id="6" name="Rectangle 4">
            <a:extLst>
              <a:ext uri="{FF2B5EF4-FFF2-40B4-BE49-F238E27FC236}">
                <a16:creationId xmlns:a16="http://schemas.microsoft.com/office/drawing/2014/main" id="{52A06F2A-2309-4E45-AF45-1C342A48BB49}"/>
              </a:ext>
            </a:extLst>
          </p:cNvPr>
          <p:cNvSpPr>
            <a:spLocks noChangeArrowheads="1"/>
          </p:cNvSpPr>
          <p:nvPr/>
        </p:nvSpPr>
        <p:spPr bwMode="auto">
          <a:xfrm>
            <a:off x="457200" y="5886103"/>
            <a:ext cx="82550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pPr>
            <a:r>
              <a:rPr lang="en-GB" altLang="ko-KR" sz="1800" dirty="0">
                <a:solidFill>
                  <a:srgbClr val="FF0000"/>
                </a:solidFill>
                <a:ea typeface="Gulim" panose="020B0600000101010101" pitchFamily="34" charset="-127"/>
              </a:rPr>
              <a:t>918</a:t>
            </a:r>
            <a:r>
              <a:rPr lang="en-GB" altLang="ko-KR" sz="1800" dirty="0">
                <a:solidFill>
                  <a:srgbClr val="000000"/>
                </a:solidFill>
                <a:ea typeface="Gulim" panose="020B0600000101010101" pitchFamily="34" charset="-127"/>
              </a:rPr>
              <a:t> </a:t>
            </a:r>
            <a:r>
              <a:rPr lang="en-GB" altLang="ko-KR" sz="1800" dirty="0">
                <a:ea typeface="Gulim" panose="020B0600000101010101" pitchFamily="34" charset="-127"/>
              </a:rPr>
              <a:t>people registered on the SA WG2</a:t>
            </a:r>
            <a:r>
              <a:rPr lang="en-US" altLang="de-DE" sz="1800" dirty="0">
                <a:ea typeface="Gulim" panose="020B0600000101010101" pitchFamily="34" charset="-127"/>
              </a:rPr>
              <a:t> </a:t>
            </a:r>
            <a:r>
              <a:rPr lang="en-GB" altLang="ko-KR" sz="1800" dirty="0">
                <a:ea typeface="Gulim" panose="020B0600000101010101" pitchFamily="34" charset="-127"/>
              </a:rPr>
              <a:t>e-mail reflector</a:t>
            </a:r>
            <a:r>
              <a:rPr lang="en-US" altLang="de-DE" sz="1800" dirty="0">
                <a:ea typeface="Gulim" panose="020B0600000101010101" pitchFamily="34" charset="-127"/>
              </a:rPr>
              <a:t> on 02 June 2023</a:t>
            </a:r>
          </a:p>
        </p:txBody>
      </p:sp>
    </p:spTree>
    <p:extLst>
      <p:ext uri="{BB962C8B-B14F-4D97-AF65-F5344CB8AC3E}">
        <p14:creationId xmlns:p14="http://schemas.microsoft.com/office/powerpoint/2010/main" val="245732686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(21/29)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93759" y="2724150"/>
            <a:ext cx="8554481" cy="324852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SA#99:</a:t>
            </a:r>
          </a:p>
          <a:p>
            <a:pPr lvl="1">
              <a:spcBef>
                <a:spcPts val="0"/>
              </a:spcBef>
              <a:spcAft>
                <a:spcPts val="400"/>
              </a:spcAft>
            </a:pPr>
            <a:r>
              <a:rPr lang="en-US" sz="1400" dirty="0"/>
              <a:t>4 CRs ( 1 CR to TS 23.401, 1 CR to TS 23.402, 1 CR to TS 23.501, 1 CR to TS 23.502) were agreed</a:t>
            </a:r>
          </a:p>
          <a:p>
            <a:pPr lvl="1">
              <a:spcBef>
                <a:spcPts val="0"/>
              </a:spcBef>
              <a:spcAft>
                <a:spcPts val="400"/>
              </a:spcAft>
            </a:pPr>
            <a:r>
              <a:rPr lang="en-US" sz="1400" dirty="0"/>
              <a:t>1 outgoing liaison to CT1 approved</a:t>
            </a:r>
            <a:endParaRPr lang="en-US" sz="1800" b="1" dirty="0">
              <a:ea typeface="+mn-ea"/>
              <a:cs typeface="+mn-cs"/>
            </a:endParaRPr>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altLang="zh-CN" sz="1400" kern="0" dirty="0"/>
              <a:t>None</a:t>
            </a: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Maintenance, </a:t>
            </a:r>
            <a:r>
              <a:rPr lang="en-US" sz="1400" dirty="0"/>
              <a:t>handle CT1 </a:t>
            </a:r>
            <a:r>
              <a:rPr lang="en-GB" sz="1400" dirty="0"/>
              <a:t>LS on Handling of the Allowed PDU session status IE in Non-allowed service area in SA2#157</a:t>
            </a:r>
            <a:endParaRPr lang="en-US" sz="1400" kern="0" dirty="0"/>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83955912"/>
              </p:ext>
            </p:extLst>
          </p:nvPr>
        </p:nvGraphicFramePr>
        <p:xfrm>
          <a:off x="138173" y="1312782"/>
          <a:ext cx="8810067" cy="871115"/>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29157">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35777">
                <a:tc>
                  <a:txBody>
                    <a:bodyPr/>
                    <a:lstStyle/>
                    <a:p>
                      <a:pPr marL="0" algn="l" defTabSz="914400" rtl="0" eaLnBrk="1" latinLnBrk="0" hangingPunct="1"/>
                      <a:r>
                        <a:rPr lang="en-US" sz="1200" b="1" i="0" u="none" strike="noStrike" kern="1200">
                          <a:solidFill>
                            <a:schemeClr val="bg1"/>
                          </a:solidFill>
                          <a:effectLst/>
                          <a:latin typeface="Calibri" panose="020F0502020204030204" pitchFamily="34" charset="0"/>
                          <a:ea typeface="+mn-ea"/>
                          <a:cs typeface="+mn-cs"/>
                        </a:rPr>
                        <a:t>MPS_WLAN</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kern="1200">
                          <a:solidFill>
                            <a:schemeClr val="bg1"/>
                          </a:solidFill>
                          <a:effectLst/>
                          <a:latin typeface="Calibri" panose="020F0502020204030204" pitchFamily="34" charset="0"/>
                          <a:ea typeface="+mn-ea"/>
                          <a:cs typeface="+mn-cs"/>
                        </a:rPr>
                        <a:t>MPS when access to EPC/5GC is WLAN</a:t>
                      </a:r>
                      <a:endParaRPr lang="de-DE" sz="1200" b="1" i="0" u="none" strike="noStrike" kern="120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50%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1" i="0" u="none" strike="noStrike" kern="1200" noProof="0">
                          <a:solidFill>
                            <a:schemeClr val="bg1"/>
                          </a:solidFill>
                          <a:effectLst/>
                          <a:latin typeface="Calibri" panose="020F0502020204030204" pitchFamily="34" charset="0"/>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ctr" defTabSz="914400" rtl="0" eaLnBrk="1" latinLnBrk="0" hangingPunct="1"/>
                      <a:r>
                        <a:rPr lang="en-GB" sz="1200" b="1" i="0" u="none" strike="noStrike" kern="1200" noProof="0" dirty="0">
                          <a:solidFill>
                            <a:schemeClr val="bg1"/>
                          </a:solidFill>
                          <a:effectLst/>
                          <a:latin typeface="Calibri" panose="020F0502020204030204" pitchFamily="34" charset="0"/>
                          <a:ea typeface="+mn-ea"/>
                          <a:cs typeface="+mn-cs"/>
                        </a:rPr>
                        <a:t>SP-230108</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09746752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(22/29)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943224"/>
            <a:ext cx="8554481" cy="3277101"/>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SA#99: </a:t>
            </a:r>
            <a:endParaRPr lang="de-DE" altLang="de-DE" sz="1800" b="1" kern="0" dirty="0">
              <a:solidFill>
                <a:srgbClr val="FF0000"/>
              </a:solidFill>
            </a:endParaRPr>
          </a:p>
          <a:p>
            <a:pPr lvl="1">
              <a:spcBef>
                <a:spcPts val="0"/>
              </a:spcBef>
              <a:spcAft>
                <a:spcPts val="0"/>
              </a:spcAft>
            </a:pPr>
            <a:r>
              <a:rPr lang="en-US" altLang="de-DE" sz="1400" kern="0" dirty="0"/>
              <a:t>No changes</a:t>
            </a:r>
            <a:endParaRPr lang="en-US" altLang="de-DE" sz="1400" dirty="0"/>
          </a:p>
          <a:p>
            <a:pPr lvl="1">
              <a:spcBef>
                <a:spcPts val="0"/>
              </a:spcBef>
              <a:spcAft>
                <a:spcPts val="0"/>
              </a:spcAft>
            </a:pPr>
            <a:endParaRPr lang="en-US" altLang="de-DE" sz="140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sz="1400" kern="0" dirty="0"/>
              <a:t>None</a:t>
            </a:r>
          </a:p>
          <a:p>
            <a:pPr lvl="1">
              <a:spcBef>
                <a:spcPts val="0"/>
              </a:spcBef>
              <a:spcAft>
                <a:spcPts val="300"/>
              </a:spcAft>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Maintenance. </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1624283200"/>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180026">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91821">
                <a:tc>
                  <a:txBody>
                    <a:bodyPr/>
                    <a:lstStyle/>
                    <a:p>
                      <a:r>
                        <a:rPr lang="en-US" sz="1200" b="1" kern="1200">
                          <a:solidFill>
                            <a:schemeClr val="lt1"/>
                          </a:solidFill>
                          <a:effectLst/>
                          <a:latin typeface="+mn-lt"/>
                          <a:ea typeface="+mn-ea"/>
                          <a:cs typeface="+mn-cs"/>
                        </a:rPr>
                        <a:t>FS_AMP</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Study on 5G AM Policy</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SP-220647</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291821">
                <a:tc>
                  <a:txBody>
                    <a:bodyPr/>
                    <a:lstStyle/>
                    <a:p>
                      <a:r>
                        <a:rPr kumimoji="0" lang="en-US" sz="1200" b="1" i="0" u="none" strike="noStrike" kern="1200" cap="none" normalizeH="0" baseline="0">
                          <a:ln>
                            <a:noFill/>
                          </a:ln>
                          <a:solidFill>
                            <a:schemeClr val="bg1"/>
                          </a:solidFill>
                          <a:effectLst/>
                          <a:latin typeface="+mn-lt"/>
                          <a:ea typeface="+mn-ea"/>
                          <a:cs typeface="+mn-cs"/>
                        </a:rPr>
                        <a:t>AMP</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kern="1200">
                          <a:solidFill>
                            <a:schemeClr val="lt1"/>
                          </a:solidFill>
                          <a:effectLst/>
                          <a:latin typeface="+mn-lt"/>
                          <a:ea typeface="+mn-ea"/>
                          <a:cs typeface="+mn-cs"/>
                        </a:rPr>
                        <a:t>5G AM Policy</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dirty="0">
                          <a:solidFill>
                            <a:srgbClr val="7030A0"/>
                          </a:solidFill>
                          <a:latin typeface="+mn-lt"/>
                          <a:ea typeface="+mn-ea"/>
                          <a:cs typeface="+mn-cs"/>
                        </a:rPr>
                        <a:t>100% -&gt;</a:t>
                      </a:r>
                      <a:r>
                        <a:rPr lang="en-US" altLang="zh-CN" sz="1200" b="1" kern="1200" baseline="0" dirty="0">
                          <a:solidFill>
                            <a:srgbClr val="7030A0"/>
                          </a:solidFill>
                          <a:latin typeface="+mn-lt"/>
                          <a:ea typeface="+mn-ea"/>
                          <a:cs typeface="+mn-cs"/>
                        </a:rPr>
                        <a:t> 100%</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Mar,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i="0" dirty="0">
                          <a:solidFill>
                            <a:schemeClr val="bg1"/>
                          </a:solidFill>
                        </a:rPr>
                        <a:t>SP-221335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104594034"/>
                  </a:ext>
                </a:extLst>
              </a:tr>
            </a:tbl>
          </a:graphicData>
        </a:graphic>
      </p:graphicFrame>
    </p:spTree>
    <p:extLst>
      <p:ext uri="{BB962C8B-B14F-4D97-AF65-F5344CB8AC3E}">
        <p14:creationId xmlns:p14="http://schemas.microsoft.com/office/powerpoint/2010/main" val="305918166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(23/29)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895600"/>
            <a:ext cx="8554481" cy="332472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SA#99: </a:t>
            </a:r>
            <a:endParaRPr lang="de-DE" altLang="de-DE" sz="1800" b="1" kern="0" dirty="0">
              <a:solidFill>
                <a:srgbClr val="FF0000"/>
              </a:solidFill>
            </a:endParaRPr>
          </a:p>
          <a:p>
            <a:pPr lvl="1">
              <a:spcBef>
                <a:spcPts val="0"/>
              </a:spcBef>
              <a:spcAft>
                <a:spcPts val="0"/>
              </a:spcAft>
            </a:pPr>
            <a:r>
              <a:rPr lang="en-US" altLang="de-DE" sz="1400" dirty="0"/>
              <a:t>88 </a:t>
            </a:r>
            <a:r>
              <a:rPr lang="en-US" altLang="de-DE" sz="1400" dirty="0">
                <a:sym typeface="+mn-ea"/>
              </a:rPr>
              <a:t>CRs are agreed</a:t>
            </a:r>
          </a:p>
          <a:p>
            <a:pPr lvl="1">
              <a:spcBef>
                <a:spcPts val="0"/>
              </a:spcBef>
              <a:spcAft>
                <a:spcPts val="0"/>
              </a:spcAft>
            </a:pPr>
            <a:r>
              <a:rPr lang="en-US" altLang="de-DE" sz="1400" dirty="0">
                <a:sym typeface="+mn-ea"/>
              </a:rPr>
              <a:t>SA2 work on all key issues are completed</a:t>
            </a:r>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altLang="de-DE" sz="1400" dirty="0">
                <a:cs typeface="+mn-ea"/>
                <a:sym typeface="+mn-ea"/>
              </a:rPr>
              <a:t>None</a:t>
            </a: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Maintenance</a:t>
            </a:r>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2197200842"/>
              </p:ext>
            </p:extLst>
          </p:nvPr>
        </p:nvGraphicFramePr>
        <p:xfrm>
          <a:off x="138173" y="1312783"/>
          <a:ext cx="8810067" cy="124413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14917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r>
                        <a:rPr lang="en-US" sz="1200" b="1" kern="1200">
                          <a:solidFill>
                            <a:schemeClr val="lt1"/>
                          </a:solidFill>
                          <a:effectLst/>
                          <a:latin typeface="+mn-lt"/>
                          <a:ea typeface="+mn-ea"/>
                          <a:cs typeface="+mn-cs"/>
                        </a:rPr>
                        <a:t>FS_eNA_Ph3</a:t>
                      </a:r>
                      <a:r>
                        <a:rPr lang="en-US" sz="1200" b="1" kern="1200" baseline="0">
                          <a:solidFill>
                            <a:schemeClr val="lt1"/>
                          </a:solidFill>
                          <a:effectLst/>
                          <a:latin typeface="+mn-lt"/>
                          <a:ea typeface="+mn-ea"/>
                          <a:cs typeface="+mn-cs"/>
                        </a:rPr>
                        <a:t> </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b="1" kern="1200">
                          <a:solidFill>
                            <a:schemeClr val="bg1"/>
                          </a:solidFill>
                          <a:latin typeface="+mn-lt"/>
                          <a:ea typeface="+mn-ea"/>
                          <a:cs typeface="+mn-cs"/>
                        </a:rPr>
                        <a:t>Study on Enablers for Network Automation for 5G - phase </a:t>
                      </a:r>
                      <a:r>
                        <a:rPr lang="en-US" altLang="en-GB" sz="1200" b="1" kern="1200">
                          <a:solidFill>
                            <a:schemeClr val="bg1"/>
                          </a:solidFill>
                          <a:latin typeface="+mn-lt"/>
                          <a:ea typeface="+mn-ea"/>
                          <a:cs typeface="+mn-cs"/>
                        </a:rPr>
                        <a:t>3</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1" i="0" u="none" strike="noStrike" kern="1200" cap="none" spc="0" normalizeH="0" baseline="0" noProof="0">
                          <a:ln>
                            <a:noFill/>
                          </a:ln>
                          <a:solidFill>
                            <a:schemeClr val="bg1"/>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GB" altLang="zh-CN" sz="1200" b="1" i="0" u="none" strike="noStrike" kern="1200" cap="none" spc="0" normalizeH="0" baseline="0" noProof="0" dirty="0">
                          <a:ln>
                            <a:noFill/>
                          </a:ln>
                          <a:solidFill>
                            <a:schemeClr val="bg1"/>
                          </a:solidFill>
                          <a:effectLst/>
                          <a:uLnTx/>
                          <a:uFillTx/>
                          <a:latin typeface="+mn-lt"/>
                          <a:ea typeface="+mn-ea"/>
                          <a:cs typeface="+mn-cs"/>
                        </a:rPr>
                        <a:t>SP-220678</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238335">
                <a:tc>
                  <a:txBody>
                    <a:bodyPr/>
                    <a:lstStyle/>
                    <a:p>
                      <a:r>
                        <a:rPr lang="en-US" sz="1200" b="1" kern="1200">
                          <a:solidFill>
                            <a:schemeClr val="lt1"/>
                          </a:solidFill>
                          <a:effectLst/>
                          <a:latin typeface="+mn-lt"/>
                          <a:ea typeface="+mn-ea"/>
                          <a:cs typeface="+mn-cs"/>
                        </a:rPr>
                        <a:t>eNA_Ph3</a:t>
                      </a:r>
                      <a:r>
                        <a:rPr lang="en-US" sz="1200" b="1" kern="1200" baseline="0">
                          <a:solidFill>
                            <a:schemeClr val="lt1"/>
                          </a:solidFill>
                          <a:effectLst/>
                          <a:latin typeface="+mn-lt"/>
                          <a:ea typeface="+mn-ea"/>
                          <a:cs typeface="+mn-cs"/>
                        </a:rPr>
                        <a:t> </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b="1" kern="1200">
                          <a:solidFill>
                            <a:schemeClr val="bg1"/>
                          </a:solidFill>
                          <a:latin typeface="+mn-lt"/>
                          <a:ea typeface="+mn-ea"/>
                          <a:cs typeface="+mn-cs"/>
                        </a:rPr>
                        <a:t>Enablers for Network Automation for 5G - phase </a:t>
                      </a:r>
                      <a:r>
                        <a:rPr lang="en-US" altLang="en-GB" sz="1200" b="1" kern="1200">
                          <a:solidFill>
                            <a:schemeClr val="bg1"/>
                          </a:solidFill>
                          <a:latin typeface="+mn-lt"/>
                          <a:ea typeface="+mn-ea"/>
                          <a:cs typeface="+mn-cs"/>
                        </a:rPr>
                        <a:t>3</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65%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1" i="0" u="none" strike="noStrike" kern="1200" cap="none" spc="0" normalizeH="0" baseline="0" noProof="0">
                          <a:ln>
                            <a:noFill/>
                          </a:ln>
                          <a:solidFill>
                            <a:schemeClr val="bg1"/>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GB" altLang="zh-CN" sz="1200" b="1" i="0" u="none" strike="noStrike" kern="1200" cap="none" spc="0" normalizeH="0" baseline="0" noProof="0" dirty="0">
                          <a:ln>
                            <a:noFill/>
                          </a:ln>
                          <a:solidFill>
                            <a:schemeClr val="bg1"/>
                          </a:solidFill>
                          <a:effectLst/>
                          <a:uLnTx/>
                          <a:uFillTx/>
                          <a:latin typeface="+mn-lt"/>
                          <a:ea typeface="+mn-ea"/>
                          <a:cs typeface="+mn-cs"/>
                        </a:rPr>
                        <a:t>SP-230110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864634509"/>
                  </a:ext>
                </a:extLst>
              </a:tr>
            </a:tbl>
          </a:graphicData>
        </a:graphic>
      </p:graphicFrame>
    </p:spTree>
    <p:extLst>
      <p:ext uri="{BB962C8B-B14F-4D97-AF65-F5344CB8AC3E}">
        <p14:creationId xmlns:p14="http://schemas.microsoft.com/office/powerpoint/2010/main" val="332808894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(24/29)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511006"/>
            <a:ext cx="8554481" cy="3951938"/>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SA#99:</a:t>
            </a:r>
          </a:p>
          <a:p>
            <a:pPr lvl="1">
              <a:spcBef>
                <a:spcPts val="0"/>
              </a:spcBef>
              <a:spcAft>
                <a:spcPts val="0"/>
              </a:spcAft>
            </a:pPr>
            <a:r>
              <a:rPr lang="en-US" altLang="de-DE" sz="1200" kern="0" dirty="0"/>
              <a:t>11 CRs approved</a:t>
            </a:r>
          </a:p>
          <a:p>
            <a:pPr lvl="1">
              <a:spcBef>
                <a:spcPts val="0"/>
              </a:spcBef>
              <a:spcAft>
                <a:spcPts val="0"/>
              </a:spcAft>
            </a:pPr>
            <a:r>
              <a:rPr lang="en-US" altLang="de-DE" sz="1200" kern="0" dirty="0"/>
              <a:t>1 Reply LS on N3IWF selection for emergency services for UE not equipped with valid SNPN credentials sent to CT1 (CC: CT4).</a:t>
            </a:r>
          </a:p>
          <a:p>
            <a:pPr lvl="1">
              <a:spcBef>
                <a:spcPts val="0"/>
              </a:spcBef>
              <a:spcAft>
                <a:spcPts val="0"/>
              </a:spcAft>
            </a:pPr>
            <a:r>
              <a:rPr lang="en-US" altLang="de-DE" sz="1200" kern="0" dirty="0"/>
              <a:t>1 Reply LS on LI requirements applicable to non-3GPP access to SNPNs sent to SA3-LI (CC: </a:t>
            </a:r>
            <a:r>
              <a:rPr lang="fr-FR" altLang="de-DE" sz="1200" kern="0"/>
              <a:t>CT1, CT4).</a:t>
            </a:r>
          </a:p>
          <a:p>
            <a:pPr lvl="1">
              <a:spcBef>
                <a:spcPts val="0"/>
              </a:spcBef>
              <a:spcAft>
                <a:spcPts val="0"/>
              </a:spcAft>
            </a:pPr>
            <a:r>
              <a:rPr lang="fr-FR" altLang="de-DE" sz="1200" kern="0" dirty="0"/>
              <a:t>1 </a:t>
            </a:r>
            <a:r>
              <a:rPr lang="fr-FR" altLang="de-DE" sz="1200" kern="0" dirty="0" err="1"/>
              <a:t>Reply</a:t>
            </a:r>
            <a:r>
              <a:rPr lang="fr-FR" altLang="de-DE" sz="1200" kern="0" dirty="0"/>
              <a:t> LS on </a:t>
            </a:r>
            <a:r>
              <a:rPr lang="en-US" altLang="de-DE" sz="1200" kern="0"/>
              <a:t>issues related to SNPN selection for localized services sent to CT1 (CC: SA1, CT4).</a:t>
            </a:r>
          </a:p>
          <a:p>
            <a:pPr lvl="1">
              <a:spcBef>
                <a:spcPts val="0"/>
              </a:spcBef>
              <a:spcAft>
                <a:spcPts val="0"/>
              </a:spcAft>
            </a:pPr>
            <a:r>
              <a:rPr lang="en-US" altLang="de-DE" sz="1200" kern="0" dirty="0"/>
              <a:t>1 (Reply) LS on Support of wireline access and FWA for accessing Stand-alone private network sent to BBF, </a:t>
            </a:r>
            <a:r>
              <a:rPr lang="en-US" altLang="de-DE" sz="1200" kern="0" dirty="0" err="1"/>
              <a:t>CableLabs</a:t>
            </a:r>
            <a:r>
              <a:rPr lang="en-US" altLang="de-DE" sz="1200" kern="0" dirty="0"/>
              <a:t> (CC: CT1).</a:t>
            </a:r>
          </a:p>
          <a:p>
            <a:pPr lvl="1">
              <a:spcBef>
                <a:spcPts val="0"/>
              </a:spcBef>
              <a:spcAft>
                <a:spcPts val="0"/>
              </a:spcAft>
            </a:pPr>
            <a:r>
              <a:rPr lang="en-US" altLang="de-DE" sz="1200" kern="0" dirty="0"/>
              <a:t>1 Reply to LS on Clarifications on location validity information sent to CT1</a:t>
            </a:r>
          </a:p>
          <a:p>
            <a:pPr lvl="1">
              <a:spcBef>
                <a:spcPts val="0"/>
              </a:spcBef>
              <a:spcAft>
                <a:spcPts val="0"/>
              </a:spcAft>
            </a:pPr>
            <a:r>
              <a:rPr lang="en-US" altLang="de-DE" sz="1200" kern="0" dirty="0"/>
              <a:t>1 CR related to equivalent SNPN used by the UE for Localized Services postponed</a:t>
            </a:r>
          </a:p>
          <a:p>
            <a:pPr lvl="1">
              <a:spcBef>
                <a:spcPts val="0"/>
              </a:spcBef>
              <a:spcAft>
                <a:spcPts val="0"/>
              </a:spcAft>
            </a:pPr>
            <a:r>
              <a:rPr lang="en-US" altLang="de-DE" sz="1200" kern="0" dirty="0"/>
              <a:t>1 CR related to onboarding procedure for localized services postponed</a:t>
            </a:r>
          </a:p>
          <a:p>
            <a:pPr lvl="1">
              <a:spcBef>
                <a:spcPts val="0"/>
              </a:spcBef>
              <a:spcAft>
                <a:spcPts val="0"/>
              </a:spcAft>
            </a:pPr>
            <a:r>
              <a:rPr lang="en-US" altLang="de-DE" sz="1200" kern="0" dirty="0"/>
              <a:t>CAG enhancements input handled under VMR agenda (e.g. location validity not progressed)</a:t>
            </a:r>
          </a:p>
          <a:p>
            <a:pPr lvl="1">
              <a:spcBef>
                <a:spcPts val="0"/>
              </a:spcBef>
              <a:spcAft>
                <a:spcPts val="0"/>
              </a:spcAft>
            </a:pPr>
            <a:r>
              <a:rPr lang="en-US" altLang="de-DE" sz="1200" kern="0" dirty="0"/>
              <a:t>Agreed that resolution of remaining open and postponed issues to be handled by CAT F CRs</a:t>
            </a:r>
          </a:p>
          <a:p>
            <a:pPr>
              <a:spcBef>
                <a:spcPts val="0"/>
              </a:spcBef>
              <a:spcAft>
                <a:spcPts val="0"/>
              </a:spcAft>
            </a:pPr>
            <a:r>
              <a:rPr lang="en-US" sz="2200" b="1" dirty="0">
                <a:ea typeface="+mn-ea"/>
                <a:cs typeface="+mn-cs"/>
              </a:rPr>
              <a:t>RAN impacts and dependencies:</a:t>
            </a:r>
            <a:endParaRPr lang="de-DE" sz="2200" b="1" dirty="0">
              <a:ea typeface="+mn-ea"/>
              <a:cs typeface="+mn-cs"/>
            </a:endParaRPr>
          </a:p>
          <a:p>
            <a:pPr lvl="1">
              <a:spcBef>
                <a:spcPts val="0"/>
              </a:spcBef>
              <a:spcAft>
                <a:spcPts val="300"/>
              </a:spcAft>
            </a:pPr>
            <a:r>
              <a:rPr lang="en-US" sz="1200" kern="0" dirty="0"/>
              <a:t>None</a:t>
            </a:r>
          </a:p>
          <a:p>
            <a:pPr>
              <a:spcBef>
                <a:spcPts val="0"/>
              </a:spcBef>
              <a:spcAft>
                <a:spcPts val="0"/>
              </a:spcAft>
            </a:pPr>
            <a:r>
              <a:rPr lang="de-DE" sz="1800" b="1" kern="0" dirty="0"/>
              <a:t>Next steps:</a:t>
            </a:r>
          </a:p>
          <a:p>
            <a:pPr lvl="1">
              <a:spcBef>
                <a:spcPts val="0"/>
              </a:spcBef>
              <a:spcAft>
                <a:spcPts val="0"/>
              </a:spcAft>
            </a:pPr>
            <a:r>
              <a:rPr lang="en-US" sz="1200" kern="0" dirty="0"/>
              <a:t>Maintenance</a:t>
            </a:r>
          </a:p>
          <a:p>
            <a:pPr>
              <a:spcBef>
                <a:spcPts val="0"/>
              </a:spcBef>
              <a:spcAft>
                <a:spcPts val="0"/>
              </a:spcAft>
            </a:pPr>
            <a:endParaRPr lang="en-US" sz="1500" kern="0" dirty="0"/>
          </a:p>
          <a:p>
            <a:pPr lvl="1">
              <a:spcBef>
                <a:spcPts val="0"/>
              </a:spcBef>
              <a:spcAft>
                <a:spcPts val="0"/>
              </a:spcAft>
            </a:pPr>
            <a:endParaRPr lang="en-US" sz="1400" kern="0" dirty="0"/>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949588356"/>
              </p:ext>
            </p:extLst>
          </p:nvPr>
        </p:nvGraphicFramePr>
        <p:xfrm>
          <a:off x="138173" y="1312782"/>
          <a:ext cx="8810067" cy="1095382"/>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34438">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80022">
                <a:tc>
                  <a:txBody>
                    <a:bodyPr/>
                    <a:lstStyle/>
                    <a:p>
                      <a:r>
                        <a:rPr lang="en-US" sz="1200" b="1" kern="1200">
                          <a:solidFill>
                            <a:schemeClr val="lt1"/>
                          </a:solidFill>
                          <a:effectLst/>
                          <a:latin typeface="+mn-lt"/>
                          <a:ea typeface="+mn-ea"/>
                          <a:cs typeface="+mn-cs"/>
                        </a:rPr>
                        <a:t>FS_eNPN_Ph2</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Study on Enhanced support of Non-Public Networks</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bg1"/>
                          </a:solidFill>
                          <a:effectLst/>
                          <a:uLnTx/>
                          <a:uFillTx/>
                          <a:latin typeface="+mn-lt"/>
                          <a:ea typeface="+mn-ea"/>
                          <a:cs typeface="+mn-cs"/>
                        </a:rPr>
                        <a:t>Dec,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SP-220418</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80022">
                <a:tc>
                  <a:txBody>
                    <a:bodyPr/>
                    <a:lstStyle/>
                    <a:p>
                      <a:r>
                        <a:rPr kumimoji="0" lang="en-US" sz="1200" b="1" i="0" u="none" strike="noStrike" kern="1200" cap="none" normalizeH="0" baseline="0">
                          <a:ln>
                            <a:noFill/>
                          </a:ln>
                          <a:solidFill>
                            <a:schemeClr val="bg1"/>
                          </a:solidFill>
                          <a:effectLst/>
                          <a:latin typeface="+mn-lt"/>
                          <a:ea typeface="+mn-ea"/>
                          <a:cs typeface="+mn-cs"/>
                        </a:rPr>
                        <a:t>eNPN_Ph2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a:solidFill>
                            <a:schemeClr val="lt1"/>
                          </a:solidFill>
                          <a:effectLst/>
                          <a:latin typeface="+mn-lt"/>
                          <a:ea typeface="+mn-ea"/>
                          <a:cs typeface="+mn-cs"/>
                        </a:rPr>
                        <a:t>Enhanced support of Non-Public Networks</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 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200" b="1" i="0" dirty="0">
                          <a:solidFill>
                            <a:schemeClr val="bg1"/>
                          </a:solidFill>
                        </a:rPr>
                        <a:t>SP-230096</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004400472"/>
                  </a:ext>
                </a:extLst>
              </a:tr>
            </a:tbl>
          </a:graphicData>
        </a:graphic>
      </p:graphicFrame>
    </p:spTree>
    <p:extLst>
      <p:ext uri="{BB962C8B-B14F-4D97-AF65-F5344CB8AC3E}">
        <p14:creationId xmlns:p14="http://schemas.microsoft.com/office/powerpoint/2010/main" val="71145748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(25/29)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719674"/>
            <a:ext cx="8554481" cy="3500652"/>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SA#99:</a:t>
            </a:r>
            <a:endParaRPr lang="de-DE" altLang="de-DE" sz="1800" b="1" kern="0" dirty="0">
              <a:solidFill>
                <a:srgbClr val="FF0000"/>
              </a:solidFill>
            </a:endParaRPr>
          </a:p>
          <a:p>
            <a:pPr lvl="1">
              <a:spcBef>
                <a:spcPts val="0"/>
              </a:spcBef>
              <a:spcAft>
                <a:spcPts val="0"/>
              </a:spcAft>
            </a:pPr>
            <a:r>
              <a:rPr lang="en-US" altLang="de-DE" sz="1400" kern="0" dirty="0"/>
              <a:t>40 CRs were approved, 1 LS to CT1 was approved.</a:t>
            </a:r>
          </a:p>
          <a:p>
            <a:pPr lvl="1">
              <a:spcBef>
                <a:spcPts val="0"/>
              </a:spcBef>
              <a:spcAft>
                <a:spcPts val="0"/>
              </a:spcAft>
            </a:pPr>
            <a:endParaRPr lang="en-US" altLang="de-DE" sz="1100" kern="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altLang="zh-CN" sz="1400" dirty="0"/>
              <a:t>None</a:t>
            </a:r>
          </a:p>
          <a:p>
            <a:pPr marL="457200" lvl="1" indent="0">
              <a:spcBef>
                <a:spcPts val="0"/>
              </a:spcBef>
              <a:spcAft>
                <a:spcPts val="300"/>
              </a:spcAft>
              <a:buNone/>
            </a:pPr>
            <a:endParaRPr lang="en-US" sz="1200" kern="0" dirty="0"/>
          </a:p>
          <a:p>
            <a:pPr>
              <a:spcBef>
                <a:spcPts val="0"/>
              </a:spcBef>
              <a:spcAft>
                <a:spcPts val="0"/>
              </a:spcAft>
            </a:pPr>
            <a:r>
              <a:rPr lang="de-DE" sz="1800" b="1" kern="0" dirty="0"/>
              <a:t>Next steps:</a:t>
            </a:r>
          </a:p>
          <a:p>
            <a:pPr lvl="1">
              <a:spcBef>
                <a:spcPts val="0"/>
              </a:spcBef>
              <a:spcAft>
                <a:spcPts val="0"/>
              </a:spcAft>
            </a:pPr>
            <a:r>
              <a:rPr lang="en-US" sz="1400" kern="0" dirty="0"/>
              <a:t>Maintenance</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2479656554"/>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1752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79940">
                <a:tc>
                  <a:txBody>
                    <a:bodyPr/>
                    <a:lstStyle/>
                    <a:p>
                      <a:r>
                        <a:rPr lang="en-US" sz="1200" b="1" kern="1200" err="1">
                          <a:solidFill>
                            <a:schemeClr val="lt1"/>
                          </a:solidFill>
                          <a:effectLst/>
                          <a:latin typeface="+mn-lt"/>
                          <a:ea typeface="+mn-ea"/>
                          <a:cs typeface="+mn-cs"/>
                        </a:rPr>
                        <a:t>FS_</a:t>
                      </a:r>
                      <a:r>
                        <a:rPr lang="en-US" altLang="zh-CN" sz="1200" b="1" kern="1200" err="1">
                          <a:solidFill>
                            <a:schemeClr val="lt1"/>
                          </a:solidFill>
                          <a:effectLst/>
                          <a:latin typeface="+mn-lt"/>
                          <a:ea typeface="+mn-ea"/>
                          <a:cs typeface="+mn-cs"/>
                        </a:rPr>
                        <a:t>eUEPO</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Study on enhancement of 5G UE Policy</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Dec,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SP-211649</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279940">
                <a:tc>
                  <a:txBody>
                    <a:bodyPr/>
                    <a:lstStyle/>
                    <a:p>
                      <a:r>
                        <a:rPr lang="en-US" altLang="zh-CN" sz="1200" b="1" kern="1200" err="1">
                          <a:solidFill>
                            <a:schemeClr val="lt1"/>
                          </a:solidFill>
                          <a:effectLst/>
                          <a:latin typeface="+mn-lt"/>
                          <a:ea typeface="+mn-ea"/>
                          <a:cs typeface="+mn-cs"/>
                        </a:rPr>
                        <a:t>eUEPO</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Enhancement of 5G UE Policy</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65%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SP-230094</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453935729"/>
                  </a:ext>
                </a:extLst>
              </a:tr>
            </a:tbl>
          </a:graphicData>
        </a:graphic>
      </p:graphicFrame>
    </p:spTree>
    <p:extLst>
      <p:ext uri="{BB962C8B-B14F-4D97-AF65-F5344CB8AC3E}">
        <p14:creationId xmlns:p14="http://schemas.microsoft.com/office/powerpoint/2010/main" val="68938631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(26/29)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47006" y="2914650"/>
            <a:ext cx="8554481" cy="3337143"/>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SA#99: </a:t>
            </a:r>
          </a:p>
          <a:p>
            <a:pPr lvl="1">
              <a:spcBef>
                <a:spcPts val="0"/>
              </a:spcBef>
              <a:spcAft>
                <a:spcPts val="0"/>
              </a:spcAft>
            </a:pPr>
            <a:r>
              <a:rPr lang="en-US" altLang="zh-CN" sz="1400" kern="0" dirty="0"/>
              <a:t>4 CRs (1 CR to TS 23.501, 1 CR to TS 23.502, 2 CRs to TS 23.503) were agreed. </a:t>
            </a:r>
          </a:p>
          <a:p>
            <a:pPr lvl="1">
              <a:spcBef>
                <a:spcPts val="0"/>
              </a:spcBef>
              <a:spcAft>
                <a:spcPts val="0"/>
              </a:spcAft>
            </a:pPr>
            <a:r>
              <a:rPr lang="en-US" altLang="zh-CN" sz="1400" kern="0" dirty="0"/>
              <a:t>The study and normative work for SFC is 100% complete.</a:t>
            </a:r>
          </a:p>
          <a:p>
            <a:pPr lvl="1">
              <a:spcBef>
                <a:spcPts val="0"/>
              </a:spcBef>
              <a:spcAft>
                <a:spcPts val="0"/>
              </a:spcAft>
            </a:pPr>
            <a:endParaRPr lang="en-US" sz="1200" kern="0" dirty="0">
              <a:ea typeface="+mn-ea"/>
              <a:cs typeface="+mn-cs"/>
            </a:endParaRPr>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0"/>
              </a:spcAft>
            </a:pPr>
            <a:r>
              <a:rPr lang="en-US" sz="1400" kern="0" dirty="0"/>
              <a:t>None</a:t>
            </a:r>
          </a:p>
          <a:p>
            <a:pPr marL="457200" lvl="1" indent="0">
              <a:spcBef>
                <a:spcPts val="0"/>
              </a:spcBef>
              <a:spcAft>
                <a:spcPts val="0"/>
              </a:spcAft>
              <a:buNone/>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Maintenance</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1957716480"/>
              </p:ext>
            </p:extLst>
          </p:nvPr>
        </p:nvGraphicFramePr>
        <p:xfrm>
          <a:off x="138173" y="1312782"/>
          <a:ext cx="8810067" cy="106125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184517">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99100">
                <a:tc>
                  <a:txBody>
                    <a:bodyPr/>
                    <a:lstStyle/>
                    <a:p>
                      <a:r>
                        <a:rPr lang="en-US" sz="1200" b="1" kern="1200">
                          <a:solidFill>
                            <a:schemeClr val="lt1"/>
                          </a:solidFill>
                          <a:effectLst/>
                          <a:latin typeface="+mn-lt"/>
                          <a:ea typeface="+mn-ea"/>
                          <a:cs typeface="+mn-cs"/>
                        </a:rPr>
                        <a:t>FS_SFC</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Study on System Enabler for Service Function Chaining</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SP-220415</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299100">
                <a:tc>
                  <a:txBody>
                    <a:bodyPr/>
                    <a:lstStyle/>
                    <a:p>
                      <a:r>
                        <a:rPr lang="en-US" sz="1200" b="1" kern="1200">
                          <a:solidFill>
                            <a:schemeClr val="lt1"/>
                          </a:solidFill>
                          <a:effectLst/>
                          <a:latin typeface="+mn-lt"/>
                          <a:ea typeface="+mn-ea"/>
                          <a:cs typeface="+mn-cs"/>
                        </a:rPr>
                        <a:t>SFC</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Calibri" panose="020F0502020204030204" pitchFamily="34" charset="0"/>
                        </a:rPr>
                        <a:t>System Enabler for Service Function Chaining</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60%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schemeClr val="bg1"/>
                          </a:solidFill>
                          <a:effectLst/>
                          <a:uLnTx/>
                          <a:uFillTx/>
                          <a:latin typeface="+mn-lt"/>
                          <a:ea typeface="+mn-ea"/>
                          <a:cs typeface="+mn-cs"/>
                        </a:rPr>
                        <a:t>June, 2023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schemeClr val="bg1"/>
                          </a:solidFill>
                          <a:effectLst/>
                          <a:uLnTx/>
                          <a:uFillTx/>
                          <a:latin typeface="+mn-lt"/>
                          <a:ea typeface="+mn-ea"/>
                          <a:cs typeface="+mn-cs"/>
                        </a:rPr>
                        <a:t>SP-230120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848157810"/>
                  </a:ext>
                </a:extLst>
              </a:tr>
            </a:tbl>
          </a:graphicData>
        </a:graphic>
      </p:graphicFrame>
    </p:spTree>
    <p:extLst>
      <p:ext uri="{BB962C8B-B14F-4D97-AF65-F5344CB8AC3E}">
        <p14:creationId xmlns:p14="http://schemas.microsoft.com/office/powerpoint/2010/main" val="183320589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(27/29)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47006" y="2703510"/>
            <a:ext cx="8554481" cy="3548284"/>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0"/>
              </a:spcAft>
              <a:buBlip>
                <a:blip r:embed="rId2"/>
              </a:buBlip>
            </a:pPr>
            <a:r>
              <a:rPr lang="de-DE" altLang="de-DE" sz="1800" b="1" kern="0" dirty="0">
                <a:ea typeface="+mn-ea"/>
                <a:cs typeface="+mn-cs"/>
              </a:rPr>
              <a:t>Progress since SA#99:</a:t>
            </a:r>
            <a:endParaRPr lang="de-DE" altLang="de-DE" sz="1800" b="1" kern="0" dirty="0">
              <a:solidFill>
                <a:srgbClr val="FF0000"/>
              </a:solidFill>
              <a:ea typeface="+mn-ea"/>
              <a:cs typeface="+mn-cs"/>
            </a:endParaRPr>
          </a:p>
          <a:p>
            <a:pPr lvl="1">
              <a:spcBef>
                <a:spcPts val="0"/>
              </a:spcBef>
              <a:spcAft>
                <a:spcPts val="0"/>
              </a:spcAft>
            </a:pPr>
            <a:r>
              <a:rPr lang="en-US" altLang="zh-CN" sz="1400" kern="0" dirty="0"/>
              <a:t>4 CRs (2 CRs to TS 23.501, 2 CRs to TS 23.503) were agreed. </a:t>
            </a:r>
          </a:p>
          <a:p>
            <a:pPr lvl="1">
              <a:spcBef>
                <a:spcPts val="0"/>
              </a:spcBef>
              <a:spcAft>
                <a:spcPts val="0"/>
              </a:spcAft>
            </a:pPr>
            <a:endParaRPr lang="en-US" altLang="zh-CN" sz="1400" kern="0" dirty="0"/>
          </a:p>
          <a:p>
            <a:pPr marL="457200" lvl="1" indent="-457200">
              <a:spcBef>
                <a:spcPts val="0"/>
              </a:spcBef>
              <a:spcAft>
                <a:spcPts val="0"/>
              </a:spcAft>
              <a:buFont typeface="Arial" panose="020B0604020202020204" pitchFamily="34" charset="0"/>
              <a:buBlip>
                <a:blip r:embed="rId2"/>
              </a:buBlip>
            </a:pPr>
            <a:r>
              <a:rPr lang="en-US" sz="1800" b="1" kern="0" dirty="0">
                <a:ea typeface="+mn-ea"/>
                <a:cs typeface="+mn-cs"/>
              </a:rPr>
              <a:t>RAN impacts and dependencies:</a:t>
            </a:r>
            <a:endParaRPr lang="de-DE" sz="1800" b="1" kern="0" dirty="0">
              <a:ea typeface="+mn-ea"/>
              <a:cs typeface="+mn-cs"/>
            </a:endParaRPr>
          </a:p>
          <a:p>
            <a:pPr lvl="1">
              <a:spcBef>
                <a:spcPts val="0"/>
              </a:spcBef>
              <a:spcAft>
                <a:spcPts val="400"/>
              </a:spcAft>
            </a:pPr>
            <a:r>
              <a:rPr lang="en-US" altLang="zh-CN" sz="1400" kern="0" dirty="0"/>
              <a:t>None</a:t>
            </a:r>
          </a:p>
          <a:p>
            <a:pPr lvl="1">
              <a:spcBef>
                <a:spcPts val="0"/>
              </a:spcBef>
              <a:spcAft>
                <a:spcPts val="400"/>
              </a:spcAft>
            </a:pPr>
            <a:endParaRPr lang="en-US" altLang="zh-CN" sz="1400" kern="0" dirty="0"/>
          </a:p>
          <a:p>
            <a:pPr>
              <a:spcBef>
                <a:spcPts val="0"/>
              </a:spcBef>
              <a:spcAft>
                <a:spcPts val="0"/>
              </a:spcAft>
            </a:pPr>
            <a:r>
              <a:rPr lang="de-DE" sz="1800" b="1" kern="0" dirty="0"/>
              <a:t>Next steps:</a:t>
            </a:r>
            <a:endParaRPr lang="en-US" altLang="zh-CN" sz="1400" b="1" kern="0" dirty="0"/>
          </a:p>
          <a:p>
            <a:pPr lvl="1">
              <a:spcBef>
                <a:spcPts val="0"/>
              </a:spcBef>
              <a:spcAft>
                <a:spcPts val="0"/>
              </a:spcAft>
            </a:pPr>
            <a:r>
              <a:rPr lang="en-US" sz="1400" kern="0" dirty="0"/>
              <a:t>Maintenance</a:t>
            </a:r>
            <a:endParaRPr lang="en-US" sz="1200" kern="0" dirty="0"/>
          </a:p>
          <a:p>
            <a:pPr lvl="1">
              <a:spcBef>
                <a:spcPts val="0"/>
              </a:spcBef>
              <a:spcAft>
                <a:spcPts val="0"/>
              </a:spcAft>
            </a:pPr>
            <a:endParaRPr lang="en-US" sz="1400" kern="0" dirty="0"/>
          </a:p>
          <a:p>
            <a:pPr marL="457200" lvl="1" indent="0">
              <a:spcBef>
                <a:spcPts val="0"/>
              </a:spcBef>
              <a:spcAft>
                <a:spcPts val="0"/>
              </a:spcAft>
              <a:buNone/>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1780202067"/>
              </p:ext>
            </p:extLst>
          </p:nvPr>
        </p:nvGraphicFramePr>
        <p:xfrm>
          <a:off x="138173" y="1312781"/>
          <a:ext cx="8810067" cy="1186511"/>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74917">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05797">
                <a:tc>
                  <a:txBody>
                    <a:bodyPr/>
                    <a:lstStyle/>
                    <a:p>
                      <a:r>
                        <a:rPr lang="en-US" sz="1200" b="1" kern="1200" err="1">
                          <a:solidFill>
                            <a:schemeClr val="lt1"/>
                          </a:solidFill>
                          <a:effectLst/>
                          <a:latin typeface="+mn-lt"/>
                          <a:ea typeface="+mn-ea"/>
                          <a:cs typeface="+mn-cs"/>
                        </a:rPr>
                        <a:t>FS_DetNet</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mn-lt"/>
                        </a:rPr>
                        <a:t>Study on 5GS </a:t>
                      </a:r>
                      <a:r>
                        <a:rPr lang="en-US" sz="1200" b="1" i="0" u="none" strike="noStrike" err="1">
                          <a:solidFill>
                            <a:schemeClr val="bg1"/>
                          </a:solidFill>
                          <a:effectLst/>
                          <a:latin typeface="+mn-lt"/>
                        </a:rPr>
                        <a:t>DetNet</a:t>
                      </a:r>
                      <a:r>
                        <a:rPr lang="en-US" sz="1200" b="1" i="0" u="none" strike="noStrike">
                          <a:solidFill>
                            <a:schemeClr val="bg1"/>
                          </a:solidFill>
                          <a:effectLst/>
                          <a:latin typeface="+mn-lt"/>
                        </a:rPr>
                        <a:t> interworking</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Sep, 2022</a:t>
                      </a:r>
                      <a:endParaRPr lang="en-US" sz="1200" b="1" i="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SP-211633</a:t>
                      </a:r>
                      <a:endParaRPr lang="en-US" sz="1200" b="1" i="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05797">
                <a:tc>
                  <a:txBody>
                    <a:bodyPr/>
                    <a:lstStyle/>
                    <a:p>
                      <a:r>
                        <a:rPr lang="en-US" sz="1200" b="1" kern="1200" err="1">
                          <a:solidFill>
                            <a:schemeClr val="lt1"/>
                          </a:solidFill>
                          <a:effectLst/>
                          <a:latin typeface="+mn-lt"/>
                          <a:ea typeface="+mn-ea"/>
                          <a:cs typeface="+mn-cs"/>
                        </a:rPr>
                        <a:t>DetNet</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a:solidFill>
                            <a:schemeClr val="bg1"/>
                          </a:solidFill>
                          <a:effectLst/>
                          <a:latin typeface="+mn-lt"/>
                        </a:rPr>
                        <a:t>5GS </a:t>
                      </a:r>
                      <a:r>
                        <a:rPr lang="en-US" sz="1200" b="1" i="0" u="none" strike="noStrike" err="1">
                          <a:solidFill>
                            <a:schemeClr val="bg1"/>
                          </a:solidFill>
                          <a:effectLst/>
                          <a:latin typeface="+mn-lt"/>
                        </a:rPr>
                        <a:t>DetNet</a:t>
                      </a:r>
                      <a:r>
                        <a:rPr lang="en-US" sz="1200" b="1" i="0" u="none" strike="noStrike">
                          <a:solidFill>
                            <a:schemeClr val="bg1"/>
                          </a:solidFill>
                          <a:effectLst/>
                          <a:latin typeface="+mn-lt"/>
                        </a:rPr>
                        <a:t> interworking</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95%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June, 2023</a:t>
                      </a:r>
                      <a:endParaRPr lang="en-US" sz="1200" b="1" i="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SP-230172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889202821"/>
                  </a:ext>
                </a:extLst>
              </a:tr>
            </a:tbl>
          </a:graphicData>
        </a:graphic>
      </p:graphicFrame>
    </p:spTree>
    <p:extLst>
      <p:ext uri="{BB962C8B-B14F-4D97-AF65-F5344CB8AC3E}">
        <p14:creationId xmlns:p14="http://schemas.microsoft.com/office/powerpoint/2010/main" val="335822225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(28/29)</a:t>
            </a:r>
            <a:endParaRPr lang="de-DE" altLang="de-DE" b="1"/>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669720"/>
            <a:ext cx="8554481" cy="3550605"/>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SA#99:</a:t>
            </a:r>
            <a:endParaRPr lang="de-DE" altLang="de-DE" sz="1800" b="1" kern="0" dirty="0">
              <a:solidFill>
                <a:srgbClr val="FF0000"/>
              </a:solidFill>
            </a:endParaRPr>
          </a:p>
          <a:p>
            <a:pPr lvl="1">
              <a:spcBef>
                <a:spcPts val="0"/>
              </a:spcBef>
              <a:spcAft>
                <a:spcPts val="600"/>
              </a:spcAft>
            </a:pPr>
            <a:r>
              <a:rPr lang="en-US" altLang="de-DE" sz="1400" dirty="0"/>
              <a:t>No change</a:t>
            </a:r>
          </a:p>
          <a:p>
            <a:pPr marL="457200" lvl="1" indent="0">
              <a:spcBef>
                <a:spcPts val="0"/>
              </a:spcBef>
              <a:spcAft>
                <a:spcPts val="600"/>
              </a:spcAft>
              <a:buNone/>
            </a:pPr>
            <a:endParaRPr lang="en-US" altLang="de-DE" sz="140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sz="1400" kern="0" dirty="0"/>
              <a:t>None</a:t>
            </a:r>
            <a:endParaRPr lang="en-US" sz="1400" strike="sngStrike" kern="0" dirty="0"/>
          </a:p>
          <a:p>
            <a:pPr lvl="1">
              <a:spcBef>
                <a:spcPts val="0"/>
              </a:spcBef>
              <a:spcAft>
                <a:spcPts val="300"/>
              </a:spcAft>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Maintenance</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535604099"/>
              </p:ext>
            </p:extLst>
          </p:nvPr>
        </p:nvGraphicFramePr>
        <p:xfrm>
          <a:off x="138173" y="1312782"/>
          <a:ext cx="8810067" cy="1132069"/>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85260">
                <a:tc>
                  <a:txBody>
                    <a:bodyPr/>
                    <a:lstStyle/>
                    <a:p>
                      <a:r>
                        <a:rPr lang="en-US" sz="1600" b="1"/>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33773">
                <a:tc>
                  <a:txBody>
                    <a:bodyPr/>
                    <a:lstStyle/>
                    <a:p>
                      <a:r>
                        <a:rPr lang="en-US" sz="1200" b="1" kern="1200">
                          <a:solidFill>
                            <a:schemeClr val="lt1"/>
                          </a:solidFill>
                          <a:effectLst/>
                          <a:latin typeface="+mn-lt"/>
                          <a:ea typeface="+mn-ea"/>
                          <a:cs typeface="+mn-cs"/>
                        </a:rPr>
                        <a:t>FS_SUECR</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a:solidFill>
                            <a:schemeClr val="lt1"/>
                          </a:solidFill>
                          <a:effectLst/>
                          <a:latin typeface="+mn-lt"/>
                          <a:ea typeface="+mn-ea"/>
                          <a:cs typeface="+mn-cs"/>
                        </a:rPr>
                        <a:t>Study on Seamless UE context recovery</a:t>
                      </a:r>
                      <a:endParaRPr lang="de-DE" sz="1200" b="1" kern="120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Sep, 2022</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SP-211654</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0">
                <a:tc>
                  <a:txBody>
                    <a:bodyPr/>
                    <a:lstStyle/>
                    <a:p>
                      <a:r>
                        <a:rPr lang="en-US" sz="1200" b="1" kern="1200">
                          <a:solidFill>
                            <a:schemeClr val="lt1"/>
                          </a:solidFill>
                          <a:effectLst/>
                          <a:latin typeface="+mn-lt"/>
                          <a:ea typeface="+mn-ea"/>
                          <a:cs typeface="+mn-cs"/>
                        </a:rPr>
                        <a:t>SUECR</a:t>
                      </a:r>
                      <a:endParaRPr kumimoji="0" lang="en-US" sz="1200" b="1" i="0" u="none" strike="noStrike" kern="1200" cap="none" normalizeH="0" baseline="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a:solidFill>
                            <a:schemeClr val="lt1"/>
                          </a:solidFill>
                          <a:effectLst/>
                          <a:latin typeface="+mj-lt"/>
                          <a:ea typeface="+mn-ea"/>
                          <a:cs typeface="+mn-cs"/>
                        </a:rPr>
                        <a:t> Seamless UE context recovery</a:t>
                      </a:r>
                      <a:endParaRPr lang="de-DE" sz="1200" b="1" kern="1200">
                        <a:solidFill>
                          <a:schemeClr val="lt1"/>
                        </a:solidFill>
                        <a:effectLst/>
                        <a:latin typeface="+mj-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a:solidFill>
                            <a:srgbClr val="7030A0"/>
                          </a:solidFill>
                          <a:latin typeface="+mn-lt"/>
                          <a:ea typeface="+mn-ea"/>
                          <a:cs typeface="+mn-cs"/>
                        </a:rPr>
                        <a:t>100% -&gt; 100 %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Dec, 2022</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a:ln>
                            <a:noFill/>
                          </a:ln>
                          <a:solidFill>
                            <a:prstClr val="white"/>
                          </a:solidFill>
                          <a:effectLst/>
                          <a:uLnTx/>
                          <a:uFillTx/>
                          <a:latin typeface="+mn-lt"/>
                          <a:ea typeface="+mn-ea"/>
                          <a:cs typeface="+mn-cs"/>
                        </a:rPr>
                        <a:t>SP-220810</a:t>
                      </a:r>
                      <a:endParaRPr lang="en-US" sz="1200" b="1" i="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183674025"/>
                  </a:ext>
                </a:extLst>
              </a:tr>
            </a:tbl>
          </a:graphicData>
        </a:graphic>
      </p:graphicFrame>
    </p:spTree>
    <p:extLst>
      <p:ext uri="{BB962C8B-B14F-4D97-AF65-F5344CB8AC3E}">
        <p14:creationId xmlns:p14="http://schemas.microsoft.com/office/powerpoint/2010/main" val="1016812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a:t>2.5) </a:t>
            </a:r>
            <a:r>
              <a:rPr lang="en-GB" altLang="en-US" b="1"/>
              <a:t>Rel-18 Study/Work (29/29)</a:t>
            </a:r>
            <a:endParaRPr lang="de-DE" altLang="de-DE" b="1"/>
          </a:p>
        </p:txBody>
      </p:sp>
      <p:graphicFrame>
        <p:nvGraphicFramePr>
          <p:cNvPr id="7" name="Content Placeholder 8">
            <a:extLst>
              <a:ext uri="{FF2B5EF4-FFF2-40B4-BE49-F238E27FC236}">
                <a16:creationId xmlns:a16="http://schemas.microsoft.com/office/drawing/2014/main" id="{6F37D82D-D609-47C6-97E0-9B185936DA9D}"/>
              </a:ext>
            </a:extLst>
          </p:cNvPr>
          <p:cNvGraphicFramePr>
            <a:graphicFrameLocks/>
          </p:cNvGraphicFramePr>
          <p:nvPr>
            <p:extLst>
              <p:ext uri="{D42A27DB-BD31-4B8C-83A1-F6EECF244321}">
                <p14:modId xmlns:p14="http://schemas.microsoft.com/office/powerpoint/2010/main" val="2101037630"/>
              </p:ext>
            </p:extLst>
          </p:nvPr>
        </p:nvGraphicFramePr>
        <p:xfrm>
          <a:off x="369621" y="1883664"/>
          <a:ext cx="8634197" cy="4307919"/>
        </p:xfrm>
        <a:graphic>
          <a:graphicData uri="http://schemas.openxmlformats.org/drawingml/2006/table">
            <a:tbl>
              <a:tblPr firstRow="1" bandRow="1">
                <a:tableStyleId>{8FD4443E-F989-4FC4-A0C8-D5A2AF1F390B}</a:tableStyleId>
              </a:tblPr>
              <a:tblGrid>
                <a:gridCol w="1259574">
                  <a:extLst>
                    <a:ext uri="{9D8B030D-6E8A-4147-A177-3AD203B41FA5}">
                      <a16:colId xmlns:a16="http://schemas.microsoft.com/office/drawing/2014/main" val="20000"/>
                    </a:ext>
                  </a:extLst>
                </a:gridCol>
                <a:gridCol w="2184816">
                  <a:extLst>
                    <a:ext uri="{9D8B030D-6E8A-4147-A177-3AD203B41FA5}">
                      <a16:colId xmlns:a16="http://schemas.microsoft.com/office/drawing/2014/main" val="20001"/>
                    </a:ext>
                  </a:extLst>
                </a:gridCol>
                <a:gridCol w="718852">
                  <a:extLst>
                    <a:ext uri="{9D8B030D-6E8A-4147-A177-3AD203B41FA5}">
                      <a16:colId xmlns:a16="http://schemas.microsoft.com/office/drawing/2014/main" val="20002"/>
                    </a:ext>
                  </a:extLst>
                </a:gridCol>
                <a:gridCol w="901216">
                  <a:extLst>
                    <a:ext uri="{9D8B030D-6E8A-4147-A177-3AD203B41FA5}">
                      <a16:colId xmlns:a16="http://schemas.microsoft.com/office/drawing/2014/main" val="20003"/>
                    </a:ext>
                  </a:extLst>
                </a:gridCol>
                <a:gridCol w="863576">
                  <a:extLst>
                    <a:ext uri="{9D8B030D-6E8A-4147-A177-3AD203B41FA5}">
                      <a16:colId xmlns:a16="http://schemas.microsoft.com/office/drawing/2014/main" val="20004"/>
                    </a:ext>
                  </a:extLst>
                </a:gridCol>
                <a:gridCol w="2706163">
                  <a:extLst>
                    <a:ext uri="{9D8B030D-6E8A-4147-A177-3AD203B41FA5}">
                      <a16:colId xmlns:a16="http://schemas.microsoft.com/office/drawing/2014/main" val="1556240109"/>
                    </a:ext>
                  </a:extLst>
                </a:gridCol>
              </a:tblGrid>
              <a:tr h="449907">
                <a:tc>
                  <a:txBody>
                    <a:bodyPr/>
                    <a:lstStyle/>
                    <a:p>
                      <a:pPr algn="ctr"/>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a:ln>
                            <a:noFill/>
                          </a:ln>
                          <a:solidFill>
                            <a:prstClr val="white"/>
                          </a:solidFill>
                          <a:effectLst/>
                          <a:uLnTx/>
                          <a:uFillTx/>
                          <a:latin typeface="+mn-lt"/>
                          <a:ea typeface="+mn-ea"/>
                          <a:cs typeface="+mn-cs"/>
                        </a:rPr>
                        <a:t>Remarks</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70386">
                <a:tc>
                  <a:txBody>
                    <a:bodyPr/>
                    <a:lstStyle/>
                    <a:p>
                      <a:r>
                        <a:rPr kumimoji="0" lang="en-US" sz="1000" b="1" i="0" u="none" strike="noStrike" kern="1200" cap="none" normalizeH="0" baseline="0" dirty="0">
                          <a:ln>
                            <a:noFill/>
                          </a:ln>
                          <a:solidFill>
                            <a:schemeClr val="lt1"/>
                          </a:solidFill>
                          <a:effectLst/>
                          <a:latin typeface="+mn-lt"/>
                          <a:ea typeface="+mn-ea"/>
                          <a:cs typeface="+mn-cs"/>
                        </a:rPr>
                        <a:t>TEI18_SDNAEPC</a:t>
                      </a:r>
                      <a:endParaRPr kumimoji="0" lang="en-US" sz="1000" b="1" i="0" u="none" strike="noStrike" kern="1200" cap="none" normalizeH="0" baseline="0" dirty="0">
                        <a:ln>
                          <a:noFill/>
                        </a:ln>
                        <a:solidFill>
                          <a:schemeClr val="bg1"/>
                        </a:solidFill>
                        <a:effectLst/>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fontAlgn="b" latinLnBrk="0" hangingPunct="1"/>
                      <a:r>
                        <a:rPr kumimoji="0" lang="en-US" sz="1000" b="1" i="0" u="none" strike="noStrike" kern="1200" cap="none" normalizeH="0" baseline="0" dirty="0">
                          <a:ln>
                            <a:noFill/>
                          </a:ln>
                          <a:solidFill>
                            <a:schemeClr val="bg1"/>
                          </a:solidFill>
                          <a:effectLst/>
                          <a:latin typeface="+mn-lt"/>
                          <a:ea typeface="+mn-ea"/>
                          <a:cs typeface="+mn-cs"/>
                        </a:rPr>
                        <a:t>Secondary DN authentication and authorization in EPS IWK case</a:t>
                      </a:r>
                    </a:p>
                  </a:txBody>
                  <a:tcPr marL="118800" marR="1188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000" b="1" kern="1200">
                          <a:solidFill>
                            <a:srgbClr val="7030A0"/>
                          </a:solidFill>
                          <a:latin typeface="+mn-lt"/>
                          <a:ea typeface="+mn-ea"/>
                          <a:cs typeface="+mn-cs"/>
                        </a:rPr>
                        <a:t>100% -&gt; 100%</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white"/>
                          </a:solidFill>
                          <a:effectLst/>
                          <a:uLnTx/>
                          <a:uFillTx/>
                          <a:latin typeface="+mn-lt"/>
                          <a:ea typeface="+mn-ea"/>
                          <a:cs typeface="+mn-cs"/>
                        </a:rPr>
                        <a:t>Dec, 2022</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000" b="1" i="0" u="none" strike="noStrike" kern="1200" cap="none" spc="0" normalizeH="0" baseline="0" noProof="0">
                          <a:ln>
                            <a:noFill/>
                          </a:ln>
                          <a:solidFill>
                            <a:prstClr val="white"/>
                          </a:solidFill>
                          <a:effectLst/>
                          <a:uLnTx/>
                          <a:uFillTx/>
                          <a:latin typeface="+mn-lt"/>
                          <a:ea typeface="+mn-ea"/>
                          <a:cs typeface="+mn-cs"/>
                        </a:rPr>
                        <a:t>SP-220798</a:t>
                      </a:r>
                      <a:endParaRPr lang="en-US" sz="1000" b="1" i="0">
                        <a:solidFill>
                          <a:srgbClr val="7030A0"/>
                        </a:solidFill>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000" b="1" i="0" u="none" strike="noStrike" kern="1200" cap="none" spc="0" normalizeH="0" baseline="0">
                          <a:ln>
                            <a:noFill/>
                          </a:ln>
                          <a:solidFill>
                            <a:prstClr val="white"/>
                          </a:solidFill>
                          <a:effectLst/>
                          <a:uLnTx/>
                          <a:uFillTx/>
                          <a:latin typeface="+mn-lt"/>
                          <a:ea typeface="+mn-ea"/>
                          <a:cs typeface="+mn-cs"/>
                        </a:rPr>
                        <a:t>Completed in last plenary cycle. No Change</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70386">
                <a:tc>
                  <a:txBody>
                    <a:bodyPr/>
                    <a:lstStyle/>
                    <a:p>
                      <a:r>
                        <a:rPr kumimoji="0" lang="en-US" sz="1000" b="1" i="0" u="none" strike="noStrike" kern="1200" cap="none" normalizeH="0" baseline="0">
                          <a:ln>
                            <a:noFill/>
                          </a:ln>
                          <a:solidFill>
                            <a:schemeClr val="bg1"/>
                          </a:solidFill>
                          <a:effectLst/>
                          <a:latin typeface="+mn-lt"/>
                          <a:ea typeface="+mn-ea"/>
                          <a:cs typeface="+mn-cs"/>
                        </a:rPr>
                        <a:t>TEI18_MLR</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fontAlgn="b" latinLnBrk="0" hangingPunct="1"/>
                      <a:r>
                        <a:rPr kumimoji="0" lang="en-US" sz="1000" b="1" i="0" u="none" strike="noStrike" kern="1200" cap="none" normalizeH="0" baseline="0" dirty="0">
                          <a:ln>
                            <a:noFill/>
                          </a:ln>
                          <a:solidFill>
                            <a:schemeClr val="bg1"/>
                          </a:solidFill>
                          <a:effectLst/>
                          <a:latin typeface="+mn-lt"/>
                          <a:ea typeface="+mn-ea"/>
                          <a:cs typeface="+mn-cs"/>
                        </a:rPr>
                        <a:t>Multiple location report for MT-LR Immediate Location Request for the regulatory service </a:t>
                      </a:r>
                    </a:p>
                  </a:txBody>
                  <a:tcPr marL="118800" marR="1188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7030A0"/>
                          </a:solidFill>
                          <a:effectLst/>
                          <a:uLnTx/>
                          <a:uFillTx/>
                          <a:latin typeface="Calibri"/>
                          <a:ea typeface="+mn-ea"/>
                          <a:cs typeface="+mn-cs"/>
                        </a:rPr>
                        <a:t>100% -&gt; 100%</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white"/>
                          </a:solidFill>
                          <a:effectLst/>
                          <a:uLnTx/>
                          <a:uFillTx/>
                          <a:latin typeface="+mn-lt"/>
                          <a:ea typeface="+mn-ea"/>
                          <a:cs typeface="+mn-cs"/>
                        </a:rPr>
                        <a:t>Dec, 2022</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000" b="1" i="0" u="none" strike="noStrike" kern="1200" cap="none" spc="0" normalizeH="0" baseline="0" noProof="0">
                          <a:ln>
                            <a:noFill/>
                          </a:ln>
                          <a:solidFill>
                            <a:prstClr val="white"/>
                          </a:solidFill>
                          <a:effectLst/>
                          <a:uLnTx/>
                          <a:uFillTx/>
                          <a:latin typeface="+mn-lt"/>
                          <a:ea typeface="+mn-ea"/>
                          <a:cs typeface="+mn-cs"/>
                        </a:rPr>
                        <a:t>SP-220795</a:t>
                      </a:r>
                      <a:endParaRPr lang="en-US" sz="1000" b="1" i="0">
                        <a:solidFill>
                          <a:srgbClr val="7030A0"/>
                        </a:solidFill>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000" b="1" i="0" u="none" strike="noStrike" kern="1200" cap="none" spc="0" normalizeH="0" baseline="0" dirty="0">
                          <a:ln>
                            <a:noFill/>
                          </a:ln>
                          <a:solidFill>
                            <a:prstClr val="white"/>
                          </a:solidFill>
                          <a:effectLst/>
                          <a:uLnTx/>
                          <a:uFillTx/>
                          <a:latin typeface="+mn-lt"/>
                          <a:ea typeface="+mn-ea"/>
                          <a:cs typeface="+mn-cs"/>
                        </a:rPr>
                        <a:t>Completed in last plenary cycle. No Change</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537240751"/>
                  </a:ext>
                </a:extLst>
              </a:tr>
              <a:tr h="470386">
                <a:tc>
                  <a:txBody>
                    <a:bodyPr/>
                    <a:lstStyle/>
                    <a:p>
                      <a:r>
                        <a:rPr kumimoji="0" lang="en-GB" sz="1000" b="1" i="0" u="none" strike="noStrike" kern="1200" cap="none" normalizeH="0" baseline="0">
                          <a:ln>
                            <a:noFill/>
                          </a:ln>
                          <a:solidFill>
                            <a:schemeClr val="bg1"/>
                          </a:solidFill>
                          <a:effectLst/>
                          <a:latin typeface="+mn-lt"/>
                          <a:ea typeface="+mn-ea"/>
                          <a:cs typeface="+mn-cs"/>
                        </a:rPr>
                        <a:t>TEI18_MBS4V2X</a:t>
                      </a:r>
                      <a:endParaRPr kumimoji="0" lang="en-US" sz="1000" b="1" i="0" u="none" strike="noStrike" kern="1200" cap="none" normalizeH="0" baseline="0">
                        <a:ln>
                          <a:noFill/>
                        </a:ln>
                        <a:solidFill>
                          <a:schemeClr val="bg1"/>
                        </a:solidFill>
                        <a:effectLst/>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altLang="ko-KR" sz="1000" b="1" kern="1200" dirty="0">
                          <a:solidFill>
                            <a:schemeClr val="lt1"/>
                          </a:solidFill>
                          <a:effectLst/>
                          <a:latin typeface="+mn-lt"/>
                          <a:ea typeface="+mn-ea"/>
                          <a:cs typeface="+mn-cs"/>
                        </a:rPr>
                        <a:t>MBS support for V2X services</a:t>
                      </a:r>
                      <a:endParaRPr lang="de-DE" sz="1000" b="1" kern="1200" dirty="0">
                        <a:solidFill>
                          <a:schemeClr val="lt1"/>
                        </a:solidFill>
                        <a:effectLst/>
                        <a:latin typeface="+mn-lt"/>
                        <a:ea typeface="+mn-ea"/>
                        <a:cs typeface="+mn-cs"/>
                      </a:endParaRPr>
                    </a:p>
                    <a:p>
                      <a:pPr marL="0" algn="l" defTabSz="914400" rtl="0" eaLnBrk="1" fontAlgn="b" latinLnBrk="0" hangingPunct="1"/>
                      <a:endParaRPr kumimoji="0" lang="en-US" sz="1000" b="1" i="0" u="none" strike="noStrike" kern="1200" cap="none" normalizeH="0" baseline="0" dirty="0">
                        <a:ln>
                          <a:noFill/>
                        </a:ln>
                        <a:solidFill>
                          <a:schemeClr val="bg1"/>
                        </a:solidFill>
                        <a:effectLst/>
                        <a:latin typeface="+mn-lt"/>
                        <a:ea typeface="+mn-ea"/>
                        <a:cs typeface="+mn-cs"/>
                      </a:endParaRPr>
                    </a:p>
                  </a:txBody>
                  <a:tcPr marL="118800" marR="1188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7030A0"/>
                          </a:solidFill>
                          <a:effectLst/>
                          <a:uLnTx/>
                          <a:uFillTx/>
                          <a:latin typeface="Calibri"/>
                          <a:ea typeface="+mn-ea"/>
                          <a:cs typeface="+mn-cs"/>
                        </a:rPr>
                        <a:t>100% -&gt; 100%</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white"/>
                          </a:solidFill>
                          <a:effectLst/>
                          <a:uLnTx/>
                          <a:uFillTx/>
                          <a:latin typeface="+mn-lt"/>
                          <a:ea typeface="+mn-ea"/>
                          <a:cs typeface="+mn-cs"/>
                        </a:rPr>
                        <a:t>Mar,  2023</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000" b="1" i="0" dirty="0">
                          <a:solidFill>
                            <a:schemeClr val="bg1"/>
                          </a:solidFill>
                        </a:rPr>
                        <a:t>SP-220793</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000" b="1" i="0" u="none" strike="noStrike" kern="1200" cap="none" spc="0" normalizeH="0" baseline="0" dirty="0">
                          <a:ln>
                            <a:noFill/>
                          </a:ln>
                          <a:solidFill>
                            <a:prstClr val="white"/>
                          </a:solidFill>
                          <a:effectLst/>
                          <a:uLnTx/>
                          <a:uFillTx/>
                          <a:latin typeface="+mn-lt"/>
                          <a:ea typeface="+mn-ea"/>
                          <a:cs typeface="+mn-cs"/>
                        </a:rPr>
                        <a:t>Completed in last plenary cycle. No Change</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8048387"/>
                  </a:ext>
                </a:extLst>
              </a:tr>
              <a:tr h="557959">
                <a:tc>
                  <a:txBody>
                    <a:bodyPr/>
                    <a:lstStyle/>
                    <a:p>
                      <a:r>
                        <a:rPr kumimoji="0" lang="en-GB" sz="1000" b="1" i="0" u="none" strike="noStrike" kern="1200" cap="none" normalizeH="0" baseline="0">
                          <a:ln>
                            <a:noFill/>
                          </a:ln>
                          <a:solidFill>
                            <a:schemeClr val="bg1"/>
                          </a:solidFill>
                          <a:effectLst/>
                          <a:latin typeface="+mn-lt"/>
                          <a:ea typeface="+mn-ea"/>
                          <a:cs typeface="+mn-cs"/>
                        </a:rPr>
                        <a:t>TEI18_SLAMUP</a:t>
                      </a:r>
                      <a:endParaRPr kumimoji="0" lang="en-US" sz="1000" b="1" i="0" u="none" strike="noStrike" kern="1200" cap="none" normalizeH="0" baseline="0">
                        <a:ln>
                          <a:noFill/>
                        </a:ln>
                        <a:solidFill>
                          <a:schemeClr val="bg1"/>
                        </a:solidFill>
                        <a:effectLst/>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sz="1000" b="1" i="0" u="none" strike="noStrike">
                          <a:solidFill>
                            <a:schemeClr val="bg1"/>
                          </a:solidFill>
                          <a:effectLst/>
                          <a:latin typeface="Calibri" panose="020F0502020204030204" pitchFamily="34" charset="0"/>
                        </a:rPr>
                        <a:t>Spending Limits for AM and UE Policies in the 5GC </a:t>
                      </a:r>
                      <a:endParaRPr lang="de-DE" sz="1000" b="1" kern="1200">
                        <a:solidFill>
                          <a:schemeClr val="lt1"/>
                        </a:solidFill>
                        <a:effectLst/>
                        <a:latin typeface="+mn-lt"/>
                        <a:ea typeface="+mn-ea"/>
                        <a:cs typeface="+mn-cs"/>
                      </a:endParaRPr>
                    </a:p>
                    <a:p>
                      <a:pPr marL="0" algn="l" defTabSz="914400" rtl="0" eaLnBrk="1" fontAlgn="b" latinLnBrk="0" hangingPunct="1"/>
                      <a:endParaRPr kumimoji="0" lang="en-US" sz="1000" b="1" i="0" u="none" strike="noStrike" kern="1200" cap="none" normalizeH="0" baseline="0">
                        <a:ln>
                          <a:noFill/>
                        </a:ln>
                        <a:solidFill>
                          <a:schemeClr val="bg1"/>
                        </a:solidFill>
                        <a:effectLst/>
                        <a:latin typeface="+mn-lt"/>
                        <a:ea typeface="+mn-ea"/>
                        <a:cs typeface="+mn-cs"/>
                      </a:endParaRPr>
                    </a:p>
                  </a:txBody>
                  <a:tcPr marL="118800" marR="1188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7030A0"/>
                          </a:solidFill>
                          <a:effectLst/>
                          <a:uLnTx/>
                          <a:uFillTx/>
                          <a:latin typeface="Calibri"/>
                          <a:ea typeface="+mn-ea"/>
                          <a:cs typeface="+mn-cs"/>
                        </a:rPr>
                        <a:t>80% -&gt;  100%</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white"/>
                          </a:solidFill>
                          <a:effectLst/>
                          <a:uLnTx/>
                          <a:uFillTx/>
                          <a:latin typeface="+mn-lt"/>
                          <a:ea typeface="+mn-ea"/>
                          <a:cs typeface="+mn-cs"/>
                        </a:rPr>
                        <a:t>Jun, 2023</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rPr>
                        <a:t>SP-220794</a:t>
                      </a:r>
                      <a:endParaRPr lang="en-US" sz="1000" b="1" i="0" dirty="0">
                        <a:solidFill>
                          <a:srgbClr val="7030A0"/>
                        </a:solidFill>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lang="en-US" altLang="zh-CN" sz="1000" kern="0" dirty="0"/>
                        <a:t>1 CR for TS 23.501, 2 CRs for TS 23.503 were approved. Complete</a:t>
                      </a:r>
                      <a:endParaRPr kumimoji="0" lang="en-US" sz="1000" b="1" i="0" u="none" strike="noStrike" kern="1200" cap="none" spc="0" normalizeH="0" baseline="0" dirty="0">
                        <a:ln>
                          <a:noFill/>
                        </a:ln>
                        <a:solidFill>
                          <a:srgbClr val="FF0000"/>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676883106"/>
                  </a:ext>
                </a:extLst>
              </a:tr>
              <a:tr h="470386">
                <a:tc>
                  <a:txBody>
                    <a:bodyPr/>
                    <a:lstStyle/>
                    <a:p>
                      <a:r>
                        <a:rPr kumimoji="0" lang="en-GB" sz="1000" b="1" i="0" u="none" strike="noStrike" kern="1200" cap="none" normalizeH="0" baseline="0">
                          <a:ln>
                            <a:noFill/>
                          </a:ln>
                          <a:solidFill>
                            <a:schemeClr val="bg1"/>
                          </a:solidFill>
                          <a:effectLst/>
                          <a:latin typeface="+mn-lt"/>
                          <a:ea typeface="+mn-ea"/>
                          <a:cs typeface="+mn-cs"/>
                        </a:rPr>
                        <a:t>TEI18_ADEE</a:t>
                      </a:r>
                      <a:endParaRPr kumimoji="0" lang="en-US" sz="1000" b="1" i="0" u="none" strike="noStrike" kern="1200" cap="none" normalizeH="0" baseline="0">
                        <a:ln>
                          <a:noFill/>
                        </a:ln>
                        <a:solidFill>
                          <a:schemeClr val="bg1"/>
                        </a:solidFill>
                        <a:effectLst/>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GB" altLang="zh-CN" sz="1000" b="1">
                          <a:solidFill>
                            <a:schemeClr val="bg1"/>
                          </a:solidFill>
                          <a:effectLst/>
                          <a:sym typeface="+mn-ea"/>
                        </a:rPr>
                        <a:t>Enhancement of Application Detection Event Exposure</a:t>
                      </a:r>
                      <a:endParaRPr lang="en-US" altLang="en-GB" sz="1000" b="1" kern="1200">
                        <a:solidFill>
                          <a:schemeClr val="bg1"/>
                        </a:solidFill>
                        <a:effectLst/>
                        <a:latin typeface="+mn-lt"/>
                        <a:ea typeface="+mn-ea"/>
                        <a:cs typeface="+mn-cs"/>
                        <a:sym typeface="+mn-ea"/>
                      </a:endParaRPr>
                    </a:p>
                    <a:p>
                      <a:pPr marL="0" algn="l" defTabSz="914400" rtl="0" eaLnBrk="1" fontAlgn="b" latinLnBrk="0" hangingPunct="1"/>
                      <a:endParaRPr kumimoji="0" lang="en-US" sz="1000" b="1" i="0" u="none" strike="noStrike" kern="1200" cap="none" normalizeH="0" baseline="0">
                        <a:ln>
                          <a:noFill/>
                        </a:ln>
                        <a:solidFill>
                          <a:schemeClr val="bg1"/>
                        </a:solidFill>
                        <a:effectLst/>
                        <a:latin typeface="+mn-lt"/>
                        <a:ea typeface="+mn-ea"/>
                        <a:cs typeface="+mn-cs"/>
                      </a:endParaRPr>
                    </a:p>
                  </a:txBody>
                  <a:tcPr marL="118800" marR="1188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7030A0"/>
                          </a:solidFill>
                          <a:effectLst/>
                          <a:uLnTx/>
                          <a:uFillTx/>
                          <a:latin typeface="Calibri"/>
                          <a:ea typeface="+mn-ea"/>
                          <a:cs typeface="+mn-cs"/>
                        </a:rPr>
                        <a:t>100% -&gt; 100%</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white"/>
                          </a:solidFill>
                          <a:effectLst/>
                          <a:uLnTx/>
                          <a:uFillTx/>
                          <a:latin typeface="+mn-lt"/>
                          <a:ea typeface="+mn-ea"/>
                          <a:cs typeface="+mn-cs"/>
                        </a:rPr>
                        <a:t>Mar 2023</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1000" b="1" i="0" u="none" strike="noStrike" kern="1200" cap="none" spc="0" normalizeH="0" baseline="0" noProof="0">
                          <a:ln>
                            <a:noFill/>
                          </a:ln>
                          <a:solidFill>
                            <a:schemeClr val="bg1"/>
                          </a:solidFill>
                          <a:effectLst/>
                          <a:uLnTx/>
                          <a:uFillTx/>
                          <a:latin typeface="+mn-lt"/>
                          <a:ea typeface="+mn-ea"/>
                          <a:cs typeface="+mn-cs"/>
                        </a:rPr>
                        <a:t>SP-220796</a:t>
                      </a:r>
                    </a:p>
                    <a:p>
                      <a:pPr algn="ctr"/>
                      <a:endParaRPr lang="en-US" sz="1000" b="1" i="0">
                        <a:solidFill>
                          <a:srgbClr val="7030A0"/>
                        </a:solidFill>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000" b="1" i="0" u="none" strike="noStrike" kern="1200" cap="none" spc="0" normalizeH="0" baseline="0" dirty="0">
                          <a:ln>
                            <a:noFill/>
                          </a:ln>
                          <a:solidFill>
                            <a:prstClr val="white"/>
                          </a:solidFill>
                          <a:effectLst/>
                          <a:uLnTx/>
                          <a:uFillTx/>
                          <a:latin typeface="+mn-lt"/>
                          <a:ea typeface="+mn-ea"/>
                          <a:cs typeface="+mn-cs"/>
                        </a:rPr>
                        <a:t>Completed in last plenary cycle. No Change</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430535587"/>
                  </a:ext>
                </a:extLst>
              </a:tr>
              <a:tr h="470386">
                <a:tc>
                  <a:txBody>
                    <a:bodyPr/>
                    <a:lstStyle/>
                    <a:p>
                      <a:r>
                        <a:rPr kumimoji="0" lang="en-GB" sz="1000" b="1" i="0" u="none" strike="noStrike" kern="1200" cap="none" normalizeH="0" baseline="0">
                          <a:ln>
                            <a:noFill/>
                          </a:ln>
                          <a:solidFill>
                            <a:schemeClr val="bg1"/>
                          </a:solidFill>
                          <a:effectLst/>
                          <a:latin typeface="+mn-lt"/>
                          <a:ea typeface="+mn-ea"/>
                          <a:cs typeface="+mn-cs"/>
                        </a:rPr>
                        <a:t>TEI18_IPv6PD</a:t>
                      </a:r>
                      <a:endParaRPr kumimoji="0" lang="en-US" sz="1000" b="1" i="0" u="none" strike="noStrike" kern="1200" cap="none" normalizeH="0" baseline="0">
                        <a:ln>
                          <a:noFill/>
                        </a:ln>
                        <a:solidFill>
                          <a:schemeClr val="bg1"/>
                        </a:solidFill>
                        <a:effectLst/>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en-US" altLang="zh-CN" sz="1000" b="1"/>
                        <a:t>General Support of IPv6 Prefix Delegation </a:t>
                      </a:r>
                      <a:endParaRPr lang="de-DE" sz="1000" b="1" i="0" u="none" strike="noStrike" kern="1200">
                        <a:solidFill>
                          <a:schemeClr val="bg1"/>
                        </a:solidFill>
                        <a:effectLst/>
                        <a:latin typeface="Calibri" panose="020F0502020204030204" pitchFamily="34" charset="0"/>
                        <a:ea typeface="+mn-ea"/>
                        <a:cs typeface="+mn-cs"/>
                      </a:endParaRPr>
                    </a:p>
                    <a:p>
                      <a:pPr marL="0" algn="l" defTabSz="914400" rtl="0" eaLnBrk="1" fontAlgn="b" latinLnBrk="0" hangingPunct="1"/>
                      <a:endParaRPr kumimoji="0" lang="en-US" sz="1000" b="1" i="0" u="none" strike="noStrike" kern="1200" cap="none" normalizeH="0" baseline="0">
                        <a:ln>
                          <a:noFill/>
                        </a:ln>
                        <a:solidFill>
                          <a:schemeClr val="bg1"/>
                        </a:solidFill>
                        <a:effectLst/>
                        <a:latin typeface="+mn-lt"/>
                        <a:ea typeface="+mn-ea"/>
                        <a:cs typeface="+mn-cs"/>
                      </a:endParaRPr>
                    </a:p>
                  </a:txBody>
                  <a:tcPr marL="118800" marR="1188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7030A0"/>
                          </a:solidFill>
                          <a:effectLst/>
                          <a:uLnTx/>
                          <a:uFillTx/>
                          <a:latin typeface="Calibri"/>
                          <a:ea typeface="+mn-ea"/>
                          <a:cs typeface="+mn-cs"/>
                        </a:rPr>
                        <a:t>100% -&gt; 100%</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white"/>
                          </a:solidFill>
                          <a:effectLst/>
                          <a:uLnTx/>
                          <a:uFillTx/>
                          <a:latin typeface="+mn-lt"/>
                          <a:ea typeface="+mn-ea"/>
                          <a:cs typeface="+mn-cs"/>
                        </a:rPr>
                        <a:t>Mar, 2023</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000" b="1" i="0" u="none" strike="noStrike" kern="1200" cap="none" spc="0" normalizeH="0" baseline="0" noProof="0">
                          <a:ln>
                            <a:noFill/>
                          </a:ln>
                          <a:solidFill>
                            <a:prstClr val="white"/>
                          </a:solidFill>
                          <a:effectLst/>
                          <a:uLnTx/>
                          <a:uFillTx/>
                          <a:latin typeface="+mn-lt"/>
                          <a:ea typeface="+mn-ea"/>
                          <a:cs typeface="+mn-cs"/>
                        </a:rPr>
                        <a:t>SP-220797</a:t>
                      </a:r>
                      <a:endParaRPr lang="en-US" sz="1000" b="1" i="0">
                        <a:solidFill>
                          <a:srgbClr val="7030A0"/>
                        </a:solidFill>
                      </a:endParaRPr>
                    </a:p>
                    <a:p>
                      <a:pPr algn="ctr"/>
                      <a:endParaRPr lang="en-US" sz="1000" b="1" i="0">
                        <a:solidFill>
                          <a:srgbClr val="7030A0"/>
                        </a:solidFill>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000" b="1" i="0" u="none" strike="noStrike" kern="1200" cap="none" spc="0" normalizeH="0" baseline="0" dirty="0">
                          <a:ln>
                            <a:noFill/>
                          </a:ln>
                          <a:solidFill>
                            <a:prstClr val="white"/>
                          </a:solidFill>
                          <a:effectLst/>
                          <a:uLnTx/>
                          <a:uFillTx/>
                          <a:latin typeface="+mn-lt"/>
                          <a:ea typeface="+mn-ea"/>
                          <a:cs typeface="+mn-cs"/>
                        </a:rPr>
                        <a:t>Completed in last plenary cycle. No Change</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766171638"/>
                  </a:ext>
                </a:extLst>
              </a:tr>
              <a:tr h="470386">
                <a:tc>
                  <a:txBody>
                    <a:bodyPr/>
                    <a:lstStyle/>
                    <a:p>
                      <a:r>
                        <a:rPr kumimoji="0" lang="en-US" sz="1000" b="1" i="0" u="none" strike="noStrike" kern="1200" cap="none" normalizeH="0" baseline="0" dirty="0">
                          <a:ln>
                            <a:noFill/>
                          </a:ln>
                          <a:solidFill>
                            <a:schemeClr val="bg1"/>
                          </a:solidFill>
                          <a:effectLst/>
                          <a:latin typeface="+mn-lt"/>
                          <a:ea typeface="+mn-ea"/>
                          <a:cs typeface="+mn-cs"/>
                        </a:rPr>
                        <a:t>TEI18_DCAMP_Ph2</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fontAlgn="b" latinLnBrk="0" hangingPunct="1"/>
                      <a:r>
                        <a:rPr kumimoji="0" lang="en-US" sz="1000" b="1" i="0" u="none" strike="noStrike" kern="1200" cap="none" normalizeH="0" baseline="0" dirty="0">
                          <a:ln>
                            <a:noFill/>
                          </a:ln>
                          <a:solidFill>
                            <a:schemeClr val="bg1"/>
                          </a:solidFill>
                          <a:effectLst/>
                          <a:latin typeface="+mn-lt"/>
                          <a:ea typeface="+mn-ea"/>
                          <a:cs typeface="+mn-cs"/>
                        </a:rPr>
                        <a:t>Dynamically Changing AM Policies in the 5GC Phase 2 </a:t>
                      </a:r>
                    </a:p>
                  </a:txBody>
                  <a:tcPr marL="118800" marR="1188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7030A0"/>
                          </a:solidFill>
                          <a:effectLst/>
                          <a:uLnTx/>
                          <a:uFillTx/>
                          <a:latin typeface="Calibri"/>
                          <a:ea typeface="+mn-ea"/>
                          <a:cs typeface="+mn-cs"/>
                        </a:rPr>
                        <a:t>0% - 100%</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a:ln>
                            <a:noFill/>
                          </a:ln>
                          <a:solidFill>
                            <a:prstClr val="white"/>
                          </a:solidFill>
                          <a:effectLst/>
                          <a:uLnTx/>
                          <a:uFillTx/>
                          <a:latin typeface="+mn-lt"/>
                          <a:ea typeface="+mn-ea"/>
                          <a:cs typeface="+mn-cs"/>
                        </a:rPr>
                        <a:t>June, 2023</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1000" b="1" i="0" u="none" strike="noStrike" kern="1200" cap="none" spc="0" normalizeH="0" baseline="0" noProof="0" dirty="0">
                          <a:ln>
                            <a:noFill/>
                          </a:ln>
                          <a:solidFill>
                            <a:schemeClr val="bg1"/>
                          </a:solidFill>
                          <a:effectLst/>
                          <a:uLnTx/>
                          <a:uFillTx/>
                          <a:latin typeface="+mn-lt"/>
                          <a:ea typeface="+mn-ea"/>
                          <a:cs typeface="+mn-cs"/>
                        </a:rPr>
                        <a:t>SP-230102</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000" b="1" i="0" u="none" strike="noStrike" kern="1200" cap="none" spc="0" normalizeH="0" baseline="0" dirty="0">
                          <a:ln>
                            <a:noFill/>
                          </a:ln>
                          <a:solidFill>
                            <a:prstClr val="white"/>
                          </a:solidFill>
                          <a:effectLst/>
                          <a:uLnTx/>
                          <a:uFillTx/>
                          <a:latin typeface="+mn-lt"/>
                          <a:ea typeface="+mn-ea"/>
                          <a:cs typeface="+mn-cs"/>
                        </a:rPr>
                        <a:t>1 CR was approved. Complete</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7"/>
                  </a:ext>
                </a:extLst>
              </a:tr>
              <a:tr h="470386">
                <a:tc>
                  <a:txBody>
                    <a:bodyPr/>
                    <a:lstStyle/>
                    <a:p>
                      <a:r>
                        <a:rPr kumimoji="0" lang="en-US" sz="1000" b="1" i="0" u="none" strike="noStrike" kern="1200" cap="none" normalizeH="0" baseline="0" dirty="0" err="1">
                          <a:ln>
                            <a:noFill/>
                          </a:ln>
                          <a:solidFill>
                            <a:schemeClr val="bg1"/>
                          </a:solidFill>
                          <a:effectLst/>
                          <a:latin typeface="+mn-lt"/>
                          <a:ea typeface="+mn-ea"/>
                          <a:cs typeface="+mn-cs"/>
                        </a:rPr>
                        <a:t>eNSAC</a:t>
                      </a:r>
                      <a:endParaRPr kumimoji="0" lang="en-US" sz="1000" b="1" i="0" u="none" strike="noStrike" kern="1200" cap="none" normalizeH="0" baseline="0" dirty="0">
                        <a:ln>
                          <a:noFill/>
                        </a:ln>
                        <a:solidFill>
                          <a:schemeClr val="bg1"/>
                        </a:solidFill>
                        <a:effectLst/>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fontAlgn="b" latinLnBrk="0" hangingPunct="1"/>
                      <a:r>
                        <a:rPr kumimoji="0" lang="en-US" sz="1000" b="1" i="0" u="none" strike="noStrike" kern="1200" cap="none" normalizeH="0" baseline="0" dirty="0">
                          <a:ln>
                            <a:noFill/>
                          </a:ln>
                          <a:solidFill>
                            <a:schemeClr val="bg1"/>
                          </a:solidFill>
                          <a:effectLst/>
                          <a:latin typeface="+mn-lt"/>
                          <a:ea typeface="+mn-ea"/>
                          <a:cs typeface="+mn-cs"/>
                        </a:rPr>
                        <a:t>Enhancement of NSAC for maximum number of UEs with at least one PDU session/PDN connection </a:t>
                      </a:r>
                    </a:p>
                  </a:txBody>
                  <a:tcPr marL="118800" marR="11880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srgbClr val="7030A0"/>
                          </a:solidFill>
                          <a:effectLst/>
                          <a:uLnTx/>
                          <a:uFillTx/>
                          <a:latin typeface="Calibri"/>
                          <a:ea typeface="+mn-ea"/>
                          <a:cs typeface="+mn-cs"/>
                        </a:rPr>
                        <a:t>0% -&gt; 100%</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a:ln>
                            <a:noFill/>
                          </a:ln>
                          <a:solidFill>
                            <a:prstClr val="white"/>
                          </a:solidFill>
                          <a:effectLst/>
                          <a:uLnTx/>
                          <a:uFillTx/>
                          <a:latin typeface="+mn-lt"/>
                          <a:ea typeface="+mn-ea"/>
                          <a:cs typeface="+mn-cs"/>
                        </a:rPr>
                        <a:t>June, 2023</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1000" b="1" i="0" u="none" strike="noStrike" kern="1200" cap="none" spc="0" normalizeH="0" baseline="0" noProof="0" dirty="0">
                          <a:ln>
                            <a:noFill/>
                          </a:ln>
                          <a:solidFill>
                            <a:schemeClr val="bg1"/>
                          </a:solidFill>
                          <a:effectLst/>
                          <a:uLnTx/>
                          <a:uFillTx/>
                          <a:latin typeface="+mn-lt"/>
                          <a:ea typeface="+mn-ea"/>
                          <a:cs typeface="+mn-cs"/>
                        </a:rPr>
                        <a:t>SP-230113</a:t>
                      </a: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000" kern="0" dirty="0"/>
                        <a:t>1 CR for TS 23.501, 2 CRs for TS 23.502 were approved. Complete.</a:t>
                      </a:r>
                      <a:endParaRPr kumimoji="0" lang="en-US" sz="1000" b="1" i="0" u="none" strike="noStrike" kern="1200" cap="none" spc="0" normalizeH="0" baseline="0" dirty="0">
                        <a:ln>
                          <a:noFill/>
                        </a:ln>
                        <a:solidFill>
                          <a:srgbClr val="FF0000"/>
                        </a:solidFill>
                        <a:effectLst/>
                        <a:uLnTx/>
                        <a:uFillTx/>
                        <a:latin typeface="+mn-lt"/>
                        <a:ea typeface="+mn-ea"/>
                        <a:cs typeface="+mn-cs"/>
                      </a:endParaRPr>
                    </a:p>
                  </a:txBody>
                  <a:tcPr marL="91443" marR="91443"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08486582"/>
                  </a:ext>
                </a:extLst>
              </a:tr>
            </a:tbl>
          </a:graphicData>
        </a:graphic>
      </p:graphicFrame>
      <p:sp>
        <p:nvSpPr>
          <p:cNvPr id="8" name="Content Placeholder 7">
            <a:extLst>
              <a:ext uri="{FF2B5EF4-FFF2-40B4-BE49-F238E27FC236}">
                <a16:creationId xmlns:a16="http://schemas.microsoft.com/office/drawing/2014/main" id="{7C209875-F715-447E-A4D0-B41C8A1350AD}"/>
              </a:ext>
            </a:extLst>
          </p:cNvPr>
          <p:cNvSpPr txBox="1">
            <a:spLocks/>
          </p:cNvSpPr>
          <p:nvPr/>
        </p:nvSpPr>
        <p:spPr bwMode="auto">
          <a:xfrm>
            <a:off x="369621" y="1371600"/>
            <a:ext cx="8404754" cy="512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charset="0"/>
              <a:buChar char="»"/>
              <a:defRPr sz="1800">
                <a:solidFill>
                  <a:schemeClr val="tx1"/>
                </a:solidFill>
                <a:latin typeface="+mn-lt"/>
              </a:defRPr>
            </a:lvl9pPr>
          </a:lstStyle>
          <a:p>
            <a:pPr>
              <a:spcBef>
                <a:spcPts val="0"/>
              </a:spcBef>
              <a:spcAft>
                <a:spcPts val="400"/>
              </a:spcAft>
            </a:pPr>
            <a:r>
              <a:rPr lang="de-DE" altLang="de-DE" sz="2000" kern="0" dirty="0"/>
              <a:t>TEI18 mini WIDs.</a:t>
            </a:r>
            <a:endParaRPr lang="de-DE" altLang="de-DE" sz="2000" kern="0" dirty="0">
              <a:solidFill>
                <a:srgbClr val="FF0000"/>
              </a:solidFill>
            </a:endParaRPr>
          </a:p>
        </p:txBody>
      </p:sp>
    </p:spTree>
    <p:extLst>
      <p:ext uri="{BB962C8B-B14F-4D97-AF65-F5344CB8AC3E}">
        <p14:creationId xmlns:p14="http://schemas.microsoft.com/office/powerpoint/2010/main" val="52517460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a:solidFill>
                  <a:schemeClr val="bg1">
                    <a:lumMod val="65000"/>
                  </a:schemeClr>
                </a:solidFill>
              </a:rPr>
              <a:t> </a:t>
            </a:r>
            <a:r>
              <a:rPr lang="en-GB" sz="2000" dirty="0">
                <a:solidFill>
                  <a:schemeClr val="bg1">
                    <a:lumMod val="65000"/>
                  </a:schemeClr>
                </a:solidFill>
              </a:rPr>
              <a:t>1) General aspects (events since SA#99, statistics, next meetings)</a:t>
            </a:r>
          </a:p>
          <a:p>
            <a:pPr eaLnBrk="1" hangingPunct="1">
              <a:defRPr/>
            </a:pPr>
            <a:r>
              <a:rPr lang="en-GB" sz="2000" dirty="0">
                <a:solidFill>
                  <a:schemeClr val="bg1">
                    <a:lumMod val="65000"/>
                  </a:schemeClr>
                </a:solidFill>
              </a:rPr>
              <a:t> </a:t>
            </a:r>
            <a:r>
              <a:rPr lang="en-GB" sz="2000" b="1" i="1" dirty="0"/>
              <a:t>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Rel-15 Maintenance and Work</a:t>
            </a:r>
          </a:p>
          <a:p>
            <a:pPr lvl="1" eaLnBrk="1" hangingPunct="1">
              <a:defRPr/>
            </a:pPr>
            <a:r>
              <a:rPr lang="en-GB" sz="1800" dirty="0">
                <a:solidFill>
                  <a:schemeClr val="bg1">
                    <a:lumMod val="65000"/>
                  </a:schemeClr>
                </a:solidFill>
              </a:rPr>
              <a:t>2.3) Rel-16 and later Work and Maintenance</a:t>
            </a:r>
          </a:p>
          <a:p>
            <a:pPr lvl="1" eaLnBrk="1" hangingPunct="1">
              <a:defRPr/>
            </a:pPr>
            <a:r>
              <a:rPr lang="en-US" sz="1800" dirty="0">
                <a:solidFill>
                  <a:schemeClr val="bg1">
                    <a:lumMod val="65000"/>
                  </a:schemeClr>
                </a:solidFill>
              </a:rPr>
              <a:t>2.4) Rel-17 Study/Work</a:t>
            </a:r>
          </a:p>
          <a:p>
            <a:pPr lvl="1" eaLnBrk="1" hangingPunct="1">
              <a:defRPr/>
            </a:pPr>
            <a:r>
              <a:rPr lang="en-US" sz="1800" dirty="0">
                <a:solidFill>
                  <a:schemeClr val="bg1">
                    <a:lumMod val="65000"/>
                  </a:schemeClr>
                </a:solidFill>
              </a:rPr>
              <a:t>2.5) Rel-18 Study/Work</a:t>
            </a:r>
          </a:p>
          <a:p>
            <a:pPr lvl="1" eaLnBrk="1" hangingPunct="1">
              <a:defRPr/>
            </a:pPr>
            <a:r>
              <a:rPr lang="en-GB" sz="1800" b="1" i="1" dirty="0"/>
              <a:t>2.6) 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endParaRPr lang="en-GB" sz="2400" dirty="0">
              <a:solidFill>
                <a:schemeClr val="bg1">
                  <a:lumMod val="65000"/>
                </a:schemeClr>
              </a:solidFill>
            </a:endParaRPr>
          </a:p>
        </p:txBody>
      </p:sp>
      <p:sp>
        <p:nvSpPr>
          <p:cNvPr id="45060" name="Text Box 3"/>
          <p:cNvSpPr txBox="1">
            <a:spLocks noChangeArrowheads="1"/>
          </p:cNvSpPr>
          <p:nvPr/>
        </p:nvSpPr>
        <p:spPr bwMode="auto">
          <a:xfrm>
            <a:off x="445111" y="380792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25155" y="0"/>
            <a:ext cx="6827838" cy="1143000"/>
          </a:xfrm>
        </p:spPr>
        <p:txBody>
          <a:bodyPr/>
          <a:lstStyle/>
          <a:p>
            <a:r>
              <a:rPr lang="de-DE" altLang="de-DE" b="1"/>
              <a:t>1) General Aspects (4/7)</a:t>
            </a:r>
          </a:p>
        </p:txBody>
      </p:sp>
      <p:graphicFrame>
        <p:nvGraphicFramePr>
          <p:cNvPr id="3" name="Chart 2">
            <a:extLst>
              <a:ext uri="{FF2B5EF4-FFF2-40B4-BE49-F238E27FC236}">
                <a16:creationId xmlns:a16="http://schemas.microsoft.com/office/drawing/2014/main" id="{F896234B-A910-41D3-A7B7-CBFBEF2F7D6F}"/>
              </a:ext>
            </a:extLst>
          </p:cNvPr>
          <p:cNvGraphicFramePr>
            <a:graphicFrameLocks/>
          </p:cNvGraphicFramePr>
          <p:nvPr/>
        </p:nvGraphicFramePr>
        <p:xfrm>
          <a:off x="237392" y="870437"/>
          <a:ext cx="8678008" cy="552157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05739209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eaLnBrk="1" hangingPunct="1"/>
            <a:r>
              <a:rPr lang="de-DE" altLang="de-DE" b="1" dirty="0"/>
              <a:t>2.6) IETF </a:t>
            </a:r>
            <a:r>
              <a:rPr lang="en-GB" altLang="de-DE" b="1" dirty="0"/>
              <a:t>and External SDO Normative Reference Update</a:t>
            </a:r>
            <a:endParaRPr lang="de-DE" altLang="de-DE" b="1" dirty="0"/>
          </a:p>
        </p:txBody>
      </p:sp>
      <p:sp>
        <p:nvSpPr>
          <p:cNvPr id="46083" name="Content Placeholder 1"/>
          <p:cNvSpPr>
            <a:spLocks noGrp="1"/>
          </p:cNvSpPr>
          <p:nvPr>
            <p:ph idx="1"/>
          </p:nvPr>
        </p:nvSpPr>
        <p:spPr/>
        <p:txBody>
          <a:bodyPr/>
          <a:lstStyle/>
          <a:p>
            <a:endParaRPr lang="de-DE" sz="2400"/>
          </a:p>
          <a:p>
            <a:pPr eaLnBrk="1" hangingPunct="1"/>
            <a:endParaRPr lang="en-US" altLang="de-DE" sz="2400"/>
          </a:p>
          <a:p>
            <a:pPr>
              <a:buFontTx/>
              <a:buNone/>
            </a:pPr>
            <a:endParaRPr lang="en-US" altLang="de-DE"/>
          </a:p>
          <a:p>
            <a:pPr eaLnBrk="1" hangingPunct="1">
              <a:buFontTx/>
              <a:buNone/>
            </a:pPr>
            <a:endParaRPr lang="en-US" altLang="de-DE"/>
          </a:p>
          <a:p>
            <a:pPr eaLnBrk="1" hangingPunct="1"/>
            <a:endParaRPr lang="en-GB" altLang="de-DE">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D041F9B7-C239-4B45-BD44-AF358702C28E}"/>
              </a:ext>
            </a:extLst>
          </p:cNvPr>
          <p:cNvSpPr txBox="1">
            <a:spLocks/>
          </p:cNvSpPr>
          <p:nvPr/>
        </p:nvSpPr>
        <p:spPr bwMode="auto">
          <a:xfrm>
            <a:off x="457200" y="1634836"/>
            <a:ext cx="8229600" cy="4300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US" sz="2400" kern="0"/>
              <a:t>None. </a:t>
            </a:r>
          </a:p>
          <a:p>
            <a:pPr eaLnBrk="1" hangingPunct="1">
              <a:defRPr/>
            </a:pPr>
            <a:endParaRPr lang="en-GB" sz="1600" kern="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dirty="0">
                <a:solidFill>
                  <a:schemeClr val="bg1">
                    <a:lumMod val="65000"/>
                  </a:schemeClr>
                </a:solidFill>
              </a:rPr>
              <a:t> 1) General aspects (events since SA#99, statistics, next meetings)</a:t>
            </a:r>
          </a:p>
          <a:p>
            <a:pPr eaLnBrk="1" hangingPunct="1">
              <a:defRPr/>
            </a:pPr>
            <a:r>
              <a:rPr lang="en-GB" sz="2000" dirty="0">
                <a:solidFill>
                  <a:schemeClr val="bg1">
                    <a:lumMod val="65000"/>
                  </a:schemeClr>
                </a:solidFill>
              </a:rPr>
              <a:t> 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Rel-15 Maintenance and Work</a:t>
            </a:r>
          </a:p>
          <a:p>
            <a:pPr lvl="1" eaLnBrk="1" hangingPunct="1">
              <a:defRPr/>
            </a:pPr>
            <a:r>
              <a:rPr lang="en-GB" sz="1800" dirty="0">
                <a:solidFill>
                  <a:schemeClr val="bg1">
                    <a:lumMod val="65000"/>
                  </a:schemeClr>
                </a:solidFill>
              </a:rPr>
              <a:t>2.3) Rel-16 and later Work and Maintenance</a:t>
            </a:r>
          </a:p>
          <a:p>
            <a:pPr lvl="1" eaLnBrk="1" hangingPunct="1">
              <a:defRPr/>
            </a:pPr>
            <a:r>
              <a:rPr lang="en-GB" sz="1800" dirty="0">
                <a:solidFill>
                  <a:schemeClr val="bg1">
                    <a:lumMod val="65000"/>
                  </a:schemeClr>
                </a:solidFill>
              </a:rPr>
              <a:t>2.4) </a:t>
            </a:r>
            <a:r>
              <a:rPr lang="en-US" sz="1800" dirty="0">
                <a:solidFill>
                  <a:schemeClr val="bg1">
                    <a:lumMod val="65000"/>
                  </a:schemeClr>
                </a:solidFill>
              </a:rPr>
              <a:t>Rel-17 Study/Work</a:t>
            </a:r>
          </a:p>
          <a:p>
            <a:pPr lvl="1" eaLnBrk="1" hangingPunct="1">
              <a:defRPr/>
            </a:pPr>
            <a:r>
              <a:rPr lang="en-US" sz="1800" dirty="0">
                <a:solidFill>
                  <a:schemeClr val="bg1">
                    <a:lumMod val="65000"/>
                  </a:schemeClr>
                </a:solidFill>
              </a:rPr>
              <a:t>2.5) Rel-18 Study/Work</a:t>
            </a: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a:t>
            </a:r>
            <a:r>
              <a:rPr lang="en-GB" sz="2000" b="1" i="1" dirty="0"/>
              <a:t>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47108" name="Text Box 3"/>
          <p:cNvSpPr txBox="1">
            <a:spLocks noChangeArrowheads="1"/>
          </p:cNvSpPr>
          <p:nvPr/>
        </p:nvSpPr>
        <p:spPr bwMode="auto">
          <a:xfrm>
            <a:off x="69973" y="409111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488950" y="88900"/>
            <a:ext cx="6827838" cy="1143000"/>
          </a:xfrm>
        </p:spPr>
        <p:txBody>
          <a:bodyPr rtlCol="0">
            <a:normAutofit/>
          </a:bodyPr>
          <a:lstStyle/>
          <a:p>
            <a:pPr eaLnBrk="1" hangingPunct="1">
              <a:defRPr/>
            </a:pPr>
            <a:r>
              <a:rPr lang="en-US" b="1"/>
              <a:t>3) SA2 Work Planning</a:t>
            </a:r>
          </a:p>
        </p:txBody>
      </p:sp>
      <p:sp>
        <p:nvSpPr>
          <p:cNvPr id="57347" name="Rectangle 3"/>
          <p:cNvSpPr>
            <a:spLocks noGrp="1"/>
          </p:cNvSpPr>
          <p:nvPr>
            <p:ph type="body" idx="1"/>
          </p:nvPr>
        </p:nvSpPr>
        <p:spPr>
          <a:xfrm>
            <a:off x="254000" y="1232208"/>
            <a:ext cx="8364899" cy="5042211"/>
          </a:xfrm>
        </p:spPr>
        <p:txBody>
          <a:bodyPr/>
          <a:lstStyle/>
          <a:p>
            <a:pPr eaLnBrk="1" hangingPunct="1">
              <a:spcBef>
                <a:spcPts val="300"/>
              </a:spcBef>
              <a:defRPr/>
            </a:pPr>
            <a:r>
              <a:rPr lang="en-US" sz="2000" dirty="0"/>
              <a:t>All Rel-18 study items are 100% complete. All Rel-18 work items, except XRM are 100% complete (please see slide 39 for summary and slides 40 – 68 for the details).</a:t>
            </a:r>
          </a:p>
          <a:p>
            <a:pPr eaLnBrk="1" hangingPunct="1">
              <a:spcBef>
                <a:spcPts val="300"/>
              </a:spcBef>
              <a:defRPr/>
            </a:pPr>
            <a:endParaRPr lang="en-US" sz="2000" dirty="0"/>
          </a:p>
          <a:p>
            <a:pPr eaLnBrk="1" hangingPunct="1">
              <a:spcBef>
                <a:spcPts val="300"/>
              </a:spcBef>
              <a:defRPr/>
            </a:pPr>
            <a:r>
              <a:rPr lang="en-US" sz="2000" dirty="0"/>
              <a:t>SA2 TU budget estimate for Rel-19 was endorsed in </a:t>
            </a:r>
            <a:r>
              <a:rPr lang="en-US" sz="2000" b="1" dirty="0"/>
              <a:t>S2-2308264</a:t>
            </a:r>
            <a:r>
              <a:rPr lang="en-US" sz="2000" dirty="0"/>
              <a:t>. </a:t>
            </a:r>
          </a:p>
          <a:p>
            <a:pPr lvl="1"/>
            <a:r>
              <a:rPr lang="en-US" sz="1600" dirty="0"/>
              <a:t>The Max number of TUs available for Rel-19 SIs/WIs is estimated to be = </a:t>
            </a:r>
            <a:r>
              <a:rPr lang="en-US" sz="1600" b="1" dirty="0">
                <a:solidFill>
                  <a:srgbClr val="FF0000"/>
                </a:solidFill>
              </a:rPr>
              <a:t>134 TUs </a:t>
            </a:r>
          </a:p>
          <a:p>
            <a:pPr lvl="1"/>
            <a:r>
              <a:rPr lang="en-US" sz="1600" dirty="0"/>
              <a:t>The recommended maximum number of Rel-19 SIs/WIs = </a:t>
            </a:r>
            <a:r>
              <a:rPr lang="en-US" sz="1600" b="1" dirty="0">
                <a:solidFill>
                  <a:srgbClr val="FF0000"/>
                </a:solidFill>
              </a:rPr>
              <a:t>10 - 14 SIDs/WIDs</a:t>
            </a:r>
          </a:p>
          <a:p>
            <a:pPr lvl="1"/>
            <a:r>
              <a:rPr lang="en-US" sz="1600" dirty="0"/>
              <a:t>The recommended maximum TUs for any Rel-19 SI/WI = </a:t>
            </a:r>
            <a:r>
              <a:rPr lang="en-US" sz="1600" b="1" dirty="0">
                <a:solidFill>
                  <a:srgbClr val="FF0000"/>
                </a:solidFill>
              </a:rPr>
              <a:t>14 TUs</a:t>
            </a:r>
          </a:p>
          <a:p>
            <a:pPr marL="857250" lvl="2" indent="0">
              <a:buNone/>
            </a:pPr>
            <a:r>
              <a:rPr lang="en-US" sz="1600" b="1" dirty="0"/>
              <a:t>Note</a:t>
            </a:r>
            <a:r>
              <a:rPr lang="en-US" sz="1600" dirty="0"/>
              <a:t>: TU estimates is for the whole work done in Rel-19 (i.e., SID only, WID only, or SID + WID together).</a:t>
            </a:r>
            <a:endParaRPr lang="en-GB" altLang="ko-KR" sz="1600" dirty="0"/>
          </a:p>
          <a:p>
            <a:pPr lvl="1"/>
            <a:endParaRPr lang="en-US" sz="1600" b="1" dirty="0">
              <a:solidFill>
                <a:srgbClr val="FF0000"/>
              </a:solidFill>
            </a:endParaRPr>
          </a:p>
          <a:p>
            <a:pPr eaLnBrk="1" hangingPunct="1">
              <a:spcBef>
                <a:spcPts val="300"/>
              </a:spcBef>
              <a:defRPr/>
            </a:pPr>
            <a:r>
              <a:rPr lang="en-US" sz="2000" dirty="0">
                <a:solidFill>
                  <a:srgbClr val="FF0000"/>
                </a:solidFill>
              </a:rPr>
              <a:t>SA2 request SA#100 to provide any necessary guidance on progressing Rel-19 study/work (e.g., overall Rel-19 scope, etc.). </a:t>
            </a:r>
          </a:p>
          <a:p>
            <a:pPr marL="0" indent="0" eaLnBrk="1" hangingPunct="1">
              <a:spcBef>
                <a:spcPts val="300"/>
              </a:spcBef>
              <a:buNone/>
              <a:defRPr/>
            </a:pPr>
            <a:endParaRPr lang="en-US" sz="1600" dirty="0"/>
          </a:p>
          <a:p>
            <a:pPr marL="457200" lvl="1" indent="0" eaLnBrk="1" hangingPunct="1">
              <a:spcBef>
                <a:spcPts val="600"/>
              </a:spcBef>
              <a:buNone/>
              <a:defRPr/>
            </a:pPr>
            <a:endParaRPr lang="en-GB" sz="1600" dirty="0">
              <a:solidFill>
                <a:srgbClr val="FF0000"/>
              </a:solidFill>
            </a:endParaRPr>
          </a:p>
          <a:p>
            <a:pPr lvl="1" eaLnBrk="1" hangingPunct="1">
              <a:spcBef>
                <a:spcPts val="600"/>
              </a:spcBef>
              <a:defRPr/>
            </a:pPr>
            <a:endParaRPr lang="en-US" sz="1800" dirty="0"/>
          </a:p>
        </p:txBody>
      </p:sp>
    </p:spTree>
    <p:extLst>
      <p:ext uri="{BB962C8B-B14F-4D97-AF65-F5344CB8AC3E}">
        <p14:creationId xmlns:p14="http://schemas.microsoft.com/office/powerpoint/2010/main" val="76741635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dirty="0">
                <a:solidFill>
                  <a:schemeClr val="bg1">
                    <a:lumMod val="65000"/>
                  </a:schemeClr>
                </a:solidFill>
              </a:rPr>
              <a:t> 1) General aspects (events since SA#99, statistics, next meetings)</a:t>
            </a:r>
          </a:p>
          <a:p>
            <a:pPr eaLnBrk="1" hangingPunct="1">
              <a:defRPr/>
            </a:pPr>
            <a:r>
              <a:rPr lang="en-GB" sz="2000" dirty="0">
                <a:solidFill>
                  <a:schemeClr val="bg1">
                    <a:lumMod val="65000"/>
                  </a:schemeClr>
                </a:solidFill>
              </a:rPr>
              <a:t> 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Rel-15 Maintenance and Work</a:t>
            </a:r>
          </a:p>
          <a:p>
            <a:pPr lvl="1" eaLnBrk="1" hangingPunct="1">
              <a:defRPr/>
            </a:pPr>
            <a:r>
              <a:rPr lang="en-GB" sz="1800" dirty="0">
                <a:solidFill>
                  <a:schemeClr val="bg1">
                    <a:lumMod val="65000"/>
                  </a:schemeClr>
                </a:solidFill>
              </a:rPr>
              <a:t>2.3) Rel-16 and later Work and Maintenance</a:t>
            </a:r>
          </a:p>
          <a:p>
            <a:pPr lvl="1" eaLnBrk="1" hangingPunct="1">
              <a:defRPr/>
            </a:pPr>
            <a:r>
              <a:rPr lang="en-US" sz="1800" dirty="0">
                <a:solidFill>
                  <a:schemeClr val="bg1">
                    <a:lumMod val="65000"/>
                  </a:schemeClr>
                </a:solidFill>
              </a:rPr>
              <a:t>2.4) Rel-17 Study/Work</a:t>
            </a:r>
          </a:p>
          <a:p>
            <a:pPr lvl="1" eaLnBrk="1" hangingPunct="1">
              <a:defRPr/>
            </a:pPr>
            <a:r>
              <a:rPr lang="en-US" sz="1800" dirty="0">
                <a:solidFill>
                  <a:schemeClr val="bg1">
                    <a:lumMod val="65000"/>
                  </a:schemeClr>
                </a:solidFill>
              </a:rPr>
              <a:t>2.5) Rel-18 Study/Work</a:t>
            </a: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3) Action Items</a:t>
            </a:r>
          </a:p>
          <a:p>
            <a:pPr eaLnBrk="1" hangingPunct="1">
              <a:defRPr/>
            </a:pPr>
            <a:r>
              <a:rPr lang="en-GB" sz="2000" dirty="0">
                <a:solidFill>
                  <a:schemeClr val="bg1">
                    <a:lumMod val="65000"/>
                  </a:schemeClr>
                </a:solidFill>
              </a:rPr>
              <a:t> </a:t>
            </a:r>
            <a:r>
              <a:rPr lang="en-GB" sz="2000" b="1" i="1" dirty="0"/>
              <a:t>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48132" name="Text Box 3"/>
          <p:cNvSpPr txBox="1">
            <a:spLocks noChangeArrowheads="1"/>
          </p:cNvSpPr>
          <p:nvPr/>
        </p:nvSpPr>
        <p:spPr bwMode="auto">
          <a:xfrm>
            <a:off x="84504" y="447296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en-GB" altLang="de-DE" b="1" dirty="0"/>
              <a:t>4) Documents for Information and Approval (1/3)</a:t>
            </a:r>
            <a:endParaRPr lang="en-GB" altLang="de-DE" b="1" i="1" dirty="0"/>
          </a:p>
        </p:txBody>
      </p:sp>
      <p:sp>
        <p:nvSpPr>
          <p:cNvPr id="49155" name="Content Placeholder 2"/>
          <p:cNvSpPr>
            <a:spLocks noGrp="1"/>
          </p:cNvSpPr>
          <p:nvPr>
            <p:ph idx="1"/>
          </p:nvPr>
        </p:nvSpPr>
        <p:spPr>
          <a:xfrm>
            <a:off x="86807" y="1605588"/>
            <a:ext cx="8342313" cy="509539"/>
          </a:xfrm>
        </p:spPr>
        <p:txBody>
          <a:bodyPr/>
          <a:lstStyle/>
          <a:p>
            <a:pPr eaLnBrk="1" hangingPunct="1"/>
            <a:r>
              <a:rPr lang="de-DE" altLang="de-DE" sz="2400" dirty="0"/>
              <a:t>Rel-18 Revised SID/WID for </a:t>
            </a:r>
            <a:r>
              <a:rPr lang="de-DE" altLang="de-DE" sz="2400" dirty="0">
                <a:solidFill>
                  <a:srgbClr val="FF0000"/>
                </a:solidFill>
              </a:rPr>
              <a:t>Approval</a:t>
            </a:r>
          </a:p>
          <a:p>
            <a:pPr marL="457200" lvl="1" indent="0" eaLnBrk="1" hangingPunct="1">
              <a:buNone/>
            </a:pPr>
            <a:endParaRPr lang="de-DE" sz="1600" dirty="0"/>
          </a:p>
          <a:p>
            <a:pPr eaLnBrk="1" hangingPunct="1"/>
            <a:endParaRPr lang="de-DE" sz="1600" dirty="0"/>
          </a:p>
          <a:p>
            <a:pPr marL="457200" lvl="1" indent="0" eaLnBrk="1" hangingPunct="1">
              <a:buNone/>
            </a:pPr>
            <a:endParaRPr lang="zh-CN" altLang="zh-CN" sz="1600" b="1" dirty="0">
              <a:latin typeface="Arial" panose="020B0604020202020204" pitchFamily="34" charset="0"/>
              <a:ea typeface="SimSun" panose="02010600030101010101" pitchFamily="2" charset="-122"/>
              <a:cs typeface="Times New Roman" panose="02020603050405020304" pitchFamily="18" charset="0"/>
            </a:endParaRPr>
          </a:p>
          <a:p>
            <a:pPr lvl="1" eaLnBrk="1" hangingPunct="1"/>
            <a:endParaRPr lang="en-GB" altLang="zh-CN" sz="1600" dirty="0"/>
          </a:p>
          <a:p>
            <a:pPr lvl="1"/>
            <a:endParaRPr lang="en-GB" sz="1600" dirty="0"/>
          </a:p>
          <a:p>
            <a:pPr eaLnBrk="1" hangingPunct="1"/>
            <a:endParaRPr lang="de-DE" altLang="de-DE" sz="2200" dirty="0">
              <a:solidFill>
                <a:srgbClr val="FF0000"/>
              </a:solidFill>
            </a:endParaRPr>
          </a:p>
        </p:txBody>
      </p:sp>
      <p:graphicFrame>
        <p:nvGraphicFramePr>
          <p:cNvPr id="2" name="Table 1">
            <a:extLst>
              <a:ext uri="{FF2B5EF4-FFF2-40B4-BE49-F238E27FC236}">
                <a16:creationId xmlns:a16="http://schemas.microsoft.com/office/drawing/2014/main" id="{FEDC4EE3-08A3-4DA0-B034-E78751B22555}"/>
              </a:ext>
            </a:extLst>
          </p:cNvPr>
          <p:cNvGraphicFramePr>
            <a:graphicFrameLocks noGrp="1"/>
          </p:cNvGraphicFramePr>
          <p:nvPr>
            <p:extLst>
              <p:ext uri="{D42A27DB-BD31-4B8C-83A1-F6EECF244321}">
                <p14:modId xmlns:p14="http://schemas.microsoft.com/office/powerpoint/2010/main" val="2552819367"/>
              </p:ext>
            </p:extLst>
          </p:nvPr>
        </p:nvGraphicFramePr>
        <p:xfrm>
          <a:off x="637222" y="2115127"/>
          <a:ext cx="8059104" cy="750051"/>
        </p:xfrm>
        <a:graphic>
          <a:graphicData uri="http://schemas.openxmlformats.org/drawingml/2006/table">
            <a:tbl>
              <a:tblPr firstRow="1" firstCol="1" bandRow="1"/>
              <a:tblGrid>
                <a:gridCol w="867728">
                  <a:extLst>
                    <a:ext uri="{9D8B030D-6E8A-4147-A177-3AD203B41FA5}">
                      <a16:colId xmlns:a16="http://schemas.microsoft.com/office/drawing/2014/main" val="1465809038"/>
                    </a:ext>
                  </a:extLst>
                </a:gridCol>
                <a:gridCol w="885825">
                  <a:extLst>
                    <a:ext uri="{9D8B030D-6E8A-4147-A177-3AD203B41FA5}">
                      <a16:colId xmlns:a16="http://schemas.microsoft.com/office/drawing/2014/main" val="2428840547"/>
                    </a:ext>
                  </a:extLst>
                </a:gridCol>
                <a:gridCol w="828675">
                  <a:extLst>
                    <a:ext uri="{9D8B030D-6E8A-4147-A177-3AD203B41FA5}">
                      <a16:colId xmlns:a16="http://schemas.microsoft.com/office/drawing/2014/main" val="3022404077"/>
                    </a:ext>
                  </a:extLst>
                </a:gridCol>
                <a:gridCol w="4116675">
                  <a:extLst>
                    <a:ext uri="{9D8B030D-6E8A-4147-A177-3AD203B41FA5}">
                      <a16:colId xmlns:a16="http://schemas.microsoft.com/office/drawing/2014/main" val="3960836769"/>
                    </a:ext>
                  </a:extLst>
                </a:gridCol>
                <a:gridCol w="1360201">
                  <a:extLst>
                    <a:ext uri="{9D8B030D-6E8A-4147-A177-3AD203B41FA5}">
                      <a16:colId xmlns:a16="http://schemas.microsoft.com/office/drawing/2014/main" val="4267240105"/>
                    </a:ext>
                  </a:extLst>
                </a:gridCol>
              </a:tblGrid>
              <a:tr h="463341">
                <a:tc>
                  <a:txBody>
                    <a:bodyPr/>
                    <a:lstStyle/>
                    <a:p>
                      <a:pPr marL="0" marR="0" algn="ctr" hangingPunct="0">
                        <a:spcBef>
                          <a:spcPts val="0"/>
                        </a:spcBef>
                        <a:spcAft>
                          <a:spcPts val="0"/>
                        </a:spcAft>
                      </a:pPr>
                      <a:r>
                        <a:rPr lang="en-GB" sz="1400" b="1">
                          <a:effectLst/>
                        </a:rPr>
                        <a:t>TSG SA#</a:t>
                      </a:r>
                      <a:endParaRPr lang="en-US" sz="1400" b="1">
                        <a:solidFill>
                          <a:srgbClr val="000000"/>
                        </a:solidFill>
                        <a:effectLst/>
                        <a:latin typeface="Arial" panose="020B0604020202020204" pitchFamily="34" charset="0"/>
                        <a:ea typeface="+mn-ea"/>
                        <a:cs typeface="Times New Roman" panose="02020603050405020304" pitchFamily="18" charset="0"/>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hangingPunct="0">
                        <a:spcBef>
                          <a:spcPts val="0"/>
                        </a:spcBef>
                        <a:spcAft>
                          <a:spcPts val="0"/>
                        </a:spcAft>
                      </a:pPr>
                      <a:r>
                        <a:rPr lang="en-GB" sz="1400" b="1">
                          <a:effectLst/>
                        </a:rPr>
                        <a:t>Type</a:t>
                      </a:r>
                      <a:endParaRPr lang="en-US" sz="1400" b="1">
                        <a:solidFill>
                          <a:srgbClr val="000000"/>
                        </a:solidFill>
                        <a:effectLst/>
                        <a:latin typeface="Arial" panose="020B0604020202020204" pitchFamily="34" charset="0"/>
                        <a:ea typeface="+mn-ea"/>
                        <a:cs typeface="Times New Roman" panose="02020603050405020304" pitchFamily="18" charset="0"/>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lang="en-GB" sz="1400" b="1">
                          <a:effectLst/>
                        </a:rPr>
                        <a:t>FOR</a:t>
                      </a:r>
                      <a:endParaRPr lang="en-US" sz="1400" b="1">
                        <a:solidFill>
                          <a:srgbClr val="000000"/>
                        </a:solidFill>
                        <a:effectLst/>
                        <a:latin typeface="Arial" panose="020B0604020202020204" pitchFamily="34" charset="0"/>
                        <a:ea typeface="+mn-ea"/>
                        <a:cs typeface="Times New Roman" panose="02020603050405020304" pitchFamily="18" charset="0"/>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hangingPunct="0">
                        <a:spcBef>
                          <a:spcPts val="0"/>
                        </a:spcBef>
                        <a:spcAft>
                          <a:spcPts val="0"/>
                        </a:spcAft>
                      </a:pPr>
                      <a:r>
                        <a:rPr lang="en-GB" sz="1400" b="1">
                          <a:effectLst/>
                        </a:rPr>
                        <a:t>Title</a:t>
                      </a:r>
                      <a:endParaRPr lang="en-US" sz="1400" b="1">
                        <a:solidFill>
                          <a:srgbClr val="000000"/>
                        </a:solidFill>
                        <a:effectLst/>
                        <a:latin typeface="Arial" panose="020B0604020202020204" pitchFamily="34" charset="0"/>
                        <a:ea typeface="+mn-ea"/>
                        <a:cs typeface="Times New Roman" panose="02020603050405020304" pitchFamily="18" charset="0"/>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tc>
                  <a:txBody>
                    <a:bodyPr/>
                    <a:lstStyle/>
                    <a:p>
                      <a:pPr marL="0" marR="0" algn="ctr" hangingPunct="0">
                        <a:spcBef>
                          <a:spcPts val="0"/>
                        </a:spcBef>
                        <a:spcAft>
                          <a:spcPts val="0"/>
                        </a:spcAft>
                      </a:pPr>
                      <a:r>
                        <a:rPr lang="en-GB" sz="1400" b="1">
                          <a:effectLst/>
                        </a:rPr>
                        <a:t>WI Code</a:t>
                      </a:r>
                      <a:endParaRPr lang="en-US" sz="1400" b="1">
                        <a:solidFill>
                          <a:srgbClr val="000000"/>
                        </a:solidFill>
                        <a:effectLst/>
                        <a:latin typeface="Arial" panose="020B0604020202020204" pitchFamily="34" charset="0"/>
                        <a:ea typeface="+mn-ea"/>
                        <a:cs typeface="Times New Roman" panose="02020603050405020304" pitchFamily="18" charset="0"/>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00B050"/>
                    </a:solidFill>
                  </a:tcPr>
                </a:tc>
                <a:extLst>
                  <a:ext uri="{0D108BD9-81ED-4DB2-BD59-A6C34878D82A}">
                    <a16:rowId xmlns:a16="http://schemas.microsoft.com/office/drawing/2014/main" val="2474787191"/>
                  </a:ext>
                </a:extLst>
              </a:tr>
              <a:tr h="286710">
                <a:tc>
                  <a:txBody>
                    <a:bodyPr/>
                    <a:lstStyle/>
                    <a:p>
                      <a:pPr marL="0" marR="0">
                        <a:lnSpc>
                          <a:spcPct val="107000"/>
                        </a:lnSpc>
                        <a:spcBef>
                          <a:spcPts val="200"/>
                        </a:spcBef>
                        <a:spcAft>
                          <a:spcPts val="0"/>
                        </a:spcAft>
                      </a:pPr>
                      <a:r>
                        <a:rPr lang="en-GB" sz="1100" b="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SP-230502</a:t>
                      </a:r>
                      <a:endParaRPr lang="en-US" sz="1100" b="1">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defTabSz="914400" rtl="0" eaLnBrk="1" latinLnBrk="0" hangingPunct="1">
                        <a:lnSpc>
                          <a:spcPct val="107000"/>
                        </a:lnSpc>
                        <a:spcBef>
                          <a:spcPts val="0"/>
                        </a:spcBef>
                        <a:spcAft>
                          <a:spcPts val="0"/>
                        </a:spcAft>
                      </a:pPr>
                      <a:r>
                        <a:rPr lang="en-GB" sz="1000" kern="1200">
                          <a:solidFill>
                            <a:schemeClr val="tx1"/>
                          </a:solidFill>
                          <a:effectLst/>
                          <a:latin typeface="Arial" panose="020B0604020202020204" pitchFamily="34" charset="0"/>
                          <a:ea typeface="Times New Roman" panose="02020603050405020304" pitchFamily="18" charset="0"/>
                          <a:cs typeface="Arial" panose="020B0604020202020204" pitchFamily="34" charset="0"/>
                        </a:rPr>
                        <a:t>WID revised</a:t>
                      </a:r>
                      <a:endParaRPr lang="en-US" sz="1000" kern="12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defTabSz="914400" rtl="0" eaLnBrk="1" latinLnBrk="0" hangingPunct="1">
                        <a:lnSpc>
                          <a:spcPct val="107000"/>
                        </a:lnSpc>
                        <a:spcBef>
                          <a:spcPts val="0"/>
                        </a:spcBef>
                        <a:spcAft>
                          <a:spcPts val="0"/>
                        </a:spcAft>
                      </a:pPr>
                      <a:r>
                        <a:rPr lang="en-GB" sz="1000" kern="1200">
                          <a:solidFill>
                            <a:schemeClr val="tx1"/>
                          </a:solidFill>
                          <a:effectLst/>
                          <a:latin typeface="Arial" panose="020B0604020202020204" pitchFamily="34" charset="0"/>
                          <a:ea typeface="Times New Roman" panose="02020603050405020304" pitchFamily="18" charset="0"/>
                          <a:cs typeface="Arial" panose="020B0604020202020204" pitchFamily="34" charset="0"/>
                        </a:rPr>
                        <a:t>Approval</a:t>
                      </a:r>
                      <a:endParaRPr lang="en-US" sz="1000" kern="120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Revised WID: Dynamically Changing AM Policies in the 5GC Phase 2.</a:t>
                      </a:r>
                      <a:r>
                        <a:rPr lang="en-GB" sz="1100">
                          <a:effectLst/>
                          <a:latin typeface="Calibri" panose="020F0502020204030204" pitchFamily="34" charset="0"/>
                          <a:ea typeface="Calibri" panose="020F0502020204030204" pitchFamily="34" charset="0"/>
                          <a:cs typeface="Times New Roman" panose="02020603050405020304" pitchFamily="18" charset="0"/>
                        </a:rPr>
                        <a:t>.</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TEI18_DCAMP_Ph2</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76625970"/>
                  </a:ext>
                </a:extLst>
              </a:tr>
            </a:tbl>
          </a:graphicData>
        </a:graphic>
      </p:graphicFrame>
    </p:spTree>
    <p:extLst>
      <p:ext uri="{BB962C8B-B14F-4D97-AF65-F5344CB8AC3E}">
        <p14:creationId xmlns:p14="http://schemas.microsoft.com/office/powerpoint/2010/main" val="214396912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en-GB" altLang="de-DE" b="1" dirty="0"/>
              <a:t>4) Documents for Information and Approval (3/3)</a:t>
            </a:r>
            <a:endParaRPr lang="en-GB" altLang="de-DE" b="1" i="1" dirty="0"/>
          </a:p>
        </p:txBody>
      </p:sp>
      <p:sp>
        <p:nvSpPr>
          <p:cNvPr id="49155" name="Content Placeholder 2"/>
          <p:cNvSpPr>
            <a:spLocks noGrp="1"/>
          </p:cNvSpPr>
          <p:nvPr>
            <p:ph idx="1"/>
          </p:nvPr>
        </p:nvSpPr>
        <p:spPr>
          <a:xfrm>
            <a:off x="86807" y="1605588"/>
            <a:ext cx="8342313" cy="509539"/>
          </a:xfrm>
        </p:spPr>
        <p:txBody>
          <a:bodyPr/>
          <a:lstStyle/>
          <a:p>
            <a:pPr eaLnBrk="1" hangingPunct="1"/>
            <a:r>
              <a:rPr lang="de-DE" altLang="de-DE" sz="2400" dirty="0"/>
              <a:t>Rel-18 TSs/TRs for </a:t>
            </a:r>
            <a:r>
              <a:rPr lang="de-DE" altLang="de-DE" sz="2400" dirty="0">
                <a:solidFill>
                  <a:srgbClr val="FF0000"/>
                </a:solidFill>
              </a:rPr>
              <a:t>Approval</a:t>
            </a:r>
          </a:p>
          <a:p>
            <a:pPr marL="457200" lvl="1" indent="0" eaLnBrk="1" hangingPunct="1">
              <a:buNone/>
            </a:pPr>
            <a:endParaRPr lang="de-DE" sz="1600" dirty="0"/>
          </a:p>
          <a:p>
            <a:pPr eaLnBrk="1" hangingPunct="1"/>
            <a:endParaRPr lang="de-DE" sz="1600" dirty="0"/>
          </a:p>
          <a:p>
            <a:pPr marL="457200" lvl="1" indent="0" eaLnBrk="1" hangingPunct="1">
              <a:buNone/>
            </a:pPr>
            <a:endParaRPr lang="zh-CN" altLang="zh-CN" sz="1600" b="1" dirty="0">
              <a:latin typeface="Arial" panose="020B0604020202020204" pitchFamily="34" charset="0"/>
              <a:ea typeface="SimSun" panose="02010600030101010101" pitchFamily="2" charset="-122"/>
              <a:cs typeface="Times New Roman" panose="02020603050405020304" pitchFamily="18" charset="0"/>
            </a:endParaRPr>
          </a:p>
          <a:p>
            <a:pPr lvl="1" eaLnBrk="1" hangingPunct="1"/>
            <a:endParaRPr lang="en-GB" altLang="zh-CN" sz="1600"/>
          </a:p>
          <a:p>
            <a:pPr lvl="1"/>
            <a:endParaRPr lang="en-GB" sz="1600" dirty="0"/>
          </a:p>
          <a:p>
            <a:pPr eaLnBrk="1" hangingPunct="1"/>
            <a:endParaRPr lang="de-DE" altLang="de-DE" sz="2200" dirty="0">
              <a:solidFill>
                <a:srgbClr val="FF0000"/>
              </a:solidFill>
            </a:endParaRPr>
          </a:p>
        </p:txBody>
      </p:sp>
      <p:graphicFrame>
        <p:nvGraphicFramePr>
          <p:cNvPr id="7" name="Table 6">
            <a:extLst>
              <a:ext uri="{FF2B5EF4-FFF2-40B4-BE49-F238E27FC236}">
                <a16:creationId xmlns:a16="http://schemas.microsoft.com/office/drawing/2014/main" id="{B837F80A-F90D-4B51-9D41-D358A7F3034F}"/>
              </a:ext>
            </a:extLst>
          </p:cNvPr>
          <p:cNvGraphicFramePr>
            <a:graphicFrameLocks noGrp="1"/>
          </p:cNvGraphicFramePr>
          <p:nvPr>
            <p:extLst>
              <p:ext uri="{D42A27DB-BD31-4B8C-83A1-F6EECF244321}">
                <p14:modId xmlns:p14="http://schemas.microsoft.com/office/powerpoint/2010/main" val="334888369"/>
              </p:ext>
            </p:extLst>
          </p:nvPr>
        </p:nvGraphicFramePr>
        <p:xfrm>
          <a:off x="565041" y="2161684"/>
          <a:ext cx="8083659" cy="522288"/>
        </p:xfrm>
        <a:graphic>
          <a:graphicData uri="http://schemas.openxmlformats.org/drawingml/2006/table">
            <a:tbl>
              <a:tblPr firstRow="1" firstCol="1" bandRow="1"/>
              <a:tblGrid>
                <a:gridCol w="921363">
                  <a:extLst>
                    <a:ext uri="{9D8B030D-6E8A-4147-A177-3AD203B41FA5}">
                      <a16:colId xmlns:a16="http://schemas.microsoft.com/office/drawing/2014/main" val="2601585300"/>
                    </a:ext>
                  </a:extLst>
                </a:gridCol>
                <a:gridCol w="3530370">
                  <a:extLst>
                    <a:ext uri="{9D8B030D-6E8A-4147-A177-3AD203B41FA5}">
                      <a16:colId xmlns:a16="http://schemas.microsoft.com/office/drawing/2014/main" val="2630789846"/>
                    </a:ext>
                  </a:extLst>
                </a:gridCol>
                <a:gridCol w="859143">
                  <a:extLst>
                    <a:ext uri="{9D8B030D-6E8A-4147-A177-3AD203B41FA5}">
                      <a16:colId xmlns:a16="http://schemas.microsoft.com/office/drawing/2014/main" val="1660015907"/>
                    </a:ext>
                  </a:extLst>
                </a:gridCol>
                <a:gridCol w="693196">
                  <a:extLst>
                    <a:ext uri="{9D8B030D-6E8A-4147-A177-3AD203B41FA5}">
                      <a16:colId xmlns:a16="http://schemas.microsoft.com/office/drawing/2014/main" val="312034925"/>
                    </a:ext>
                  </a:extLst>
                </a:gridCol>
                <a:gridCol w="834864">
                  <a:extLst>
                    <a:ext uri="{9D8B030D-6E8A-4147-A177-3AD203B41FA5}">
                      <a16:colId xmlns:a16="http://schemas.microsoft.com/office/drawing/2014/main" val="1699507725"/>
                    </a:ext>
                  </a:extLst>
                </a:gridCol>
                <a:gridCol w="1244723">
                  <a:extLst>
                    <a:ext uri="{9D8B030D-6E8A-4147-A177-3AD203B41FA5}">
                      <a16:colId xmlns:a16="http://schemas.microsoft.com/office/drawing/2014/main" val="1427777541"/>
                    </a:ext>
                  </a:extLst>
                </a:gridCol>
              </a:tblGrid>
              <a:tr h="142695">
                <a:tc>
                  <a:txBody>
                    <a:bodyPr/>
                    <a:lstStyle/>
                    <a:p>
                      <a:pPr marL="0" marR="0" algn="ctr">
                        <a:lnSpc>
                          <a:spcPct val="107000"/>
                        </a:lnSpc>
                        <a:spcBef>
                          <a:spcPts val="0"/>
                        </a:spcBef>
                        <a:spcAft>
                          <a:spcPts val="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TSG SA#</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Title</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For</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Release</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US" sz="1100" b="1" dirty="0">
                          <a:effectLst/>
                          <a:latin typeface="Calibri" panose="020F0502020204030204" pitchFamily="34" charset="0"/>
                          <a:ea typeface="Calibri" panose="020F0502020204030204" pitchFamily="34" charset="0"/>
                          <a:cs typeface="Times New Roman" panose="02020603050405020304" pitchFamily="18" charset="0"/>
                        </a:rPr>
                        <a:t>TS</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tc>
                  <a:txBody>
                    <a:bodyPr/>
                    <a:lstStyle/>
                    <a:p>
                      <a:pPr marL="0" marR="0" algn="ctr">
                        <a:lnSpc>
                          <a:spcPct val="107000"/>
                        </a:lnSpc>
                        <a:spcBef>
                          <a:spcPts val="0"/>
                        </a:spcBef>
                        <a:spcAft>
                          <a:spcPts val="0"/>
                        </a:spcAft>
                      </a:pPr>
                      <a:r>
                        <a:rPr lang="en-US" sz="1100" b="1">
                          <a:effectLst/>
                          <a:latin typeface="Calibri" panose="020F0502020204030204" pitchFamily="34" charset="0"/>
                          <a:ea typeface="Calibri" panose="020F0502020204030204" pitchFamily="34" charset="0"/>
                          <a:cs typeface="Times New Roman" panose="02020603050405020304" pitchFamily="18" charset="0"/>
                        </a:rPr>
                        <a:t>WI Code</a:t>
                      </a: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62A14D"/>
                    </a:solidFill>
                  </a:tcPr>
                </a:tc>
                <a:extLst>
                  <a:ext uri="{0D108BD9-81ED-4DB2-BD59-A6C34878D82A}">
                    <a16:rowId xmlns:a16="http://schemas.microsoft.com/office/drawing/2014/main" val="2203033096"/>
                  </a:ext>
                </a:extLst>
              </a:tr>
              <a:tr h="142695">
                <a:tc>
                  <a:txBody>
                    <a:bodyPr/>
                    <a:lstStyle/>
                    <a:p>
                      <a:pPr marL="0" marR="0">
                        <a:lnSpc>
                          <a:spcPct val="107000"/>
                        </a:lnSpc>
                        <a:spcBef>
                          <a:spcPts val="200"/>
                        </a:spcBef>
                        <a:spcAft>
                          <a:spcPts val="0"/>
                        </a:spcAft>
                      </a:pPr>
                      <a:r>
                        <a:rPr lang="en-GB" sz="11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SP-230501</a:t>
                      </a:r>
                      <a:endParaRPr lang="en-US" sz="1100" b="1" dirty="0">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US" sz="1100" dirty="0">
                          <a:effectLst/>
                          <a:latin typeface="Calibri" panose="020F0502020204030204" pitchFamily="34" charset="0"/>
                          <a:ea typeface="Calibri" panose="020F0502020204030204" pitchFamily="34" charset="0"/>
                          <a:cs typeface="Times New Roman" panose="02020603050405020304" pitchFamily="18" charset="0"/>
                        </a:rPr>
                        <a:t>Cover sheet for TS 23.586 for presentation to TSG SA for approval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Approval</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Rel-18</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57078" marR="5707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a:effectLst/>
                          <a:latin typeface="Calibri" panose="020F0502020204030204" pitchFamily="34" charset="0"/>
                          <a:ea typeface="Calibri" panose="020F0502020204030204" pitchFamily="34" charset="0"/>
                          <a:cs typeface="Times New Roman" panose="02020603050405020304" pitchFamily="18" charset="0"/>
                        </a:rPr>
                        <a:t>23.586</a:t>
                      </a:r>
                      <a:endParaRPr lang="en-US"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07000"/>
                        </a:lnSpc>
                        <a:spcBef>
                          <a:spcPts val="0"/>
                        </a:spcBef>
                        <a:spcAft>
                          <a:spcPts val="0"/>
                        </a:spcAft>
                      </a:pPr>
                      <a:r>
                        <a:rPr lang="en-GB" sz="1100" dirty="0" err="1">
                          <a:effectLst/>
                          <a:latin typeface="Calibri" panose="020F0502020204030204" pitchFamily="34" charset="0"/>
                          <a:ea typeface="Calibri" panose="020F0502020204030204" pitchFamily="34" charset="0"/>
                          <a:cs typeface="Times New Roman" panose="02020603050405020304" pitchFamily="18" charset="0"/>
                        </a:rPr>
                        <a:t>Ranging_SL</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36010973"/>
                  </a:ext>
                </a:extLst>
              </a:tr>
            </a:tbl>
          </a:graphicData>
        </a:graphic>
      </p:graphicFrame>
    </p:spTree>
    <p:extLst>
      <p:ext uri="{BB962C8B-B14F-4D97-AF65-F5344CB8AC3E}">
        <p14:creationId xmlns:p14="http://schemas.microsoft.com/office/powerpoint/2010/main" val="152106770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dirty="0">
                <a:solidFill>
                  <a:schemeClr val="bg1">
                    <a:lumMod val="65000"/>
                  </a:schemeClr>
                </a:solidFill>
              </a:rPr>
              <a:t> 1) General aspects (events since SA#99, statistics, next meetings)</a:t>
            </a:r>
          </a:p>
          <a:p>
            <a:pPr eaLnBrk="1" hangingPunct="1">
              <a:defRPr/>
            </a:pPr>
            <a:r>
              <a:rPr lang="en-GB" sz="2000" dirty="0">
                <a:solidFill>
                  <a:schemeClr val="bg1">
                    <a:lumMod val="65000"/>
                  </a:schemeClr>
                </a:solidFill>
              </a:rPr>
              <a:t> 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Rel-15 Maintenance and Work</a:t>
            </a:r>
          </a:p>
          <a:p>
            <a:pPr lvl="1" eaLnBrk="1" hangingPunct="1">
              <a:defRPr/>
            </a:pPr>
            <a:r>
              <a:rPr lang="en-GB" sz="1800" dirty="0">
                <a:solidFill>
                  <a:schemeClr val="bg1">
                    <a:lumMod val="65000"/>
                  </a:schemeClr>
                </a:solidFill>
              </a:rPr>
              <a:t>2.3) Rel-16 and later Work and Maintenance</a:t>
            </a:r>
          </a:p>
          <a:p>
            <a:pPr lvl="1" eaLnBrk="1" hangingPunct="1">
              <a:defRPr/>
            </a:pPr>
            <a:r>
              <a:rPr lang="en-US" sz="1800" dirty="0">
                <a:solidFill>
                  <a:schemeClr val="bg1">
                    <a:lumMod val="65000"/>
                  </a:schemeClr>
                </a:solidFill>
              </a:rPr>
              <a:t>2.4) Rel-17 Study/Work</a:t>
            </a:r>
          </a:p>
          <a:p>
            <a:pPr lvl="1" eaLnBrk="1" hangingPunct="1">
              <a:defRPr/>
            </a:pPr>
            <a:r>
              <a:rPr lang="en-US" sz="1800" dirty="0">
                <a:solidFill>
                  <a:schemeClr val="bg1">
                    <a:lumMod val="65000"/>
                  </a:schemeClr>
                </a:solidFill>
              </a:rPr>
              <a:t>2.5) Rel-18 Study/Work</a:t>
            </a: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3) Action Items</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a:t>
            </a:r>
            <a:r>
              <a:rPr lang="en-GB" sz="2000" b="1" i="1" dirty="0"/>
              <a:t>5) Collected Items requiring action from SA</a:t>
            </a:r>
          </a:p>
        </p:txBody>
      </p:sp>
      <p:sp>
        <p:nvSpPr>
          <p:cNvPr id="50180" name="Text Box 3"/>
          <p:cNvSpPr txBox="1">
            <a:spLocks noChangeArrowheads="1"/>
          </p:cNvSpPr>
          <p:nvPr/>
        </p:nvSpPr>
        <p:spPr bwMode="auto">
          <a:xfrm>
            <a:off x="93418" y="483699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pPr eaLnBrk="1" hangingPunct="1"/>
            <a:r>
              <a:rPr lang="en-GB" altLang="de-DE" b="1"/>
              <a:t>5) Collected Items requiring action </a:t>
            </a:r>
            <a:br>
              <a:rPr lang="en-GB" altLang="de-DE" b="1"/>
            </a:br>
            <a:r>
              <a:rPr lang="en-GB" altLang="de-DE" b="1"/>
              <a:t>from SA</a:t>
            </a:r>
            <a:endParaRPr lang="de-DE" altLang="de-DE" b="1" dirty="0"/>
          </a:p>
        </p:txBody>
      </p:sp>
      <p:sp>
        <p:nvSpPr>
          <p:cNvPr id="51203" name="Content Placeholder 2"/>
          <p:cNvSpPr>
            <a:spLocks noGrp="1"/>
          </p:cNvSpPr>
          <p:nvPr>
            <p:ph idx="1"/>
          </p:nvPr>
        </p:nvSpPr>
        <p:spPr>
          <a:xfrm>
            <a:off x="368968" y="1664208"/>
            <a:ext cx="8168449" cy="4189239"/>
          </a:xfrm>
        </p:spPr>
        <p:txBody>
          <a:bodyPr/>
          <a:lstStyle/>
          <a:p>
            <a:pPr eaLnBrk="1" hangingPunct="1">
              <a:spcBef>
                <a:spcPts val="600"/>
              </a:spcBef>
              <a:spcAft>
                <a:spcPts val="600"/>
              </a:spcAft>
              <a:defRPr/>
            </a:pPr>
            <a:r>
              <a:rPr lang="en-US" sz="1800" dirty="0">
                <a:solidFill>
                  <a:srgbClr val="FF0000"/>
                </a:solidFill>
              </a:rPr>
              <a:t>1) SA2 request SA#100 to provide any necessary guidance on progressing Rel-19 study/work (Please see slide #72). </a:t>
            </a:r>
          </a:p>
          <a:p>
            <a:pPr eaLnBrk="1" hangingPunct="1">
              <a:spcBef>
                <a:spcPts val="600"/>
              </a:spcBef>
              <a:spcAft>
                <a:spcPts val="600"/>
              </a:spcAft>
              <a:defRPr/>
            </a:pPr>
            <a:r>
              <a:rPr lang="en-US" sz="1800" dirty="0">
                <a:solidFill>
                  <a:srgbClr val="FF0000"/>
                </a:solidFill>
              </a:rPr>
              <a:t>2) Approval of Rel-18 revised SIDs/WIDs </a:t>
            </a:r>
            <a:r>
              <a:rPr lang="en-US" sz="1800" i="1" dirty="0">
                <a:solidFill>
                  <a:srgbClr val="FF0000"/>
                </a:solidFill>
              </a:rPr>
              <a:t>(Please see slide #74)</a:t>
            </a:r>
          </a:p>
          <a:p>
            <a:pPr marL="457200" lvl="1" indent="-457200" eaLnBrk="1" hangingPunct="1">
              <a:spcBef>
                <a:spcPts val="600"/>
              </a:spcBef>
              <a:spcAft>
                <a:spcPts val="600"/>
              </a:spcAft>
              <a:buBlip>
                <a:blip r:embed="rId2"/>
              </a:buBlip>
              <a:defRPr/>
            </a:pPr>
            <a:r>
              <a:rPr lang="en-US" sz="1800" dirty="0">
                <a:solidFill>
                  <a:srgbClr val="FF0000"/>
                </a:solidFill>
              </a:rPr>
              <a:t>3) Approval of Rel-18 TSs/TRs </a:t>
            </a:r>
            <a:r>
              <a:rPr lang="en-US" sz="1800" i="1" dirty="0">
                <a:solidFill>
                  <a:srgbClr val="FF0000"/>
                </a:solidFill>
              </a:rPr>
              <a:t>(Please see slide #75)</a:t>
            </a:r>
          </a:p>
          <a:p>
            <a:pPr marL="857250" lvl="2" indent="-457200" eaLnBrk="1" hangingPunct="1">
              <a:spcBef>
                <a:spcPts val="600"/>
              </a:spcBef>
              <a:spcAft>
                <a:spcPts val="1200"/>
              </a:spcAft>
              <a:buBlip>
                <a:blip r:embed="rId2"/>
              </a:buBlip>
              <a:defRPr/>
            </a:pPr>
            <a:endParaRPr lang="en-US" sz="1400" i="1" dirty="0">
              <a:solidFill>
                <a:srgbClr val="FF0000"/>
              </a:solidFill>
            </a:endParaRPr>
          </a:p>
          <a:p>
            <a:pPr marL="457200" lvl="1" indent="-457200" eaLnBrk="1" hangingPunct="1">
              <a:spcBef>
                <a:spcPts val="600"/>
              </a:spcBef>
              <a:spcAft>
                <a:spcPts val="1200"/>
              </a:spcAft>
              <a:buBlip>
                <a:blip r:embed="rId2"/>
              </a:buBlip>
              <a:defRPr/>
            </a:pPr>
            <a:endParaRPr lang="en-GB" sz="1800" dirty="0">
              <a:solidFill>
                <a:srgbClr val="FF0000"/>
              </a:solidFill>
              <a:ea typeface="+mn-ea"/>
              <a:cs typeface="+mn-cs"/>
            </a:endParaRPr>
          </a:p>
          <a:p>
            <a:pPr eaLnBrk="1" hangingPunct="1">
              <a:spcBef>
                <a:spcPts val="600"/>
              </a:spcBef>
              <a:spcAft>
                <a:spcPts val="1200"/>
              </a:spcAft>
              <a:defRPr/>
            </a:pPr>
            <a:endParaRPr lang="en-US" sz="1800" i="1" dirty="0">
              <a:solidFill>
                <a:srgbClr val="FF0000"/>
              </a:solidFill>
            </a:endParaRPr>
          </a:p>
          <a:p>
            <a:pPr marL="0" indent="0" eaLnBrk="1" hangingPunct="1">
              <a:spcBef>
                <a:spcPts val="600"/>
              </a:spcBef>
              <a:spcAft>
                <a:spcPts val="1200"/>
              </a:spcAft>
              <a:buNone/>
              <a:defRPr/>
            </a:pPr>
            <a:endParaRPr lang="en-US" sz="1800" i="1" dirty="0">
              <a:solidFill>
                <a:srgbClr val="FF0000"/>
              </a:solidFill>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7463" y="2928939"/>
            <a:ext cx="7772400" cy="1101725"/>
          </a:xfrm>
        </p:spPr>
        <p:txBody>
          <a:bodyPr/>
          <a:lstStyle/>
          <a:p>
            <a:pPr>
              <a:defRPr/>
            </a:pPr>
            <a:r>
              <a:rPr lang="en-US"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Thank You</a:t>
            </a:r>
            <a:r>
              <a:rPr lang="hu-HU"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 </a:t>
            </a:r>
            <a:r>
              <a:rPr lang="en-US"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a:t>
            </a:r>
          </a:p>
        </p:txBody>
      </p:sp>
      <p:sp>
        <p:nvSpPr>
          <p:cNvPr id="25603" name="TextBox 3">
            <a:extLst>
              <a:ext uri="{FF2B5EF4-FFF2-40B4-BE49-F238E27FC236}">
                <a16:creationId xmlns:a16="http://schemas.microsoft.com/office/drawing/2014/main" id="{C81CFAF6-584D-40E6-B75F-1F3A4ABF4AE1}"/>
              </a:ext>
            </a:extLst>
          </p:cNvPr>
          <p:cNvSpPr txBox="1">
            <a:spLocks noChangeArrowheads="1"/>
          </p:cNvSpPr>
          <p:nvPr/>
        </p:nvSpPr>
        <p:spPr bwMode="auto">
          <a:xfrm>
            <a:off x="6975475" y="4514850"/>
            <a:ext cx="183415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US" altLang="en-US" sz="1000" b="1" u="sng" dirty="0" err="1">
                <a:latin typeface="Arial" panose="020B0604020202020204" pitchFamily="34" charset="0"/>
              </a:rPr>
              <a:t>Puneet</a:t>
            </a:r>
            <a:r>
              <a:rPr lang="en-US" altLang="en-US" sz="1000" b="1" u="sng" dirty="0">
                <a:latin typeface="Arial" panose="020B0604020202020204" pitchFamily="34" charset="0"/>
              </a:rPr>
              <a:t> Jain</a:t>
            </a:r>
          </a:p>
          <a:p>
            <a:pPr>
              <a:spcBef>
                <a:spcPct val="0"/>
              </a:spcBef>
              <a:buFontTx/>
              <a:buNone/>
            </a:pPr>
            <a:r>
              <a:rPr lang="en-US" altLang="en-US" sz="1000" dirty="0">
                <a:latin typeface="Arial" panose="020B0604020202020204" pitchFamily="34" charset="0"/>
              </a:rPr>
              <a:t>Outgoing Chair of 3GPP SA2</a:t>
            </a:r>
          </a:p>
          <a:p>
            <a:pPr>
              <a:spcBef>
                <a:spcPct val="0"/>
              </a:spcBef>
              <a:buFontTx/>
              <a:buNone/>
            </a:pPr>
            <a:r>
              <a:rPr lang="en-US" altLang="en-US" sz="1000" dirty="0">
                <a:latin typeface="Arial" panose="020B0604020202020204" pitchFamily="34" charset="0"/>
                <a:hlinkClick r:id="rId3"/>
              </a:rPr>
              <a:t>puneet.jain@intel.com</a:t>
            </a:r>
            <a:endParaRPr lang="en-US" altLang="en-US" sz="1000" dirty="0">
              <a:latin typeface="Arial" panose="020B0604020202020204" pitchFamily="34" charset="0"/>
            </a:endParaRPr>
          </a:p>
          <a:p>
            <a:pPr>
              <a:spcBef>
                <a:spcPct val="0"/>
              </a:spcBef>
              <a:buFontTx/>
              <a:buNone/>
            </a:pPr>
            <a:r>
              <a:rPr lang="en-US" altLang="en-US" sz="1000" dirty="0">
                <a:latin typeface="Arial" panose="020B0604020202020204" pitchFamily="34" charset="0"/>
                <a:hlinkClick r:id="rId4"/>
              </a:rPr>
              <a:t>www.3gpp.org</a:t>
            </a:r>
            <a:endParaRPr lang="en-US" altLang="en-US" sz="1000" dirty="0">
              <a:latin typeface="Arial" panose="020B0604020202020204" pitchFamily="34" charset="0"/>
            </a:endParaRPr>
          </a:p>
        </p:txBody>
      </p:sp>
      <p:pic>
        <p:nvPicPr>
          <p:cNvPr id="25604" name="Picture 8" descr="webpage.jpg">
            <a:extLst>
              <a:ext uri="{FF2B5EF4-FFF2-40B4-BE49-F238E27FC236}">
                <a16:creationId xmlns:a16="http://schemas.microsoft.com/office/drawing/2014/main" id="{DD34EB73-2A95-4CEC-9870-5F6C19292BD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32564" y="2444750"/>
            <a:ext cx="2408237" cy="191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3">
            <a:extLst>
              <a:ext uri="{FF2B5EF4-FFF2-40B4-BE49-F238E27FC236}">
                <a16:creationId xmlns:a16="http://schemas.microsoft.com/office/drawing/2014/main" id="{C81CFAF6-584D-40E6-B75F-1F3A4ABF4AE1}"/>
              </a:ext>
            </a:extLst>
          </p:cNvPr>
          <p:cNvSpPr txBox="1">
            <a:spLocks noChangeArrowheads="1"/>
          </p:cNvSpPr>
          <p:nvPr/>
        </p:nvSpPr>
        <p:spPr bwMode="auto">
          <a:xfrm>
            <a:off x="6975475" y="5373548"/>
            <a:ext cx="183575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US" altLang="en-US" sz="1000" b="1" u="sng" dirty="0">
                <a:latin typeface="Arial" panose="020B0604020202020204" pitchFamily="34" charset="0"/>
              </a:rPr>
              <a:t>Andrew Bennett</a:t>
            </a:r>
          </a:p>
          <a:p>
            <a:pPr>
              <a:spcBef>
                <a:spcPct val="0"/>
              </a:spcBef>
              <a:buFontTx/>
              <a:buNone/>
            </a:pPr>
            <a:r>
              <a:rPr lang="en-US" altLang="en-US" sz="1000" dirty="0">
                <a:latin typeface="Arial" panose="020B0604020202020204" pitchFamily="34" charset="0"/>
              </a:rPr>
              <a:t>Incoming Chair of 3GPP SA2</a:t>
            </a:r>
          </a:p>
          <a:p>
            <a:pPr>
              <a:spcBef>
                <a:spcPct val="0"/>
              </a:spcBef>
              <a:buFontTx/>
              <a:buNone/>
            </a:pPr>
            <a:r>
              <a:rPr lang="en-US" altLang="en-US" sz="1000" dirty="0">
                <a:latin typeface="Arial" panose="020B0604020202020204" pitchFamily="34" charset="0"/>
                <a:hlinkClick r:id="rId6"/>
              </a:rPr>
              <a:t>a.bennett@Samsung.com</a:t>
            </a:r>
            <a:r>
              <a:rPr lang="en-US" altLang="en-US" sz="1000" dirty="0">
                <a:latin typeface="Arial" panose="020B0604020202020204" pitchFamily="34" charset="0"/>
              </a:rPr>
              <a:t> </a:t>
            </a:r>
          </a:p>
          <a:p>
            <a:pPr>
              <a:spcBef>
                <a:spcPct val="0"/>
              </a:spcBef>
              <a:buFontTx/>
              <a:buNone/>
            </a:pPr>
            <a:r>
              <a:rPr lang="en-US" altLang="en-US" sz="1000" dirty="0">
                <a:latin typeface="Arial" panose="020B0604020202020204" pitchFamily="34" charset="0"/>
                <a:hlinkClick r:id="rId4"/>
              </a:rPr>
              <a:t>www.3gpp.org</a:t>
            </a:r>
            <a:endParaRPr lang="en-US" altLang="en-US" sz="1000" dirty="0">
              <a:latin typeface="Arial" panose="020B0604020202020204" pitchFamily="34" charset="0"/>
            </a:endParaRPr>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de-DE" altLang="de-DE" b="1"/>
              <a:t>1) General Aspects (5/7)</a:t>
            </a:r>
            <a:br>
              <a:rPr lang="de-DE" altLang="de-DE" b="1"/>
            </a:br>
            <a:r>
              <a:rPr lang="de-DE" altLang="de-DE" sz="2800" b="1"/>
              <a:t>Resource usage</a:t>
            </a:r>
          </a:p>
        </p:txBody>
      </p:sp>
      <p:sp>
        <p:nvSpPr>
          <p:cNvPr id="1638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16388" name="TextBox 1"/>
          <p:cNvSpPr txBox="1">
            <a:spLocks noChangeArrowheads="1"/>
          </p:cNvSpPr>
          <p:nvPr/>
        </p:nvSpPr>
        <p:spPr bwMode="auto">
          <a:xfrm>
            <a:off x="3549737" y="5903509"/>
            <a:ext cx="1711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800" b="1">
                <a:latin typeface="Arial" panose="020B0604020202020204" pitchFamily="34" charset="0"/>
              </a:rPr>
              <a:t>SA2 meetings</a:t>
            </a:r>
          </a:p>
        </p:txBody>
      </p:sp>
      <p:sp>
        <p:nvSpPr>
          <p:cNvPr id="16389" name="TextBox 15"/>
          <p:cNvSpPr txBox="1">
            <a:spLocks noChangeArrowheads="1"/>
          </p:cNvSpPr>
          <p:nvPr/>
        </p:nvSpPr>
        <p:spPr bwMode="auto">
          <a:xfrm rot="-5400000">
            <a:off x="-965200" y="3556001"/>
            <a:ext cx="24161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800" b="1">
                <a:latin typeface="Arial" panose="020B0604020202020204" pitchFamily="34" charset="0"/>
              </a:rPr>
              <a:t>Number of Sessions</a:t>
            </a:r>
          </a:p>
        </p:txBody>
      </p:sp>
      <p:graphicFrame>
        <p:nvGraphicFramePr>
          <p:cNvPr id="4" name="Chart 3">
            <a:extLst>
              <a:ext uri="{FF2B5EF4-FFF2-40B4-BE49-F238E27FC236}">
                <a16:creationId xmlns:a16="http://schemas.microsoft.com/office/drawing/2014/main" id="{68A5B159-0055-44CA-BBE4-DEAC7A5B4DF1}"/>
              </a:ext>
            </a:extLst>
          </p:cNvPr>
          <p:cNvGraphicFramePr>
            <a:graphicFrameLocks/>
          </p:cNvGraphicFramePr>
          <p:nvPr/>
        </p:nvGraphicFramePr>
        <p:xfrm>
          <a:off x="427038" y="999388"/>
          <a:ext cx="8127877" cy="51054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608705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88950" y="0"/>
            <a:ext cx="6827838" cy="1190171"/>
          </a:xfrm>
        </p:spPr>
        <p:txBody>
          <a:bodyPr/>
          <a:lstStyle/>
          <a:p>
            <a:r>
              <a:rPr lang="de-DE" altLang="de-DE" b="1"/>
              <a:t>1) General Aspects (6/7)</a:t>
            </a:r>
            <a:br>
              <a:rPr lang="de-DE" altLang="de-DE" b="1"/>
            </a:br>
            <a:r>
              <a:rPr lang="de-DE" altLang="de-DE" sz="2800" b="1"/>
              <a:t>Document Handling / Meeting</a:t>
            </a:r>
          </a:p>
        </p:txBody>
      </p:sp>
      <p:sp>
        <p:nvSpPr>
          <p:cNvPr id="17411" name="TextBox 12"/>
          <p:cNvSpPr txBox="1">
            <a:spLocks noChangeArrowheads="1"/>
          </p:cNvSpPr>
          <p:nvPr/>
        </p:nvSpPr>
        <p:spPr bwMode="auto">
          <a:xfrm rot="-5400000">
            <a:off x="-575821" y="3070834"/>
            <a:ext cx="14510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200" b="1">
                <a:latin typeface="Arial" panose="020B0604020202020204" pitchFamily="34" charset="0"/>
              </a:rPr>
              <a:t>Number of Tdocs</a:t>
            </a:r>
          </a:p>
        </p:txBody>
      </p:sp>
      <p:graphicFrame>
        <p:nvGraphicFramePr>
          <p:cNvPr id="3" name="Chart 2">
            <a:extLst>
              <a:ext uri="{FF2B5EF4-FFF2-40B4-BE49-F238E27FC236}">
                <a16:creationId xmlns:a16="http://schemas.microsoft.com/office/drawing/2014/main" id="{66C5960D-783D-49E4-9DE8-3F256BED0767}"/>
              </a:ext>
            </a:extLst>
          </p:cNvPr>
          <p:cNvGraphicFramePr>
            <a:graphicFrameLocks/>
          </p:cNvGraphicFramePr>
          <p:nvPr/>
        </p:nvGraphicFramePr>
        <p:xfrm>
          <a:off x="222206" y="1257301"/>
          <a:ext cx="8754733" cy="502040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7506394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1168</TotalTime>
  <Words>7868</Words>
  <Application>Microsoft Office PowerPoint</Application>
  <PresentationFormat>On-screen Show (4:3)</PresentationFormat>
  <Paragraphs>1689</Paragraphs>
  <Slides>78</Slides>
  <Notes>24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78</vt:i4>
      </vt:variant>
    </vt:vector>
  </HeadingPairs>
  <TitlesOfParts>
    <vt:vector size="85" baseType="lpstr">
      <vt:lpstr>Arial</vt:lpstr>
      <vt:lpstr>Arial </vt:lpstr>
      <vt:lpstr>Calibri</vt:lpstr>
      <vt:lpstr>Symbol</vt:lpstr>
      <vt:lpstr>Times New Roman</vt:lpstr>
      <vt:lpstr>Wingdings</vt:lpstr>
      <vt:lpstr>Office Theme</vt:lpstr>
      <vt:lpstr>PowerPoint Presentation</vt:lpstr>
      <vt:lpstr>Contents</vt:lpstr>
      <vt:lpstr>Contents</vt:lpstr>
      <vt:lpstr>1) General Aspects (1/7)</vt:lpstr>
      <vt:lpstr>1) General Aspects (2/7)</vt:lpstr>
      <vt:lpstr>1) General Aspects (3/7)</vt:lpstr>
      <vt:lpstr>1) General Aspects (4/7)</vt:lpstr>
      <vt:lpstr>1) General Aspects (5/7) Resource usage</vt:lpstr>
      <vt:lpstr>1) General Aspects (6/7) Document Handling / Meeting</vt:lpstr>
      <vt:lpstr>1) General Aspects (7/7) SA2 Agreed CRs by Release / Meeting</vt:lpstr>
      <vt:lpstr>Contents</vt:lpstr>
      <vt:lpstr>2.1) Rel-14 and before  Maintenance (1/1)</vt:lpstr>
      <vt:lpstr>Contents</vt:lpstr>
      <vt:lpstr>2.2) Rel-15 Work and Maintenance (1/2)</vt:lpstr>
      <vt:lpstr>2.2) Rel-15 Work and Maintenance (2/2)</vt:lpstr>
      <vt:lpstr>Contents</vt:lpstr>
      <vt:lpstr>2.3) Rel-16 Work and Maintenance</vt:lpstr>
      <vt:lpstr>Contents</vt:lpstr>
      <vt:lpstr>2.4) Rel-17 Study/Work (1/19)</vt:lpstr>
      <vt:lpstr>PowerPoint Presentation</vt:lpstr>
      <vt:lpstr>2.4) Rel-17 Study/Work (3/19)</vt:lpstr>
      <vt:lpstr>2.4) Rel-17 Study/Work (4/19)</vt:lpstr>
      <vt:lpstr>2.4) Rel-17 Study/Work (5/19)</vt:lpstr>
      <vt:lpstr>2.4) Rel-17 Study/Work (6/19)</vt:lpstr>
      <vt:lpstr>2.4) Rel-17 Study/Work (7/19)</vt:lpstr>
      <vt:lpstr>2.4) Rel-17 Study/Work (8/19)</vt:lpstr>
      <vt:lpstr>2.4) Rel-17 Study/Work (9/19)</vt:lpstr>
      <vt:lpstr>2.4) Rel-17 Study/Work (10/19)</vt:lpstr>
      <vt:lpstr>2.4) Rel-17 Study/Work (11/19)</vt:lpstr>
      <vt:lpstr>2.4) Rel-17 Study/Work (12/19)</vt:lpstr>
      <vt:lpstr>2.4) Rel-17 Study/Work (13/19)</vt:lpstr>
      <vt:lpstr>2.4) Rel-17 Study/Work (14/19)</vt:lpstr>
      <vt:lpstr>2.4) Rel-17 Study/Work (15/19)</vt:lpstr>
      <vt:lpstr>2.4) Rel-17 Study/Work (16/19)</vt:lpstr>
      <vt:lpstr>2.4) Rel-17 Study/Work (17/19)</vt:lpstr>
      <vt:lpstr>2.4) Rel-17 Study/Work (18/19)</vt:lpstr>
      <vt:lpstr>2.4) Rel-17 Study/Work (19/19)</vt:lpstr>
      <vt:lpstr>Contents</vt:lpstr>
      <vt:lpstr>2.5) Rel-18 Study/Work: Summary</vt:lpstr>
      <vt:lpstr>2.5) Rel-18 Study/Work (1/29)</vt:lpstr>
      <vt:lpstr>2.5) Rel-18 Study/Work (2/29)</vt:lpstr>
      <vt:lpstr>2.5) Rel-18 Study/Work (3/29)</vt:lpstr>
      <vt:lpstr>2.5) Rel-18 Study/Work (4/29)</vt:lpstr>
      <vt:lpstr>2.5) Rel-18 Study/Work (5/29)</vt:lpstr>
      <vt:lpstr>2.5) Rel-18 Study/Work (6/29)</vt:lpstr>
      <vt:lpstr>2.5) Rel-18 Study/Work (7/29)</vt:lpstr>
      <vt:lpstr>2.5) Rel-18 Study/Work (8/29)</vt:lpstr>
      <vt:lpstr>2.5) Rel-18 Study/Work (9/29)</vt:lpstr>
      <vt:lpstr>2.5) Rel-18 Study/Work (10/29)</vt:lpstr>
      <vt:lpstr>2.5) Rel-18 Study/Work (11/29)</vt:lpstr>
      <vt:lpstr>2.5) Rel-18 Study/Work (12/29)</vt:lpstr>
      <vt:lpstr>2.5) Rel-18 Study/Work (13/29)</vt:lpstr>
      <vt:lpstr>2.5) Rel-18 Study/Work (14/29)</vt:lpstr>
      <vt:lpstr>2.5) Rel-18 Study/Work (15/29)</vt:lpstr>
      <vt:lpstr>2.5) Rel-18 Study/Work (16/29)</vt:lpstr>
      <vt:lpstr>2.5) Rel-18 Study/Work (17/29)</vt:lpstr>
      <vt:lpstr>2.5) Rel-18 Study/Work (18/29)</vt:lpstr>
      <vt:lpstr>2.5) Rel-18 Study/Work (19/29)</vt:lpstr>
      <vt:lpstr>2.5) Rel-18 Study/Work (20/29)</vt:lpstr>
      <vt:lpstr>2.5) Rel-18 Study/Work (21/29)</vt:lpstr>
      <vt:lpstr>2.5) Rel-18 Study/Work (22/29)</vt:lpstr>
      <vt:lpstr>2.5) Rel-18 Study/Work (23/29)</vt:lpstr>
      <vt:lpstr>2.5) Rel-18 Study/Work (24/29)</vt:lpstr>
      <vt:lpstr>2.5) Rel-18 Study/Work (25/29)</vt:lpstr>
      <vt:lpstr>2.5) Rel-18 Study/Work (26/29)</vt:lpstr>
      <vt:lpstr>2.5) Rel-18 Study/Work (27/29)</vt:lpstr>
      <vt:lpstr>2.5) Rel-18 Study/Work (28/29)</vt:lpstr>
      <vt:lpstr>2.5) Rel-18 Study/Work (29/29)</vt:lpstr>
      <vt:lpstr>Contents</vt:lpstr>
      <vt:lpstr>2.6) IETF and External SDO Normative Reference Update</vt:lpstr>
      <vt:lpstr>Contents</vt:lpstr>
      <vt:lpstr>3) SA2 Work Planning</vt:lpstr>
      <vt:lpstr>Contents</vt:lpstr>
      <vt:lpstr>4) Documents for Information and Approval (1/3)</vt:lpstr>
      <vt:lpstr>4) Documents for Information and Approval (3/3)</vt:lpstr>
      <vt:lpstr>Contents</vt:lpstr>
      <vt:lpstr>5) Collected Items requiring action  from SA</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Jain, Puneet</cp:lastModifiedBy>
  <cp:revision>90</cp:revision>
  <dcterms:created xsi:type="dcterms:W3CDTF">2008-08-30T09:32:10Z</dcterms:created>
  <dcterms:modified xsi:type="dcterms:W3CDTF">2023-06-07T22:54:59Z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d71424e4-2b5e-4ef9-a35e-e093f5c635c8</vt:lpwstr>
  </property>
  <property fmtid="{D5CDD505-2E9C-101B-9397-08002B2CF9AE}" pid="7" name="CTP_TimeStamp">
    <vt:lpwstr>2020-06-24 16:05:50Z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ies>
</file>