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0" r:id="rId3"/>
    <p:sldId id="281" r:id="rId4"/>
    <p:sldId id="282" r:id="rId5"/>
    <p:sldId id="283" r:id="rId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30"/>
    <p:restoredTop sz="94660"/>
  </p:normalViewPr>
  <p:slideViewPr>
    <p:cSldViewPr>
      <p:cViewPr varScale="1">
        <p:scale>
          <a:sx n="89" d="100"/>
          <a:sy n="89" d="100"/>
        </p:scale>
        <p:origin x="1258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6/30/2017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297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826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838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464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2017/6/30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2017/6/30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2017/6/30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2017/6/30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2017/6/30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2017/6/30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2017/6/30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 smtClean="0"/>
              <a:t>Proposals on TRMS framework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971600" y="3746897"/>
            <a:ext cx="68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CATR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85767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</a:t>
            </a:r>
            <a:r>
              <a:rPr lang="en-GB" altLang="zh-CN" sz="1800" b="1" dirty="0" smtClean="0"/>
              <a:t>RAN4 </a:t>
            </a:r>
            <a:r>
              <a:rPr lang="en-GB" altLang="zh-CN" sz="1800" b="1" dirty="0"/>
              <a:t>Meeting </a:t>
            </a:r>
            <a:r>
              <a:rPr lang="en-GB" altLang="zh-CN" sz="1800" b="1" dirty="0" smtClean="0"/>
              <a:t>MIMO OTA </a:t>
            </a:r>
            <a:r>
              <a:rPr lang="en-US" altLang="zh-CN" sz="1800" b="1" dirty="0" smtClean="0"/>
              <a:t>ad-hoc       </a:t>
            </a:r>
            <a:r>
              <a:rPr lang="en-GB" altLang="zh-CN" sz="1800" b="1" dirty="0" smtClean="0"/>
              <a:t>                                                         R4-17</a:t>
            </a:r>
            <a:r>
              <a:rPr lang="en-US" altLang="zh-CN" sz="1800" b="1" dirty="0" smtClean="0"/>
              <a:t>06413</a:t>
            </a:r>
            <a:endParaRPr lang="zh-CN" altLang="zh-CN" sz="1800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Qingdao, China, 29-30 June,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US" altLang="zh-CN" sz="1800" b="1" dirty="0" smtClean="0"/>
              <a:t>3.1.2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 smtClean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020959"/>
          </a:xfrm>
        </p:spPr>
        <p:txBody>
          <a:bodyPr/>
          <a:lstStyle/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The MIMO WI extension was approved in the RAN plenary meeting, and the remaining task is “Requirements</a:t>
            </a:r>
            <a:r>
              <a:rPr lang="en-US" altLang="zh-CN" sz="2400" dirty="0"/>
              <a:t>, tolerance, and MU package for the device types and bands listed in the </a:t>
            </a:r>
            <a:r>
              <a:rPr lang="en-US" altLang="zh-CN" sz="2400" dirty="0" smtClean="0"/>
              <a:t>WID”</a:t>
            </a:r>
            <a:endParaRPr lang="en-US" altLang="zh-CN" sz="2400" dirty="0"/>
          </a:p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A framework need to be approved to speed up the MIMO WI progress (only 2 meetings in this WI extension)</a:t>
            </a:r>
          </a:p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8 bands were approved as the PS1 in performance activity</a:t>
            </a:r>
          </a:p>
          <a:p>
            <a:pPr eaLnBrk="1" hangingPunct="1">
              <a:spcAft>
                <a:spcPts val="24"/>
              </a:spcAft>
            </a:pPr>
            <a:endParaRPr lang="en-US" altLang="zh-CN" sz="2400" dirty="0"/>
          </a:p>
          <a:p>
            <a:pPr eaLnBrk="1" hangingPunct="1">
              <a:spcAft>
                <a:spcPts val="24"/>
              </a:spcAft>
            </a:pPr>
            <a:endParaRPr lang="en-US" altLang="zh-CN" sz="2400" dirty="0" smtClean="0"/>
          </a:p>
          <a:p>
            <a:pPr eaLnBrk="1" hangingPunct="1">
              <a:spcAft>
                <a:spcPts val="24"/>
              </a:spcAft>
            </a:pPr>
            <a:endParaRPr lang="en-US" altLang="zh-CN" sz="2400" dirty="0"/>
          </a:p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Only aligned MIMO OTA labs can share measurement results into TRMS data pool</a:t>
            </a:r>
            <a:endParaRPr lang="en-US" altLang="zh-CN" sz="2400" dirty="0"/>
          </a:p>
          <a:p>
            <a:pPr eaLnBrk="1" hangingPunct="1">
              <a:spcAft>
                <a:spcPts val="24"/>
              </a:spcAft>
            </a:pPr>
            <a:endParaRPr lang="en-US" altLang="zh-CN" sz="2400" dirty="0"/>
          </a:p>
        </p:txBody>
      </p:sp>
      <p:sp>
        <p:nvSpPr>
          <p:cNvPr id="2" name="矩形 1"/>
          <p:cNvSpPr/>
          <p:nvPr/>
        </p:nvSpPr>
        <p:spPr>
          <a:xfrm>
            <a:off x="323528" y="414908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lvl="1" indent="-285750" algn="just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set 1 (PS1) is </a:t>
            </a:r>
            <a:endParaRPr lang="zh-CN" altLang="zh-CN" dirty="0"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pPr marL="1143000" lvl="2" indent="-228600" algn="just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TDD: 41, 38</a:t>
            </a:r>
            <a:endParaRPr lang="zh-CN" altLang="zh-CN" dirty="0"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pPr marL="1143000" lvl="2" indent="-228600" algn="just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FDD Low: </a:t>
            </a:r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5, 13, 19</a:t>
            </a:r>
            <a:endParaRPr lang="zh-CN" altLang="zh-CN" dirty="0"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  <a:p>
            <a:pPr marL="1143000" lvl="2" indent="-228600" algn="just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FDD High: </a:t>
            </a:r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1, 3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7</a:t>
            </a:r>
            <a:endParaRPr lang="zh-CN" altLang="zh-CN" dirty="0">
              <a:effectLst/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4478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Proposals (1/3)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2292896"/>
            <a:ext cx="8507288" cy="4565104"/>
          </a:xfrm>
        </p:spPr>
        <p:txBody>
          <a:bodyPr/>
          <a:lstStyle/>
          <a:p>
            <a:pPr eaLnBrk="1" hangingPunct="1">
              <a:spcBef>
                <a:spcPts val="700"/>
              </a:spcBef>
              <a:spcAft>
                <a:spcPts val="24"/>
              </a:spcAft>
            </a:pPr>
            <a:r>
              <a:rPr lang="en-US" altLang="zh-CN" sz="2400" dirty="0" smtClean="0"/>
              <a:t>P1: MIMO OTA TRMS requirements are derived from measurement results of commercial devices</a:t>
            </a:r>
          </a:p>
          <a:p>
            <a:pPr eaLnBrk="1" hangingPunct="1">
              <a:spcBef>
                <a:spcPts val="700"/>
              </a:spcBef>
              <a:spcAft>
                <a:spcPts val="24"/>
              </a:spcAft>
            </a:pPr>
            <a:r>
              <a:rPr lang="en-US" altLang="zh-CN" sz="2400" dirty="0" smtClean="0"/>
              <a:t>P2: The 8 bands listed in PS1 have highest priority</a:t>
            </a:r>
          </a:p>
          <a:p>
            <a:pPr eaLnBrk="1" hangingPunct="1">
              <a:spcBef>
                <a:spcPts val="700"/>
              </a:spcBef>
              <a:spcAft>
                <a:spcPts val="24"/>
              </a:spcAft>
            </a:pPr>
            <a:r>
              <a:rPr lang="en-US" altLang="zh-CN" sz="2400" dirty="0" smtClean="0"/>
              <a:t>P3: For a given frequency band, </a:t>
            </a:r>
            <a:r>
              <a:rPr lang="en-US" altLang="zh-CN" sz="2400" dirty="0"/>
              <a:t>t</a:t>
            </a:r>
            <a:r>
              <a:rPr lang="en-US" altLang="zh-CN" sz="2400" dirty="0" smtClean="0"/>
              <a:t>he requirement is defined based on the available data (≥15 TRMS points); </a:t>
            </a:r>
          </a:p>
          <a:p>
            <a:pPr eaLnBrk="1" hangingPunct="1">
              <a:spcBef>
                <a:spcPts val="700"/>
              </a:spcBef>
              <a:spcAft>
                <a:spcPts val="24"/>
              </a:spcAft>
            </a:pPr>
            <a:r>
              <a:rPr lang="en-US" altLang="zh-CN" sz="2400" dirty="0" smtClean="0"/>
              <a:t>P4: Whether joint </a:t>
            </a:r>
            <a:r>
              <a:rPr lang="en-US" altLang="zh-CN" sz="2400" dirty="0"/>
              <a:t>band passing </a:t>
            </a:r>
            <a:r>
              <a:rPr lang="en-US" altLang="zh-CN" sz="2400" dirty="0" smtClean="0"/>
              <a:t>rate is used for defining the requirements for PS1 bands is to be determined</a:t>
            </a:r>
          </a:p>
          <a:p>
            <a:pPr eaLnBrk="1" hangingPunct="1">
              <a:spcBef>
                <a:spcPts val="700"/>
              </a:spcBef>
              <a:spcAft>
                <a:spcPts val="24"/>
              </a:spcAft>
            </a:pPr>
            <a:r>
              <a:rPr lang="en-US" altLang="zh-CN" sz="2400" dirty="0" smtClean="0"/>
              <a:t>P5: each sample shall support at least 4 different LTE bands, such that at least 1 low band (&lt;1 GHz) and 1 high band (&gt;= 1 GHz)</a:t>
            </a:r>
            <a:endParaRPr lang="en-US" altLang="zh-CN" sz="2400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341530" y="1349685"/>
            <a:ext cx="84609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anose="020F0502020204030204" pitchFamily="34" charset="0"/>
              </a:rPr>
              <a:t>MIMO OTA TRMS requirements should be </a:t>
            </a:r>
            <a:r>
              <a:rPr lang="en-US" altLang="ja-JP" sz="2400" dirty="0">
                <a:latin typeface="Calibri" panose="020F0502020204030204" pitchFamily="34" charset="0"/>
              </a:rPr>
              <a:t>defined as described below:</a:t>
            </a:r>
            <a:endParaRPr lang="ja-JP" altLang="en-U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830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Proposals (2/3)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2292896"/>
            <a:ext cx="8435280" cy="4565104"/>
          </a:xfrm>
        </p:spPr>
        <p:txBody>
          <a:bodyPr/>
          <a:lstStyle/>
          <a:p>
            <a:pPr eaLnBrk="1" hangingPunct="1">
              <a:spcBef>
                <a:spcPts val="700"/>
              </a:spcBef>
            </a:pPr>
            <a:r>
              <a:rPr lang="en-US" altLang="ja-JP" sz="2400" dirty="0" smtClean="0"/>
              <a:t>P6: </a:t>
            </a:r>
            <a:r>
              <a:rPr lang="en-US" altLang="ja-JP" sz="2400" dirty="0"/>
              <a:t>The following </a:t>
            </a:r>
            <a:r>
              <a:rPr lang="en-US" altLang="ja-JP" sz="2400" dirty="0" smtClean="0"/>
              <a:t>percentile </a:t>
            </a:r>
            <a:r>
              <a:rPr lang="en-US" altLang="zh-CN" sz="2400" dirty="0" smtClean="0"/>
              <a:t>is </a:t>
            </a:r>
            <a:r>
              <a:rPr lang="en-US" altLang="ja-JP" sz="2400" dirty="0" smtClean="0"/>
              <a:t>picked </a:t>
            </a:r>
            <a:r>
              <a:rPr lang="en-US" altLang="ja-JP" sz="2400" dirty="0"/>
              <a:t>from the overall TRMS </a:t>
            </a:r>
            <a:r>
              <a:rPr lang="en-US" altLang="ja-JP" sz="2400" dirty="0" smtClean="0"/>
              <a:t>CDFs </a:t>
            </a:r>
            <a:r>
              <a:rPr lang="en-US" altLang="zh-CN" sz="2400" dirty="0" smtClean="0"/>
              <a:t>for requirements</a:t>
            </a:r>
            <a:r>
              <a:rPr lang="en-US" altLang="ja-JP" sz="2400" dirty="0" smtClean="0"/>
              <a:t>:</a:t>
            </a:r>
            <a:endParaRPr lang="en-US" altLang="ja-JP" sz="2400" dirty="0"/>
          </a:p>
          <a:p>
            <a:pPr lvl="1" eaLnBrk="1" hangingPunct="1"/>
            <a:r>
              <a:rPr lang="en-US" altLang="ja-JP" sz="1600" dirty="0"/>
              <a:t>For TRMS </a:t>
            </a:r>
            <a:r>
              <a:rPr lang="en-US" altLang="zh-CN" sz="1600" dirty="0"/>
              <a:t>at </a:t>
            </a:r>
            <a:r>
              <a:rPr lang="en-US" altLang="ja-JP" sz="1600" dirty="0"/>
              <a:t>70%TP: </a:t>
            </a:r>
            <a:r>
              <a:rPr lang="en-US" altLang="ja-JP" sz="1600" dirty="0" smtClean="0"/>
              <a:t>85 percentile </a:t>
            </a:r>
            <a:r>
              <a:rPr lang="en-US" altLang="ja-JP" sz="1600" dirty="0"/>
              <a:t>of the </a:t>
            </a:r>
            <a:r>
              <a:rPr lang="en-US" altLang="ja-JP" sz="1600" dirty="0" smtClean="0"/>
              <a:t>CDF for TDD bands and [85] percentile (to be bounded by 80 and 90) for FDD bands </a:t>
            </a:r>
            <a:r>
              <a:rPr lang="en-US" altLang="ja-JP" sz="1600" dirty="0"/>
              <a:t>of </a:t>
            </a:r>
            <a:r>
              <a:rPr lang="en-US" altLang="zh-CN" sz="1600" b="1" dirty="0"/>
              <a:t>TRMS</a:t>
            </a:r>
            <a:r>
              <a:rPr lang="en-US" altLang="zh-CN" sz="1600" b="1" baseline="-25000" dirty="0"/>
              <a:t>average,70</a:t>
            </a:r>
          </a:p>
          <a:p>
            <a:pPr lvl="1" eaLnBrk="1" hangingPunct="1"/>
            <a:r>
              <a:rPr lang="en-US" altLang="ja-JP" sz="1600" dirty="0"/>
              <a:t>For TRMS </a:t>
            </a:r>
            <a:r>
              <a:rPr lang="en-US" altLang="zh-CN" sz="1600" dirty="0"/>
              <a:t>at </a:t>
            </a:r>
            <a:r>
              <a:rPr lang="en-US" altLang="ja-JP" sz="1600" dirty="0"/>
              <a:t>95%TP: </a:t>
            </a:r>
            <a:r>
              <a:rPr lang="en-US" altLang="ja-JP" sz="1600" dirty="0" smtClean="0"/>
              <a:t>85 percentile </a:t>
            </a:r>
            <a:r>
              <a:rPr lang="en-US" altLang="ja-JP" sz="1600" dirty="0"/>
              <a:t>of the CDF for TDD bands and [</a:t>
            </a:r>
            <a:r>
              <a:rPr lang="en-US" altLang="ja-JP" sz="1600" dirty="0" smtClean="0"/>
              <a:t>85] </a:t>
            </a:r>
            <a:r>
              <a:rPr lang="en-US" altLang="ja-JP" sz="1600" dirty="0"/>
              <a:t>percentile </a:t>
            </a:r>
            <a:r>
              <a:rPr lang="en-US" altLang="ja-JP" sz="1600" dirty="0" smtClean="0"/>
              <a:t>(to be bounded by 80 and 90) for </a:t>
            </a:r>
            <a:r>
              <a:rPr lang="en-US" altLang="ja-JP" sz="1600" dirty="0"/>
              <a:t>FDD bands </a:t>
            </a:r>
            <a:r>
              <a:rPr lang="en-US" altLang="ja-JP" sz="1600" dirty="0" smtClean="0"/>
              <a:t>of </a:t>
            </a:r>
            <a:r>
              <a:rPr lang="en-US" altLang="zh-CN" sz="1600" b="1" dirty="0" smtClean="0"/>
              <a:t>TRMS</a:t>
            </a:r>
            <a:r>
              <a:rPr lang="en-US" altLang="zh-CN" sz="1600" b="1" baseline="-25000" dirty="0" smtClean="0"/>
              <a:t>average,95</a:t>
            </a:r>
          </a:p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P7: If measurements are not provided for some of the bands in PS1, the WI can finalize the requirements for those bands for which data is available according to P3</a:t>
            </a:r>
            <a:endParaRPr lang="en-US" altLang="zh-CN" sz="2000" dirty="0" smtClean="0"/>
          </a:p>
          <a:p>
            <a:pPr eaLnBrk="1" hangingPunct="1"/>
            <a:endParaRPr lang="en-US" altLang="ja-JP" sz="2400" dirty="0"/>
          </a:p>
          <a:p>
            <a:pPr lvl="1" eaLnBrk="1" hangingPunct="1"/>
            <a:endParaRPr lang="en-US" altLang="zh-CN" sz="2400" dirty="0" smtClean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341530" y="1349685"/>
            <a:ext cx="84609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anose="020F0502020204030204" pitchFamily="34" charset="0"/>
              </a:rPr>
              <a:t>MIMO OTA TRMS requirements should be </a:t>
            </a:r>
            <a:r>
              <a:rPr lang="en-US" altLang="ja-JP" sz="2400" dirty="0">
                <a:latin typeface="Calibri" panose="020F0502020204030204" pitchFamily="34" charset="0"/>
              </a:rPr>
              <a:t>defined as described below:</a:t>
            </a:r>
            <a:endParaRPr lang="ja-JP" altLang="en-U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932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Proposals (3/3)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2292896"/>
            <a:ext cx="8435280" cy="4565104"/>
          </a:xfrm>
        </p:spPr>
        <p:txBody>
          <a:bodyPr/>
          <a:lstStyle/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P8: </a:t>
            </a:r>
            <a:r>
              <a:rPr lang="en-US" altLang="zh-CN" sz="2400" dirty="0"/>
              <a:t>the </a:t>
            </a:r>
            <a:r>
              <a:rPr lang="en-US" altLang="zh-CN" sz="2400" dirty="0" smtClean="0"/>
              <a:t>number of all bands </a:t>
            </a:r>
            <a:r>
              <a:rPr lang="en-US" altLang="zh-CN" sz="2400" dirty="0"/>
              <a:t>each UE supports shall be provided for information when </a:t>
            </a:r>
            <a:r>
              <a:rPr lang="en-US" altLang="zh-CN" sz="2400" dirty="0" smtClean="0"/>
              <a:t>TRMS data are provided</a:t>
            </a:r>
          </a:p>
          <a:p>
            <a:pPr eaLnBrk="1" hangingPunct="1"/>
            <a:r>
              <a:rPr lang="en-US" altLang="ja-JP" sz="2400" dirty="0" smtClean="0"/>
              <a:t>P9: </a:t>
            </a:r>
            <a:r>
              <a:rPr lang="en-US" altLang="ja-JP" sz="2400" dirty="0"/>
              <a:t>at RAN4#84 aim is to agree TRMS requirements for all bands in PS1; additional bands are not </a:t>
            </a:r>
            <a:r>
              <a:rPr lang="en-US" altLang="ja-JP" sz="2400" dirty="0" smtClean="0"/>
              <a:t>precluded</a:t>
            </a:r>
          </a:p>
          <a:p>
            <a:pPr eaLnBrk="1" hangingPunct="1"/>
            <a:r>
              <a:rPr lang="en-US" altLang="ja-JP" sz="2400" dirty="0" smtClean="0"/>
              <a:t>P10: the number of LTE low bands and high bands each UE supports shall be provided for information</a:t>
            </a:r>
            <a:endParaRPr lang="en-US" altLang="ja-JP" sz="2400" dirty="0"/>
          </a:p>
          <a:p>
            <a:pPr lvl="1" eaLnBrk="1" hangingPunct="1"/>
            <a:endParaRPr lang="en-US" altLang="zh-CN" sz="2400" dirty="0" smtClean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341530" y="1349685"/>
            <a:ext cx="84609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anose="020F0502020204030204" pitchFamily="34" charset="0"/>
              </a:rPr>
              <a:t>MIMO OTA TRMS requirements should be </a:t>
            </a:r>
            <a:r>
              <a:rPr lang="en-US" altLang="ja-JP" sz="2400" dirty="0">
                <a:latin typeface="Calibri" panose="020F0502020204030204" pitchFamily="34" charset="0"/>
              </a:rPr>
              <a:t>defined as described below:</a:t>
            </a:r>
            <a:endParaRPr lang="ja-JP" altLang="en-U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5771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15668</TotalTime>
  <Words>459</Words>
  <Application>Microsoft Office PowerPoint</Application>
  <PresentationFormat>全屏显示(4:3)</PresentationFormat>
  <Paragraphs>41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MS Mincho</vt:lpstr>
      <vt:lpstr>ＭＳ Ｐゴシック</vt:lpstr>
      <vt:lpstr>ＭＳ Ｐゴシック</vt:lpstr>
      <vt:lpstr>宋体</vt:lpstr>
      <vt:lpstr>Arial</vt:lpstr>
      <vt:lpstr>Calibri</vt:lpstr>
      <vt:lpstr>Times New Roman</vt:lpstr>
      <vt:lpstr>Office 主题</vt:lpstr>
      <vt:lpstr>Proposals on TRMS framework</vt:lpstr>
      <vt:lpstr>Background</vt:lpstr>
      <vt:lpstr>Proposals (1/3)</vt:lpstr>
      <vt:lpstr>Proposals (2/3)</vt:lpstr>
      <vt:lpstr>Proposals (3/3)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bxj (AG)</dc:creator>
  <cp:keywords>CTPClassification=CTP_PUBLIC:VisualMarkings=</cp:keywords>
  <cp:lastModifiedBy>WRX</cp:lastModifiedBy>
  <cp:revision>594</cp:revision>
  <dcterms:created xsi:type="dcterms:W3CDTF">2016-04-12T20:58:18Z</dcterms:created>
  <dcterms:modified xsi:type="dcterms:W3CDTF">2017-06-30T04:08:39Z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806a24e6-0941-434a-8b2f-d8d2e669d3af</vt:lpwstr>
  </property>
  <property fmtid="{D5CDD505-2E9C-101B-9397-08002B2CF9AE}" pid="10" name="CTP_TimeStamp">
    <vt:lpwstr>2017-06-30 04:05:46Z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</Properties>
</file>