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63" r:id="rId3"/>
    <p:sldId id="273" r:id="rId4"/>
    <p:sldId id="266" r:id="rId5"/>
    <p:sldId id="269" r:id="rId6"/>
    <p:sldId id="270" r:id="rId7"/>
    <p:sldId id="271" r:id="rId8"/>
    <p:sldId id="272" r:id="rId9"/>
    <p:sldId id="275" r:id="rId10"/>
    <p:sldId id="276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16" autoAdjust="0"/>
    <p:restoredTop sz="80154" autoAdjust="0"/>
  </p:normalViewPr>
  <p:slideViewPr>
    <p:cSldViewPr>
      <p:cViewPr varScale="1">
        <p:scale>
          <a:sx n="72" d="100"/>
          <a:sy n="72" d="100"/>
        </p:scale>
        <p:origin x="2220" y="7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2A706-346F-4C50-B16B-E2DBB52527B1}" type="datetimeFigureOut">
              <a:rPr kumimoji="1" lang="ja-JP" altLang="en-US" smtClean="0"/>
              <a:t>2018/7/3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633A-8486-4BF3-9FD4-CDF3A18C28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488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2018/7/3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/>
              <a:t>WF on UE RF UL RMC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Qualcomm Inc., …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R4-1809333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#AH1807</a:t>
            </a:r>
          </a:p>
          <a:p>
            <a:r>
              <a:rPr lang="en-GB" altLang="ja-JP" b="1" dirty="0"/>
              <a:t>Montreal, Canada, 2-6 July 2018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/>
              <a:t>5.5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Parameters for FR2 MOP: CP-OFDM QPSK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806516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Waveform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MCS Index 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Modulation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Target Coding Rate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MHz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KHz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50, 100, 200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50,100,200,400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033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/>
              <a:t>R5-183950 recommends possible modulations, waveforms and RB allocation for REFSENS, MOP and frequency error tests for defining UL RMC at RAN4</a:t>
            </a:r>
          </a:p>
          <a:p>
            <a:r>
              <a:rPr kumimoji="1" lang="en-US" altLang="ja-JP" sz="2000" dirty="0"/>
              <a:t>This document summarizes the parameters for defining UL RMC for different UE RF tests.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64901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A5A15-BB27-4BF1-A2EA-21ED2539E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MCS and Target Code Rate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EB393-9462-4A9C-B653-1C425BE38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following MCS and code rate for different modulations:</a:t>
            </a:r>
          </a:p>
          <a:p>
            <a:pPr lvl="1"/>
            <a:r>
              <a:rPr lang="en-US" dirty="0"/>
              <a:t>Pi/2 BPSK: MCS 0, Target Code Rate = 1/4</a:t>
            </a:r>
          </a:p>
          <a:p>
            <a:pPr lvl="1"/>
            <a:r>
              <a:rPr lang="en-US" dirty="0"/>
              <a:t>QPSK: MCS 2, Target Code Rate = 1/6</a:t>
            </a:r>
          </a:p>
        </p:txBody>
      </p:sp>
    </p:spTree>
    <p:extLst>
      <p:ext uri="{BB962C8B-B14F-4D97-AF65-F5344CB8AC3E}">
        <p14:creationId xmlns:p14="http://schemas.microsoft.com/office/powerpoint/2010/main" val="968047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9CFCBF-F63F-4F59-933D-4BF69F528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Parameters for REFSENS FR1</a:t>
            </a:r>
            <a:endParaRPr kumimoji="1" lang="ja-JP" alt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BF326D8-068C-4B09-B593-AD1354DACC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081760"/>
              </p:ext>
            </p:extLst>
          </p:nvPr>
        </p:nvGraphicFramePr>
        <p:xfrm>
          <a:off x="457200" y="1700809"/>
          <a:ext cx="7992587" cy="402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6472">
                  <a:extLst>
                    <a:ext uri="{9D8B030D-6E8A-4147-A177-3AD203B41FA5}">
                      <a16:colId xmlns:a16="http://schemas.microsoft.com/office/drawing/2014/main" val="484461487"/>
                    </a:ext>
                  </a:extLst>
                </a:gridCol>
                <a:gridCol w="1162123">
                  <a:extLst>
                    <a:ext uri="{9D8B030D-6E8A-4147-A177-3AD203B41FA5}">
                      <a16:colId xmlns:a16="http://schemas.microsoft.com/office/drawing/2014/main" val="4157685774"/>
                    </a:ext>
                  </a:extLst>
                </a:gridCol>
                <a:gridCol w="1251639">
                  <a:extLst>
                    <a:ext uri="{9D8B030D-6E8A-4147-A177-3AD203B41FA5}">
                      <a16:colId xmlns:a16="http://schemas.microsoft.com/office/drawing/2014/main" val="1628093593"/>
                    </a:ext>
                  </a:extLst>
                </a:gridCol>
                <a:gridCol w="922344">
                  <a:extLst>
                    <a:ext uri="{9D8B030D-6E8A-4147-A177-3AD203B41FA5}">
                      <a16:colId xmlns:a16="http://schemas.microsoft.com/office/drawing/2014/main" val="2879165893"/>
                    </a:ext>
                  </a:extLst>
                </a:gridCol>
                <a:gridCol w="1297996">
                  <a:extLst>
                    <a:ext uri="{9D8B030D-6E8A-4147-A177-3AD203B41FA5}">
                      <a16:colId xmlns:a16="http://schemas.microsoft.com/office/drawing/2014/main" val="2111030521"/>
                    </a:ext>
                  </a:extLst>
                </a:gridCol>
                <a:gridCol w="1297996">
                  <a:extLst>
                    <a:ext uri="{9D8B030D-6E8A-4147-A177-3AD203B41FA5}">
                      <a16:colId xmlns:a16="http://schemas.microsoft.com/office/drawing/2014/main" val="3583852181"/>
                    </a:ext>
                  </a:extLst>
                </a:gridCol>
                <a:gridCol w="844017">
                  <a:extLst>
                    <a:ext uri="{9D8B030D-6E8A-4147-A177-3AD203B41FA5}">
                      <a16:colId xmlns:a16="http://schemas.microsoft.com/office/drawing/2014/main" val="380040085"/>
                    </a:ext>
                  </a:extLst>
                </a:gridCol>
              </a:tblGrid>
              <a:tr h="4681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bandwidth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Subcarrier Spacing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Waveform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resource blocks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MCS Index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Modulation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Target Coding Rate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193234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MHz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KHz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94489319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DFT-S-OFDM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99873183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DFT-S-OFDM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93751192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10965989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26745494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972424638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14684748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84777347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706695969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58986636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99042675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42582970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21818857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45778262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723575248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63005196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270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97708794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162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36149849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270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67772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827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5CF83-CE79-485A-AC48-27B97F260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Parameters for REFSENS FR2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5A9005-5306-493E-996D-91C7694D30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113435"/>
              </p:ext>
            </p:extLst>
          </p:nvPr>
        </p:nvGraphicFramePr>
        <p:xfrm>
          <a:off x="457200" y="2204865"/>
          <a:ext cx="8003232" cy="2179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8092">
                  <a:extLst>
                    <a:ext uri="{9D8B030D-6E8A-4147-A177-3AD203B41FA5}">
                      <a16:colId xmlns:a16="http://schemas.microsoft.com/office/drawing/2014/main" val="1554061007"/>
                    </a:ext>
                  </a:extLst>
                </a:gridCol>
                <a:gridCol w="1163671">
                  <a:extLst>
                    <a:ext uri="{9D8B030D-6E8A-4147-A177-3AD203B41FA5}">
                      <a16:colId xmlns:a16="http://schemas.microsoft.com/office/drawing/2014/main" val="1328782539"/>
                    </a:ext>
                  </a:extLst>
                </a:gridCol>
                <a:gridCol w="1253306">
                  <a:extLst>
                    <a:ext uri="{9D8B030D-6E8A-4147-A177-3AD203B41FA5}">
                      <a16:colId xmlns:a16="http://schemas.microsoft.com/office/drawing/2014/main" val="4088850029"/>
                    </a:ext>
                  </a:extLst>
                </a:gridCol>
                <a:gridCol w="923572">
                  <a:extLst>
                    <a:ext uri="{9D8B030D-6E8A-4147-A177-3AD203B41FA5}">
                      <a16:colId xmlns:a16="http://schemas.microsoft.com/office/drawing/2014/main" val="691496738"/>
                    </a:ext>
                  </a:extLst>
                </a:gridCol>
                <a:gridCol w="1299725">
                  <a:extLst>
                    <a:ext uri="{9D8B030D-6E8A-4147-A177-3AD203B41FA5}">
                      <a16:colId xmlns:a16="http://schemas.microsoft.com/office/drawing/2014/main" val="3619169964"/>
                    </a:ext>
                  </a:extLst>
                </a:gridCol>
                <a:gridCol w="1299725">
                  <a:extLst>
                    <a:ext uri="{9D8B030D-6E8A-4147-A177-3AD203B41FA5}">
                      <a16:colId xmlns:a16="http://schemas.microsoft.com/office/drawing/2014/main" val="4250041971"/>
                    </a:ext>
                  </a:extLst>
                </a:gridCol>
                <a:gridCol w="845141">
                  <a:extLst>
                    <a:ext uri="{9D8B030D-6E8A-4147-A177-3AD203B41FA5}">
                      <a16:colId xmlns:a16="http://schemas.microsoft.com/office/drawing/2014/main" val="2025673178"/>
                    </a:ext>
                  </a:extLst>
                </a:gridCol>
              </a:tblGrid>
              <a:tr h="7826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bandwidth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Subcarrier Spacing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Waveform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resource blocks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MCS Index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Modulation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Target Coding Rate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0841372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MHz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KHz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35283293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76988694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9358098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20242197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264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37935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5211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dirty="0"/>
              <a:t>Parameters for FR1 MOP: Pi/2 BPSK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418520"/>
              </p:ext>
            </p:extLst>
          </p:nvPr>
        </p:nvGraphicFramePr>
        <p:xfrm>
          <a:off x="827584" y="836712"/>
          <a:ext cx="7560839" cy="58833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MCS Index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Modulation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Target Coding Rate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26818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5, 10, 15, 20,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1/4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4022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5, 10, 15, 20,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60, 80, 90, 100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4022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60, 80, 90, 100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49968246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9865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6BF27-FF91-4EF7-8857-0B4542AA7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en-US" dirty="0"/>
              <a:t>Parameters for FR1 MOP: QPSK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FFF5D6F-3BC3-4ABF-8E43-21F5383DF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434519"/>
              </p:ext>
            </p:extLst>
          </p:nvPr>
        </p:nvGraphicFramePr>
        <p:xfrm>
          <a:off x="971600" y="908720"/>
          <a:ext cx="7488830" cy="58783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9800">
                  <a:extLst>
                    <a:ext uri="{9D8B030D-6E8A-4147-A177-3AD203B41FA5}">
                      <a16:colId xmlns:a16="http://schemas.microsoft.com/office/drawing/2014/main" val="3147637175"/>
                    </a:ext>
                  </a:extLst>
                </a:gridCol>
                <a:gridCol w="1088877">
                  <a:extLst>
                    <a:ext uri="{9D8B030D-6E8A-4147-A177-3AD203B41FA5}">
                      <a16:colId xmlns:a16="http://schemas.microsoft.com/office/drawing/2014/main" val="2627162403"/>
                    </a:ext>
                  </a:extLst>
                </a:gridCol>
                <a:gridCol w="1172751">
                  <a:extLst>
                    <a:ext uri="{9D8B030D-6E8A-4147-A177-3AD203B41FA5}">
                      <a16:colId xmlns:a16="http://schemas.microsoft.com/office/drawing/2014/main" val="2549170626"/>
                    </a:ext>
                  </a:extLst>
                </a:gridCol>
                <a:gridCol w="864210">
                  <a:extLst>
                    <a:ext uri="{9D8B030D-6E8A-4147-A177-3AD203B41FA5}">
                      <a16:colId xmlns:a16="http://schemas.microsoft.com/office/drawing/2014/main" val="962180826"/>
                    </a:ext>
                  </a:extLst>
                </a:gridCol>
                <a:gridCol w="1216186">
                  <a:extLst>
                    <a:ext uri="{9D8B030D-6E8A-4147-A177-3AD203B41FA5}">
                      <a16:colId xmlns:a16="http://schemas.microsoft.com/office/drawing/2014/main" val="3174117685"/>
                    </a:ext>
                  </a:extLst>
                </a:gridCol>
                <a:gridCol w="1216186">
                  <a:extLst>
                    <a:ext uri="{9D8B030D-6E8A-4147-A177-3AD203B41FA5}">
                      <a16:colId xmlns:a16="http://schemas.microsoft.com/office/drawing/2014/main" val="157096059"/>
                    </a:ext>
                  </a:extLst>
                </a:gridCol>
                <a:gridCol w="790820">
                  <a:extLst>
                    <a:ext uri="{9D8B030D-6E8A-4147-A177-3AD203B41FA5}">
                      <a16:colId xmlns:a16="http://schemas.microsoft.com/office/drawing/2014/main" val="810459291"/>
                    </a:ext>
                  </a:extLst>
                </a:gridCol>
              </a:tblGrid>
              <a:tr h="3919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Subcarrier Spacing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Waveform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MCS Index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Modul2ation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Target Coding Rate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3960713511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63038380"/>
                  </a:ext>
                </a:extLst>
              </a:tr>
              <a:tr h="2648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5, 10, 15, 20,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590219648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7414874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288435504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59026410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22050566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856702297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247872121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94651462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1/6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154062933"/>
                  </a:ext>
                </a:extLst>
              </a:tr>
              <a:tr h="39725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5, 10, 15, 20,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25, 30, 40, 50,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60, 80, 90, 100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377414652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10032404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762866332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67115400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0066229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65031616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6807807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7415550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61453681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09911209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928057593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063855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276309771"/>
                  </a:ext>
                </a:extLst>
              </a:tr>
              <a:tr h="39725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60, 80, 90, 100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22605943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83619031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91295462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511640599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663022100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57359728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23090730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62283992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79662088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101408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20399831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376042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2621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Parameters for FR2 MOP: Pi/2 BPSK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238041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Subcarrier Spacing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Waveform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resource blocks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MCS Index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Modulation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Target Coding Rate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KHz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50, 100, 200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 1/4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50,100,200,400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PI/2 BPSK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PI/2 BPSK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979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Parameters for FR2 MOP: DFT-s-OFDM QPSK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208926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Subcarrier Spacing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Waveform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resource blocks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MCS Index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Modulation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Target Coding Rate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KHz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50, 100, 200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50,100,200,400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3691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4660</TotalTime>
  <Words>1197</Words>
  <Application>Microsoft Office PowerPoint</Application>
  <PresentationFormat>On-screen Show (4:3)</PresentationFormat>
  <Paragraphs>1084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MS PGothic</vt:lpstr>
      <vt:lpstr>MS PGothic</vt:lpstr>
      <vt:lpstr>SimSun</vt:lpstr>
      <vt:lpstr>Arial</vt:lpstr>
      <vt:lpstr>Calibri</vt:lpstr>
      <vt:lpstr>Times New Roman</vt:lpstr>
      <vt:lpstr>Office テーマ</vt:lpstr>
      <vt:lpstr>WF on UE RF UL RMC</vt:lpstr>
      <vt:lpstr>Background</vt:lpstr>
      <vt:lpstr>MCS and Target Code Rate</vt:lpstr>
      <vt:lpstr>Parameters for REFSENS FR1</vt:lpstr>
      <vt:lpstr>Parameters for REFSENS FR2</vt:lpstr>
      <vt:lpstr>Parameters for FR1 MOP: Pi/2 BPSK</vt:lpstr>
      <vt:lpstr>Parameters for FR1 MOP: QPSK </vt:lpstr>
      <vt:lpstr>Parameters for FR2 MOP: Pi/2 BPSK</vt:lpstr>
      <vt:lpstr>Parameters for FR2 MOP: DFT-s-OFDM QPSK</vt:lpstr>
      <vt:lpstr>Parameters for FR2 MOP: CP-OFDM QPSK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keywords>CTPClassification=CTP_NT</cp:keywords>
  <cp:lastModifiedBy>Gaurav Nigam</cp:lastModifiedBy>
  <cp:revision>203</cp:revision>
  <dcterms:created xsi:type="dcterms:W3CDTF">2016-11-16T01:21:36Z</dcterms:created>
  <dcterms:modified xsi:type="dcterms:W3CDTF">2018-07-03T20:32:30Z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  <property fmtid="{D5CDD505-2E9C-101B-9397-08002B2CF9AE}" pid="6" name="TitusGUID">
    <vt:lpwstr>f3f701ee-d18a-43ee-a2e7-047d0c60cc1e</vt:lpwstr>
  </property>
  <property fmtid="{D5CDD505-2E9C-101B-9397-08002B2CF9AE}" pid="7" name="CTP_TimeStamp">
    <vt:lpwstr>2018-04-20 01:01:28Z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