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20"/>
  </p:notesMasterIdLst>
  <p:sldIdLst>
    <p:sldId id="256" r:id="rId5"/>
    <p:sldId id="270" r:id="rId6"/>
    <p:sldId id="275" r:id="rId7"/>
    <p:sldId id="274" r:id="rId8"/>
    <p:sldId id="276" r:id="rId9"/>
    <p:sldId id="277" r:id="rId10"/>
    <p:sldId id="278" r:id="rId11"/>
    <p:sldId id="279" r:id="rId12"/>
    <p:sldId id="289" r:id="rId13"/>
    <p:sldId id="280" r:id="rId14"/>
    <p:sldId id="281" r:id="rId15"/>
    <p:sldId id="286" r:id="rId16"/>
    <p:sldId id="285" r:id="rId17"/>
    <p:sldId id="287" r:id="rId18"/>
    <p:sldId id="273" r:id="rId19"/>
  </p:sldIdLst>
  <p:sldSz cx="12192000" cy="6858000"/>
  <p:notesSz cx="6858000" cy="9144000"/>
  <p:custDataLst>
    <p:tags r:id="rId2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lcomm" initials="QC" lastIdx="12" clrIdx="0">
    <p:extLst>
      <p:ext uri="{19B8F6BF-5375-455C-9EA6-DF929625EA0E}">
        <p15:presenceInfo xmlns:p15="http://schemas.microsoft.com/office/powerpoint/2012/main" userId="Qualcomm" providerId="None"/>
      </p:ext>
    </p:extLst>
  </p:cmAuthor>
  <p:cmAuthor id="2" name="Ruixin Wang (vivo)" initials="RX" lastIdx="5" clrIdx="1">
    <p:extLst>
      <p:ext uri="{19B8F6BF-5375-455C-9EA6-DF929625EA0E}">
        <p15:presenceInfo xmlns:p15="http://schemas.microsoft.com/office/powerpoint/2012/main" userId="Ruixin Wang (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48" autoAdjust="0"/>
    <p:restoredTop sz="85353" autoAdjust="0"/>
  </p:normalViewPr>
  <p:slideViewPr>
    <p:cSldViewPr snapToGrid="0">
      <p:cViewPr varScale="1">
        <p:scale>
          <a:sx n="111" d="100"/>
          <a:sy n="111" d="100"/>
        </p:scale>
        <p:origin x="1312" y="192"/>
      </p:cViewPr>
      <p:guideLst/>
    </p:cSldViewPr>
  </p:slideViewPr>
  <p:notesTextViewPr>
    <p:cViewPr>
      <p:scale>
        <a:sx n="125" d="100"/>
        <a:sy n="125"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6CD66-0BB1-479E-B3A6-317F33F6BC82}" type="datetimeFigureOut">
              <a:rPr lang="en-US" smtClean="0"/>
              <a:t>4/19/21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ED8C2C-B190-48CE-9ACC-5550FD6E68F8}" type="slidenum">
              <a:rPr lang="en-US" smtClean="0"/>
              <a:t>‹#›</a:t>
            </a:fld>
            <a:endParaRPr lang="en-US"/>
          </a:p>
        </p:txBody>
      </p:sp>
    </p:spTree>
    <p:extLst>
      <p:ext uri="{BB962C8B-B14F-4D97-AF65-F5344CB8AC3E}">
        <p14:creationId xmlns:p14="http://schemas.microsoft.com/office/powerpoint/2010/main" val="418364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Moderator: the SNR simulation assumption seems to be the root cause of the large difference in EIRP measurement error estimation; how can we converge on Option 1 vs Option 2?</a:t>
            </a:r>
          </a:p>
          <a:p>
            <a:endParaRPr lang="es-ES" dirty="0"/>
          </a:p>
          <a:p>
            <a:r>
              <a:rPr lang="es-ES" dirty="0"/>
              <a:t>[</a:t>
            </a:r>
            <a:r>
              <a:rPr lang="en-US" dirty="0"/>
              <a:t>R&amp;S] First option is not realistic from TE point of view. SNR must be simulated for the TE chain.</a:t>
            </a:r>
          </a:p>
          <a:p>
            <a:r>
              <a:rPr lang="en-US" dirty="0"/>
              <a:t>To moderator question, there are 2 sources for the difference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Different assumptions Option 1 and 2, where we think option 1 is not right.</a:t>
            </a:r>
          </a:p>
          <a:p>
            <a:pPr marL="171450" indent="-171450">
              <a:buFontTx/>
              <a:buChar char="-"/>
            </a:pPr>
            <a:r>
              <a:rPr lang="en-US" dirty="0"/>
              <a:t>But also the fact of applying an average of [10] readings to effectively reduce the impact of SNR that was not considered in our simulations.</a:t>
            </a:r>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5</a:t>
            </a:fld>
            <a:endParaRPr lang="en-US"/>
          </a:p>
        </p:txBody>
      </p:sp>
    </p:spTree>
    <p:extLst>
      <p:ext uri="{BB962C8B-B14F-4D97-AF65-F5344CB8AC3E}">
        <p14:creationId xmlns:p14="http://schemas.microsoft.com/office/powerpoint/2010/main" val="53243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srgbClr val="00B0F0"/>
                </a:solidFill>
              </a:rPr>
              <a:t>[R&amp;S] This is already included in the last bullet.</a:t>
            </a:r>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6</a:t>
            </a:fld>
            <a:endParaRPr lang="en-US"/>
          </a:p>
        </p:txBody>
      </p:sp>
    </p:spTree>
    <p:extLst>
      <p:ext uri="{BB962C8B-B14F-4D97-AF65-F5344CB8AC3E}">
        <p14:creationId xmlns:p14="http://schemas.microsoft.com/office/powerpoint/2010/main" val="400274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a:t>
            </a:r>
          </a:p>
          <a:p>
            <a:pPr marL="228600" indent="-228600">
              <a:buAutoNum type="arabicPeriod"/>
            </a:pPr>
            <a:r>
              <a:rPr lang="en-US" dirty="0"/>
              <a:t>In our understanding, mode-full-power would be declared only by UEs that are capable of complying with UL power requirements with a single port. Therefore these UEs do not need 2Tx configuration, just as mode-2 UEs do not need explicit 2Tx configuration.</a:t>
            </a:r>
          </a:p>
          <a:p>
            <a:pPr marL="228600" indent="-228600">
              <a:buAutoNum type="arabicPeriod"/>
            </a:pPr>
            <a:r>
              <a:rPr lang="en-US" dirty="0"/>
              <a:t>Our understanding is that such a UE should not be configured with a TPMI of either [0 1]' or [1 0]' for MTPL tests, but TPMI = [1] is correct. This can be achieved by specifying </a:t>
            </a:r>
            <a:r>
              <a:rPr lang="en-US" dirty="0" err="1"/>
              <a:t>nrof</a:t>
            </a:r>
            <a:r>
              <a:rPr lang="en-US" dirty="0"/>
              <a:t> </a:t>
            </a:r>
            <a:r>
              <a:rPr lang="en-US" dirty="0" err="1"/>
              <a:t>SRSports</a:t>
            </a:r>
            <a:r>
              <a:rPr lang="en-US" dirty="0"/>
              <a:t>=1. '2-port </a:t>
            </a:r>
            <a:r>
              <a:rPr lang="en-US" dirty="0" err="1"/>
              <a:t>transmissoin</a:t>
            </a:r>
            <a:r>
              <a:rPr lang="en-US" dirty="0"/>
              <a:t>' would allow the TPMI matrices we want to exclude for these UEs</a:t>
            </a:r>
          </a:p>
          <a:p>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8</a:t>
            </a:fld>
            <a:endParaRPr lang="en-US"/>
          </a:p>
        </p:txBody>
      </p:sp>
    </p:spTree>
    <p:extLst>
      <p:ext uri="{BB962C8B-B14F-4D97-AF65-F5344CB8AC3E}">
        <p14:creationId xmlns:p14="http://schemas.microsoft.com/office/powerpoint/2010/main" val="3121764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t>[R&amp;S] </a:t>
            </a:r>
            <a:r>
              <a:rPr lang="es-ES" sz="1200" dirty="0" err="1"/>
              <a:t>We</a:t>
            </a:r>
            <a:r>
              <a:rPr lang="es-ES" sz="1200" dirty="0"/>
              <a:t> </a:t>
            </a:r>
            <a:r>
              <a:rPr lang="es-ES" sz="1200" dirty="0" err="1"/>
              <a:t>need</a:t>
            </a:r>
            <a:r>
              <a:rPr lang="es-ES" sz="1200" dirty="0"/>
              <a:t> more </a:t>
            </a:r>
            <a:r>
              <a:rPr lang="es-ES" sz="1200" dirty="0" err="1"/>
              <a:t>clarification</a:t>
            </a:r>
            <a:r>
              <a:rPr lang="es-ES" sz="1200" dirty="0"/>
              <a:t> </a:t>
            </a:r>
            <a:r>
              <a:rPr lang="es-ES" sz="1200" dirty="0" err="1"/>
              <a:t>on</a:t>
            </a:r>
            <a:r>
              <a:rPr lang="es-ES" sz="1200" dirty="0"/>
              <a:t> </a:t>
            </a:r>
            <a:r>
              <a:rPr lang="es-ES" sz="1200" dirty="0" err="1"/>
              <a:t>what</a:t>
            </a:r>
            <a:r>
              <a:rPr lang="es-ES" sz="1200" dirty="0"/>
              <a:t> “</a:t>
            </a:r>
            <a:r>
              <a:rPr lang="es-ES" sz="1200" dirty="0" err="1"/>
              <a:t>port</a:t>
            </a:r>
            <a:r>
              <a:rPr lang="es-ES" sz="1200" dirty="0"/>
              <a:t> </a:t>
            </a:r>
            <a:r>
              <a:rPr lang="es-ES" sz="1200" dirty="0" err="1"/>
              <a:t>alignment</a:t>
            </a:r>
            <a:r>
              <a:rPr lang="es-ES" sz="1200" dirty="0"/>
              <a:t>” </a:t>
            </a:r>
            <a:r>
              <a:rPr lang="es-ES" sz="1200" dirty="0" err="1"/>
              <a:t>means</a:t>
            </a:r>
            <a:r>
              <a:rPr lang="es-ES" sz="1200" dirty="0"/>
              <a:t> </a:t>
            </a:r>
            <a:r>
              <a:rPr lang="es-ES" sz="1200" dirty="0" err="1"/>
              <a:t>on</a:t>
            </a:r>
            <a:r>
              <a:rPr lang="es-ES" sz="1200" dirty="0"/>
              <a:t> </a:t>
            </a:r>
            <a:r>
              <a:rPr lang="es-ES" sz="1200" dirty="0" err="1"/>
              <a:t>an</a:t>
            </a:r>
            <a:r>
              <a:rPr lang="es-ES" sz="1200" dirty="0"/>
              <a:t> actual OTA test </a:t>
            </a:r>
            <a:r>
              <a:rPr lang="es-ES" sz="1200" dirty="0" err="1"/>
              <a:t>system</a:t>
            </a:r>
            <a:r>
              <a:rPr lang="es-ES" sz="1200" dirty="0"/>
              <a:t> </a:t>
            </a:r>
            <a:r>
              <a:rPr lang="es-ES" sz="1200" dirty="0" err="1"/>
              <a:t>implementation</a:t>
            </a:r>
            <a:r>
              <a:rPr lang="es-ES" sz="1200" dirty="0"/>
              <a:t>. </a:t>
            </a:r>
            <a:r>
              <a:rPr lang="es-ES" sz="1200" dirty="0" err="1"/>
              <a:t>Therefore</a:t>
            </a:r>
            <a:r>
              <a:rPr lang="es-ES" sz="1200" dirty="0"/>
              <a:t>, </a:t>
            </a:r>
            <a:r>
              <a:rPr lang="es-ES" sz="1200" dirty="0" err="1"/>
              <a:t>we</a:t>
            </a:r>
            <a:r>
              <a:rPr lang="es-ES" sz="1200" dirty="0"/>
              <a:t> </a:t>
            </a:r>
            <a:r>
              <a:rPr lang="es-ES" sz="1200" dirty="0" err="1"/>
              <a:t>cannot</a:t>
            </a:r>
            <a:r>
              <a:rPr lang="es-ES" sz="1200" dirty="0"/>
              <a:t> </a:t>
            </a:r>
            <a:r>
              <a:rPr lang="es-ES" sz="1200" dirty="0" err="1"/>
              <a:t>agree</a:t>
            </a:r>
            <a:r>
              <a:rPr lang="es-ES" sz="1200" dirty="0"/>
              <a:t> </a:t>
            </a:r>
            <a:r>
              <a:rPr lang="es-ES" sz="1200" dirty="0" err="1"/>
              <a:t>yet</a:t>
            </a:r>
            <a:r>
              <a:rPr lang="es-ES" sz="1200" dirty="0"/>
              <a:t> to </a:t>
            </a:r>
            <a:r>
              <a:rPr lang="es-ES" sz="1200" dirty="0" err="1"/>
              <a:t>this</a:t>
            </a:r>
            <a:r>
              <a:rPr lang="es-ES" sz="1200" dirty="0"/>
              <a:t> </a:t>
            </a:r>
            <a:r>
              <a:rPr lang="es-ES" sz="1200" dirty="0" err="1"/>
              <a:t>definition</a:t>
            </a:r>
            <a:r>
              <a:rPr lang="es-ES" sz="1200" dirty="0"/>
              <a:t>.</a:t>
            </a:r>
            <a:endParaRPr lang="en-US" sz="1200"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9</a:t>
            </a:fld>
            <a:endParaRPr lang="en-US"/>
          </a:p>
        </p:txBody>
      </p:sp>
    </p:spTree>
    <p:extLst>
      <p:ext uri="{BB962C8B-B14F-4D97-AF65-F5344CB8AC3E}">
        <p14:creationId xmlns:p14="http://schemas.microsoft.com/office/powerpoint/2010/main" val="69477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t>
            </a:r>
          </a:p>
          <a:p>
            <a:pPr marL="228600" indent="-228600">
              <a:buAutoNum type="arabicPeriod"/>
            </a:pPr>
            <a:r>
              <a:rPr lang="en-US" dirty="0"/>
              <a:t>propose to remove “There is no inter-layer interference for 1L , no need to enhance 1L EVM measurement setup” with the following comment: This added statement has been removed because it is incorrect. 1L demodulation by a </a:t>
            </a:r>
            <a:r>
              <a:rPr lang="en-US" dirty="0" err="1"/>
              <a:t>leagcy</a:t>
            </a:r>
            <a:r>
              <a:rPr lang="en-US" dirty="0"/>
              <a:t> TE is a problem when UE uses frequency diversity in addition to pol. diversity, even for single layer. This is the main motivation for this TE enhancement. See R4-2011457 and its references. If 'no need to </a:t>
            </a:r>
            <a:r>
              <a:rPr lang="en-US" dirty="0" err="1"/>
              <a:t>enhcance</a:t>
            </a:r>
            <a:r>
              <a:rPr lang="en-US" dirty="0"/>
              <a:t> 1L' were true, this entire enhancement of the TE would be unnecessary.</a:t>
            </a:r>
          </a:p>
          <a:p>
            <a:pPr marL="228600" indent="-228600">
              <a:buAutoNum type="arabicPeriod"/>
            </a:pPr>
            <a:r>
              <a:rPr lang="en-US" dirty="0"/>
              <a:t>propose to remove “Whether TE is mandated to implemented with ‘ZF’ for FR2 EVM measurement” with the following comment: This added statement has been removed because there is never an implementation detail mandate in RAN4, and that understanding applies to TE also</a:t>
            </a:r>
          </a:p>
          <a:p>
            <a:pPr marL="228600" indent="-228600">
              <a:buAutoNum type="arabicPeriod"/>
            </a:pPr>
            <a:r>
              <a:rPr lang="en-US" dirty="0"/>
              <a:t>A single set up that works for all test cases would be optimal, but we would like to postpone the decision to down-scope until after review of company contributions providing further analysis on the subject. (next agreement)</a:t>
            </a:r>
          </a:p>
          <a:p>
            <a:pPr marL="228600" indent="-228600">
              <a:buAutoNum type="arabicPeriod"/>
            </a:pPr>
            <a:r>
              <a:rPr lang="en-US" dirty="0"/>
              <a:t>Invertibility is a </a:t>
            </a:r>
            <a:r>
              <a:rPr lang="en-US" dirty="0" err="1"/>
              <a:t>qustion</a:t>
            </a:r>
            <a:r>
              <a:rPr lang="en-US" dirty="0"/>
              <a:t> associated with one of the schemes, but a noisier channel estimate is the corresponding problem with the other scheme. Both problems will benefit from further consideration.</a:t>
            </a:r>
          </a:p>
          <a:p>
            <a:endParaRPr lang="en-US" dirty="0"/>
          </a:p>
          <a:p>
            <a:r>
              <a:rPr lang="en-US" dirty="0" err="1"/>
              <a:t>Huawei,HiSilicon</a:t>
            </a:r>
            <a:r>
              <a:rPr lang="en-US" dirty="0"/>
              <a:t>:</a:t>
            </a:r>
            <a:r>
              <a:rPr lang="en-US" baseline="0" dirty="0"/>
              <a:t> it is suggested to removed this slide</a:t>
            </a:r>
            <a:endParaRPr lang="en-US" dirty="0"/>
          </a:p>
          <a:p>
            <a:r>
              <a:rPr lang="en-US" dirty="0"/>
              <a:t>This slide includes 2 solutions on EVM setup enhancement, which are provided with detail TE architecture, and many test cases are included, e.g. IBE, carrier leakage, EVM, meanwhile many scenarios are also included. It even suggest to specifically</a:t>
            </a:r>
            <a:r>
              <a:rPr lang="en-US" baseline="0" dirty="0"/>
              <a:t> use LSE on channel estimation and </a:t>
            </a:r>
            <a:r>
              <a:rPr lang="en-US" baseline="0" dirty="0" err="1"/>
              <a:t>and</a:t>
            </a:r>
            <a:r>
              <a:rPr lang="en-US" baseline="0" dirty="0"/>
              <a:t> ZF to recover the signal. </a:t>
            </a:r>
            <a:r>
              <a:rPr lang="en-US" dirty="0"/>
              <a:t>Companies may need time to digest on so many aspects and details.</a:t>
            </a:r>
          </a:p>
          <a:p>
            <a:endParaRPr lang="es-ES" dirty="0"/>
          </a:p>
          <a:p>
            <a:r>
              <a:rPr lang="es-ES" dirty="0"/>
              <a:t>[</a:t>
            </a:r>
            <a:r>
              <a:rPr lang="en-US" dirty="0"/>
              <a:t>R&amp;S] To Huawei, we don’t agree to remove this slide. ZF receiver was already agreed last time and it is included in the latest version of the TR. </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To </a:t>
            </a:r>
            <a:r>
              <a:rPr lang="es-ES" dirty="0" err="1"/>
              <a:t>the</a:t>
            </a:r>
            <a:r>
              <a:rPr lang="es-ES" dirty="0"/>
              <a:t> “2L and 1L </a:t>
            </a:r>
            <a:r>
              <a:rPr lang="es-ES" dirty="0" err="1"/>
              <a:t>setups</a:t>
            </a:r>
            <a:r>
              <a:rPr lang="es-ES" dirty="0"/>
              <a:t>” as a </a:t>
            </a:r>
            <a:r>
              <a:rPr lang="es-ES" dirty="0" err="1"/>
              <a:t>package</a:t>
            </a:r>
            <a:r>
              <a:rPr lang="es-ES" dirty="0"/>
              <a:t>, </a:t>
            </a:r>
            <a:r>
              <a:rPr lang="es-ES" dirty="0" err="1"/>
              <a:t>we</a:t>
            </a:r>
            <a:r>
              <a:rPr lang="es-ES" dirty="0"/>
              <a:t> </a:t>
            </a:r>
            <a:r>
              <a:rPr lang="es-ES" dirty="0" err="1"/>
              <a:t>agree</a:t>
            </a:r>
            <a:r>
              <a:rPr lang="es-ES" dirty="0"/>
              <a:t> </a:t>
            </a:r>
            <a:r>
              <a:rPr lang="es-ES" dirty="0" err="1"/>
              <a:t>with</a:t>
            </a:r>
            <a:r>
              <a:rPr lang="es-ES" dirty="0"/>
              <a:t> Qualcomm </a:t>
            </a:r>
            <a:r>
              <a:rPr lang="es-ES" dirty="0" err="1"/>
              <a:t>that</a:t>
            </a:r>
            <a:r>
              <a:rPr lang="es-ES" dirty="0"/>
              <a:t> </a:t>
            </a:r>
            <a:r>
              <a:rPr lang="es-ES" dirty="0" err="1"/>
              <a:t>the</a:t>
            </a:r>
            <a:r>
              <a:rPr lang="es-ES" dirty="0"/>
              <a:t> 1L </a:t>
            </a:r>
            <a:r>
              <a:rPr lang="es-ES" dirty="0" err="1"/>
              <a:t>is</a:t>
            </a:r>
            <a:r>
              <a:rPr lang="es-ES" dirty="0"/>
              <a:t> </a:t>
            </a:r>
            <a:r>
              <a:rPr lang="es-ES" dirty="0" err="1"/>
              <a:t>related</a:t>
            </a:r>
            <a:r>
              <a:rPr lang="es-ES" dirty="0"/>
              <a:t> to </a:t>
            </a:r>
            <a:r>
              <a:rPr lang="es-ES" dirty="0" err="1"/>
              <a:t>Tx</a:t>
            </a:r>
            <a:r>
              <a:rPr lang="es-ES" dirty="0"/>
              <a:t> </a:t>
            </a:r>
            <a:r>
              <a:rPr lang="es-ES" dirty="0" err="1"/>
              <a:t>Diversity</a:t>
            </a:r>
            <a:r>
              <a:rPr lang="es-ES" dirty="0"/>
              <a:t>, and </a:t>
            </a:r>
            <a:r>
              <a:rPr lang="es-ES" dirty="0" err="1"/>
              <a:t>we</a:t>
            </a:r>
            <a:r>
              <a:rPr lang="es-ES" dirty="0"/>
              <a:t> </a:t>
            </a:r>
            <a:r>
              <a:rPr lang="es-ES" dirty="0" err="1"/>
              <a:t>haven’t</a:t>
            </a:r>
            <a:r>
              <a:rPr lang="es-ES" dirty="0"/>
              <a:t> </a:t>
            </a:r>
            <a:r>
              <a:rPr lang="es-ES" dirty="0" err="1"/>
              <a:t>seen</a:t>
            </a:r>
            <a:r>
              <a:rPr lang="es-ES" dirty="0"/>
              <a:t> </a:t>
            </a:r>
            <a:r>
              <a:rPr lang="es-ES" dirty="0" err="1"/>
              <a:t>reasons</a:t>
            </a:r>
            <a:r>
              <a:rPr lang="es-ES" dirty="0"/>
              <a:t> to </a:t>
            </a:r>
            <a:r>
              <a:rPr lang="es-ES" dirty="0" err="1"/>
              <a:t>treat</a:t>
            </a:r>
            <a:r>
              <a:rPr lang="es-ES" dirty="0"/>
              <a:t> </a:t>
            </a:r>
            <a:r>
              <a:rPr lang="es-ES" dirty="0" err="1"/>
              <a:t>both</a:t>
            </a:r>
            <a:r>
              <a:rPr lang="es-ES" dirty="0"/>
              <a:t> cases </a:t>
            </a:r>
            <a:r>
              <a:rPr lang="es-ES" dirty="0" err="1"/>
              <a:t>with</a:t>
            </a:r>
            <a:r>
              <a:rPr lang="es-ES" dirty="0"/>
              <a:t> </a:t>
            </a:r>
            <a:r>
              <a:rPr lang="es-ES" dirty="0" err="1"/>
              <a:t>different</a:t>
            </a:r>
            <a:r>
              <a:rPr lang="es-ES" dirty="0"/>
              <a:t> </a:t>
            </a:r>
            <a:r>
              <a:rPr lang="es-ES" dirty="0" err="1"/>
              <a:t>implementations</a:t>
            </a:r>
            <a:r>
              <a:rPr lang="es-E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err="1"/>
              <a:t>Regarding</a:t>
            </a:r>
            <a:r>
              <a:rPr lang="es-ES" dirty="0"/>
              <a:t> </a:t>
            </a:r>
            <a:r>
              <a:rPr lang="es-ES" dirty="0" err="1"/>
              <a:t>the</a:t>
            </a:r>
            <a:r>
              <a:rPr lang="es-ES" dirty="0"/>
              <a:t> </a:t>
            </a:r>
            <a:r>
              <a:rPr lang="es-ES" dirty="0" err="1"/>
              <a:t>bullet</a:t>
            </a:r>
            <a:r>
              <a:rPr lang="es-ES" dirty="0"/>
              <a:t> </a:t>
            </a:r>
            <a:r>
              <a:rPr lang="es-ES" dirty="0" err="1"/>
              <a:t>about</a:t>
            </a:r>
            <a:r>
              <a:rPr lang="es-ES" dirty="0"/>
              <a:t> </a:t>
            </a:r>
            <a:r>
              <a:rPr lang="es-ES" dirty="0" err="1"/>
              <a:t>polarization</a:t>
            </a:r>
            <a:r>
              <a:rPr lang="es-ES" dirty="0"/>
              <a:t> </a:t>
            </a:r>
            <a:r>
              <a:rPr lang="es-ES" dirty="0" err="1"/>
              <a:t>scan</a:t>
            </a:r>
            <a:r>
              <a:rPr lang="es-ES" dirty="0"/>
              <a:t>, t</a:t>
            </a:r>
            <a:r>
              <a:rPr lang="en-US" altLang="ja-JP" dirty="0">
                <a:solidFill>
                  <a:srgbClr val="00B0F0"/>
                </a:solidFill>
              </a:rPr>
              <a:t>here is already a solution in place in RAN5 specification (i.e. disabling pol diversity), so there is no need for an interim solution until TE MIMO receiver is available.</a:t>
            </a:r>
            <a:endParaRPr lang="en-US" dirty="0"/>
          </a:p>
          <a:p>
            <a:endParaRPr lang="en-US" dirty="0"/>
          </a:p>
        </p:txBody>
      </p:sp>
      <p:sp>
        <p:nvSpPr>
          <p:cNvPr id="4" name="Slide Number Placeholder 3"/>
          <p:cNvSpPr>
            <a:spLocks noGrp="1"/>
          </p:cNvSpPr>
          <p:nvPr>
            <p:ph type="sldNum" sz="quarter" idx="5"/>
          </p:nvPr>
        </p:nvSpPr>
        <p:spPr/>
        <p:txBody>
          <a:bodyPr/>
          <a:lstStyle/>
          <a:p>
            <a:fld id="{E7ED8C2C-B190-48CE-9ACC-5550FD6E68F8}" type="slidenum">
              <a:rPr lang="en-US" smtClean="0"/>
              <a:t>10</a:t>
            </a:fld>
            <a:endParaRPr lang="en-US"/>
          </a:p>
        </p:txBody>
      </p:sp>
    </p:spTree>
    <p:extLst>
      <p:ext uri="{BB962C8B-B14F-4D97-AF65-F5344CB8AC3E}">
        <p14:creationId xmlns:p14="http://schemas.microsoft.com/office/powerpoint/2010/main" val="989497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vivo: </a:t>
            </a:r>
          </a:p>
          <a:p>
            <a:pPr marL="228600" indent="-228600">
              <a:buAutoNum type="arabicPeriod"/>
            </a:pPr>
            <a:r>
              <a:rPr lang="en-US" altLang="zh-CN" dirty="0"/>
              <a:t>even the basic RF NTC test for n262 has not been confirmed yet in this SI, how do we confirm the ETC for this band?</a:t>
            </a:r>
          </a:p>
          <a:p>
            <a:pPr marL="228600" indent="-228600">
              <a:buAutoNum type="arabicPeriod"/>
            </a:pPr>
            <a:r>
              <a:rPr lang="en-US" altLang="zh-CN" dirty="0"/>
              <a:t>remove ” FFS whether max difference of path loss between the NTC and ETC environment should be taken into account in the ETC MU” with the following comment: path loss will be compensated, this can be removed</a:t>
            </a:r>
            <a:endParaRPr lang="zh-CN" altLang="en-US" dirty="0"/>
          </a:p>
          <a:p>
            <a:endParaRPr lang="en-US" altLang="zh-CN" dirty="0"/>
          </a:p>
        </p:txBody>
      </p:sp>
      <p:sp>
        <p:nvSpPr>
          <p:cNvPr id="4" name="灯片编号占位符 3"/>
          <p:cNvSpPr>
            <a:spLocks noGrp="1"/>
          </p:cNvSpPr>
          <p:nvPr>
            <p:ph type="sldNum" sz="quarter" idx="10"/>
          </p:nvPr>
        </p:nvSpPr>
        <p:spPr/>
        <p:txBody>
          <a:bodyPr/>
          <a:lstStyle/>
          <a:p>
            <a:fld id="{E7ED8C2C-B190-48CE-9ACC-5550FD6E68F8}" type="slidenum">
              <a:rPr lang="en-US" smtClean="0"/>
              <a:t>11</a:t>
            </a:fld>
            <a:endParaRPr lang="en-US"/>
          </a:p>
        </p:txBody>
      </p:sp>
    </p:spTree>
    <p:extLst>
      <p:ext uri="{BB962C8B-B14F-4D97-AF65-F5344CB8AC3E}">
        <p14:creationId xmlns:p14="http://schemas.microsoft.com/office/powerpoint/2010/main" val="170828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vivo:</a:t>
            </a:r>
          </a:p>
          <a:p>
            <a:pPr marL="228600" indent="-228600">
              <a:buAutoNum type="arabicPeriod"/>
            </a:pPr>
            <a:r>
              <a:rPr lang="en-US" dirty="0"/>
              <a:t>we think that the measurement grids is RAN4 task, follow the similar way with TR38.810</a:t>
            </a:r>
          </a:p>
          <a:p>
            <a:pPr marL="228600" indent="-228600">
              <a:buAutoNum type="arabicPeriod"/>
            </a:pPr>
            <a:r>
              <a:rPr lang="en-US" dirty="0"/>
              <a:t>given the accuracy of RSRP, RAN4 should discuss whether new MU element is needed. compared with EIS-based test procedure</a:t>
            </a:r>
          </a:p>
          <a:p>
            <a:r>
              <a:rPr lang="en-US" dirty="0"/>
              <a:t>Qualcomm: This optimization can apply to all EIRP tests, even for UEs that use </a:t>
            </a:r>
            <a:r>
              <a:rPr lang="en-US" dirty="0" err="1"/>
              <a:t>ULFPTx</a:t>
            </a:r>
            <a:r>
              <a:rPr lang="en-US" dirty="0"/>
              <a:t> Mode2 or Mode 'full power'. </a:t>
            </a:r>
            <a:r>
              <a:rPr lang="en-US" dirty="0" err="1"/>
              <a:t>Jt</a:t>
            </a:r>
            <a:r>
              <a:rPr lang="en-US" dirty="0"/>
              <a:t> is not necessary to limit to cases listed in original proposal.</a:t>
            </a:r>
          </a:p>
          <a:p>
            <a:endParaRPr lang="es-ES" dirty="0"/>
          </a:p>
          <a:p>
            <a:r>
              <a:rPr lang="es-ES" dirty="0"/>
              <a:t>[</a:t>
            </a:r>
            <a:r>
              <a:rPr lang="en-US" dirty="0"/>
              <a:t>R&amp;S] We provided further comments on the discussion summary.</a:t>
            </a:r>
          </a:p>
        </p:txBody>
      </p:sp>
      <p:sp>
        <p:nvSpPr>
          <p:cNvPr id="4" name="Slide Number Placeholder 3"/>
          <p:cNvSpPr>
            <a:spLocks noGrp="1"/>
          </p:cNvSpPr>
          <p:nvPr>
            <p:ph type="sldNum" sz="quarter" idx="5"/>
          </p:nvPr>
        </p:nvSpPr>
        <p:spPr/>
        <p:txBody>
          <a:bodyPr/>
          <a:lstStyle/>
          <a:p>
            <a:fld id="{E7ED8C2C-B190-48CE-9ACC-5550FD6E68F8}" type="slidenum">
              <a:rPr lang="en-US" smtClean="0"/>
              <a:t>12</a:t>
            </a:fld>
            <a:endParaRPr lang="en-US"/>
          </a:p>
        </p:txBody>
      </p:sp>
    </p:spTree>
    <p:extLst>
      <p:ext uri="{BB962C8B-B14F-4D97-AF65-F5344CB8AC3E}">
        <p14:creationId xmlns:p14="http://schemas.microsoft.com/office/powerpoint/2010/main" val="1699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197520-E942-409D-82B8-2A11AF90A6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1A94A16-34E3-4905-AE72-0DA787E070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0CDF29D-21C6-4F96-92A7-D264BE09708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8F47475C-AC37-480B-B628-889EF0494A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E27CAF-88DC-4851-925C-5C2AFE9CC4A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73636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4D2B6B-AF8B-4E32-861E-EEE8B100B1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597966-7B9B-4A2F-BCB2-CEFF1A86D82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C5B7B4-6B73-4E74-B05D-554C58E39782}"/>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D20FFBA4-ED16-4301-A160-4E910A4ABB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9DD7BBD-3169-4265-AF45-6757BEDA5CC6}"/>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97582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E06FF6C-B070-4222-8E38-44B865148FA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1F5774-BE63-41B5-8E3E-29B3BD29B9F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D0B0D-50F7-4C1C-B94B-5E04820394BB}"/>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23F6FF7-C413-43B8-93AE-866230E61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55F147-BF9B-42E7-B4E1-0C9B19030942}"/>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89700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83590-9A6D-4A77-9AC8-D9B8EFFBFF7F}"/>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E8858C25-6AB8-4AAE-B747-B18EDFAB1D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841A1A-C017-4661-8790-196D0CF74C8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B713A952-76DD-48F3-9B17-34079960E5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A34B90-9C77-47CE-90E1-2D380D9439F4}"/>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153806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07A8F0-FF9D-4E4C-AAED-FB9302EEA4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4BCCAC6-96D7-4443-AE4F-95DF37AA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AA429F-70F7-4E95-8565-DBC8B4397C80}"/>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7C644DD9-6DF2-4CE3-9AE8-06BC57616C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C97E49-3F4F-407B-9666-C0DC0EA4E48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156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E92407-2A44-4ECC-9A09-CFB6861C97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DAEAD94-0F3C-40A7-84CC-37EA696576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0280E61-A7E7-41D3-95AC-0629175BDA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0FBA2C9-FF0D-4E89-9C74-70DDC599A05E}"/>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2BB12BE8-54EA-424F-81E0-22E487CDB6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A9A6CAE-796F-48C6-82D9-32E759312015}"/>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25478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9D8FCA-BAD2-4E41-84D1-ED6F2E4131D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C911AE-8A98-483D-933F-FF385C7A1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AC34C01-21EA-4BE9-83A0-AB76E5638A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C612AF8-701C-4371-8293-CF0F8E0B8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378A6D4-AD45-4479-954D-281D289FA5C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7BF8FF6-0018-4990-B939-9A3497A7F33A}"/>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8" name="フッター プレースホルダー 7">
            <a:extLst>
              <a:ext uri="{FF2B5EF4-FFF2-40B4-BE49-F238E27FC236}">
                <a16:creationId xmlns:a16="http://schemas.microsoft.com/office/drawing/2014/main" id="{BDF82550-4105-4912-9F42-B4C29335EB4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22415B9-DBE6-4C25-89D3-838257972E93}"/>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828023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B25A8B-2D84-44FD-BC57-A59411B167A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88A9F51-3D2C-46EE-868D-3FC8A8B62CD3}"/>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4" name="フッター プレースホルダー 3">
            <a:extLst>
              <a:ext uri="{FF2B5EF4-FFF2-40B4-BE49-F238E27FC236}">
                <a16:creationId xmlns:a16="http://schemas.microsoft.com/office/drawing/2014/main" id="{A52038FE-7BCD-4DB8-B4C2-B7CA5D5C512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A2B9195-D73D-4A3F-AB77-349694B01A5A}"/>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639210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7BE302-AE4C-4016-9D7C-9B2942C50FCC}"/>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3" name="フッター プレースホルダー 2">
            <a:extLst>
              <a:ext uri="{FF2B5EF4-FFF2-40B4-BE49-F238E27FC236}">
                <a16:creationId xmlns:a16="http://schemas.microsoft.com/office/drawing/2014/main" id="{1367E6A1-6569-4208-9E79-70BF6BEE926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BE081EC-CC88-4426-8B6D-4D5F50782AC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57291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917C2-71AD-4F41-8DDC-22C70302DF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AFB439-41DA-4F58-9A2D-493FC43E3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47CA3A1-6454-47DE-887A-4A8F558A7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BEEE6-6D66-4765-9A29-536D98985F0D}"/>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F0C63031-563F-4229-B535-F8F651346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E77334-1C6E-48B2-8D9A-4C06BFDF909E}"/>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0196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39806-CF01-455C-8963-618C2BA335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0EE8FDC-BEE6-4FDA-B71F-DE6BDB11B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EB92D4-C803-4660-BB57-A067766A14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91AAE8-0DF3-4450-9043-106585041C14}"/>
              </a:ext>
            </a:extLst>
          </p:cNvPr>
          <p:cNvSpPr>
            <a:spLocks noGrp="1"/>
          </p:cNvSpPr>
          <p:nvPr>
            <p:ph type="dt" sz="half" idx="10"/>
          </p:nvPr>
        </p:nvSpPr>
        <p:spPr/>
        <p:txBody>
          <a:bodyPr/>
          <a:lstStyle/>
          <a:p>
            <a:fld id="{368D1DE4-1554-428A-9732-43F3EA25A624}" type="datetimeFigureOut">
              <a:rPr kumimoji="1" lang="ja-JP" altLang="en-US" smtClean="0"/>
              <a:t>2021/4/19</a:t>
            </a:fld>
            <a:endParaRPr kumimoji="1" lang="ja-JP" altLang="en-US"/>
          </a:p>
        </p:txBody>
      </p:sp>
      <p:sp>
        <p:nvSpPr>
          <p:cNvPr id="6" name="フッター プレースホルダー 5">
            <a:extLst>
              <a:ext uri="{FF2B5EF4-FFF2-40B4-BE49-F238E27FC236}">
                <a16:creationId xmlns:a16="http://schemas.microsoft.com/office/drawing/2014/main" id="{B01FD334-2E48-4A18-BA42-5D4F1F7202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DCC18F-2808-46BF-9F16-2E30DD04108B}"/>
              </a:ext>
            </a:extLst>
          </p:cNvPr>
          <p:cNvSpPr>
            <a:spLocks noGrp="1"/>
          </p:cNvSpPr>
          <p:nvPr>
            <p:ph type="sldNum" sz="quarter" idx="12"/>
          </p:nvPr>
        </p:nvSpPr>
        <p:spPr/>
        <p:txBody>
          <a:body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84890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9E6ED64-60CA-482C-B3D3-822167E7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48F4DDF-0F2A-47A5-BE2E-ABD7C27AAF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D33021-0BBC-4301-A3E5-260B94215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D1DE4-1554-428A-9732-43F3EA25A624}" type="datetimeFigureOut">
              <a:rPr kumimoji="1" lang="ja-JP" altLang="en-US" smtClean="0"/>
              <a:t>2021/4/19</a:t>
            </a:fld>
            <a:endParaRPr kumimoji="1" lang="ja-JP" altLang="en-US"/>
          </a:p>
        </p:txBody>
      </p:sp>
      <p:sp>
        <p:nvSpPr>
          <p:cNvPr id="5" name="フッター プレースホルダー 4">
            <a:extLst>
              <a:ext uri="{FF2B5EF4-FFF2-40B4-BE49-F238E27FC236}">
                <a16:creationId xmlns:a16="http://schemas.microsoft.com/office/drawing/2014/main" id="{CA607899-A6CE-4445-B505-CB88F8E9D8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8DEB9F8-87CB-4715-9F59-2AE7285E9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18518-0B74-4F85-971B-B6D5E1E25AA5}" type="slidenum">
              <a:rPr kumimoji="1" lang="ja-JP" altLang="en-US" smtClean="0"/>
              <a:t>‹#›</a:t>
            </a:fld>
            <a:endParaRPr kumimoji="1" lang="ja-JP" altLang="en-US"/>
          </a:p>
        </p:txBody>
      </p:sp>
    </p:spTree>
    <p:extLst>
      <p:ext uri="{BB962C8B-B14F-4D97-AF65-F5344CB8AC3E}">
        <p14:creationId xmlns:p14="http://schemas.microsoft.com/office/powerpoint/2010/main" val="3548919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8" Type="http://schemas.openxmlformats.org/officeDocument/2006/relationships/hyperlink" Target="http://www.3gpp.org/ftp/tsg_ran/WG4_Radio/TSGR4_98bis_e/Docs/R4-2106695.zip" TargetMode="External"/><Relationship Id="rId13" Type="http://schemas.openxmlformats.org/officeDocument/2006/relationships/hyperlink" Target="http://www.3gpp.org/ftp/tsg_ran/WG4_Radio/TSGR4_98bis_e/Docs/R4-2104569.zip" TargetMode="External"/><Relationship Id="rId18" Type="http://schemas.openxmlformats.org/officeDocument/2006/relationships/hyperlink" Target="http://www.3gpp.org/ftp/tsg_ran/WG4_Radio/TSGR4_98bis_e/Docs/R4-2104958.zip" TargetMode="External"/><Relationship Id="rId26" Type="http://schemas.openxmlformats.org/officeDocument/2006/relationships/hyperlink" Target="http://www.3gpp.org/ftp/tsg_ran/WG4_Radio/TSGR4_98bis_e/Docs/R4-2107110.zip" TargetMode="External"/><Relationship Id="rId3" Type="http://schemas.openxmlformats.org/officeDocument/2006/relationships/hyperlink" Target="http://www.3gpp.org/ftp/tsg_ran/WG4_Radio/TSGR4_98bis_e/Docs/R4-2104523.zip" TargetMode="External"/><Relationship Id="rId21" Type="http://schemas.openxmlformats.org/officeDocument/2006/relationships/hyperlink" Target="http://www.3gpp.org/ftp/tsg_ran/WG4_Radio/TSGR4_98bis_e/Docs/R4-2107128.zip" TargetMode="External"/><Relationship Id="rId7" Type="http://schemas.openxmlformats.org/officeDocument/2006/relationships/hyperlink" Target="http://www.3gpp.org/ftp/tsg_ran/WG4_Radio/TSGR4_98bis_e/Docs/R4-2104684.zip" TargetMode="External"/><Relationship Id="rId12" Type="http://schemas.openxmlformats.org/officeDocument/2006/relationships/hyperlink" Target="http://www.3gpp.org/ftp/tsg_ran/WG4_Radio/TSGR4_98bis_e/Docs/R4-2104558.zip" TargetMode="External"/><Relationship Id="rId17" Type="http://schemas.openxmlformats.org/officeDocument/2006/relationships/hyperlink" Target="http://www.3gpp.org/ftp/tsg_ran/WG4_Radio/TSGR4_98bis_e/Docs/R4-2107111.zip" TargetMode="External"/><Relationship Id="rId25" Type="http://schemas.openxmlformats.org/officeDocument/2006/relationships/hyperlink" Target="http://www.3gpp.org/ftp/tsg_ran/WG4_Radio/TSGR4_98bis_e/Docs/R4-2105044.zip" TargetMode="External"/><Relationship Id="rId2" Type="http://schemas.openxmlformats.org/officeDocument/2006/relationships/slideLayout" Target="../slideLayouts/slideLayout2.xml"/><Relationship Id="rId16" Type="http://schemas.openxmlformats.org/officeDocument/2006/relationships/hyperlink" Target="http://www.3gpp.org/ftp/tsg_ran/WG4_Radio/TSGR4_98bis_e/Docs/R4-2106570.zip" TargetMode="External"/><Relationship Id="rId20" Type="http://schemas.openxmlformats.org/officeDocument/2006/relationships/hyperlink" Target="http://www.3gpp.org/ftp/tsg_ran/WG4_Radio/TSGR4_98bis_e/Docs/R4-2104570.zip" TargetMode="External"/><Relationship Id="rId29" Type="http://schemas.openxmlformats.org/officeDocument/2006/relationships/hyperlink" Target="http://www.3gpp.org/ftp/tsg_ran/WG4_Radio/TSGR4_98bis_e/Docs/R4-2104896.zip" TargetMode="External"/><Relationship Id="rId1" Type="http://schemas.openxmlformats.org/officeDocument/2006/relationships/tags" Target="../tags/tag16.xml"/><Relationship Id="rId6" Type="http://schemas.openxmlformats.org/officeDocument/2006/relationships/hyperlink" Target="http://www.3gpp.org/ftp/tsg_ran/WG4_Radio/TSGR4_98bis_e/Docs/R4-2104522.zip" TargetMode="External"/><Relationship Id="rId11" Type="http://schemas.openxmlformats.org/officeDocument/2006/relationships/hyperlink" Target="http://www.3gpp.org/ftp/tsg_ran/WG4_Radio/TSGR4_98bis_e/Docs/R4-2104489.zip" TargetMode="External"/><Relationship Id="rId24" Type="http://schemas.openxmlformats.org/officeDocument/2006/relationships/hyperlink" Target="http://www.3gpp.org/ftp/tsg_ran/WG4_Radio/TSGR4_98bis_e/Docs/R4-2105001.zip" TargetMode="External"/><Relationship Id="rId5" Type="http://schemas.openxmlformats.org/officeDocument/2006/relationships/hyperlink" Target="http://www.3gpp.org/ftp/tsg_ran/WG4_Radio/TSGR4_98bis_e/Docs/R4-2104898.zip" TargetMode="External"/><Relationship Id="rId15" Type="http://schemas.openxmlformats.org/officeDocument/2006/relationships/hyperlink" Target="http://www.3gpp.org/ftp/tsg_ran/WG4_Radio/TSGR4_98bis_e/Docs/R4-2105043.zip" TargetMode="External"/><Relationship Id="rId23" Type="http://schemas.openxmlformats.org/officeDocument/2006/relationships/hyperlink" Target="http://www.3gpp.org/ftp/tsg_ran/WG4_Radio/TSGR4_98bis_e/Docs/R4-2104519.zip" TargetMode="External"/><Relationship Id="rId28" Type="http://schemas.openxmlformats.org/officeDocument/2006/relationships/hyperlink" Target="http://www.3gpp.org/ftp/tsg_ran/WG4_Radio/TSGR4_98bis_e/Docs/R4-2107296.zip" TargetMode="External"/><Relationship Id="rId10" Type="http://schemas.openxmlformats.org/officeDocument/2006/relationships/hyperlink" Target="http://www.3gpp.org/ftp/tsg_ran/WG4_Radio/TSGR4_98bis_e/Docs/R4-2107187.zip" TargetMode="External"/><Relationship Id="rId19" Type="http://schemas.openxmlformats.org/officeDocument/2006/relationships/hyperlink" Target="http://www.3gpp.org/ftp/tsg_ran/WG4_Radio/TSGR4_98bis_e/Docs/R4-2104521.zip" TargetMode="External"/><Relationship Id="rId4" Type="http://schemas.openxmlformats.org/officeDocument/2006/relationships/hyperlink" Target="http://www.3gpp.org/ftp/tsg_ran/WG4_Radio/TSGR4_98bis_e/Docs/R4-2104897.zip" TargetMode="External"/><Relationship Id="rId9" Type="http://schemas.openxmlformats.org/officeDocument/2006/relationships/hyperlink" Target="http://www.3gpp.org/ftp/tsg_ran/WG4_Radio/TSGR4_98bis_e/Docs/R4-2107130.zip" TargetMode="External"/><Relationship Id="rId14" Type="http://schemas.openxmlformats.org/officeDocument/2006/relationships/hyperlink" Target="http://www.3gpp.org/ftp/tsg_ran/WG4_Radio/TSGR4_98bis_e/Docs/R4-2104701.zip" TargetMode="External"/><Relationship Id="rId22" Type="http://schemas.openxmlformats.org/officeDocument/2006/relationships/hyperlink" Target="http://www.3gpp.org/ftp/tsg_ran/WG4_Radio/TSGR4_98bis_e/Docs/R4-2104518.zip" TargetMode="External"/><Relationship Id="rId27" Type="http://schemas.openxmlformats.org/officeDocument/2006/relationships/hyperlink" Target="http://www.3gpp.org/ftp/tsg_ran/WG4_Radio/TSGR4_98bis_e/Docs/R4-2107129.zip"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EBDBF9-3F0D-4EF2-98E8-98D09AB903BF}"/>
              </a:ext>
            </a:extLst>
          </p:cNvPr>
          <p:cNvSpPr>
            <a:spLocks noGrp="1"/>
          </p:cNvSpPr>
          <p:nvPr>
            <p:ph type="ctrTitle"/>
          </p:nvPr>
        </p:nvSpPr>
        <p:spPr>
          <a:xfrm>
            <a:off x="525780" y="1605307"/>
            <a:ext cx="10904220" cy="2387600"/>
          </a:xfrm>
        </p:spPr>
        <p:txBody>
          <a:bodyPr>
            <a:normAutofit fontScale="90000"/>
          </a:bodyPr>
          <a:lstStyle/>
          <a:p>
            <a:r>
              <a:rPr lang="en-US" altLang="ja-JP" dirty="0"/>
              <a:t>WF on agreements and remaining issues with FR2 test method enhancements</a:t>
            </a:r>
            <a:endParaRPr kumimoji="1" lang="ja-JP" altLang="en-US" dirty="0">
              <a:latin typeface="Calibri" panose="020F0502020204030204" pitchFamily="34" charset="0"/>
              <a:cs typeface="Calibri" panose="020F0502020204030204" pitchFamily="34" charset="0"/>
            </a:endParaRPr>
          </a:p>
        </p:txBody>
      </p:sp>
      <p:sp>
        <p:nvSpPr>
          <p:cNvPr id="3" name="字幕 2">
            <a:extLst>
              <a:ext uri="{FF2B5EF4-FFF2-40B4-BE49-F238E27FC236}">
                <a16:creationId xmlns:a16="http://schemas.microsoft.com/office/drawing/2014/main" id="{BE3FE237-F2E7-4AE6-8091-BE383EA363E4}"/>
              </a:ext>
            </a:extLst>
          </p:cNvPr>
          <p:cNvSpPr>
            <a:spLocks noGrp="1"/>
          </p:cNvSpPr>
          <p:nvPr>
            <p:ph type="subTitle" idx="1"/>
          </p:nvPr>
        </p:nvSpPr>
        <p:spPr>
          <a:xfrm>
            <a:off x="1524000" y="4340702"/>
            <a:ext cx="9144000" cy="917098"/>
          </a:xfrm>
        </p:spPr>
        <p:txBody>
          <a:bodyPr anchor="ctr">
            <a:normAutofit/>
          </a:bodyPr>
          <a:lstStyle/>
          <a:p>
            <a:r>
              <a:rPr kumimoji="1" lang="en-US" altLang="zh-TW" sz="3200" dirty="0">
                <a:latin typeface="Calibri" panose="020F0502020204030204" pitchFamily="34" charset="0"/>
                <a:cs typeface="Calibri" panose="020F0502020204030204" pitchFamily="34" charset="0"/>
              </a:rPr>
              <a:t>Apple</a:t>
            </a:r>
            <a:endParaRPr kumimoji="1" lang="ja-JP" altLang="en-US" sz="32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FDFD2372-F3D5-4A79-80CE-2B028376EA52}"/>
              </a:ext>
            </a:extLst>
          </p:cNvPr>
          <p:cNvSpPr txBox="1"/>
          <p:nvPr/>
        </p:nvSpPr>
        <p:spPr>
          <a:xfrm>
            <a:off x="111139" y="149516"/>
            <a:ext cx="6407464" cy="1107996"/>
          </a:xfrm>
          <a:prstGeom prst="rect">
            <a:avLst/>
          </a:prstGeom>
          <a:noFill/>
        </p:spPr>
        <p:txBody>
          <a:bodyPr wrap="square" rtlCol="0">
            <a:spAutoFit/>
          </a:bodyPr>
          <a:lstStyle/>
          <a:p>
            <a:pPr>
              <a:spcAft>
                <a:spcPts val="600"/>
              </a:spcAft>
            </a:pPr>
            <a:r>
              <a:rPr lang="en-US" b="1" dirty="0">
                <a:latin typeface="Calibri" panose="020F0502020204030204" pitchFamily="34" charset="0"/>
                <a:cs typeface="Calibri" panose="020F0502020204030204" pitchFamily="34" charset="0"/>
              </a:rPr>
              <a:t>3GPP TSG-RAN WG4 Meeting #98-bis-e</a:t>
            </a:r>
          </a:p>
          <a:p>
            <a:pPr>
              <a:spcAft>
                <a:spcPts val="600"/>
              </a:spcAft>
            </a:pPr>
            <a:r>
              <a:rPr lang="en-US" b="1" dirty="0">
                <a:latin typeface="Calibri" panose="020F0502020204030204" pitchFamily="34" charset="0"/>
                <a:cs typeface="Calibri" panose="020F0502020204030204" pitchFamily="34" charset="0"/>
              </a:rPr>
              <a:t>Electronic Meeting, April 12th – 20th, 2021</a:t>
            </a:r>
          </a:p>
          <a:p>
            <a:pPr>
              <a:spcAft>
                <a:spcPts val="600"/>
              </a:spcAft>
            </a:pPr>
            <a:r>
              <a:rPr lang="en-US" altLang="zh-TW" b="1" dirty="0">
                <a:latin typeface="Calibri" panose="020F0502020204030204" pitchFamily="34" charset="0"/>
                <a:cs typeface="Calibri" panose="020F0502020204030204" pitchFamily="34" charset="0"/>
              </a:rPr>
              <a:t>Agenda Item: </a:t>
            </a:r>
            <a:r>
              <a:rPr lang="en-US" b="1" dirty="0">
                <a:latin typeface="Calibri" panose="020F0502020204030204" pitchFamily="34" charset="0"/>
                <a:cs typeface="Calibri" panose="020F0502020204030204" pitchFamily="34" charset="0"/>
              </a:rPr>
              <a:t>9.1.1</a:t>
            </a:r>
          </a:p>
        </p:txBody>
      </p:sp>
      <p:sp>
        <p:nvSpPr>
          <p:cNvPr id="7" name="TextBox 3">
            <a:extLst>
              <a:ext uri="{FF2B5EF4-FFF2-40B4-BE49-F238E27FC236}">
                <a16:creationId xmlns:a16="http://schemas.microsoft.com/office/drawing/2014/main" id="{337387D3-A9C4-44CC-9049-38D5934BE842}"/>
              </a:ext>
            </a:extLst>
          </p:cNvPr>
          <p:cNvSpPr txBox="1"/>
          <p:nvPr/>
        </p:nvSpPr>
        <p:spPr>
          <a:xfrm>
            <a:off x="9577969" y="149516"/>
            <a:ext cx="2483556" cy="369332"/>
          </a:xfrm>
          <a:prstGeom prst="rect">
            <a:avLst/>
          </a:prstGeom>
          <a:noFill/>
        </p:spPr>
        <p:txBody>
          <a:bodyPr wrap="square" rtlCol="0">
            <a:spAutoFit/>
          </a:bodyPr>
          <a:lstStyle/>
          <a:p>
            <a:pPr algn="r"/>
            <a:r>
              <a:rPr lang="en-GB" altLang="zh-CN" b="1" dirty="0">
                <a:latin typeface="Calibri" panose="020F0502020204030204" pitchFamily="34" charset="0"/>
                <a:cs typeface="Calibri" panose="020F0502020204030204" pitchFamily="34" charset="0"/>
              </a:rPr>
              <a:t>R4-2106127</a:t>
            </a:r>
            <a:endParaRPr lang="en-US" b="1" dirty="0">
              <a:latin typeface="Calibri" panose="020F0502020204030204" pitchFamily="34" charset="0"/>
              <a:cs typeface="Calibri" panose="020F0502020204030204" pitchFamily="34" charset="0"/>
            </a:endParaRPr>
          </a:p>
        </p:txBody>
      </p:sp>
      <p:sp>
        <p:nvSpPr>
          <p:cNvPr id="11" name="RS_Classification_Standard">
            <a:extLst>
              <a:ext uri="{FF2B5EF4-FFF2-40B4-BE49-F238E27FC236}">
                <a16:creationId xmlns:a16="http://schemas.microsoft.com/office/drawing/2014/main" id="{2473141A-1B90-4FA6-A674-592EBCFB019B}"/>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3713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2-2-1, 2-2-2</a:t>
            </a:r>
          </a:p>
          <a:p>
            <a:r>
              <a:rPr lang="en-US" altLang="ja-JP" dirty="0"/>
              <a:t>Agreement</a:t>
            </a:r>
          </a:p>
          <a:p>
            <a:pPr lvl="1"/>
            <a:r>
              <a:rPr lang="en-US" dirty="0"/>
              <a:t>RAN4 shall specify solution(s) for </a:t>
            </a:r>
            <a:r>
              <a:rPr lang="en-US" altLang="zh-CN" dirty="0"/>
              <a:t>transmit signal quality </a:t>
            </a:r>
            <a:r>
              <a:rPr lang="en-US" dirty="0"/>
              <a:t>issue due to polarization basis mismatch</a:t>
            </a:r>
          </a:p>
          <a:p>
            <a:pPr lvl="1"/>
            <a:r>
              <a:rPr lang="en-US" dirty="0"/>
              <a:t>RAN4 shall send LS to RAN5 to notify the </a:t>
            </a:r>
            <a:r>
              <a:rPr lang="en-US" altLang="zh-CN" dirty="0"/>
              <a:t>transmit signal quality </a:t>
            </a:r>
            <a:r>
              <a:rPr lang="en-US" dirty="0"/>
              <a:t>issue and the agreed solution(s) for corresponding alignment in the end</a:t>
            </a:r>
          </a:p>
          <a:p>
            <a:pPr lvl="1"/>
            <a:r>
              <a:rPr lang="en-US" altLang="ja-JP" dirty="0"/>
              <a:t>FFS 2L and 1L setups should be agreed as a package</a:t>
            </a:r>
          </a:p>
          <a:p>
            <a:pPr lvl="1"/>
            <a:r>
              <a:rPr lang="en-US" altLang="ja-JP" dirty="0"/>
              <a:t>The study item outcome will capture clear guidance related to this enhancement</a:t>
            </a:r>
          </a:p>
          <a:p>
            <a:pPr lvl="1"/>
            <a:r>
              <a:rPr lang="en-US" altLang="ja-JP" dirty="0"/>
              <a:t>Companies are encouraged to provide further analysis of the following:</a:t>
            </a:r>
          </a:p>
          <a:p>
            <a:pPr lvl="2"/>
            <a:r>
              <a:rPr lang="en-US" altLang="ja-JP" dirty="0"/>
              <a:t>How to handle the probability of having a non-invertible matrix in the demodulation paths of both proposed schemes</a:t>
            </a:r>
          </a:p>
          <a:p>
            <a:pPr lvl="2"/>
            <a:r>
              <a:rPr lang="en-US" altLang="ja-JP" dirty="0"/>
              <a:t>Potential differences in calculated EVM of both proposed schemes</a:t>
            </a:r>
          </a:p>
          <a:p>
            <a:pPr lvl="2"/>
            <a:r>
              <a:rPr lang="en-US" altLang="ja-JP" dirty="0"/>
              <a:t>Other solutions not excluded based on the condition aligned with previous agreement </a:t>
            </a:r>
          </a:p>
          <a:p>
            <a:pPr lvl="1"/>
            <a:r>
              <a:rPr lang="en-US" altLang="ja-JP" dirty="0"/>
              <a:t>TP drafting: it is proposed to postpone the TP related to this setup until the next meeting, with the understanding that companies will seek ways to converge on the above aspects in the interim</a:t>
            </a:r>
          </a:p>
          <a:p>
            <a:pPr lvl="1"/>
            <a:r>
              <a:rPr lang="en-US" altLang="zh-CN" dirty="0" err="1"/>
              <a:t>FFS</a:t>
            </a:r>
            <a:r>
              <a:rPr lang="en-US" altLang="zh-CN" dirty="0"/>
              <a:t> whether the enhanced solutions applicable for all the requirements within transmit signal quality</a:t>
            </a:r>
            <a:endParaRPr lang="en-US" altLang="ja-JP" dirty="0"/>
          </a:p>
        </p:txBody>
      </p:sp>
      <p:sp>
        <p:nvSpPr>
          <p:cNvPr id="9" name="RS_Classification_Standard">
            <a:extLst>
              <a:ext uri="{FF2B5EF4-FFF2-40B4-BE49-F238E27FC236}">
                <a16:creationId xmlns:a16="http://schemas.microsoft.com/office/drawing/2014/main" id="{EB3CE545-9B91-4907-9348-8B8F6C5E1CC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
        <p:nvSpPr>
          <p:cNvPr id="8" name="Title 7">
            <a:extLst>
              <a:ext uri="{FF2B5EF4-FFF2-40B4-BE49-F238E27FC236}">
                <a16:creationId xmlns:a16="http://schemas.microsoft.com/office/drawing/2014/main" id="{484AB1C2-8B1D-CA4E-82BB-E2F1BE861E5A}"/>
              </a:ext>
            </a:extLst>
          </p:cNvPr>
          <p:cNvSpPr>
            <a:spLocks noGrp="1"/>
          </p:cNvSpPr>
          <p:nvPr>
            <p:ph type="title"/>
          </p:nvPr>
        </p:nvSpPr>
        <p:spPr>
          <a:xfrm>
            <a:off x="838200" y="318825"/>
            <a:ext cx="10515600" cy="606425"/>
          </a:xfrm>
        </p:spPr>
        <p:txBody>
          <a:bodyPr>
            <a:normAutofit/>
          </a:bodyPr>
          <a:lstStyle/>
          <a:p>
            <a:r>
              <a:rPr lang="en-US" sz="3100" dirty="0"/>
              <a:t>(</a:t>
            </a:r>
            <a:r>
              <a:rPr lang="en-US" sz="3100" dirty="0" err="1"/>
              <a:t>Obj</a:t>
            </a:r>
            <a:r>
              <a:rPr lang="en-US" sz="3100" dirty="0"/>
              <a:t> 2) Transmit signal quality measurement setup</a:t>
            </a:r>
          </a:p>
        </p:txBody>
      </p:sp>
    </p:spTree>
    <p:custDataLst>
      <p:tags r:id="rId1"/>
    </p:custDataLst>
    <p:extLst>
      <p:ext uri="{BB962C8B-B14F-4D97-AF65-F5344CB8AC3E}">
        <p14:creationId xmlns:p14="http://schemas.microsoft.com/office/powerpoint/2010/main" val="1204352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4) ETC</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4-1-2</a:t>
            </a:r>
          </a:p>
          <a:p>
            <a:r>
              <a:rPr lang="en-US" altLang="ja-JP" dirty="0"/>
              <a:t>Agreement</a:t>
            </a:r>
          </a:p>
          <a:p>
            <a:pPr lvl="1"/>
            <a:r>
              <a:rPr lang="en-US" altLang="ja-JP" dirty="0"/>
              <a:t>Given that ETC MU assessment (23.45GHz - 40.8GHz) of EIRP and EIS has been finalized in RAN5, the additional 0.28dB MU induced by ETC system can be considered as an example conclusion added to TR38.884.</a:t>
            </a:r>
          </a:p>
          <a:p>
            <a:pPr lvl="1"/>
            <a:r>
              <a:rPr lang="en-US" altLang="ja-JP" dirty="0"/>
              <a:t>Given the MU assessment in RAN5 is only up to 40.8GHz, it is still valuable to perform the preliminary MU assessment of ETC to 49GHz in this SI, to cover the new n262 band, and conclude the ETC feasibility of this band.</a:t>
            </a:r>
          </a:p>
          <a:p>
            <a:pPr lvl="1"/>
            <a:r>
              <a:rPr lang="en-US" altLang="ja-JP" dirty="0"/>
              <a:t>UE vendors to provide feedback whether +/-4 degrees of temperature tolerance (compared to +/-2 for FR1) introduces additional MU, TT or core requirement relaxation</a:t>
            </a:r>
          </a:p>
        </p:txBody>
      </p:sp>
      <p:sp>
        <p:nvSpPr>
          <p:cNvPr id="6" name="RS_Classification_Standard">
            <a:extLst>
              <a:ext uri="{FF2B5EF4-FFF2-40B4-BE49-F238E27FC236}">
                <a16:creationId xmlns:a16="http://schemas.microsoft.com/office/drawing/2014/main" id="{DCBCDB5D-7B04-429E-AA57-BA95D1E5E6CF}"/>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52770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5) Enhancements to reduce test time</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85000" lnSpcReduction="20000"/>
          </a:bodyPr>
          <a:lstStyle/>
          <a:p>
            <a:r>
              <a:rPr lang="en-US" altLang="ja-JP" dirty="0"/>
              <a:t>NOTE: outcome of Issues 5-1-1, 5-1-2, 5-1-3, and 5-1-4</a:t>
            </a:r>
          </a:p>
          <a:p>
            <a:r>
              <a:rPr lang="en-US" altLang="ja-JP" dirty="0"/>
              <a:t>Agreement</a:t>
            </a:r>
          </a:p>
          <a:p>
            <a:pPr lvl="1"/>
            <a:r>
              <a:rPr lang="en-US" altLang="ja-JP" dirty="0"/>
              <a:t>New measurement grid</a:t>
            </a:r>
          </a:p>
          <a:p>
            <a:pPr lvl="2"/>
            <a:r>
              <a:rPr lang="en-US" altLang="ja-JP" dirty="0"/>
              <a:t>Simulation assumptions to derive MU contribution of the 4x2 measurement grid need to be further aligned based on the following assumption:  reuse the antenna array location defined in TR38.810 for Rel-15 spherical coverage measurement grid to keep the simulation parameters consistency (front and back, in the </a:t>
            </a:r>
            <a:r>
              <a:rPr lang="en-US" altLang="ja-JP" dirty="0" err="1"/>
              <a:t>centre</a:t>
            </a:r>
            <a:r>
              <a:rPr lang="en-US" altLang="ja-JP" dirty="0"/>
              <a:t>)</a:t>
            </a:r>
          </a:p>
          <a:p>
            <a:pPr lvl="2"/>
            <a:r>
              <a:rPr lang="en-US" altLang="ja-JP" dirty="0"/>
              <a:t>The spherical coverage and TRP measurement grid based on 4x2 antenna array should also be defined in this SI. The analysis of reduced test time could be captured as the outcome in TR38.884.</a:t>
            </a:r>
          </a:p>
          <a:p>
            <a:pPr lvl="1"/>
            <a:r>
              <a:rPr lang="en-US" altLang="ja-JP" dirty="0"/>
              <a:t>RSRP(B) based RX beam peak search</a:t>
            </a:r>
          </a:p>
          <a:p>
            <a:pPr lvl="2"/>
            <a:r>
              <a:rPr lang="en-US" altLang="ja-JP" dirty="0"/>
              <a:t>RAN4 confirm that RSRP is feasible to find the beam peak direction</a:t>
            </a:r>
          </a:p>
          <a:p>
            <a:pPr lvl="2"/>
            <a:r>
              <a:rPr lang="en-US" altLang="ja-JP" dirty="0"/>
              <a:t>Further discuss RSRP or RSRP&amp;EIS based beam peak searching procedure</a:t>
            </a:r>
          </a:p>
          <a:p>
            <a:pPr lvl="3"/>
            <a:r>
              <a:rPr lang="en-US" altLang="ja-JP" dirty="0"/>
              <a:t>If RSRP is selected, further discuss whether an additional MU element is needed.</a:t>
            </a:r>
          </a:p>
          <a:p>
            <a:pPr lvl="2"/>
            <a:r>
              <a:rPr lang="en-US" altLang="ja-JP" dirty="0"/>
              <a:t>Whether the test procedure of Rx beam peak search based on RSRPB for demodulation and CSI testing can be applicable is FFS</a:t>
            </a:r>
          </a:p>
          <a:p>
            <a:pPr lvl="1"/>
            <a:r>
              <a:rPr lang="en-US" altLang="ja-JP" dirty="0"/>
              <a:t>Single </a:t>
            </a:r>
            <a:r>
              <a:rPr lang="en-US" altLang="ja-JP" dirty="0" err="1"/>
              <a:t>Pol</a:t>
            </a:r>
            <a:r>
              <a:rPr lang="en-US" altLang="ja-JP" baseline="-25000" dirty="0" err="1"/>
              <a:t>link</a:t>
            </a:r>
            <a:endParaRPr lang="en-US" altLang="ja-JP" baseline="-25000" dirty="0"/>
          </a:p>
          <a:p>
            <a:pPr lvl="2"/>
            <a:r>
              <a:rPr lang="en-US" altLang="ja-JP" dirty="0"/>
              <a:t>For EIRP test, whether single </a:t>
            </a:r>
            <a:r>
              <a:rPr lang="en-US" altLang="ja-JP" dirty="0" err="1"/>
              <a:t>Pol</a:t>
            </a:r>
            <a:r>
              <a:rPr lang="en-US" altLang="ja-JP" baseline="-25000" dirty="0" err="1"/>
              <a:t>link</a:t>
            </a:r>
            <a:r>
              <a:rPr lang="en-US" altLang="ja-JP" dirty="0"/>
              <a:t> is randomly selected (from either theta </a:t>
            </a:r>
            <a:r>
              <a:rPr lang="en-US" altLang="ja-JP" dirty="0" err="1"/>
              <a:t>Pol</a:t>
            </a:r>
            <a:r>
              <a:rPr lang="en-US" altLang="ja-JP" baseline="-25000" dirty="0" err="1"/>
              <a:t>link</a:t>
            </a:r>
            <a:r>
              <a:rPr lang="en-US" altLang="ja-JP" dirty="0"/>
              <a:t> or phi </a:t>
            </a:r>
            <a:r>
              <a:rPr lang="en-US" altLang="ja-JP" dirty="0" err="1"/>
              <a:t>Pol</a:t>
            </a:r>
            <a:r>
              <a:rPr lang="en-US" altLang="ja-JP" baseline="-25000" dirty="0" err="1"/>
              <a:t>link</a:t>
            </a:r>
            <a:r>
              <a:rPr lang="en-US" altLang="ja-JP" dirty="0"/>
              <a:t>) or test under 2 link directions, depends on UE declaration</a:t>
            </a:r>
          </a:p>
          <a:p>
            <a:pPr lvl="1"/>
            <a:r>
              <a:rPr lang="en-US" altLang="ja-JP" dirty="0"/>
              <a:t>Agree that the Fast Spherical Coverage Method can be introduced</a:t>
            </a:r>
          </a:p>
          <a:p>
            <a:pPr lvl="2"/>
            <a:r>
              <a:rPr lang="en-US" altLang="ja-JP" dirty="0"/>
              <a:t>Keep the maximum elevation of [90]</a:t>
            </a:r>
            <a:r>
              <a:rPr lang="en-US" altLang="ja-JP" baseline="30000" dirty="0"/>
              <a:t>o</a:t>
            </a:r>
            <a:endParaRPr lang="en-US" altLang="ja-JP" strike="sngStrike" dirty="0"/>
          </a:p>
          <a:p>
            <a:pPr lvl="2"/>
            <a:r>
              <a:rPr lang="en-US" altLang="ja-JP" dirty="0"/>
              <a:t>Further discuss the technical implication of extending the scan range up to 112.5º.</a:t>
            </a:r>
          </a:p>
        </p:txBody>
      </p:sp>
      <p:sp>
        <p:nvSpPr>
          <p:cNvPr id="6" name="RS_Classification_Standard">
            <a:extLst>
              <a:ext uri="{FF2B5EF4-FFF2-40B4-BE49-F238E27FC236}">
                <a16:creationId xmlns:a16="http://schemas.microsoft.com/office/drawing/2014/main" id="{B20A3424-7CC9-4F0D-89A1-6FF62638A2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11741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6) Band-dependent parameters for the demodulation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6-1-1</a:t>
            </a:r>
          </a:p>
          <a:p>
            <a:r>
              <a:rPr lang="en-US" altLang="ja-JP" dirty="0"/>
              <a:t>Agreement</a:t>
            </a:r>
          </a:p>
          <a:p>
            <a:pPr lvl="1"/>
            <a:r>
              <a:rPr lang="en-US" altLang="ja-JP" dirty="0"/>
              <a:t>Take the proposed calculations as a preliminary assessment and share with RAN5 for their comment</a:t>
            </a:r>
          </a:p>
          <a:p>
            <a:pPr lvl="1"/>
            <a:r>
              <a:rPr lang="en-US" altLang="ja-JP" dirty="0"/>
              <a:t>Ask RAN5 to share any updates related to FR2b, so that these can be applied to the SNR calculations for n262</a:t>
            </a:r>
          </a:p>
          <a:p>
            <a:pPr lvl="1"/>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01337984-4BE5-43E2-A42D-AFAD50342D8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69305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TR 38.884 MU annex drafting</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A dedicated sub-agenda item for MU analysis and text proposals discussion is helpful to finalize all the MU related work next meeting.</a:t>
            </a:r>
          </a:p>
          <a:p>
            <a:r>
              <a:rPr lang="en-US" altLang="ja-JP" dirty="0"/>
              <a:t>The MU assessment is related to all the objectives </a:t>
            </a:r>
          </a:p>
        </p:txBody>
      </p:sp>
      <p:sp>
        <p:nvSpPr>
          <p:cNvPr id="6" name="RS_Classification_Standard">
            <a:extLst>
              <a:ext uri="{FF2B5EF4-FFF2-40B4-BE49-F238E27FC236}">
                <a16:creationId xmlns:a16="http://schemas.microsoft.com/office/drawing/2014/main" id="{A06FEC81-F231-4F72-91FB-C4E0353B73F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95573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55658"/>
            <a:ext cx="10515600" cy="662782"/>
          </a:xfrm>
        </p:spPr>
        <p:txBody>
          <a:bodyPr anchor="t">
            <a:normAutofit fontScale="90000"/>
          </a:bodyPr>
          <a:lstStyle/>
          <a:p>
            <a:r>
              <a:rPr lang="en-US" dirty="0"/>
              <a:t>References</a:t>
            </a:r>
            <a:endParaRPr kumimoji="1" lang="ja-JP" altLang="en-US" dirty="0"/>
          </a:p>
        </p:txBody>
      </p:sp>
      <p:graphicFrame>
        <p:nvGraphicFramePr>
          <p:cNvPr id="5" name="Table 4">
            <a:extLst>
              <a:ext uri="{FF2B5EF4-FFF2-40B4-BE49-F238E27FC236}">
                <a16:creationId xmlns:a16="http://schemas.microsoft.com/office/drawing/2014/main" id="{ECF44785-E160-4844-B516-B503CFE467D3}"/>
              </a:ext>
            </a:extLst>
          </p:cNvPr>
          <p:cNvGraphicFramePr>
            <a:graphicFrameLocks noGrp="1"/>
          </p:cNvGraphicFramePr>
          <p:nvPr>
            <p:extLst>
              <p:ext uri="{D42A27DB-BD31-4B8C-83A1-F6EECF244321}">
                <p14:modId xmlns:p14="http://schemas.microsoft.com/office/powerpoint/2010/main" val="2269826356"/>
              </p:ext>
            </p:extLst>
          </p:nvPr>
        </p:nvGraphicFramePr>
        <p:xfrm>
          <a:off x="173682" y="718439"/>
          <a:ext cx="11844636" cy="5865749"/>
        </p:xfrm>
        <a:graphic>
          <a:graphicData uri="http://schemas.openxmlformats.org/drawingml/2006/table">
            <a:tbl>
              <a:tblPr firstRow="1" firstCol="1" bandRow="1">
                <a:tableStyleId>{5940675A-B579-460E-94D1-54222C63F5DA}</a:tableStyleId>
              </a:tblPr>
              <a:tblGrid>
                <a:gridCol w="510222">
                  <a:extLst>
                    <a:ext uri="{9D8B030D-6E8A-4147-A177-3AD203B41FA5}">
                      <a16:colId xmlns:a16="http://schemas.microsoft.com/office/drawing/2014/main" val="1501110197"/>
                    </a:ext>
                  </a:extLst>
                </a:gridCol>
                <a:gridCol w="1161098">
                  <a:extLst>
                    <a:ext uri="{9D8B030D-6E8A-4147-A177-3AD203B41FA5}">
                      <a16:colId xmlns:a16="http://schemas.microsoft.com/office/drawing/2014/main" val="3047177778"/>
                    </a:ext>
                  </a:extLst>
                </a:gridCol>
                <a:gridCol w="2628837">
                  <a:extLst>
                    <a:ext uri="{9D8B030D-6E8A-4147-A177-3AD203B41FA5}">
                      <a16:colId xmlns:a16="http://schemas.microsoft.com/office/drawing/2014/main" val="1949810582"/>
                    </a:ext>
                  </a:extLst>
                </a:gridCol>
                <a:gridCol w="7544479">
                  <a:extLst>
                    <a:ext uri="{9D8B030D-6E8A-4147-A177-3AD203B41FA5}">
                      <a16:colId xmlns:a16="http://schemas.microsoft.com/office/drawing/2014/main" val="3639378383"/>
                    </a:ext>
                  </a:extLst>
                </a:gridCol>
              </a:tblGrid>
              <a:tr h="82403">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Ref</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T-doc</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Company</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algn="ctr" fontAlgn="base" hangingPunct="0">
                        <a:lnSpc>
                          <a:spcPct val="107000"/>
                        </a:lnSpc>
                        <a:spcBef>
                          <a:spcPts val="0"/>
                        </a:spcBef>
                        <a:spcAft>
                          <a:spcPts val="0"/>
                        </a:spcAft>
                      </a:pPr>
                      <a:r>
                        <a:rPr lang="en-US" sz="1400" b="1" dirty="0">
                          <a:effectLst/>
                          <a:latin typeface="Arial" panose="020B0604020202020204" pitchFamily="34" charset="0"/>
                          <a:cs typeface="Arial" panose="020B0604020202020204" pitchFamily="34" charset="0"/>
                        </a:rPr>
                        <a:t>Title</a:t>
                      </a:r>
                      <a:endParaRPr lang="en-US" sz="14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85543645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[1]</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R4-2104523</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vivo</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MU Annex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8324885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[2]</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R4-2104897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Rapporteur input to TR38.884</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06108012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[3]</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5"/>
                        </a:rPr>
                        <a:t>R4-2104898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Apple, 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TR38.884 work split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770183291"/>
                  </a:ext>
                </a:extLst>
              </a:tr>
              <a:tr h="0">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[4]</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6"/>
                        </a:rPr>
                        <a:t>R4-2104522</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Discussions on test procedure of FR2 enhanced test 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72502509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[5]</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7"/>
                        </a:rPr>
                        <a:t>R4-2104684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black box test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86762763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[6]</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8"/>
                        </a:rPr>
                        <a:t>R4-2106695</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MVG Industries, Sony</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DNF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86675075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[7]</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9"/>
                        </a:rPr>
                        <a:t>R4-2107130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CFFNF and CFFDNF test methodologies for high DL power and low UL power test cases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8310709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[8]</a:t>
                      </a:r>
                      <a:endParaRPr lang="en-US"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0"/>
                        </a:rPr>
                        <a:t>R4-2107187</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Analysis of NF based solutions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39871964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1"/>
                        </a:rPr>
                        <a:t>R4-2104489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Qualcomm Incorporated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Transmit signal quality measurements by TE with dual pol Rx</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4278290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2"/>
                        </a:rPr>
                        <a:t>R4-2104558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MediaTek Inc.</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TPMI, 2-port CSI-RS, and EVM issues about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68434165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3"/>
                        </a:rPr>
                        <a:t>R4-2104569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test with TPMI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04018935"/>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4"/>
                        </a:rPr>
                        <a:t>R4-2104701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Sony, Ericsson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Views on solutions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18155967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5"/>
                        </a:rPr>
                        <a:t>R4-2105043</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TPMI configuration in EIRP measurement</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51731558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6"/>
                        </a:rPr>
                        <a:t>R4-2106570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OPPO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Solution to minimize the impact of polarization basis mismatch</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78499626"/>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7"/>
                        </a:rPr>
                        <a:t>R4-2107111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FR2 UL EVM measurements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1890520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8"/>
                        </a:rPr>
                        <a:t>R4-2104958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 38.884 on Inter-band DL CA in FR2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39179676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19"/>
                        </a:rPr>
                        <a:t>R4-2104521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TP to TR38.884 v0.2.0 on ETC system</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7439224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0"/>
                        </a:rPr>
                        <a:t>R4-2104570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Anritsu Corporation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Considerations on ETC MUs and a testability</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5026430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[19]</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1"/>
                        </a:rPr>
                        <a:t>R4-2107128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extreme temperature condition testing</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107841383"/>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[20]</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2"/>
                        </a:rPr>
                        <a:t>R4-2104518</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on antenna assumption and measurement grids for FR2 PC3 UE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41966591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3"/>
                        </a:rPr>
                        <a:t>R4-2104519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vivo</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and TP to TR38.884 on FR2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028415080"/>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4"/>
                        </a:rPr>
                        <a:t>R4-2105001</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LG Electronics</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test time reduction for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420380014"/>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5"/>
                        </a:rPr>
                        <a:t>R4-2105044</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Samsung</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prioritized methods for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8471682"/>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6"/>
                        </a:rPr>
                        <a:t>R4-2107110</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Rohde &amp; Schwarz</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Text proposal to TR38.884: Fast Spherical Coverage Method</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260411581"/>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7"/>
                        </a:rPr>
                        <a:t>R4-2107129</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Keysight Technologies UK Ltd</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Draft LS to RAN5 on Test Time Reduction</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599818457"/>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[26]</a:t>
                      </a:r>
                    </a:p>
                  </a:txBody>
                  <a:tcPr marL="68580" marR="68580" marT="0" marB="0"/>
                </a:tc>
                <a:tc>
                  <a:txBody>
                    <a:bodyPr/>
                    <a:lstStyle/>
                    <a:p>
                      <a:pPr marL="0" marR="0">
                        <a:spcBef>
                          <a:spcPts val="0"/>
                        </a:spcBef>
                        <a:spcAft>
                          <a:spcPts val="0"/>
                        </a:spcAft>
                      </a:pPr>
                      <a:r>
                        <a:rPr lang="en-US" sz="120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8"/>
                        </a:rPr>
                        <a:t>R4-2107296</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cs typeface="Arial" panose="020B0604020202020204" pitchFamily="34" charset="0"/>
                        </a:rPr>
                        <a:t>Huawei, HiSilicon</a:t>
                      </a:r>
                      <a:endParaRPr lang="en-US" sz="12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Discussion on enhance test method to reduce FR2 OTA test time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731564678"/>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[27]</a:t>
                      </a:r>
                    </a:p>
                  </a:txBody>
                  <a:tcPr marL="68580" marR="68580" marT="0" marB="0"/>
                </a:tc>
                <a:tc>
                  <a:txBody>
                    <a:bodyPr/>
                    <a:lstStyle/>
                    <a:p>
                      <a:pPr marL="0" marR="0">
                        <a:spcBef>
                          <a:spcPts val="0"/>
                        </a:spcBef>
                        <a:spcAft>
                          <a:spcPts val="0"/>
                        </a:spcAft>
                      </a:pPr>
                      <a:r>
                        <a:rPr lang="en-US" sz="1200"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9"/>
                        </a:rPr>
                        <a:t>R4-2104896</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On permitted test methods for demodulation in band n262</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005654259"/>
                  </a:ext>
                </a:extLst>
              </a:tr>
              <a:tr h="171272">
                <a:tc>
                  <a:txBody>
                    <a:bodyPr/>
                    <a:lstStyle/>
                    <a:p>
                      <a:pPr marL="0" marR="0" algn="l" fontAlgn="base" hangingPunct="0">
                        <a:lnSpc>
                          <a:spcPct val="107000"/>
                        </a:lnSpc>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[28]</a:t>
                      </a:r>
                    </a:p>
                  </a:txBody>
                  <a:tcPr marL="68580" marR="68580" marT="0" marB="0"/>
                </a:tc>
                <a:tc>
                  <a:txBody>
                    <a:bodyPr/>
                    <a:lstStyle/>
                    <a:p>
                      <a:pPr marL="0" marR="0">
                        <a:spcBef>
                          <a:spcPts val="0"/>
                        </a:spcBef>
                        <a:spcAft>
                          <a:spcPts val="0"/>
                        </a:spcAft>
                      </a:pPr>
                      <a:r>
                        <a:rPr lang="en-US" sz="1200" dirty="0">
                          <a:effectLst/>
                          <a:latin typeface="Arial" panose="020B0604020202020204" pitchFamily="34" charset="0"/>
                          <a:ea typeface="Calibri" panose="020F0502020204030204" pitchFamily="34" charset="0"/>
                          <a:cs typeface="Arial" panose="020B0604020202020204" pitchFamily="34" charset="0"/>
                        </a:rPr>
                        <a:t>R4-2105998</a:t>
                      </a: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Moderator (Apple)</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Email discussion summary for [98-bis-e][327] FR2_enhTestMethods</a:t>
                      </a:r>
                      <a:endParaRPr lang="en-US" sz="12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2654923122"/>
                  </a:ext>
                </a:extLst>
              </a:tr>
            </a:tbl>
          </a:graphicData>
        </a:graphic>
      </p:graphicFrame>
      <p:sp>
        <p:nvSpPr>
          <p:cNvPr id="6" name="RS_Classification_Standard">
            <a:extLst>
              <a:ext uri="{FF2B5EF4-FFF2-40B4-BE49-F238E27FC236}">
                <a16:creationId xmlns:a16="http://schemas.microsoft.com/office/drawing/2014/main" id="{CC6178BA-4462-4611-92F4-BB9047BDA714}"/>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3154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(1)</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a:bodyPr>
          <a:lstStyle/>
          <a:p>
            <a:r>
              <a:rPr lang="en-US" altLang="ja-JP" dirty="0"/>
              <a:t>The following issues related to FR2 test method enhancements were identified in the email discussion [28]:</a:t>
            </a:r>
          </a:p>
          <a:p>
            <a:pPr lvl="1"/>
            <a:r>
              <a:rPr lang="en-US" altLang="ja-JP" dirty="0"/>
              <a:t>Issue 1-1-1: Determining the unknown antenna location in CFFNF setup</a:t>
            </a:r>
          </a:p>
          <a:p>
            <a:pPr lvl="1"/>
            <a:r>
              <a:rPr lang="en-US" altLang="ja-JP" dirty="0"/>
              <a:t>Issue 1-1-2: CFFNF test procedure and rationale</a:t>
            </a:r>
          </a:p>
          <a:p>
            <a:pPr lvl="1"/>
            <a:r>
              <a:rPr lang="en-US" altLang="ja-JP" dirty="0"/>
              <a:t>Issue 1-1-3: CFFNF MU elements</a:t>
            </a:r>
          </a:p>
          <a:p>
            <a:pPr lvl="1"/>
            <a:r>
              <a:rPr lang="en-US" altLang="ja-JP" dirty="0"/>
              <a:t>Issue 1-1-4: Preliminary assessment of CFFNF MU</a:t>
            </a:r>
          </a:p>
          <a:p>
            <a:pPr lvl="1"/>
            <a:r>
              <a:rPr lang="en-US" altLang="ja-JP" dirty="0"/>
              <a:t>Issue 1-2-1: CFFDNF MU elements</a:t>
            </a:r>
          </a:p>
          <a:p>
            <a:pPr lvl="1"/>
            <a:r>
              <a:rPr lang="en-US" altLang="ja-JP" dirty="0"/>
              <a:t>Issue 1-2-2: Preliminary assessment of CFFDNF MU (EIRP/EIS test cases)</a:t>
            </a:r>
          </a:p>
          <a:p>
            <a:pPr lvl="1"/>
            <a:r>
              <a:rPr lang="en-US" altLang="ja-JP" dirty="0"/>
              <a:t>Issue 1-2-3: Preliminary assessment of CFFDNF MU (TRP test cases)</a:t>
            </a:r>
          </a:p>
          <a:p>
            <a:pPr lvl="1"/>
            <a:r>
              <a:rPr lang="en-US" altLang="ja-JP" dirty="0"/>
              <a:t>Issue 1-3-1: Applicability of the DNF setup</a:t>
            </a:r>
          </a:p>
          <a:p>
            <a:pPr lvl="1"/>
            <a:r>
              <a:rPr lang="en-US" altLang="ja-JP" dirty="0"/>
              <a:t>Issue 1-4-1: Clear summary of applicable enhancements</a:t>
            </a:r>
          </a:p>
          <a:p>
            <a:pPr lvl="1"/>
            <a:endParaRPr lang="en-US" altLang="ja-JP" dirty="0"/>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0A731E89-9169-4775-B361-83AD24D767B2}"/>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1611832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709295"/>
          </a:xfrm>
        </p:spPr>
        <p:txBody>
          <a:bodyPr anchor="t">
            <a:normAutofit/>
          </a:bodyPr>
          <a:lstStyle/>
          <a:p>
            <a:r>
              <a:rPr lang="en-US" dirty="0"/>
              <a:t>Background (2)</a:t>
            </a:r>
            <a:endParaRPr kumimoji="1" lang="ja-JP" altLang="en-US"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1301221"/>
            <a:ext cx="10515600" cy="5201179"/>
          </a:xfrm>
        </p:spPr>
        <p:txBody>
          <a:bodyPr>
            <a:normAutofit lnSpcReduction="10000"/>
          </a:bodyPr>
          <a:lstStyle/>
          <a:p>
            <a:r>
              <a:rPr lang="en-US" altLang="ja-JP" dirty="0"/>
              <a:t>List of issues continued from last slide:</a:t>
            </a:r>
          </a:p>
          <a:p>
            <a:pPr lvl="1"/>
            <a:r>
              <a:rPr lang="en-US" altLang="ja-JP" dirty="0"/>
              <a:t>Issue 2-1-1: TPMI method</a:t>
            </a:r>
          </a:p>
          <a:p>
            <a:pPr lvl="1"/>
            <a:r>
              <a:rPr lang="en-US" altLang="ja-JP" dirty="0"/>
              <a:t>Issue 2-1-2: 2-port CSI-RS</a:t>
            </a:r>
          </a:p>
          <a:p>
            <a:pPr lvl="1"/>
            <a:r>
              <a:rPr lang="en-US" altLang="ja-JP" dirty="0"/>
              <a:t>Issue 2-1-3: Other methods</a:t>
            </a:r>
          </a:p>
          <a:p>
            <a:pPr lvl="1"/>
            <a:r>
              <a:rPr lang="en-US" altLang="ja-JP" dirty="0"/>
              <a:t>Issue 2-2-1: EVM measurement setup (2L MIMO)</a:t>
            </a:r>
          </a:p>
          <a:p>
            <a:pPr lvl="1"/>
            <a:r>
              <a:rPr lang="en-US" altLang="ja-JP" dirty="0"/>
              <a:t>Issue 2-2-2: EVM measurement setup (1L MIMO)</a:t>
            </a:r>
          </a:p>
          <a:p>
            <a:pPr lvl="1"/>
            <a:r>
              <a:rPr lang="en-US" altLang="ja-JP" dirty="0"/>
              <a:t>Issue 2-2-3: EVM measurement parameters</a:t>
            </a:r>
          </a:p>
          <a:p>
            <a:pPr lvl="1"/>
            <a:r>
              <a:rPr lang="en-US" altLang="ja-JP" dirty="0"/>
              <a:t>Issue 4-1-1: Applicability of ETC</a:t>
            </a:r>
          </a:p>
          <a:p>
            <a:pPr lvl="1"/>
            <a:r>
              <a:rPr lang="en-US" altLang="ja-JP" dirty="0"/>
              <a:t>Issue 4-1-2: ETC MU</a:t>
            </a:r>
          </a:p>
          <a:p>
            <a:pPr lvl="1"/>
            <a:r>
              <a:rPr lang="en-US" altLang="ja-JP" dirty="0"/>
              <a:t>Issue 5-1-1: New measurement grid (1-MG)</a:t>
            </a:r>
          </a:p>
          <a:p>
            <a:pPr lvl="1"/>
            <a:r>
              <a:rPr lang="en-US" altLang="ja-JP" dirty="0"/>
              <a:t>Issue 5-1-2: RSRP(B) based RX beam peak search (2-RSRP)</a:t>
            </a:r>
          </a:p>
          <a:p>
            <a:pPr lvl="1"/>
            <a:r>
              <a:rPr lang="en-US" altLang="ja-JP" dirty="0"/>
              <a:t>Issue 5-1-3: 3-Single </a:t>
            </a:r>
            <a:r>
              <a:rPr lang="en-US" altLang="ja-JP" dirty="0" err="1"/>
              <a:t>Pol</a:t>
            </a:r>
            <a:r>
              <a:rPr lang="en-US" altLang="ja-JP" baseline="-25000" dirty="0" err="1"/>
              <a:t>link</a:t>
            </a:r>
            <a:endParaRPr lang="en-US" altLang="ja-JP" baseline="-25000" dirty="0"/>
          </a:p>
          <a:p>
            <a:pPr lvl="1"/>
            <a:r>
              <a:rPr lang="en-US" altLang="ja-JP" dirty="0"/>
              <a:t>Issue 5-1-4: Fast Spherical Coverage Method</a:t>
            </a:r>
          </a:p>
          <a:p>
            <a:pPr lvl="1"/>
            <a:r>
              <a:rPr lang="en-US" altLang="ja-JP" dirty="0"/>
              <a:t>Issue 6-1-1: Band-dependent parameters for the demodulation setup</a:t>
            </a:r>
          </a:p>
        </p:txBody>
      </p:sp>
      <p:sp>
        <p:nvSpPr>
          <p:cNvPr id="7" name="Rectangle 6"/>
          <p:cNvSpPr/>
          <p:nvPr/>
        </p:nvSpPr>
        <p:spPr>
          <a:xfrm>
            <a:off x="-737937" y="4975356"/>
            <a:ext cx="6096000" cy="369332"/>
          </a:xfrm>
          <a:prstGeom prst="rect">
            <a:avLst/>
          </a:prstGeom>
        </p:spPr>
        <p:txBody>
          <a:bodyPr>
            <a:spAutoFit/>
          </a:bodyPr>
          <a:lstStyle/>
          <a:p>
            <a:pPr marL="342900" lvl="0" indent="-342900">
              <a:spcAft>
                <a:spcPts val="900"/>
              </a:spcAft>
              <a:buFont typeface="Symbol" panose="05050102010706020507" pitchFamily="18" charset="2"/>
              <a:buChar char=""/>
            </a:pPr>
            <a:endParaRPr lang="en-US" dirty="0">
              <a:effectLst/>
              <a:latin typeface="Times New Roman" panose="02020603050405020304" pitchFamily="18" charset="0"/>
              <a:ea typeface="SimSun" panose="02010600030101010101" pitchFamily="2" charset="-122"/>
            </a:endParaRPr>
          </a:p>
        </p:txBody>
      </p:sp>
      <p:sp>
        <p:nvSpPr>
          <p:cNvPr id="6" name="RS_Classification_Standard">
            <a:extLst>
              <a:ext uri="{FF2B5EF4-FFF2-40B4-BE49-F238E27FC236}">
                <a16:creationId xmlns:a16="http://schemas.microsoft.com/office/drawing/2014/main" id="{12B2FF36-92F3-4AF2-8FC7-F694690F82C6}"/>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0641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Antenna location and rationale of the CFFNF setup</a:t>
            </a:r>
            <a:endParaRPr kumimoji="1" lang="ja-JP" altLang="en-US" sz="36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fontScale="92500" lnSpcReduction="20000"/>
          </a:bodyPr>
          <a:lstStyle/>
          <a:p>
            <a:r>
              <a:rPr lang="en-US" altLang="ja-JP" dirty="0"/>
              <a:t>NOTE: outcome of Issues 1-1-1 and 1-1-2</a:t>
            </a:r>
          </a:p>
          <a:p>
            <a:r>
              <a:rPr lang="en-US" altLang="ja-JP" dirty="0"/>
              <a:t>Agreement</a:t>
            </a:r>
          </a:p>
          <a:p>
            <a:pPr lvl="1"/>
            <a:r>
              <a:rPr lang="en-US" altLang="ja-JP" dirty="0"/>
              <a:t>Antenna location for the </a:t>
            </a:r>
            <a:r>
              <a:rPr lang="en-US" altLang="ja-JP" dirty="0" err="1"/>
              <a:t>black&amp;white</a:t>
            </a:r>
            <a:r>
              <a:rPr lang="en-US" altLang="ja-JP" dirty="0"/>
              <a:t> box approach can be based on manufacturer declaration as a baseline</a:t>
            </a:r>
          </a:p>
          <a:p>
            <a:pPr lvl="2"/>
            <a:r>
              <a:rPr lang="en-US" altLang="ja-JP" dirty="0"/>
              <a:t>To be captured in the TR as part of the detailed test procedure and rationale of the CFFNF system (see Issue 1-1-2): a TP is needed for RAN4 #99-e</a:t>
            </a:r>
          </a:p>
          <a:p>
            <a:pPr lvl="2"/>
            <a:r>
              <a:rPr lang="en-US" altLang="ja-JP" dirty="0"/>
              <a:t>For this method the contribution to MU is:</a:t>
            </a:r>
          </a:p>
          <a:p>
            <a:pPr lvl="3"/>
            <a:r>
              <a:rPr lang="en-US" altLang="ja-JP" dirty="0"/>
              <a:t>Option 1: covered by estimation of DUT antenna location (Issue 1-1-3, Alt 1-1-3-4)</a:t>
            </a:r>
          </a:p>
          <a:p>
            <a:pPr lvl="3"/>
            <a:r>
              <a:rPr lang="en-US" altLang="ja-JP" dirty="0"/>
              <a:t>Option 2: FFS</a:t>
            </a:r>
          </a:p>
          <a:p>
            <a:pPr lvl="1"/>
            <a:r>
              <a:rPr lang="en-US" altLang="ja-JP" dirty="0"/>
              <a:t>Antenna location for the black box approach can be based on the three radii method</a:t>
            </a:r>
          </a:p>
          <a:p>
            <a:pPr lvl="2"/>
            <a:r>
              <a:rPr lang="en-US" altLang="ja-JP" dirty="0"/>
              <a:t>Approach to determine the unknown phase center of the antenna array to be finalized by RAN4 #99-e</a:t>
            </a:r>
          </a:p>
          <a:p>
            <a:pPr lvl="2"/>
            <a:r>
              <a:rPr lang="en-US" altLang="ja-JP" dirty="0"/>
              <a:t>For this method the contribution to MU and impact on measurement time are FFS</a:t>
            </a:r>
          </a:p>
          <a:p>
            <a:pPr lvl="1"/>
            <a:r>
              <a:rPr lang="en-US" altLang="ja-JP" dirty="0"/>
              <a:t>OEMs to provide </a:t>
            </a:r>
            <a:r>
              <a:rPr lang="en-US" dirty="0"/>
              <a:t>maximum expected offset between geometric </a:t>
            </a:r>
            <a:r>
              <a:rPr lang="en-US" dirty="0" err="1"/>
              <a:t>centre</a:t>
            </a:r>
            <a:r>
              <a:rPr lang="en-US" dirty="0"/>
              <a:t> of the antenna array with respect to the phase </a:t>
            </a:r>
            <a:r>
              <a:rPr lang="en-US" dirty="0" err="1"/>
              <a:t>centre</a:t>
            </a:r>
            <a:endParaRPr lang="en-US" altLang="ja-JP" dirty="0"/>
          </a:p>
          <a:p>
            <a:pPr lvl="1"/>
            <a:r>
              <a:rPr lang="en-US" altLang="ja-JP" dirty="0"/>
              <a:t>Whether antenna location for the black box approach can be determined using a scan of the field or power distribution close to the device surface is FFS pending an understanding of the impact on MU, measurement time, test range, and system complexity. </a:t>
            </a:r>
          </a:p>
        </p:txBody>
      </p:sp>
      <p:sp>
        <p:nvSpPr>
          <p:cNvPr id="6" name="RS_Classification_Standard">
            <a:extLst>
              <a:ext uri="{FF2B5EF4-FFF2-40B4-BE49-F238E27FC236}">
                <a16:creationId xmlns:a16="http://schemas.microsoft.com/office/drawing/2014/main" id="{924421B3-E3C9-47B8-B36E-2364F262C8E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11279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CFFNF MU</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Issues 1-1-3 and 1-1-4</a:t>
            </a:r>
          </a:p>
          <a:p>
            <a:r>
              <a:rPr lang="en-US" altLang="ja-JP" dirty="0"/>
              <a:t>Agreement</a:t>
            </a:r>
          </a:p>
          <a:p>
            <a:pPr lvl="1"/>
            <a:r>
              <a:rPr lang="en-US" altLang="ja-JP" dirty="0"/>
              <a:t>New MU elements and uncertainty mechanisms related to the CFFNF setup include the following:</a:t>
            </a:r>
          </a:p>
          <a:p>
            <a:pPr lvl="2"/>
            <a:r>
              <a:rPr lang="en-US" altLang="ja-JP" dirty="0"/>
              <a:t>Estimation of DUT antenna location, including compensation of the path loss with respect to the active array, and is applicable to CFFNF using the black and </a:t>
            </a:r>
            <a:r>
              <a:rPr lang="en-US" altLang="ja-JP" dirty="0" err="1"/>
              <a:t>black&amp;white</a:t>
            </a:r>
            <a:r>
              <a:rPr lang="en-US" altLang="ja-JP" dirty="0"/>
              <a:t> box approach </a:t>
            </a:r>
          </a:p>
          <a:p>
            <a:pPr lvl="2"/>
            <a:r>
              <a:rPr lang="en-US" altLang="ja-JP" dirty="0"/>
              <a:t>Compensation of the probe antenna pattern</a:t>
            </a:r>
          </a:p>
          <a:p>
            <a:pPr lvl="2"/>
            <a:r>
              <a:rPr lang="en-US" altLang="ja-JP" dirty="0"/>
              <a:t>EIRP measurement error</a:t>
            </a:r>
          </a:p>
          <a:p>
            <a:pPr lvl="2"/>
            <a:r>
              <a:rPr lang="en-US" altLang="ja-JP" dirty="0"/>
              <a:t>Whether interaction between probe antenna and DUT antenna at the near distances from the DUT can be introduced is FFS</a:t>
            </a:r>
          </a:p>
          <a:p>
            <a:pPr lvl="1"/>
            <a:r>
              <a:rPr lang="en-US" altLang="ja-JP" dirty="0"/>
              <a:t> Preliminary assessment of EIRP measurement error due to expansion technique</a:t>
            </a:r>
          </a:p>
          <a:p>
            <a:pPr lvl="2"/>
            <a:r>
              <a:rPr lang="en-US" altLang="ja-JP" dirty="0"/>
              <a:t>A detailed impact of the SNR on EIRP measurement error is needed</a:t>
            </a:r>
          </a:p>
          <a:p>
            <a:pPr lvl="2"/>
            <a:r>
              <a:rPr lang="en-US" altLang="ja-JP" dirty="0"/>
              <a:t>TE vendors are encouraged to align simulation assumptions on SNR</a:t>
            </a:r>
            <a:endParaRPr lang="en-US" altLang="ja-JP" strike="sngStrike" dirty="0"/>
          </a:p>
        </p:txBody>
      </p:sp>
      <p:sp>
        <p:nvSpPr>
          <p:cNvPr id="6" name="RS_Classification_Standard">
            <a:extLst>
              <a:ext uri="{FF2B5EF4-FFF2-40B4-BE49-F238E27FC236}">
                <a16:creationId xmlns:a16="http://schemas.microsoft.com/office/drawing/2014/main" id="{E01F8527-944C-4A15-AE71-7A8336799C2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0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setup</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p:spPr>
        <p:txBody>
          <a:bodyPr>
            <a:normAutofit/>
          </a:bodyPr>
          <a:lstStyle/>
          <a:p>
            <a:r>
              <a:rPr lang="en-US" altLang="ja-JP" dirty="0"/>
              <a:t>NOTE: outcome of Issue 1-2-1</a:t>
            </a:r>
          </a:p>
          <a:p>
            <a:r>
              <a:rPr lang="en-US" altLang="ja-JP" dirty="0"/>
              <a:t>Agreement</a:t>
            </a:r>
          </a:p>
          <a:p>
            <a:pPr lvl="1"/>
            <a:r>
              <a:rPr lang="en-US" altLang="ja-JP" dirty="0"/>
              <a:t>New MU elements and uncertainty mechanisms related to the CFFDNF setup include the following:</a:t>
            </a:r>
          </a:p>
          <a:p>
            <a:pPr lvl="2"/>
            <a:r>
              <a:rPr lang="en-US" altLang="ja-JP" dirty="0"/>
              <a:t>Compensation of the probe antenna pattern</a:t>
            </a:r>
          </a:p>
          <a:p>
            <a:pPr lvl="2"/>
            <a:r>
              <a:rPr lang="en-US" altLang="ja-JP" dirty="0"/>
              <a:t>EIRP measurement error</a:t>
            </a:r>
          </a:p>
          <a:p>
            <a:pPr lvl="2"/>
            <a:r>
              <a:rPr lang="en-US" altLang="ja-JP" dirty="0"/>
              <a:t>TRP measurement error</a:t>
            </a:r>
          </a:p>
          <a:p>
            <a:pPr lvl="2"/>
            <a:r>
              <a:rPr lang="en-US" altLang="ja-JP" dirty="0"/>
              <a:t>Whether interaction between probe antenna and DUT antenna at the near distances from the DUT can be introduced is FFS</a:t>
            </a:r>
          </a:p>
          <a:p>
            <a:pPr lvl="2"/>
            <a:r>
              <a:rPr lang="en-US" altLang="ja-JP" dirty="0"/>
              <a:t>Estimation of DUT antenna location, including compensation of the path loss with respect to the active array</a:t>
            </a:r>
          </a:p>
          <a:p>
            <a:pPr lvl="2"/>
            <a:endParaRPr lang="en-US" altLang="ja-JP" dirty="0"/>
          </a:p>
          <a:p>
            <a:pPr lvl="1"/>
            <a:endParaRPr lang="en-US" altLang="ja-JP" dirty="0"/>
          </a:p>
          <a:p>
            <a:pPr lvl="1"/>
            <a:endParaRPr lang="en-US" altLang="ja-JP" dirty="0"/>
          </a:p>
        </p:txBody>
      </p:sp>
      <p:sp>
        <p:nvSpPr>
          <p:cNvPr id="6" name="RS_Classification_Standard">
            <a:extLst>
              <a:ext uri="{FF2B5EF4-FFF2-40B4-BE49-F238E27FC236}">
                <a16:creationId xmlns:a16="http://schemas.microsoft.com/office/drawing/2014/main" id="{63894195-B07E-42FC-AE03-F3FF76BE4AF8}"/>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47468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1) CFFDNF MU (EIRP and TRP measurement errors)</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1"/>
            <a:ext cx="10515600" cy="1360170"/>
          </a:xfrm>
        </p:spPr>
        <p:txBody>
          <a:bodyPr>
            <a:normAutofit fontScale="92500" lnSpcReduction="20000"/>
          </a:bodyPr>
          <a:lstStyle/>
          <a:p>
            <a:r>
              <a:rPr lang="en-US" altLang="ja-JP" dirty="0"/>
              <a:t>NOTE: outcome of Issues 1-2-2 and 1-2-3</a:t>
            </a:r>
          </a:p>
          <a:p>
            <a:r>
              <a:rPr lang="en-US" altLang="ja-JP" dirty="0"/>
              <a:t>Agreement</a:t>
            </a:r>
          </a:p>
          <a:p>
            <a:pPr lvl="1"/>
            <a:r>
              <a:rPr lang="en-US" altLang="ja-JP" dirty="0"/>
              <a:t>The tables below as the baseline and finalize the MU element description and preliminary assessment of the value next meeting</a:t>
            </a:r>
          </a:p>
        </p:txBody>
      </p:sp>
      <p:graphicFrame>
        <p:nvGraphicFramePr>
          <p:cNvPr id="4" name="Table 3">
            <a:extLst>
              <a:ext uri="{FF2B5EF4-FFF2-40B4-BE49-F238E27FC236}">
                <a16:creationId xmlns:a16="http://schemas.microsoft.com/office/drawing/2014/main" id="{86228A05-1B1D-3646-B5DA-8889458679CB}"/>
              </a:ext>
            </a:extLst>
          </p:cNvPr>
          <p:cNvGraphicFramePr>
            <a:graphicFrameLocks noGrp="1"/>
          </p:cNvGraphicFramePr>
          <p:nvPr>
            <p:extLst>
              <p:ext uri="{D42A27DB-BD31-4B8C-83A1-F6EECF244321}">
                <p14:modId xmlns:p14="http://schemas.microsoft.com/office/powerpoint/2010/main" val="1306015500"/>
              </p:ext>
            </p:extLst>
          </p:nvPr>
        </p:nvGraphicFramePr>
        <p:xfrm>
          <a:off x="946671" y="2331721"/>
          <a:ext cx="4177779" cy="4362255"/>
        </p:xfrm>
        <a:graphic>
          <a:graphicData uri="http://schemas.openxmlformats.org/drawingml/2006/table">
            <a:tbl>
              <a:tblPr firstRow="1" firstCol="1" bandRow="1">
                <a:tableStyleId>{5C22544A-7EE6-4342-B048-85BDC9FD1C3A}</a:tableStyleId>
              </a:tblPr>
              <a:tblGrid>
                <a:gridCol w="877723">
                  <a:extLst>
                    <a:ext uri="{9D8B030D-6E8A-4147-A177-3AD203B41FA5}">
                      <a16:colId xmlns:a16="http://schemas.microsoft.com/office/drawing/2014/main" val="1006449506"/>
                    </a:ext>
                  </a:extLst>
                </a:gridCol>
                <a:gridCol w="1031268">
                  <a:extLst>
                    <a:ext uri="{9D8B030D-6E8A-4147-A177-3AD203B41FA5}">
                      <a16:colId xmlns:a16="http://schemas.microsoft.com/office/drawing/2014/main" val="1547222455"/>
                    </a:ext>
                  </a:extLst>
                </a:gridCol>
                <a:gridCol w="1134394">
                  <a:extLst>
                    <a:ext uri="{9D8B030D-6E8A-4147-A177-3AD203B41FA5}">
                      <a16:colId xmlns:a16="http://schemas.microsoft.com/office/drawing/2014/main" val="1377094645"/>
                    </a:ext>
                  </a:extLst>
                </a:gridCol>
                <a:gridCol w="1134394">
                  <a:extLst>
                    <a:ext uri="{9D8B030D-6E8A-4147-A177-3AD203B41FA5}">
                      <a16:colId xmlns:a16="http://schemas.microsoft.com/office/drawing/2014/main" val="4118501325"/>
                    </a:ext>
                  </a:extLst>
                </a:gridCol>
              </a:tblGrid>
              <a:tr h="446291">
                <a:tc>
                  <a:txBody>
                    <a:bodyPr/>
                    <a:lstStyle/>
                    <a:p>
                      <a:pPr marL="0" marR="0">
                        <a:spcBef>
                          <a:spcPts val="0"/>
                        </a:spcBef>
                        <a:spcAft>
                          <a:spcPts val="0"/>
                        </a:spcAft>
                      </a:pPr>
                      <a:r>
                        <a:rPr lang="en-US" sz="1000">
                          <a:effectLst/>
                        </a:rPr>
                        <a:t>Antenna Configuration</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Range Length [m]</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|Mean EIRP Error| w.r.t. FF [dB]</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spcBef>
                          <a:spcPts val="0"/>
                        </a:spcBef>
                        <a:spcAft>
                          <a:spcPts val="0"/>
                        </a:spcAft>
                      </a:pPr>
                      <a:r>
                        <a:rPr lang="en-US" sz="1000">
                          <a:effectLst/>
                        </a:rPr>
                        <a:t>Std. Dev of EIRP at NF BP [dB]</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94727743"/>
                  </a:ext>
                </a:extLst>
              </a:tr>
              <a:tr h="185955">
                <a:tc rowSpan="7">
                  <a:txBody>
                    <a:bodyPr/>
                    <a:lstStyle/>
                    <a:p>
                      <a:pPr marL="0" marR="0" algn="ctr">
                        <a:spcBef>
                          <a:spcPts val="0"/>
                        </a:spcBef>
                        <a:spcAft>
                          <a:spcPts val="0"/>
                        </a:spcAft>
                      </a:pPr>
                      <a:r>
                        <a:rPr lang="en-US" sz="1100" dirty="0">
                          <a:effectLst/>
                        </a:rPr>
                        <a:t>4x1</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67625559"/>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79969585"/>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6244455"/>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132787518"/>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485538931"/>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688227678"/>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265376837"/>
                  </a:ext>
                </a:extLst>
              </a:tr>
              <a:tr h="185955">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0.48</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051490043"/>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0.23</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06971134"/>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0.14</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1653052"/>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983085084"/>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0.07</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690469206"/>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0.05</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972508431"/>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98411537"/>
                  </a:ext>
                </a:extLst>
              </a:tr>
              <a:tr h="185955">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3.41</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1.09</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570011112"/>
                  </a:ext>
                </a:extLst>
              </a:tr>
              <a:tr h="185955">
                <a:tc vMerge="1">
                  <a:txBody>
                    <a:bodyPr/>
                    <a:lstStyle/>
                    <a:p>
                      <a:endParaRPr lang="en-US"/>
                    </a:p>
                  </a:txBody>
                  <a:tcP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1.84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0.44</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198029409"/>
                  </a:ext>
                </a:extLst>
              </a:tr>
              <a:tr h="185955">
                <a:tc vMerge="1">
                  <a:txBody>
                    <a:bodyPr/>
                    <a:lstStyle/>
                    <a:p>
                      <a:endParaRPr lang="en-US"/>
                    </a:p>
                  </a:txBody>
                  <a:tcPr/>
                </a:tc>
                <a:tc>
                  <a:txBody>
                    <a:bodyPr/>
                    <a:lstStyle/>
                    <a:p>
                      <a:pPr marL="0" marR="0" algn="ctr">
                        <a:spcBef>
                          <a:spcPts val="0"/>
                        </a:spcBef>
                        <a:spcAft>
                          <a:spcPts val="0"/>
                        </a:spcAft>
                      </a:pPr>
                      <a:r>
                        <a:rPr lang="en-US" sz="1100">
                          <a:effectLst/>
                        </a:rPr>
                        <a:t>0.3</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1.16</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0.22</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251213487"/>
                  </a:ext>
                </a:extLst>
              </a:tr>
              <a:tr h="185955">
                <a:tc vMerge="1">
                  <a:txBody>
                    <a:bodyPr/>
                    <a:lstStyle/>
                    <a:p>
                      <a:endParaRPr lang="en-US"/>
                    </a:p>
                  </a:txBody>
                  <a:tcPr/>
                </a:tc>
                <a:tc>
                  <a:txBody>
                    <a:bodyPr/>
                    <a:lstStyle/>
                    <a:p>
                      <a:pPr marL="0" marR="0" algn="ctr">
                        <a:spcBef>
                          <a:spcPts val="0"/>
                        </a:spcBef>
                        <a:spcAft>
                          <a:spcPts val="0"/>
                        </a:spcAft>
                      </a:pPr>
                      <a:r>
                        <a:rPr lang="en-US" sz="1100">
                          <a:effectLst/>
                        </a:rPr>
                        <a:t>0.35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0.80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4125965861"/>
                  </a:ext>
                </a:extLst>
              </a:tr>
              <a:tr h="185955">
                <a:tc vMerge="1">
                  <a:txBody>
                    <a:bodyPr/>
                    <a:lstStyle/>
                    <a:p>
                      <a:endParaRPr lang="en-US"/>
                    </a:p>
                  </a:txBody>
                  <a:tcPr/>
                </a:tc>
                <a:tc>
                  <a:txBody>
                    <a:bodyPr/>
                    <a:lstStyle/>
                    <a:p>
                      <a:pPr marL="0" marR="0" algn="ctr">
                        <a:spcBef>
                          <a:spcPts val="0"/>
                        </a:spcBef>
                        <a:spcAft>
                          <a:spcPts val="0"/>
                        </a:spcAft>
                      </a:pPr>
                      <a:r>
                        <a:rPr lang="en-US" sz="1100">
                          <a:effectLst/>
                        </a:rPr>
                        <a:t>0.4</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0.59</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2338098260"/>
                  </a:ext>
                </a:extLst>
              </a:tr>
              <a:tr h="185955">
                <a:tc vMerge="1">
                  <a:txBody>
                    <a:bodyPr/>
                    <a:lstStyle/>
                    <a:p>
                      <a:endParaRPr lang="en-US"/>
                    </a:p>
                  </a:txBody>
                  <a:tcP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0.45</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0.05</a:t>
                      </a:r>
                      <a:endParaRPr lang="en-US" sz="100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3328706612"/>
                  </a:ext>
                </a:extLst>
              </a:tr>
              <a:tr h="185955">
                <a:tc vMerge="1">
                  <a:txBody>
                    <a:bodyPr/>
                    <a:lstStyle/>
                    <a:p>
                      <a:endParaRPr lang="en-US"/>
                    </a:p>
                  </a:txBody>
                  <a:tcPr/>
                </a:tc>
                <a:tc>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a:effectLst/>
                        </a:rPr>
                        <a:t>0.00</a:t>
                      </a:r>
                      <a:endParaRPr lang="en-US" sz="1000">
                        <a:effectLst/>
                        <a:latin typeface="Times New Roman" panose="02020603050405020304" pitchFamily="18" charset="0"/>
                        <a:ea typeface="SimSun" panose="02010600030101010101" pitchFamily="2" charset="-122"/>
                      </a:endParaRPr>
                    </a:p>
                  </a:txBody>
                  <a:tcPr marL="66944" marR="66944" marT="0" marB="0" anchor="ctr"/>
                </a:tc>
                <a:tc>
                  <a:txBody>
                    <a:bodyPr/>
                    <a:lstStyle/>
                    <a:p>
                      <a:pPr marL="0" marR="0" algn="ctr">
                        <a:spcBef>
                          <a:spcPts val="0"/>
                        </a:spcBef>
                        <a:spcAft>
                          <a:spcPts val="0"/>
                        </a:spcAft>
                      </a:pPr>
                      <a:r>
                        <a:rPr lang="en-US" sz="1100" dirty="0">
                          <a:effectLst/>
                        </a:rPr>
                        <a:t>0.00</a:t>
                      </a:r>
                      <a:endParaRPr lang="en-US" sz="1000" dirty="0">
                        <a:effectLst/>
                        <a:latin typeface="Times New Roman" panose="02020603050405020304" pitchFamily="18" charset="0"/>
                        <a:ea typeface="SimSun" panose="02010600030101010101" pitchFamily="2" charset="-122"/>
                      </a:endParaRPr>
                    </a:p>
                  </a:txBody>
                  <a:tcPr marL="66944" marR="66944" marT="0" marB="0" anchor="ctr"/>
                </a:tc>
                <a:extLst>
                  <a:ext uri="{0D108BD9-81ED-4DB2-BD59-A6C34878D82A}">
                    <a16:rowId xmlns:a16="http://schemas.microsoft.com/office/drawing/2014/main" val="1226760900"/>
                  </a:ext>
                </a:extLst>
              </a:tr>
            </a:tbl>
          </a:graphicData>
        </a:graphic>
      </p:graphicFrame>
      <p:graphicFrame>
        <p:nvGraphicFramePr>
          <p:cNvPr id="6" name="Table 5">
            <a:extLst>
              <a:ext uri="{FF2B5EF4-FFF2-40B4-BE49-F238E27FC236}">
                <a16:creationId xmlns:a16="http://schemas.microsoft.com/office/drawing/2014/main" id="{CF08C74E-BEED-F245-83E1-E5B2BA33A233}"/>
              </a:ext>
            </a:extLst>
          </p:cNvPr>
          <p:cNvGraphicFramePr>
            <a:graphicFrameLocks noGrp="1"/>
          </p:cNvGraphicFramePr>
          <p:nvPr>
            <p:extLst>
              <p:ext uri="{D42A27DB-BD31-4B8C-83A1-F6EECF244321}">
                <p14:modId xmlns:p14="http://schemas.microsoft.com/office/powerpoint/2010/main" val="64461569"/>
              </p:ext>
            </p:extLst>
          </p:nvPr>
        </p:nvGraphicFramePr>
        <p:xfrm>
          <a:off x="5692775" y="2331721"/>
          <a:ext cx="5092699" cy="3566160"/>
        </p:xfrm>
        <a:graphic>
          <a:graphicData uri="http://schemas.openxmlformats.org/drawingml/2006/table">
            <a:tbl>
              <a:tblPr firstRow="1" firstCol="1" bandRow="1">
                <a:tableStyleId>{5C22544A-7EE6-4342-B048-85BDC9FD1C3A}</a:tableStyleId>
              </a:tblPr>
              <a:tblGrid>
                <a:gridCol w="923506">
                  <a:extLst>
                    <a:ext uri="{9D8B030D-6E8A-4147-A177-3AD203B41FA5}">
                      <a16:colId xmlns:a16="http://schemas.microsoft.com/office/drawing/2014/main" val="541624119"/>
                    </a:ext>
                  </a:extLst>
                </a:gridCol>
                <a:gridCol w="846597">
                  <a:extLst>
                    <a:ext uri="{9D8B030D-6E8A-4147-A177-3AD203B41FA5}">
                      <a16:colId xmlns:a16="http://schemas.microsoft.com/office/drawing/2014/main" val="635507254"/>
                    </a:ext>
                  </a:extLst>
                </a:gridCol>
                <a:gridCol w="846597">
                  <a:extLst>
                    <a:ext uri="{9D8B030D-6E8A-4147-A177-3AD203B41FA5}">
                      <a16:colId xmlns:a16="http://schemas.microsoft.com/office/drawing/2014/main" val="1581660744"/>
                    </a:ext>
                  </a:extLst>
                </a:gridCol>
                <a:gridCol w="623024">
                  <a:extLst>
                    <a:ext uri="{9D8B030D-6E8A-4147-A177-3AD203B41FA5}">
                      <a16:colId xmlns:a16="http://schemas.microsoft.com/office/drawing/2014/main" val="742707450"/>
                    </a:ext>
                  </a:extLst>
                </a:gridCol>
                <a:gridCol w="623024">
                  <a:extLst>
                    <a:ext uri="{9D8B030D-6E8A-4147-A177-3AD203B41FA5}">
                      <a16:colId xmlns:a16="http://schemas.microsoft.com/office/drawing/2014/main" val="3847728766"/>
                    </a:ext>
                  </a:extLst>
                </a:gridCol>
                <a:gridCol w="623024">
                  <a:extLst>
                    <a:ext uri="{9D8B030D-6E8A-4147-A177-3AD203B41FA5}">
                      <a16:colId xmlns:a16="http://schemas.microsoft.com/office/drawing/2014/main" val="3580125133"/>
                    </a:ext>
                  </a:extLst>
                </a:gridCol>
                <a:gridCol w="606927">
                  <a:extLst>
                    <a:ext uri="{9D8B030D-6E8A-4147-A177-3AD203B41FA5}">
                      <a16:colId xmlns:a16="http://schemas.microsoft.com/office/drawing/2014/main" val="1931177624"/>
                    </a:ext>
                  </a:extLst>
                </a:gridCol>
              </a:tblGrid>
              <a:tr h="213360">
                <a:tc rowSpan="2">
                  <a:txBody>
                    <a:bodyPr/>
                    <a:lstStyle/>
                    <a:p>
                      <a:pPr marL="0" marR="0" algn="ctr">
                        <a:spcBef>
                          <a:spcPts val="0"/>
                        </a:spcBef>
                        <a:spcAft>
                          <a:spcPts val="0"/>
                        </a:spcAft>
                      </a:pPr>
                      <a:r>
                        <a:rPr lang="en-US" sz="1100">
                          <a:effectLst/>
                        </a:rPr>
                        <a:t>Antenna Configuration</a:t>
                      </a:r>
                      <a:endParaRPr lang="en-US" sz="1000">
                        <a:effectLst/>
                        <a:latin typeface="Times New Roman" panose="02020603050405020304" pitchFamily="18" charset="0"/>
                        <a:ea typeface="SimSun" panose="02010600030101010101" pitchFamily="2" charset="-122"/>
                      </a:endParaRPr>
                    </a:p>
                  </a:txBody>
                  <a:tcPr marL="68580" marR="68580" marT="0" marB="0" anchor="b"/>
                </a:tc>
                <a:tc rowSpan="2">
                  <a:txBody>
                    <a:bodyPr/>
                    <a:lstStyle/>
                    <a:p>
                      <a:pPr marL="0" marR="0" algn="ctr">
                        <a:spcBef>
                          <a:spcPts val="0"/>
                        </a:spcBef>
                        <a:spcAft>
                          <a:spcPts val="0"/>
                        </a:spcAft>
                      </a:pPr>
                      <a:r>
                        <a:rPr lang="en-US" sz="1100">
                          <a:effectLst/>
                        </a:rPr>
                        <a:t>Range Length [cm]</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2">
                  <a:txBody>
                    <a:bodyPr/>
                    <a:lstStyle/>
                    <a:p>
                      <a:pPr marL="0" marR="0" algn="ctr">
                        <a:spcBef>
                          <a:spcPts val="0"/>
                        </a:spcBef>
                        <a:spcAft>
                          <a:spcPts val="0"/>
                        </a:spcAft>
                      </a:pPr>
                      <a:r>
                        <a:rPr lang="en-US" sz="1100" dirty="0">
                          <a:effectLst/>
                        </a:rPr>
                        <a:t>Constant Density Grid Step Size </a:t>
                      </a:r>
                      <a:r>
                        <a:rPr lang="en-US" sz="1100" dirty="0" err="1">
                          <a:effectLst/>
                        </a:rPr>
                        <a:t>Dq</a:t>
                      </a:r>
                      <a:r>
                        <a:rPr lang="en-US" sz="1100" dirty="0">
                          <a:effectLst/>
                        </a:rPr>
                        <a:t>=</a:t>
                      </a:r>
                      <a:r>
                        <a:rPr lang="en-US" sz="1100" dirty="0" err="1">
                          <a:effectLst/>
                        </a:rPr>
                        <a:t>Df</a:t>
                      </a:r>
                      <a:r>
                        <a:rPr lang="en-US" sz="1100" dirty="0">
                          <a:effectLst/>
                        </a:rPr>
                        <a:t> [</a:t>
                      </a:r>
                      <a:r>
                        <a:rPr lang="en-US" sz="1100" baseline="30000" dirty="0">
                          <a:effectLst/>
                        </a:rPr>
                        <a:t>o</a:t>
                      </a:r>
                      <a:r>
                        <a:rPr lang="en-US" sz="1100" dirty="0">
                          <a:effectLst/>
                        </a:rPr>
                        <a:t>]</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gridSpan="2">
                  <a:txBody>
                    <a:bodyPr/>
                    <a:lstStyle/>
                    <a:p>
                      <a:pPr marL="0" marR="0" algn="ctr">
                        <a:spcBef>
                          <a:spcPts val="0"/>
                        </a:spcBef>
                        <a:spcAft>
                          <a:spcPts val="0"/>
                        </a:spcAft>
                      </a:pPr>
                      <a:r>
                        <a:rPr lang="en-US" sz="1100">
                          <a:effectLst/>
                        </a:rPr>
                        <a:t>With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100">
                          <a:effectLst/>
                        </a:rPr>
                        <a:t>Without Path Loss Correction</a:t>
                      </a:r>
                      <a:endParaRPr lang="en-US" sz="10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US"/>
                    </a:p>
                  </a:txBody>
                  <a:tcPr/>
                </a:tc>
                <a:extLst>
                  <a:ext uri="{0D108BD9-81ED-4DB2-BD59-A6C34878D82A}">
                    <a16:rowId xmlns:a16="http://schemas.microsoft.com/office/drawing/2014/main" val="749976527"/>
                  </a:ext>
                </a:extLst>
              </a:tr>
              <a:tr h="3505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a:effectLst/>
                        </a:rPr>
                        <a:t>|Mean TRP Error| [dB]</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|Mean TRP Error| [dB]</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TRP Std. Dev. [dB]</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516582939"/>
                  </a:ext>
                </a:extLst>
              </a:tr>
              <a:tr h="182880">
                <a:tc rowSpan="7">
                  <a:txBody>
                    <a:bodyPr/>
                    <a:lstStyle/>
                    <a:p>
                      <a:pPr marL="0" marR="0" algn="ctr">
                        <a:spcBef>
                          <a:spcPts val="0"/>
                        </a:spcBef>
                        <a:spcAft>
                          <a:spcPts val="0"/>
                        </a:spcAft>
                      </a:pPr>
                      <a:r>
                        <a:rPr lang="en-US" sz="1100">
                          <a:effectLst/>
                        </a:rPr>
                        <a:t>8x2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0.01</a:t>
                      </a:r>
                      <a:endParaRPr lang="en-US" sz="10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9448390"/>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0.25</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5968554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136778645"/>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4261895842"/>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2516885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444963521"/>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0.08</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9927764"/>
                  </a:ext>
                </a:extLst>
              </a:tr>
              <a:tr h="182880">
                <a:tc rowSpan="7">
                  <a:txBody>
                    <a:bodyPr/>
                    <a:lstStyle/>
                    <a:p>
                      <a:pPr marL="0" marR="0" algn="ctr">
                        <a:spcBef>
                          <a:spcPts val="0"/>
                        </a:spcBef>
                        <a:spcAft>
                          <a:spcPts val="0"/>
                        </a:spcAft>
                      </a:pPr>
                      <a:r>
                        <a:rPr lang="en-US" sz="1100">
                          <a:effectLst/>
                        </a:rPr>
                        <a:t>12x12</a:t>
                      </a:r>
                      <a:endParaRPr lang="en-US" sz="1000">
                        <a:effectLst/>
                        <a:latin typeface="Times New Roman" panose="02020603050405020304" pitchFamily="18" charset="0"/>
                        <a:ea typeface="SimSun" panose="02010600030101010101" pitchFamily="2" charset="-122"/>
                      </a:endParaRPr>
                    </a:p>
                  </a:txBody>
                  <a:tcPr marL="68580" marR="68580" marT="0" marB="0" anchor="ctr"/>
                </a:tc>
                <a:tc rowSpan="3">
                  <a:txBody>
                    <a:bodyPr/>
                    <a:lstStyle/>
                    <a:p>
                      <a:pPr marL="0" marR="0" algn="ctr">
                        <a:spcBef>
                          <a:spcPts val="0"/>
                        </a:spcBef>
                        <a:spcAft>
                          <a:spcPts val="0"/>
                        </a:spcAft>
                      </a:pPr>
                      <a:r>
                        <a:rPr lang="en-US" sz="1100">
                          <a:effectLst/>
                        </a:rPr>
                        <a:t>20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0.17</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105302991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7.5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0.21</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240886555"/>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0.27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0.39</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62284849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32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0.04</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961003834"/>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0.09</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0.07</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0.64</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074293002"/>
                  </a:ext>
                </a:extLst>
              </a:tr>
              <a:tr h="182880">
                <a:tc vMerge="1">
                  <a:txBody>
                    <a:bodyPr/>
                    <a:lstStyle/>
                    <a:p>
                      <a:endParaRPr lang="en-US"/>
                    </a:p>
                  </a:txBody>
                  <a:tcPr/>
                </a:tc>
                <a:tc rowSpan="2">
                  <a:txBody>
                    <a:bodyPr/>
                    <a:lstStyle/>
                    <a:p>
                      <a:pPr marL="0" marR="0" algn="ctr">
                        <a:spcBef>
                          <a:spcPts val="0"/>
                        </a:spcBef>
                        <a:spcAft>
                          <a:spcPts val="0"/>
                        </a:spcAft>
                      </a:pPr>
                      <a:r>
                        <a:rPr lang="en-US" sz="1100">
                          <a:effectLst/>
                        </a:rPr>
                        <a:t>43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0.13</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0.06</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0.03</a:t>
                      </a:r>
                      <a:endParaRPr lang="en-US" sz="100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3830541939"/>
                  </a:ext>
                </a:extLst>
              </a:tr>
              <a:tr h="18288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a:effectLst/>
                        </a:rPr>
                        <a:t>10</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0.12</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0.65</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a:effectLst/>
                        </a:rPr>
                        <a:t>0.01</a:t>
                      </a:r>
                      <a:endParaRPr lang="en-US" sz="10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1100" dirty="0">
                          <a:effectLst/>
                        </a:rPr>
                        <a:t>0.66</a:t>
                      </a:r>
                      <a:endParaRPr lang="en-US" sz="1000" dirty="0">
                        <a:effectLst/>
                        <a:latin typeface="Times New Roman" panose="02020603050405020304" pitchFamily="18" charset="0"/>
                        <a:ea typeface="SimSun" panose="02010600030101010101" pitchFamily="2" charset="-122"/>
                      </a:endParaRPr>
                    </a:p>
                  </a:txBody>
                  <a:tcPr marL="68580" marR="68580" marT="0" marB="0" anchor="ctr"/>
                </a:tc>
                <a:extLst>
                  <a:ext uri="{0D108BD9-81ED-4DB2-BD59-A6C34878D82A}">
                    <a16:rowId xmlns:a16="http://schemas.microsoft.com/office/drawing/2014/main" val="2042815359"/>
                  </a:ext>
                </a:extLst>
              </a:tr>
            </a:tbl>
          </a:graphicData>
        </a:graphic>
      </p:graphicFrame>
      <p:sp>
        <p:nvSpPr>
          <p:cNvPr id="8" name="RS_Classification_Standard">
            <a:extLst>
              <a:ext uri="{FF2B5EF4-FFF2-40B4-BE49-F238E27FC236}">
                <a16:creationId xmlns:a16="http://schemas.microsoft.com/office/drawing/2014/main" id="{F0E1C387-F445-4E44-B5F0-22309B9EA0B9}"/>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386394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TPMI method</a:t>
            </a:r>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lnSpcReduction="10000"/>
          </a:bodyPr>
          <a:lstStyle/>
          <a:p>
            <a:r>
              <a:rPr lang="en-US" altLang="ja-JP" dirty="0"/>
              <a:t>NOTE: outcome of Issue 2-1-1</a:t>
            </a:r>
          </a:p>
          <a:p>
            <a:r>
              <a:rPr lang="en-US" altLang="ja-JP" dirty="0"/>
              <a:t>Agreement</a:t>
            </a:r>
          </a:p>
          <a:p>
            <a:pPr lvl="1"/>
            <a:r>
              <a:rPr lang="en-US" altLang="ja-JP" dirty="0"/>
              <a:t>For 1 layer case, TPMI method is applicable for clause 6.2 of TS 38.101-2 for Rel-15 and Rel-16 coherent UEs and is applicable for clause 6.2D for Rel-16 </a:t>
            </a:r>
            <a:r>
              <a:rPr lang="en-US" altLang="ja-JP" dirty="0" err="1"/>
              <a:t>nonCoherent</a:t>
            </a:r>
            <a:r>
              <a:rPr lang="en-US" altLang="ja-JP" dirty="0"/>
              <a:t> UEs with uplink full power transmission.</a:t>
            </a:r>
          </a:p>
          <a:p>
            <a:pPr lvl="2"/>
            <a:r>
              <a:rPr lang="en-US" altLang="ja-JP" dirty="0"/>
              <a:t>2-port transmission shall be configured for coherent UEs and </a:t>
            </a:r>
            <a:r>
              <a:rPr lang="en-US" altLang="ja-JP" dirty="0" err="1"/>
              <a:t>nonCoherent</a:t>
            </a:r>
            <a:r>
              <a:rPr lang="en-US" altLang="ja-JP" dirty="0"/>
              <a:t> UEs supporting full power transmission [mode-1].</a:t>
            </a:r>
          </a:p>
          <a:p>
            <a:pPr lvl="2"/>
            <a:r>
              <a:rPr lang="en-US" altLang="ja-JP" dirty="0"/>
              <a:t>When 2-port transmission is configured for EIRP measurement for test cases in clause 6.2 and 6.2D of TS38.101-2, fixed TPMI index=2 shall be configured.</a:t>
            </a:r>
          </a:p>
          <a:p>
            <a:pPr lvl="1"/>
            <a:r>
              <a:rPr lang="en-US" altLang="ja-JP" dirty="0"/>
              <a:t>Rel-16 Non-coherent UEs which do not support full power transmission and Rel-15 non-coherent </a:t>
            </a:r>
            <a:r>
              <a:rPr lang="en-US" altLang="ja-JP" dirty="0" err="1"/>
              <a:t>Ues</a:t>
            </a:r>
            <a:r>
              <a:rPr lang="en-US" altLang="ja-JP" dirty="0"/>
              <a:t> shall be configured with </a:t>
            </a:r>
            <a:r>
              <a:rPr lang="en-US" altLang="ja-JP" dirty="0" err="1"/>
              <a:t>nrofSRS</a:t>
            </a:r>
            <a:r>
              <a:rPr lang="en-US" altLang="ja-JP" dirty="0"/>
              <a:t>-ports=1.</a:t>
            </a:r>
          </a:p>
          <a:p>
            <a:pPr lvl="1"/>
            <a:r>
              <a:rPr lang="en-US" altLang="ja-JP" dirty="0"/>
              <a:t>Whether further apply optimal TPMI shall be further discussed.</a:t>
            </a:r>
          </a:p>
          <a:p>
            <a:pPr lvl="2"/>
            <a:r>
              <a:rPr lang="en-US" altLang="ja-JP" dirty="0"/>
              <a:t> Companies are encouraged to raise technical clarification on optimal TPMI.</a:t>
            </a:r>
          </a:p>
          <a:p>
            <a:r>
              <a:rPr lang="en-US" altLang="ja-JP" dirty="0"/>
              <a:t>Tentative agreement</a:t>
            </a:r>
          </a:p>
          <a:p>
            <a:pPr lvl="1"/>
            <a:r>
              <a:rPr lang="en-US" altLang="ja-JP" dirty="0"/>
              <a:t>Further clarify the TPMI indication with RAN1 specification in offline</a:t>
            </a:r>
          </a:p>
        </p:txBody>
      </p:sp>
      <p:sp>
        <p:nvSpPr>
          <p:cNvPr id="6" name="RS_Classification_Standard">
            <a:extLst>
              <a:ext uri="{FF2B5EF4-FFF2-40B4-BE49-F238E27FC236}">
                <a16:creationId xmlns:a16="http://schemas.microsoft.com/office/drawing/2014/main" id="{AA6BD8E9-8573-4918-B703-D35A3992DDA5}"/>
              </a:ext>
            </a:extLst>
          </p:cNvPr>
          <p:cNvSpPr txBox="1"/>
          <p:nvPr/>
        </p:nvSpPr>
        <p:spPr>
          <a:xfrm>
            <a:off x="12038047" y="6289521"/>
            <a:ext cx="153953" cy="212879"/>
          </a:xfrm>
          <a:prstGeom prst="rect">
            <a:avLst/>
          </a:prstGeom>
          <a:solidFill>
            <a:srgbClr val="FFFFFF">
              <a:alpha val="0"/>
            </a:srgbClr>
          </a:solidFill>
        </p:spPr>
        <p:txBody>
          <a:bodyPr vert="horz" wrap="none" lIns="76200" tIns="36830" rIns="76200" bIns="36830" rtlCol="0" anchor="ctr">
            <a:spAutoFit/>
          </a:bodyPr>
          <a:lstStyle/>
          <a:p>
            <a:endParaRPr lang="en-US" sz="900" b="1" kern="900" spc="100">
              <a:solidFill>
                <a:srgbClr val="000000"/>
              </a:solidFill>
            </a:endParaRPr>
          </a:p>
        </p:txBody>
      </p:sp>
    </p:spTree>
    <p:custDataLst>
      <p:tags r:id="rId1"/>
    </p:custDataLst>
    <p:extLst>
      <p:ext uri="{BB962C8B-B14F-4D97-AF65-F5344CB8AC3E}">
        <p14:creationId xmlns:p14="http://schemas.microsoft.com/office/powerpoint/2010/main" val="279138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4006A-0C72-4CA1-9B30-A23C2F21C465}"/>
              </a:ext>
            </a:extLst>
          </p:cNvPr>
          <p:cNvSpPr>
            <a:spLocks noGrp="1"/>
          </p:cNvSpPr>
          <p:nvPr>
            <p:ph type="title"/>
          </p:nvPr>
        </p:nvSpPr>
        <p:spPr>
          <a:xfrm>
            <a:off x="838200" y="365125"/>
            <a:ext cx="10515600" cy="686435"/>
          </a:xfrm>
        </p:spPr>
        <p:txBody>
          <a:bodyPr anchor="t">
            <a:normAutofit/>
          </a:bodyPr>
          <a:lstStyle/>
          <a:p>
            <a:r>
              <a:rPr lang="en-US" sz="3100" dirty="0"/>
              <a:t>(</a:t>
            </a:r>
            <a:r>
              <a:rPr lang="en-US" sz="3100" dirty="0" err="1"/>
              <a:t>Obj</a:t>
            </a:r>
            <a:r>
              <a:rPr lang="en-US" sz="3100" dirty="0"/>
              <a:t> 2) </a:t>
            </a:r>
            <a:r>
              <a:rPr lang="en-US" altLang="zh-TW" sz="3100" dirty="0"/>
              <a:t>2-port CSI-RS configuration</a:t>
            </a:r>
            <a:endParaRPr lang="en-US" sz="3100" dirty="0"/>
          </a:p>
        </p:txBody>
      </p:sp>
      <p:sp>
        <p:nvSpPr>
          <p:cNvPr id="3" name="コンテンツ プレースホルダー 2">
            <a:extLst>
              <a:ext uri="{FF2B5EF4-FFF2-40B4-BE49-F238E27FC236}">
                <a16:creationId xmlns:a16="http://schemas.microsoft.com/office/drawing/2014/main" id="{95872A8B-FBB3-4764-BB01-B03FA190DF4A}"/>
              </a:ext>
            </a:extLst>
          </p:cNvPr>
          <p:cNvSpPr>
            <a:spLocks noGrp="1"/>
          </p:cNvSpPr>
          <p:nvPr>
            <p:ph idx="1"/>
          </p:nvPr>
        </p:nvSpPr>
        <p:spPr>
          <a:xfrm>
            <a:off x="838200" y="971550"/>
            <a:ext cx="10515600" cy="5530849"/>
          </a:xfrm>
          <a:noFill/>
        </p:spPr>
        <p:txBody>
          <a:bodyPr>
            <a:normAutofit/>
          </a:bodyPr>
          <a:lstStyle/>
          <a:p>
            <a:r>
              <a:rPr lang="en-US" altLang="ja-JP" dirty="0"/>
              <a:t>NOTE: outcome of Issue 2-1-</a:t>
            </a:r>
            <a:r>
              <a:rPr lang="en-US" altLang="zh-TW" dirty="0"/>
              <a:t>2</a:t>
            </a:r>
            <a:endParaRPr lang="en-US" altLang="ja-JP" dirty="0"/>
          </a:p>
          <a:p>
            <a:r>
              <a:rPr lang="en-US" altLang="ja-JP" dirty="0"/>
              <a:t>Agreement</a:t>
            </a:r>
          </a:p>
          <a:p>
            <a:pPr lvl="1"/>
            <a:r>
              <a:rPr lang="en-US" dirty="0"/>
              <a:t>Further study the feasibility of the potential enhancement solution of 2-port CSI-RS</a:t>
            </a:r>
            <a:endParaRPr lang="en-US" strike="sngStrike" dirty="0"/>
          </a:p>
          <a:p>
            <a:pPr lvl="1"/>
            <a:r>
              <a:rPr lang="en-US" dirty="0"/>
              <a:t>FFS on the 2-port CSI-RS configuration pending on further discussion with following candidate option: </a:t>
            </a:r>
          </a:p>
          <a:p>
            <a:pPr lvl="2"/>
            <a:r>
              <a:rPr lang="en-US" dirty="0"/>
              <a:t>Repetition = ON</a:t>
            </a:r>
          </a:p>
          <a:p>
            <a:pPr lvl="2"/>
            <a:r>
              <a:rPr lang="en-US" dirty="0"/>
              <a:t>Repetition number = 8</a:t>
            </a:r>
          </a:p>
          <a:p>
            <a:r>
              <a:rPr lang="en-US" altLang="ja-JP" dirty="0"/>
              <a:t>Tentative agreement</a:t>
            </a:r>
          </a:p>
          <a:p>
            <a:pPr lvl="1"/>
            <a:r>
              <a:rPr lang="en-US" altLang="zh-CN" dirty="0"/>
              <a:t>[Further study 2 port CSI-RS together with DMRS, PDSCH, SRS mapping to different TE polarization and transmitted simultaneously or sequentially]</a:t>
            </a:r>
            <a:endParaRPr lang="en-US" altLang="zh-TW" dirty="0"/>
          </a:p>
        </p:txBody>
      </p:sp>
    </p:spTree>
    <p:custDataLst>
      <p:tags r:id="rId1"/>
    </p:custDataLst>
    <p:extLst>
      <p:ext uri="{BB962C8B-B14F-4D97-AF65-F5344CB8AC3E}">
        <p14:creationId xmlns:p14="http://schemas.microsoft.com/office/powerpoint/2010/main" val="29160947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1.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1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6B1713-8703-4135-9105-4F53A74A39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EC365F-6544-4944-8183-3873A713FF1C}">
  <ds:schemaRefs>
    <ds:schemaRef ds:uri="http://schemas.microsoft.com/sharepoint/v3/contenttype/forms"/>
  </ds:schemaRefs>
</ds:datastoreItem>
</file>

<file path=customXml/itemProps3.xml><?xml version="1.0" encoding="utf-8"?>
<ds:datastoreItem xmlns:ds="http://schemas.openxmlformats.org/officeDocument/2006/customXml" ds:itemID="{BC82764B-AF50-40AD-B02B-119A6EEE922A}">
  <ds:schemaRefs>
    <ds:schemaRef ds:uri="878f5c59-aec9-459c-acf8-8cf941473193"/>
    <ds:schemaRef ds:uri="http://purl.org/dc/terms/"/>
    <ds:schemaRef ds:uri="http://purl.org/dc/elements/1.1/"/>
    <ds:schemaRef ds:uri="http://www.w3.org/XML/1998/namespace"/>
    <ds:schemaRef ds:uri="http://schemas.microsoft.com/office/2006/metadata/propertie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bdd78157-346c-4767-bfdd-352789a5c5f1"/>
  </ds:schemaRefs>
</ds:datastoreItem>
</file>

<file path=docProps/app.xml><?xml version="1.0" encoding="utf-8"?>
<Properties xmlns="http://schemas.openxmlformats.org/officeDocument/2006/extended-properties" xmlns:vt="http://schemas.openxmlformats.org/officeDocument/2006/docPropsVTypes">
  <TotalTime>120</TotalTime>
  <Words>3087</Words>
  <Application>Microsoft Macintosh PowerPoint</Application>
  <PresentationFormat>Widescreen</PresentationFormat>
  <Paragraphs>447</Paragraphs>
  <Slides>15</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15</vt:i4>
      </vt:variant>
    </vt:vector>
  </HeadingPairs>
  <TitlesOfParts>
    <vt:vector size="25" baseType="lpstr">
      <vt:lpstr>等线</vt:lpstr>
      <vt:lpstr>新細明體</vt:lpstr>
      <vt:lpstr>SimSun</vt:lpstr>
      <vt:lpstr>游ゴシック</vt:lpstr>
      <vt:lpstr>游ゴシック Light</vt:lpstr>
      <vt:lpstr>Arial</vt:lpstr>
      <vt:lpstr>Calibri</vt:lpstr>
      <vt:lpstr>Symbol</vt:lpstr>
      <vt:lpstr>Times New Roman</vt:lpstr>
      <vt:lpstr>Office テーマ</vt:lpstr>
      <vt:lpstr>WF on agreements and remaining issues with FR2 test method enhancements</vt:lpstr>
      <vt:lpstr>Background (1)</vt:lpstr>
      <vt:lpstr>Background (2)</vt:lpstr>
      <vt:lpstr>(Obj 1) Antenna location and rationale of the CFFNF setup</vt:lpstr>
      <vt:lpstr>(Obj 1) CFFNF MU</vt:lpstr>
      <vt:lpstr>(Obj 1) CFFDNF setup</vt:lpstr>
      <vt:lpstr>(Obj 1) CFFDNF MU (EIRP and TRP measurement errors)</vt:lpstr>
      <vt:lpstr>(Obj 2) TPMI method</vt:lpstr>
      <vt:lpstr>(Obj 2) 2-port CSI-RS configuration</vt:lpstr>
      <vt:lpstr>(Obj 2) Transmit signal quality measurement setup</vt:lpstr>
      <vt:lpstr>(Obj 4) ETC</vt:lpstr>
      <vt:lpstr>(Obj 5) Enhancements to reduce test time</vt:lpstr>
      <vt:lpstr>(Obj 6) Band-dependent parameters for the demodulation setup</vt:lpstr>
      <vt:lpstr>TR 38.884 MU annex drafting</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[97e][127]FR2 FWA GTW (Nov. 4)</dc:title>
  <dc:creator>無線 規格</dc:creator>
  <cp:lastModifiedBy>Toliy Ioffe</cp:lastModifiedBy>
  <cp:revision>265</cp:revision>
  <dcterms:created xsi:type="dcterms:W3CDTF">2020-11-04T06:34:52Z</dcterms:created>
  <dcterms:modified xsi:type="dcterms:W3CDTF">2021-04-19T17:19:37Z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0x01010017CD74E91CD4AF408185E1FC416F4AC4</vt:lpwstr>
  </property>
  <property fmtid="{D5CDD505-2E9C-101B-9397-08002B2CF9AE}" pid="3" name="RS_Classification">
    <vt:lpwstr>UNRESTRICTED</vt:lpwstr>
  </property>
  <property fmtid="{D5CDD505-2E9C-101B-9397-08002B2CF9AE}" pid="4" name="RS_ClassificationID">
    <vt:i4>0</vt:i4>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1614909626</vt:lpwstr>
  </property>
</Properties>
</file>