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20"/>
  </p:notesMasterIdLst>
  <p:sldIdLst>
    <p:sldId id="256" r:id="rId5"/>
    <p:sldId id="270" r:id="rId6"/>
    <p:sldId id="275" r:id="rId7"/>
    <p:sldId id="274" r:id="rId8"/>
    <p:sldId id="276" r:id="rId9"/>
    <p:sldId id="277" r:id="rId10"/>
    <p:sldId id="278" r:id="rId11"/>
    <p:sldId id="279" r:id="rId12"/>
    <p:sldId id="289" r:id="rId13"/>
    <p:sldId id="280" r:id="rId14"/>
    <p:sldId id="281" r:id="rId15"/>
    <p:sldId id="286" r:id="rId16"/>
    <p:sldId id="285" r:id="rId17"/>
    <p:sldId id="287" r:id="rId18"/>
    <p:sldId id="273" r:id="rId19"/>
  </p:sldIdLst>
  <p:sldSz cx="12192000" cy="6858000"/>
  <p:notesSz cx="6858000" cy="9144000"/>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 id="2" name="Ruixin Wang (vivo)" initials="RX" lastIdx="5" clrIdx="1">
    <p:extLst>
      <p:ext uri="{19B8F6BF-5375-455C-9EA6-DF929625EA0E}">
        <p15:presenceInfo xmlns:p15="http://schemas.microsoft.com/office/powerpoint/2012/main" userId="Ruixin Wang (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7" autoAdjust="0"/>
    <p:restoredTop sz="71463" autoAdjust="0"/>
  </p:normalViewPr>
  <p:slideViewPr>
    <p:cSldViewPr snapToGrid="0">
      <p:cViewPr varScale="1">
        <p:scale>
          <a:sx n="80" d="100"/>
          <a:sy n="80" d="100"/>
        </p:scale>
        <p:origin x="1878" y="78"/>
      </p:cViewPr>
      <p:guideLst/>
    </p:cSldViewPr>
  </p:slideViewPr>
  <p:notesTextViewPr>
    <p:cViewPr>
      <p:scale>
        <a:sx n="125" d="100"/>
        <a:sy n="125"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2021-04-19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 the SNR simulation assumption seems to be the root cause of the large difference in EIRP measurement error estimation; how can we converge on Option 1 vs Option 2?</a:t>
            </a:r>
          </a:p>
          <a:p>
            <a:endParaRPr lang="es-ES" dirty="0"/>
          </a:p>
          <a:p>
            <a:r>
              <a:rPr lang="es-ES" dirty="0"/>
              <a:t>[</a:t>
            </a:r>
            <a:r>
              <a:rPr lang="en-US" dirty="0"/>
              <a:t>R&amp;S] First option is not realistic from TE point of view. SNR must be simulated for the TE chain.</a:t>
            </a:r>
          </a:p>
          <a:p>
            <a:r>
              <a:rPr lang="en-US" dirty="0"/>
              <a:t>To moderator question, there are 2 sources for the difference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Different assumptions Option 1 and 2, where we think option 1 is not right.</a:t>
            </a:r>
          </a:p>
          <a:p>
            <a:pPr marL="171450" indent="-171450">
              <a:buFontTx/>
              <a:buChar char="-"/>
            </a:pPr>
            <a:r>
              <a:rPr lang="en-US" dirty="0"/>
              <a:t>But also the fact of applying an average of [10] readings to effectively reduce the impact of SNR that was not considered in our simulations.</a:t>
            </a:r>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53243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00B0F0"/>
                </a:solidFill>
              </a:rPr>
              <a:t>[R&amp;S] This is already included in the last bullet.</a:t>
            </a:r>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6</a:t>
            </a:fld>
            <a:endParaRPr lang="en-US"/>
          </a:p>
        </p:txBody>
      </p:sp>
    </p:spTree>
    <p:extLst>
      <p:ext uri="{BB962C8B-B14F-4D97-AF65-F5344CB8AC3E}">
        <p14:creationId xmlns:p14="http://schemas.microsoft.com/office/powerpoint/2010/main" val="400274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a:t>
            </a:r>
          </a:p>
          <a:p>
            <a:pPr marL="228600" indent="-228600">
              <a:buAutoNum type="arabicPeriod"/>
            </a:pPr>
            <a:r>
              <a:rPr lang="en-US" dirty="0"/>
              <a:t>In our understanding, mode-full-power would be declared only by UEs that are capable of complying with UL power requirements with a single port. Therefore these UEs do not need 2Tx configuration, just as mode-2 UEs do not need explicit 2Tx configuration.</a:t>
            </a:r>
          </a:p>
          <a:p>
            <a:pPr marL="228600" indent="-228600">
              <a:buAutoNum type="arabicPeriod"/>
            </a:pPr>
            <a:r>
              <a:rPr lang="en-US" dirty="0"/>
              <a:t>Our understanding is that such a UE should not be configured with a TPMI of either [0 1]' or [1 0]' for MTPL tests, but TPMI = [1] is correct. This can be achieved by specifying </a:t>
            </a:r>
            <a:r>
              <a:rPr lang="en-US" dirty="0" err="1"/>
              <a:t>nrof</a:t>
            </a:r>
            <a:r>
              <a:rPr lang="en-US" dirty="0"/>
              <a:t> </a:t>
            </a:r>
            <a:r>
              <a:rPr lang="en-US" dirty="0" err="1"/>
              <a:t>SRSports</a:t>
            </a:r>
            <a:r>
              <a:rPr lang="en-US" dirty="0"/>
              <a:t>=1. '2-port </a:t>
            </a:r>
            <a:r>
              <a:rPr lang="en-US" dirty="0" err="1"/>
              <a:t>transmissoin</a:t>
            </a:r>
            <a:r>
              <a:rPr lang="en-US" dirty="0"/>
              <a:t>' would allow the TPMI matrices we want to exclude for these UEs</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8</a:t>
            </a:fld>
            <a:endParaRPr lang="en-US"/>
          </a:p>
        </p:txBody>
      </p:sp>
    </p:spTree>
    <p:extLst>
      <p:ext uri="{BB962C8B-B14F-4D97-AF65-F5344CB8AC3E}">
        <p14:creationId xmlns:p14="http://schemas.microsoft.com/office/powerpoint/2010/main" val="312176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t>[R&amp;S] </a:t>
            </a:r>
            <a:r>
              <a:rPr lang="es-ES" sz="1200" dirty="0" err="1"/>
              <a:t>We</a:t>
            </a:r>
            <a:r>
              <a:rPr lang="es-ES" sz="1200" dirty="0"/>
              <a:t> </a:t>
            </a:r>
            <a:r>
              <a:rPr lang="es-ES" sz="1200" dirty="0" err="1"/>
              <a:t>need</a:t>
            </a:r>
            <a:r>
              <a:rPr lang="es-ES" sz="1200" dirty="0"/>
              <a:t> more </a:t>
            </a:r>
            <a:r>
              <a:rPr lang="es-ES" sz="1200" dirty="0" err="1"/>
              <a:t>clarification</a:t>
            </a:r>
            <a:r>
              <a:rPr lang="es-ES" sz="1200" dirty="0"/>
              <a:t> </a:t>
            </a:r>
            <a:r>
              <a:rPr lang="es-ES" sz="1200" dirty="0" err="1"/>
              <a:t>on</a:t>
            </a:r>
            <a:r>
              <a:rPr lang="es-ES" sz="1200" dirty="0"/>
              <a:t> </a:t>
            </a:r>
            <a:r>
              <a:rPr lang="es-ES" sz="1200" dirty="0" err="1"/>
              <a:t>what</a:t>
            </a:r>
            <a:r>
              <a:rPr lang="es-ES" sz="1200" dirty="0"/>
              <a:t> “</a:t>
            </a:r>
            <a:r>
              <a:rPr lang="es-ES" sz="1200" dirty="0" err="1"/>
              <a:t>port</a:t>
            </a:r>
            <a:r>
              <a:rPr lang="es-ES" sz="1200" dirty="0"/>
              <a:t> </a:t>
            </a:r>
            <a:r>
              <a:rPr lang="es-ES" sz="1200" dirty="0" err="1"/>
              <a:t>alignment</a:t>
            </a:r>
            <a:r>
              <a:rPr lang="es-ES" sz="1200" dirty="0"/>
              <a:t>” </a:t>
            </a:r>
            <a:r>
              <a:rPr lang="es-ES" sz="1200" dirty="0" err="1"/>
              <a:t>means</a:t>
            </a:r>
            <a:r>
              <a:rPr lang="es-ES" sz="1200" dirty="0"/>
              <a:t> </a:t>
            </a:r>
            <a:r>
              <a:rPr lang="es-ES" sz="1200" dirty="0" err="1"/>
              <a:t>on</a:t>
            </a:r>
            <a:r>
              <a:rPr lang="es-ES" sz="1200" dirty="0"/>
              <a:t> </a:t>
            </a:r>
            <a:r>
              <a:rPr lang="es-ES" sz="1200" dirty="0" err="1"/>
              <a:t>an</a:t>
            </a:r>
            <a:r>
              <a:rPr lang="es-ES" sz="1200" dirty="0"/>
              <a:t> actual OTA test </a:t>
            </a:r>
            <a:r>
              <a:rPr lang="es-ES" sz="1200" dirty="0" err="1"/>
              <a:t>system</a:t>
            </a:r>
            <a:r>
              <a:rPr lang="es-ES" sz="1200" dirty="0"/>
              <a:t> </a:t>
            </a:r>
            <a:r>
              <a:rPr lang="es-ES" sz="1200" dirty="0" err="1"/>
              <a:t>implementation</a:t>
            </a:r>
            <a:r>
              <a:rPr lang="es-ES" sz="1200" dirty="0"/>
              <a:t>. </a:t>
            </a:r>
            <a:r>
              <a:rPr lang="es-ES" sz="1200" dirty="0" err="1"/>
              <a:t>Therefore</a:t>
            </a:r>
            <a:r>
              <a:rPr lang="es-ES" sz="1200" dirty="0"/>
              <a:t>, </a:t>
            </a:r>
            <a:r>
              <a:rPr lang="es-ES" sz="1200" dirty="0" err="1"/>
              <a:t>we</a:t>
            </a:r>
            <a:r>
              <a:rPr lang="es-ES" sz="1200" dirty="0"/>
              <a:t> </a:t>
            </a:r>
            <a:r>
              <a:rPr lang="es-ES" sz="1200" dirty="0" err="1"/>
              <a:t>cannot</a:t>
            </a:r>
            <a:r>
              <a:rPr lang="es-ES" sz="1200" dirty="0"/>
              <a:t> </a:t>
            </a:r>
            <a:r>
              <a:rPr lang="es-ES" sz="1200" dirty="0" err="1"/>
              <a:t>agree</a:t>
            </a:r>
            <a:r>
              <a:rPr lang="es-ES" sz="1200" dirty="0"/>
              <a:t> </a:t>
            </a:r>
            <a:r>
              <a:rPr lang="es-ES" sz="1200" dirty="0" err="1"/>
              <a:t>yet</a:t>
            </a:r>
            <a:r>
              <a:rPr lang="es-ES" sz="1200" dirty="0"/>
              <a:t> to </a:t>
            </a:r>
            <a:r>
              <a:rPr lang="es-ES" sz="1200" dirty="0" err="1"/>
              <a:t>this</a:t>
            </a:r>
            <a:r>
              <a:rPr lang="es-ES" sz="1200" dirty="0"/>
              <a:t> </a:t>
            </a:r>
            <a:r>
              <a:rPr lang="es-ES" sz="1200" dirty="0" err="1"/>
              <a:t>definition</a:t>
            </a:r>
            <a:r>
              <a:rPr lang="es-ES" sz="1200" dirty="0"/>
              <a:t>.</a:t>
            </a:r>
            <a:endParaRPr lang="en-US" sz="1200"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69477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t>
            </a:r>
          </a:p>
          <a:p>
            <a:pPr marL="228600" indent="-228600">
              <a:buAutoNum type="arabicPeriod"/>
            </a:pPr>
            <a:r>
              <a:rPr lang="en-US" dirty="0"/>
              <a:t>propose to remove “There is no inter-layer interference for 1L , no need to enhance 1L EVM measurement setup” with the following comment: This added statement has been removed because it is incorrect. 1L demodulation by a </a:t>
            </a:r>
            <a:r>
              <a:rPr lang="en-US" dirty="0" err="1"/>
              <a:t>leagcy</a:t>
            </a:r>
            <a:r>
              <a:rPr lang="en-US" dirty="0"/>
              <a:t> TE is a problem when UE uses frequency diversity in addition to pol. diversity, even for single layer. This is the main motivation for this TE enhancement. See R4-2011457 and its references. If 'no need to </a:t>
            </a:r>
            <a:r>
              <a:rPr lang="en-US" dirty="0" err="1"/>
              <a:t>enhcance</a:t>
            </a:r>
            <a:r>
              <a:rPr lang="en-US" dirty="0"/>
              <a:t> 1L' were true, this entire enhancement of the TE would be unnecessary.</a:t>
            </a:r>
          </a:p>
          <a:p>
            <a:pPr marL="228600" indent="-228600">
              <a:buAutoNum type="arabicPeriod"/>
            </a:pPr>
            <a:r>
              <a:rPr lang="en-US" dirty="0"/>
              <a:t>propose to remove “Whether TE is mandated to implemented with ‘ZF’ for FR2 EVM measurement” with the following comment: This added statement has been removed because there is never an implementation detail mandate in RAN4, and that understanding applies to TE also</a:t>
            </a:r>
          </a:p>
          <a:p>
            <a:pPr marL="228600" indent="-228600">
              <a:buAutoNum type="arabicPeriod"/>
            </a:pPr>
            <a:r>
              <a:rPr lang="en-US" dirty="0"/>
              <a:t>A single set up that works for all test cases would be optimal, but we would like to postpone the decision to down-scope until after review of company contributions providing further analysis on the subject. (next agreement)</a:t>
            </a:r>
          </a:p>
          <a:p>
            <a:pPr marL="228600" indent="-228600">
              <a:buAutoNum type="arabicPeriod"/>
            </a:pPr>
            <a:r>
              <a:rPr lang="en-US" dirty="0"/>
              <a:t>Invertibility is a </a:t>
            </a:r>
            <a:r>
              <a:rPr lang="en-US" dirty="0" err="1"/>
              <a:t>qustion</a:t>
            </a:r>
            <a:r>
              <a:rPr lang="en-US" dirty="0"/>
              <a:t> associated with one of the schemes, but a noisier channel estimate is the corresponding problem with the other scheme. Both problems will benefit from further consideration.</a:t>
            </a:r>
          </a:p>
          <a:p>
            <a:endParaRPr lang="en-US" dirty="0"/>
          </a:p>
          <a:p>
            <a:r>
              <a:rPr lang="en-US" dirty="0" err="1"/>
              <a:t>Huawei,HiSilicon</a:t>
            </a:r>
            <a:r>
              <a:rPr lang="en-US" dirty="0"/>
              <a:t>:</a:t>
            </a:r>
            <a:r>
              <a:rPr lang="en-US" baseline="0" dirty="0"/>
              <a:t> it is suggested to removed this slide</a:t>
            </a:r>
            <a:endParaRPr lang="en-US" dirty="0"/>
          </a:p>
          <a:p>
            <a:r>
              <a:rPr lang="en-US" dirty="0"/>
              <a:t>This slide includes 2 solutions on EVM setup enhancement, which are provided with detail TE architecture, and many test cases are included, e.g. IBE, carrier leakage, EVM, meanwhile many scenarios are also included. It even suggest to specifically</a:t>
            </a:r>
            <a:r>
              <a:rPr lang="en-US" baseline="0" dirty="0"/>
              <a:t> use LSE on channel estimation and </a:t>
            </a:r>
            <a:r>
              <a:rPr lang="en-US" baseline="0" dirty="0" err="1"/>
              <a:t>and</a:t>
            </a:r>
            <a:r>
              <a:rPr lang="en-US" baseline="0" dirty="0"/>
              <a:t> ZF to recover the signal. </a:t>
            </a:r>
            <a:r>
              <a:rPr lang="en-US" dirty="0"/>
              <a:t>Companies may need time to digest on so many aspects and details.</a:t>
            </a:r>
          </a:p>
          <a:p>
            <a:endParaRPr lang="es-ES" dirty="0"/>
          </a:p>
          <a:p>
            <a:r>
              <a:rPr lang="es-ES" dirty="0"/>
              <a:t>[</a:t>
            </a:r>
            <a:r>
              <a:rPr lang="en-US" dirty="0"/>
              <a:t>R&amp;S] To Huawei, we don’t agree to remove this slide. ZF receiver was already agreed last time and it is included in the latest version of the TR.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To </a:t>
            </a:r>
            <a:r>
              <a:rPr lang="es-ES" dirty="0" err="1"/>
              <a:t>the</a:t>
            </a:r>
            <a:r>
              <a:rPr lang="es-ES" dirty="0"/>
              <a:t> “2L and 1L </a:t>
            </a:r>
            <a:r>
              <a:rPr lang="es-ES" dirty="0" err="1"/>
              <a:t>setups</a:t>
            </a:r>
            <a:r>
              <a:rPr lang="es-ES" dirty="0"/>
              <a:t>” as a </a:t>
            </a:r>
            <a:r>
              <a:rPr lang="es-ES" dirty="0" err="1"/>
              <a:t>package</a:t>
            </a:r>
            <a:r>
              <a:rPr lang="es-ES" dirty="0"/>
              <a:t>, </a:t>
            </a:r>
            <a:r>
              <a:rPr lang="es-ES" dirty="0" err="1"/>
              <a:t>we</a:t>
            </a:r>
            <a:r>
              <a:rPr lang="es-ES" dirty="0"/>
              <a:t> </a:t>
            </a:r>
            <a:r>
              <a:rPr lang="es-ES" dirty="0" err="1"/>
              <a:t>agree</a:t>
            </a:r>
            <a:r>
              <a:rPr lang="es-ES" dirty="0"/>
              <a:t> </a:t>
            </a:r>
            <a:r>
              <a:rPr lang="es-ES" dirty="0" err="1"/>
              <a:t>with</a:t>
            </a:r>
            <a:r>
              <a:rPr lang="es-ES" dirty="0"/>
              <a:t> Qualcomm </a:t>
            </a:r>
            <a:r>
              <a:rPr lang="es-ES" dirty="0" err="1"/>
              <a:t>that</a:t>
            </a:r>
            <a:r>
              <a:rPr lang="es-ES" dirty="0"/>
              <a:t> </a:t>
            </a:r>
            <a:r>
              <a:rPr lang="es-ES" dirty="0" err="1"/>
              <a:t>the</a:t>
            </a:r>
            <a:r>
              <a:rPr lang="es-ES" dirty="0"/>
              <a:t> 1L </a:t>
            </a:r>
            <a:r>
              <a:rPr lang="es-ES" dirty="0" err="1"/>
              <a:t>is</a:t>
            </a:r>
            <a:r>
              <a:rPr lang="es-ES" dirty="0"/>
              <a:t> </a:t>
            </a:r>
            <a:r>
              <a:rPr lang="es-ES" dirty="0" err="1"/>
              <a:t>related</a:t>
            </a:r>
            <a:r>
              <a:rPr lang="es-ES" dirty="0"/>
              <a:t> to </a:t>
            </a:r>
            <a:r>
              <a:rPr lang="es-ES" dirty="0" err="1"/>
              <a:t>Tx</a:t>
            </a:r>
            <a:r>
              <a:rPr lang="es-ES" dirty="0"/>
              <a:t> </a:t>
            </a:r>
            <a:r>
              <a:rPr lang="es-ES" dirty="0" err="1"/>
              <a:t>Diversity</a:t>
            </a:r>
            <a:r>
              <a:rPr lang="es-ES" dirty="0"/>
              <a:t>, and </a:t>
            </a:r>
            <a:r>
              <a:rPr lang="es-ES" dirty="0" err="1"/>
              <a:t>we</a:t>
            </a:r>
            <a:r>
              <a:rPr lang="es-ES" dirty="0"/>
              <a:t> </a:t>
            </a:r>
            <a:r>
              <a:rPr lang="es-ES" dirty="0" err="1"/>
              <a:t>haven’t</a:t>
            </a:r>
            <a:r>
              <a:rPr lang="es-ES" dirty="0"/>
              <a:t> </a:t>
            </a:r>
            <a:r>
              <a:rPr lang="es-ES" dirty="0" err="1"/>
              <a:t>seen</a:t>
            </a:r>
            <a:r>
              <a:rPr lang="es-ES" dirty="0"/>
              <a:t> </a:t>
            </a:r>
            <a:r>
              <a:rPr lang="es-ES" dirty="0" err="1"/>
              <a:t>reasons</a:t>
            </a:r>
            <a:r>
              <a:rPr lang="es-ES" dirty="0"/>
              <a:t> to </a:t>
            </a:r>
            <a:r>
              <a:rPr lang="es-ES" dirty="0" err="1"/>
              <a:t>treat</a:t>
            </a:r>
            <a:r>
              <a:rPr lang="es-ES" dirty="0"/>
              <a:t> </a:t>
            </a:r>
            <a:r>
              <a:rPr lang="es-ES" dirty="0" err="1"/>
              <a:t>both</a:t>
            </a:r>
            <a:r>
              <a:rPr lang="es-ES" dirty="0"/>
              <a:t> cases </a:t>
            </a:r>
            <a:r>
              <a:rPr lang="es-ES" dirty="0" err="1"/>
              <a:t>with</a:t>
            </a:r>
            <a:r>
              <a:rPr lang="es-ES" dirty="0"/>
              <a:t> </a:t>
            </a:r>
            <a:r>
              <a:rPr lang="es-ES" dirty="0" err="1"/>
              <a:t>different</a:t>
            </a:r>
            <a:r>
              <a:rPr lang="es-ES" dirty="0"/>
              <a:t> </a:t>
            </a:r>
            <a:r>
              <a:rPr lang="es-ES" dirty="0" err="1"/>
              <a:t>implementations</a:t>
            </a:r>
            <a:r>
              <a:rPr lang="es-E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Regarding</a:t>
            </a:r>
            <a:r>
              <a:rPr lang="es-ES" dirty="0"/>
              <a:t> </a:t>
            </a:r>
            <a:r>
              <a:rPr lang="es-ES" dirty="0" err="1"/>
              <a:t>the</a:t>
            </a:r>
            <a:r>
              <a:rPr lang="es-ES" dirty="0"/>
              <a:t> </a:t>
            </a:r>
            <a:r>
              <a:rPr lang="es-ES" dirty="0" err="1"/>
              <a:t>bullet</a:t>
            </a:r>
            <a:r>
              <a:rPr lang="es-ES" dirty="0"/>
              <a:t> </a:t>
            </a:r>
            <a:r>
              <a:rPr lang="es-ES" dirty="0" err="1"/>
              <a:t>about</a:t>
            </a:r>
            <a:r>
              <a:rPr lang="es-ES" dirty="0"/>
              <a:t> </a:t>
            </a:r>
            <a:r>
              <a:rPr lang="es-ES" dirty="0" err="1"/>
              <a:t>polarization</a:t>
            </a:r>
            <a:r>
              <a:rPr lang="es-ES" dirty="0"/>
              <a:t> </a:t>
            </a:r>
            <a:r>
              <a:rPr lang="es-ES" dirty="0" err="1"/>
              <a:t>scan</a:t>
            </a:r>
            <a:r>
              <a:rPr lang="es-ES" dirty="0"/>
              <a:t>, t</a:t>
            </a:r>
            <a:r>
              <a:rPr lang="en-US" altLang="ja-JP" dirty="0">
                <a:solidFill>
                  <a:srgbClr val="00B0F0"/>
                </a:solidFill>
              </a:rPr>
              <a:t>here is already a solution in place in RAN5 specification (i.e. disabling pol diversity), so there is no need for an interim solution until TE MIMO receiver is available.</a:t>
            </a:r>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vivo: </a:t>
            </a:r>
          </a:p>
          <a:p>
            <a:pPr marL="228600" indent="-228600">
              <a:buAutoNum type="arabicPeriod"/>
            </a:pPr>
            <a:r>
              <a:rPr lang="en-US" altLang="zh-CN" dirty="0"/>
              <a:t>even the basic RF NTC test for n262 has not been confirmed yet in this SI, how do we confirm the ETC for this band?</a:t>
            </a:r>
          </a:p>
          <a:p>
            <a:pPr marL="228600" indent="-228600">
              <a:buAutoNum type="arabicPeriod"/>
            </a:pPr>
            <a:r>
              <a:rPr lang="en-US" altLang="zh-CN" dirty="0"/>
              <a:t>remove ” FFS whether max difference of path loss between the NTC and ETC environment should be taken into account in the ETC MU” with the following comment: path loss will be compensated, this can be removed</a:t>
            </a:r>
            <a:endParaRPr lang="zh-CN" altLang="en-US" dirty="0"/>
          </a:p>
          <a:p>
            <a:endParaRPr lang="en-US" altLang="zh-CN" dirty="0"/>
          </a:p>
        </p:txBody>
      </p:sp>
      <p:sp>
        <p:nvSpPr>
          <p:cNvPr id="4" name="灯片编号占位符 3"/>
          <p:cNvSpPr>
            <a:spLocks noGrp="1"/>
          </p:cNvSpPr>
          <p:nvPr>
            <p:ph type="sldNum" sz="quarter" idx="10"/>
          </p:nvPr>
        </p:nvSpPr>
        <p:spPr/>
        <p:txBody>
          <a:bodyPr/>
          <a:lstStyle/>
          <a:p>
            <a:fld id="{E7ED8C2C-B190-48CE-9ACC-5550FD6E68F8}" type="slidenum">
              <a:rPr lang="en-US" smtClean="0"/>
              <a:t>11</a:t>
            </a:fld>
            <a:endParaRPr lang="en-US"/>
          </a:p>
        </p:txBody>
      </p:sp>
    </p:spTree>
    <p:extLst>
      <p:ext uri="{BB962C8B-B14F-4D97-AF65-F5344CB8AC3E}">
        <p14:creationId xmlns:p14="http://schemas.microsoft.com/office/powerpoint/2010/main" val="1708288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vivo:</a:t>
            </a:r>
          </a:p>
          <a:p>
            <a:pPr marL="228600" indent="-228600">
              <a:buAutoNum type="arabicPeriod"/>
            </a:pPr>
            <a:r>
              <a:rPr lang="en-US" dirty="0"/>
              <a:t>we think that the measurement grids is RAN4 task, follow the similar way with TR38.810</a:t>
            </a:r>
          </a:p>
          <a:p>
            <a:pPr marL="228600" indent="-228600">
              <a:buAutoNum type="arabicPeriod"/>
            </a:pPr>
            <a:r>
              <a:rPr lang="en-US" dirty="0"/>
              <a:t>given the accuracy of RSRP, RAN4 should discuss whether new MU element is needed. compared with EIS-based test procedure</a:t>
            </a:r>
          </a:p>
          <a:p>
            <a:r>
              <a:rPr lang="en-US" dirty="0"/>
              <a:t>Qualcomm: This optimization can apply to all EIRP tests, even for UEs that use </a:t>
            </a:r>
            <a:r>
              <a:rPr lang="en-US" dirty="0" err="1"/>
              <a:t>ULFPTx</a:t>
            </a:r>
            <a:r>
              <a:rPr lang="en-US" dirty="0"/>
              <a:t> Mode2 or Mode 'full power'. </a:t>
            </a:r>
            <a:r>
              <a:rPr lang="en-US" dirty="0" err="1"/>
              <a:t>Jt</a:t>
            </a:r>
            <a:r>
              <a:rPr lang="en-US" dirty="0"/>
              <a:t> is not necessary to limit to cases listed in original proposal.</a:t>
            </a:r>
          </a:p>
          <a:p>
            <a:endParaRPr lang="es-ES" dirty="0"/>
          </a:p>
          <a:p>
            <a:r>
              <a:rPr lang="es-ES" dirty="0"/>
              <a:t>[</a:t>
            </a:r>
            <a:r>
              <a:rPr lang="en-US" dirty="0"/>
              <a:t>R&amp;S] We provided further comments on the discussion summary.</a:t>
            </a:r>
          </a:p>
        </p:txBody>
      </p:sp>
      <p:sp>
        <p:nvSpPr>
          <p:cNvPr id="4" name="Slide Number Placeholder 3"/>
          <p:cNvSpPr>
            <a:spLocks noGrp="1"/>
          </p:cNvSpPr>
          <p:nvPr>
            <p:ph type="sldNum" sz="quarter" idx="5"/>
          </p:nvPr>
        </p:nvSpPr>
        <p:spPr/>
        <p:txBody>
          <a:bodyPr/>
          <a:lstStyle/>
          <a:p>
            <a:fld id="{E7ED8C2C-B190-48CE-9ACC-5550FD6E68F8}" type="slidenum">
              <a:rPr lang="en-US" smtClean="0"/>
              <a:t>12</a:t>
            </a:fld>
            <a:endParaRPr lang="en-US"/>
          </a:p>
        </p:txBody>
      </p:sp>
    </p:spTree>
    <p:extLst>
      <p:ext uri="{BB962C8B-B14F-4D97-AF65-F5344CB8AC3E}">
        <p14:creationId xmlns:p14="http://schemas.microsoft.com/office/powerpoint/2010/main" val="169902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6.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11" name="RS_Classification_Standard">
            <a:extLst>
              <a:ext uri="{FF2B5EF4-FFF2-40B4-BE49-F238E27FC236}">
                <a16:creationId xmlns:a16="http://schemas.microsoft.com/office/drawing/2014/main" id="{2473141A-1B90-4FA6-A674-592EBCFB019B}"/>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EVM </a:t>
            </a:r>
            <a:r>
              <a:rPr lang="en-US" sz="3200" dirty="0">
                <a:solidFill>
                  <a:srgbClr val="0000FF"/>
                </a:solidFill>
              </a:rPr>
              <a:t>and </a:t>
            </a:r>
            <a:r>
              <a:rPr lang="en-US" altLang="ja-JP" sz="3200" dirty="0">
                <a:solidFill>
                  <a:srgbClr val="0000FF"/>
                </a:solidFill>
              </a:rPr>
              <a:t>spectrum flatness </a:t>
            </a:r>
            <a:r>
              <a:rPr lang="en-US" sz="3100" dirty="0"/>
              <a:t>measurement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2-2-1, 2-2-2</a:t>
            </a:r>
          </a:p>
          <a:p>
            <a:r>
              <a:rPr lang="en-US" altLang="ja-JP" dirty="0"/>
              <a:t>Tentative agreement</a:t>
            </a:r>
          </a:p>
          <a:p>
            <a:pPr lvl="1"/>
            <a:r>
              <a:rPr lang="en-US" dirty="0">
                <a:solidFill>
                  <a:srgbClr val="0000FF"/>
                </a:solidFill>
              </a:rPr>
              <a:t>RAN4 shall specify solution(s) for EVM and </a:t>
            </a:r>
            <a:r>
              <a:rPr lang="en-US" altLang="ja-JP" dirty="0">
                <a:solidFill>
                  <a:srgbClr val="0000FF"/>
                </a:solidFill>
              </a:rPr>
              <a:t>spectrum flatness test </a:t>
            </a:r>
            <a:r>
              <a:rPr lang="en-US" dirty="0">
                <a:solidFill>
                  <a:srgbClr val="0000FF"/>
                </a:solidFill>
              </a:rPr>
              <a:t>issue due to polarization basis mismatch</a:t>
            </a:r>
          </a:p>
          <a:p>
            <a:pPr lvl="1"/>
            <a:r>
              <a:rPr lang="en-US" dirty="0">
                <a:solidFill>
                  <a:srgbClr val="0000FF"/>
                </a:solidFill>
              </a:rPr>
              <a:t>RAN4 shall send LS to RAN5 to notify the EVM issue and the agreed solution(s) for corresponding alignment in the end</a:t>
            </a:r>
          </a:p>
          <a:p>
            <a:pPr lvl="1"/>
            <a:r>
              <a:rPr lang="en-US" altLang="ja-JP" strike="sngStrike" dirty="0">
                <a:solidFill>
                  <a:srgbClr val="00B0F0"/>
                </a:solidFill>
              </a:rPr>
              <a:t>FFS </a:t>
            </a:r>
            <a:r>
              <a:rPr lang="en-US" altLang="ja-JP" dirty="0"/>
              <a:t>2L and 1L setups should be agreed as a package</a:t>
            </a:r>
          </a:p>
          <a:p>
            <a:pPr lvl="1"/>
            <a:r>
              <a:rPr lang="en-US" altLang="ja-JP" dirty="0"/>
              <a:t>The study item outcome will capture 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2"/>
            <a:r>
              <a:rPr lang="en-US" altLang="ja-JP" dirty="0"/>
              <a:t>Potential differences in calculated EVM of both proposed schemes</a:t>
            </a:r>
          </a:p>
          <a:p>
            <a:pPr lvl="1"/>
            <a:r>
              <a:rPr lang="en-US" altLang="ja-JP" strike="sngStrike" dirty="0">
                <a:solidFill>
                  <a:srgbClr val="00B0F0"/>
                </a:solidFill>
              </a:rPr>
              <a:t>Whether different polarization angles shall be used in the EVM and spectrum flatness tests is FFS</a:t>
            </a:r>
          </a:p>
          <a:p>
            <a:pPr lvl="2"/>
            <a:r>
              <a:rPr lang="en-US" altLang="ja-JP" strike="sngStrike" dirty="0">
                <a:solidFill>
                  <a:srgbClr val="00B0F0"/>
                </a:solidFill>
              </a:rPr>
              <a:t>A potential rationale is to avoid test results being impacted by polarization basis mismatch before new MIMO demodulation scheme is applied to address the polarization basis mismatch issue.</a:t>
            </a:r>
          </a:p>
          <a:p>
            <a:pPr lvl="1"/>
            <a:r>
              <a:rPr lang="en-US" altLang="ja-JP" dirty="0"/>
              <a:t>TP drafting: it is proposed to postpone the TP related to this setup until the next meeting, with the understanding that companies will seek ways to converge on the above aspects in the interim</a:t>
            </a:r>
          </a:p>
        </p:txBody>
      </p:sp>
      <p:grpSp>
        <p:nvGrpSpPr>
          <p:cNvPr id="6" name="组合 5"/>
          <p:cNvGrpSpPr/>
          <p:nvPr/>
        </p:nvGrpSpPr>
        <p:grpSpPr>
          <a:xfrm rot="18957118">
            <a:off x="4136579" y="2994398"/>
            <a:ext cx="5843420" cy="629455"/>
            <a:chOff x="6559420" y="634482"/>
            <a:chExt cx="4320074" cy="629455"/>
          </a:xfrm>
          <a:solidFill>
            <a:srgbClr val="7030A0"/>
          </a:solidFill>
        </p:grpSpPr>
        <p:sp>
          <p:nvSpPr>
            <p:cNvPr id="7" name="矩形 6"/>
            <p:cNvSpPr/>
            <p:nvPr/>
          </p:nvSpPr>
          <p:spPr>
            <a:xfrm>
              <a:off x="6559420" y="634482"/>
              <a:ext cx="4320074" cy="606489"/>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文本框 7"/>
            <p:cNvSpPr txBox="1"/>
            <p:nvPr/>
          </p:nvSpPr>
          <p:spPr>
            <a:xfrm>
              <a:off x="6643395" y="679162"/>
              <a:ext cx="4152123" cy="584775"/>
            </a:xfrm>
            <a:prstGeom prst="rect">
              <a:avLst/>
            </a:prstGeom>
            <a:grpFill/>
          </p:spPr>
          <p:txBody>
            <a:bodyPr wrap="square" rtlCol="0">
              <a:spAutoFit/>
            </a:bodyPr>
            <a:lstStyle/>
            <a:p>
              <a:pPr algn="ctr"/>
              <a:r>
                <a:rPr lang="en-US" altLang="zh-CN" sz="3200" b="1" dirty="0">
                  <a:solidFill>
                    <a:schemeClr val="bg1"/>
                  </a:solidFill>
                </a:rPr>
                <a:t>Removed </a:t>
              </a:r>
              <a:endParaRPr lang="zh-CN" altLang="en-US" sz="3200" b="1" dirty="0">
                <a:solidFill>
                  <a:schemeClr val="bg1"/>
                </a:solidFill>
              </a:endParaRPr>
            </a:p>
          </p:txBody>
        </p:sp>
      </p:grpSp>
      <p:sp>
        <p:nvSpPr>
          <p:cNvPr id="9" name="RS_Classification_Standard">
            <a:extLst>
              <a:ext uri="{FF2B5EF4-FFF2-40B4-BE49-F238E27FC236}">
                <a16:creationId xmlns:a16="http://schemas.microsoft.com/office/drawing/2014/main" id="{EB3CE545-9B91-4907-9348-8B8F6C5E1CC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20435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Tentative 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 TT or core requirement relaxation</a:t>
            </a:r>
          </a:p>
        </p:txBody>
      </p:sp>
      <p:sp>
        <p:nvSpPr>
          <p:cNvPr id="6" name="RS_Classification_Standard">
            <a:extLst>
              <a:ext uri="{FF2B5EF4-FFF2-40B4-BE49-F238E27FC236}">
                <a16:creationId xmlns:a16="http://schemas.microsoft.com/office/drawing/2014/main" id="{DCBCDB5D-7B04-429E-AA57-BA95D1E5E6CF}"/>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85000" lnSpcReduction="20000"/>
          </a:bodyPr>
          <a:lstStyle/>
          <a:p>
            <a:r>
              <a:rPr lang="en-US" altLang="ja-JP" dirty="0"/>
              <a:t>NOTE: outcome of Issues 5-1-1, 5-1-2, 5-1-3, and 5-1-4</a:t>
            </a:r>
          </a:p>
          <a:p>
            <a:r>
              <a:rPr lang="en-US" altLang="ja-JP" dirty="0"/>
              <a:t>Tentative agreement</a:t>
            </a:r>
          </a:p>
          <a:p>
            <a:pPr lvl="1"/>
            <a:r>
              <a:rPr lang="en-US" altLang="ja-JP" dirty="0"/>
              <a:t>New measurement grid</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2"/>
            <a:r>
              <a:rPr lang="en-US" altLang="ja-JP" dirty="0"/>
              <a:t>The spherical coverage and TRP measurement grid based on 4x2 antenna array should also be defined in this SI. The analysis of reduced test time could be captured as the outcome in TR38.884.</a:t>
            </a:r>
          </a:p>
          <a:p>
            <a:pPr lvl="1"/>
            <a:r>
              <a:rPr lang="en-US" altLang="ja-JP" dirty="0"/>
              <a:t>RSRP(B) based RX beam peak search</a:t>
            </a:r>
          </a:p>
          <a:p>
            <a:pPr lvl="2"/>
            <a:r>
              <a:rPr lang="en-US" altLang="ja-JP" dirty="0"/>
              <a:t>RAN4 should confirm that RSRP is available to find the beam peak direction</a:t>
            </a:r>
          </a:p>
          <a:p>
            <a:pPr lvl="2"/>
            <a:r>
              <a:rPr lang="en-US" altLang="ja-JP" dirty="0"/>
              <a:t>Further discuss RSRP or RSRP&amp;EIS based beam peak searching procedure</a:t>
            </a:r>
          </a:p>
          <a:p>
            <a:pPr lvl="3"/>
            <a:r>
              <a:rPr lang="en-US" altLang="ja-JP" dirty="0"/>
              <a:t>If RSRP is selected, further discuss whether an additional MU element is needed.</a:t>
            </a:r>
          </a:p>
          <a:p>
            <a:pPr lvl="2"/>
            <a:r>
              <a:rPr lang="en-US" altLang="ja-JP" dirty="0"/>
              <a:t>Whether the test procedure of Rx beam peak search based on RSRPB for demodulation and CSI testing can be applicable is FFS</a:t>
            </a:r>
          </a:p>
          <a:p>
            <a:pPr lvl="1"/>
            <a:r>
              <a:rPr lang="en-US" altLang="ja-JP" dirty="0"/>
              <a:t>Single </a:t>
            </a:r>
            <a:r>
              <a:rPr lang="en-US" altLang="ja-JP" dirty="0" err="1"/>
              <a:t>Pol</a:t>
            </a:r>
            <a:r>
              <a:rPr lang="en-US" altLang="ja-JP" baseline="-25000" dirty="0" err="1"/>
              <a:t>link</a:t>
            </a:r>
            <a:endParaRPr lang="en-US" altLang="ja-JP" baseline="-25000" dirty="0"/>
          </a:p>
          <a:p>
            <a:pPr lvl="2"/>
            <a:r>
              <a:rPr lang="en-US" altLang="ja-JP" dirty="0"/>
              <a:t>For EIRP test, whether single </a:t>
            </a:r>
            <a:r>
              <a:rPr lang="en-US" altLang="ja-JP" dirty="0" err="1"/>
              <a:t>Pol</a:t>
            </a:r>
            <a:r>
              <a:rPr lang="en-US" altLang="ja-JP" baseline="-25000" dirty="0" err="1"/>
              <a:t>link</a:t>
            </a:r>
            <a:r>
              <a:rPr lang="en-US" altLang="ja-JP" dirty="0"/>
              <a:t> is randomly selected (from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r>
              <a:rPr lang="en-US" altLang="ja-JP" dirty="0"/>
              <a:t>) or test under 2 link directions, depends on UE declaration</a:t>
            </a:r>
          </a:p>
          <a:p>
            <a:pPr lvl="1"/>
            <a:r>
              <a:rPr lang="en-US" altLang="ja-JP" dirty="0"/>
              <a:t>Agree that the Fast Spherical Coverage Method can be introduced</a:t>
            </a:r>
          </a:p>
          <a:p>
            <a:pPr lvl="2"/>
            <a:r>
              <a:rPr lang="en-US" altLang="ja-JP" dirty="0"/>
              <a:t>Keep the maximum elevation of </a:t>
            </a:r>
            <a:r>
              <a:rPr lang="en-US" altLang="ja-JP" dirty="0">
                <a:solidFill>
                  <a:srgbClr val="00B0F0"/>
                </a:solidFill>
              </a:rPr>
              <a:t>[</a:t>
            </a:r>
            <a:r>
              <a:rPr lang="en-US" altLang="ja-JP" dirty="0"/>
              <a:t>90</a:t>
            </a:r>
            <a:r>
              <a:rPr lang="en-US" altLang="ja-JP" dirty="0">
                <a:solidFill>
                  <a:srgbClr val="00B0F0"/>
                </a:solidFill>
              </a:rPr>
              <a:t>]</a:t>
            </a:r>
            <a:r>
              <a:rPr lang="en-US" altLang="ja-JP" baseline="30000" dirty="0"/>
              <a:t>o</a:t>
            </a:r>
            <a:r>
              <a:rPr lang="en-US" altLang="ja-JP" dirty="0"/>
              <a:t> </a:t>
            </a:r>
            <a:r>
              <a:rPr lang="en-US" altLang="ja-JP" strike="sngStrike" dirty="0">
                <a:solidFill>
                  <a:srgbClr val="00B0F0"/>
                </a:solidFill>
              </a:rPr>
              <a:t>for DUT Orientation 1</a:t>
            </a:r>
          </a:p>
          <a:p>
            <a:pPr lvl="2"/>
            <a:r>
              <a:rPr lang="en-US" altLang="ja-JP" dirty="0">
                <a:solidFill>
                  <a:srgbClr val="00B0F0"/>
                </a:solidFill>
              </a:rPr>
              <a:t>Further discuss the technical implication of extending the scan range up to 112.5º.</a:t>
            </a:r>
            <a:endParaRPr lang="en-US" altLang="ja-JP" dirty="0"/>
          </a:p>
        </p:txBody>
      </p:sp>
      <p:sp>
        <p:nvSpPr>
          <p:cNvPr id="6" name="RS_Classification_Standard">
            <a:extLst>
              <a:ext uri="{FF2B5EF4-FFF2-40B4-BE49-F238E27FC236}">
                <a16:creationId xmlns:a16="http://schemas.microsoft.com/office/drawing/2014/main" id="{B20A3424-7CC9-4F0D-89A1-6FF62638A2B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Tentative 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01337984-4BE5-43E2-A42D-AFAD50342D8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TR 38.884 MU annex drafting</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A dedicated sub-agenda item for MU analysis and text proposals discussion is helpful to finalize all the MU related work next meeting.</a:t>
            </a:r>
          </a:p>
          <a:p>
            <a:r>
              <a:rPr lang="en-US" altLang="ja-JP" dirty="0"/>
              <a:t>The MU assessment is related to all the objectives </a:t>
            </a:r>
          </a:p>
        </p:txBody>
      </p:sp>
      <p:sp>
        <p:nvSpPr>
          <p:cNvPr id="6" name="RS_Classification_Standard">
            <a:extLst>
              <a:ext uri="{FF2B5EF4-FFF2-40B4-BE49-F238E27FC236}">
                <a16:creationId xmlns:a16="http://schemas.microsoft.com/office/drawing/2014/main" id="{A06FEC81-F231-4F72-91FB-C4E0353B73F6}"/>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95573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graphicFrame>
        <p:nvGraphicFramePr>
          <p:cNvPr id="5" name="Table 4">
            <a:extLst>
              <a:ext uri="{FF2B5EF4-FFF2-40B4-BE49-F238E27FC236}">
                <a16:creationId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82323"/>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val="1501110197"/>
                    </a:ext>
                  </a:extLst>
                </a:gridCol>
                <a:gridCol w="1161098">
                  <a:extLst>
                    <a:ext uri="{9D8B030D-6E8A-4147-A177-3AD203B41FA5}">
                      <a16:colId xmlns:a16="http://schemas.microsoft.com/office/drawing/2014/main" val="3047177778"/>
                    </a:ext>
                  </a:extLst>
                </a:gridCol>
                <a:gridCol w="2628837">
                  <a:extLst>
                    <a:ext uri="{9D8B030D-6E8A-4147-A177-3AD203B41FA5}">
                      <a16:colId xmlns:a16="http://schemas.microsoft.com/office/drawing/2014/main" val="1949810582"/>
                    </a:ext>
                  </a:extLst>
                </a:gridCol>
                <a:gridCol w="7544479">
                  <a:extLst>
                    <a:ext uri="{9D8B030D-6E8A-4147-A177-3AD203B41FA5}">
                      <a16:colId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54923122"/>
                  </a:ext>
                </a:extLst>
              </a:tr>
            </a:tbl>
          </a:graphicData>
        </a:graphic>
      </p:graphicFrame>
      <p:sp>
        <p:nvSpPr>
          <p:cNvPr id="6" name="RS_Classification_Standard">
            <a:extLst>
              <a:ext uri="{FF2B5EF4-FFF2-40B4-BE49-F238E27FC236}">
                <a16:creationId xmlns:a16="http://schemas.microsoft.com/office/drawing/2014/main" id="{CC6178BA-4462-4611-92F4-BB9047BDA71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6" name="RS_Classification_Standard">
            <a:extLst>
              <a:ext uri="{FF2B5EF4-FFF2-40B4-BE49-F238E27FC236}">
                <a16:creationId xmlns:a16="http://schemas.microsoft.com/office/drawing/2014/main" id="{0A731E89-9169-4775-B361-83AD24D767B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6" name="RS_Classification_Standard">
            <a:extLst>
              <a:ext uri="{FF2B5EF4-FFF2-40B4-BE49-F238E27FC236}">
                <a16:creationId xmlns:a16="http://schemas.microsoft.com/office/drawing/2014/main" id="{12B2FF36-92F3-4AF2-8FC7-F694690F82C6}"/>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Tentative 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t>OEMs to provide </a:t>
            </a:r>
            <a:r>
              <a:rPr lang="en-US" dirty="0"/>
              <a:t>maximum expected offset between geometric </a:t>
            </a:r>
            <a:r>
              <a:rPr lang="en-US" dirty="0" err="1"/>
              <a:t>centre</a:t>
            </a:r>
            <a:r>
              <a:rPr lang="en-US" dirty="0"/>
              <a:t> of the antenna array with respect to the phase </a:t>
            </a:r>
            <a:r>
              <a:rPr lang="en-US" dirty="0" err="1"/>
              <a:t>centre</a:t>
            </a:r>
            <a:endParaRPr lang="en-US" altLang="ja-JP" dirty="0"/>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6" name="RS_Classification_Standard">
            <a:extLst>
              <a:ext uri="{FF2B5EF4-FFF2-40B4-BE49-F238E27FC236}">
                <a16:creationId xmlns:a16="http://schemas.microsoft.com/office/drawing/2014/main" id="{924421B3-E3C9-47B8-B36E-2364F262C8E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a:bodyPr>
          <a:lstStyle/>
          <a:p>
            <a:r>
              <a:rPr lang="en-US" altLang="ja-JP" dirty="0"/>
              <a:t>NOTE: outcome of Issues 1-1-3 and 1-1-4</a:t>
            </a:r>
          </a:p>
          <a:p>
            <a:r>
              <a:rPr lang="en-US" altLang="ja-JP" dirty="0"/>
              <a:t>Tentative 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and </a:t>
            </a:r>
            <a:r>
              <a:rPr lang="en-US" altLang="ja-JP" dirty="0" err="1"/>
              <a:t>black&amp;white</a:t>
            </a:r>
            <a:r>
              <a:rPr lang="en-US" altLang="ja-JP" dirty="0">
                <a:solidFill>
                  <a:srgbClr val="FF0000"/>
                </a:solidFill>
              </a:rPr>
              <a:t> </a:t>
            </a:r>
            <a:r>
              <a:rPr lang="en-US" altLang="ja-JP" dirty="0"/>
              <a:t>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a:t>
            </a:r>
            <a:r>
              <a:rPr lang="en-US" altLang="ja-JP" dirty="0">
                <a:solidFill>
                  <a:srgbClr val="00B0F0"/>
                </a:solidFill>
              </a:rPr>
              <a:t> due to expansion technique</a:t>
            </a:r>
            <a:endParaRPr lang="en-US" altLang="ja-JP" dirty="0"/>
          </a:p>
          <a:p>
            <a:pPr lvl="2"/>
            <a:r>
              <a:rPr lang="en-US" altLang="ja-JP" dirty="0"/>
              <a:t>A detailed impact of the SNR on EIRP measurement error is needed</a:t>
            </a:r>
          </a:p>
          <a:p>
            <a:pPr lvl="2"/>
            <a:r>
              <a:rPr lang="en-US" altLang="ja-JP" dirty="0"/>
              <a:t>Simulation assumptions on SNR:</a:t>
            </a:r>
          </a:p>
          <a:p>
            <a:pPr lvl="3"/>
            <a:r>
              <a:rPr lang="en-US" altLang="ja-JP" strike="sngStrike" dirty="0">
                <a:solidFill>
                  <a:srgbClr val="00B0F0"/>
                </a:solidFill>
              </a:rPr>
              <a:t>Option 1: Noise is injected at the output of the UE</a:t>
            </a:r>
            <a:endParaRPr lang="en-US" altLang="ja-JP" dirty="0">
              <a:solidFill>
                <a:srgbClr val="00B0F0"/>
              </a:solidFill>
            </a:endParaRPr>
          </a:p>
          <a:p>
            <a:pPr lvl="3"/>
            <a:r>
              <a:rPr lang="en-US" altLang="ja-JP" strike="sngStrike" dirty="0">
                <a:solidFill>
                  <a:srgbClr val="00B0F0"/>
                </a:solidFill>
              </a:rPr>
              <a:t>Option 2: </a:t>
            </a:r>
            <a:r>
              <a:rPr lang="en-US" altLang="ja-JP" dirty="0"/>
              <a:t>Influence of noise for testability analysis is a function of the measurement equipment (e.g. power sensor or spectrum analyzer for Tx measurements)</a:t>
            </a:r>
          </a:p>
        </p:txBody>
      </p:sp>
      <p:sp>
        <p:nvSpPr>
          <p:cNvPr id="6" name="RS_Classification_Standard">
            <a:extLst>
              <a:ext uri="{FF2B5EF4-FFF2-40B4-BE49-F238E27FC236}">
                <a16:creationId xmlns:a16="http://schemas.microsoft.com/office/drawing/2014/main" id="{E01F8527-944C-4A15-AE71-7A8336799C28}"/>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Tentative agreement</a:t>
            </a:r>
          </a:p>
          <a:p>
            <a:pPr lvl="1"/>
            <a:r>
              <a:rPr lang="en-US" altLang="ja-JP" dirty="0"/>
              <a:t>New MU elements and uncertainty mechanisms related to the CFFDNF setup include the following:</a:t>
            </a:r>
          </a:p>
          <a:p>
            <a:pPr lvl="2"/>
            <a:r>
              <a:rPr lang="en-US" altLang="ja-JP" strike="sngStrike" dirty="0">
                <a:solidFill>
                  <a:srgbClr val="00B0F0"/>
                </a:solidFill>
              </a:rPr>
              <a:t>Whether compensation of the path loss (</a:t>
            </a:r>
            <a:r>
              <a:rPr lang="en-US" altLang="ja-JP" strike="sngStrike" dirty="0" err="1">
                <a:solidFill>
                  <a:srgbClr val="00B0F0"/>
                </a:solidFill>
              </a:rPr>
              <a:t>w.r.t</a:t>
            </a:r>
            <a:r>
              <a:rPr lang="en-US" altLang="ja-JP" strike="sngStrike" dirty="0">
                <a:solidFill>
                  <a:srgbClr val="00B0F0"/>
                </a:solidFill>
              </a:rPr>
              <a:t>. to the active antenna array) is applicable is FFS</a:t>
            </a:r>
            <a:endParaRPr lang="en-US" altLang="ja-JP" dirty="0">
              <a:solidFill>
                <a:srgbClr val="00B0F0"/>
              </a:solidFill>
            </a:endParaRP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63894195-B07E-42FC-AE03-F3FF76BE4AF8}"/>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Tentative agreement</a:t>
            </a:r>
          </a:p>
          <a:p>
            <a:pPr lvl="1"/>
            <a:r>
              <a:rPr lang="en-US" altLang="ja-JP" dirty="0"/>
              <a:t>The tables below as the baseline and finalize the MU element description and preliminary assessment of the value next meeting</a:t>
            </a:r>
          </a:p>
        </p:txBody>
      </p:sp>
      <p:graphicFrame>
        <p:nvGraphicFramePr>
          <p:cNvPr id="4" name="Table 3">
            <a:extLst>
              <a:ext uri="{FF2B5EF4-FFF2-40B4-BE49-F238E27FC236}">
                <a16:creationId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val="1006449506"/>
                    </a:ext>
                  </a:extLst>
                </a:gridCol>
                <a:gridCol w="1031268">
                  <a:extLst>
                    <a:ext uri="{9D8B030D-6E8A-4147-A177-3AD203B41FA5}">
                      <a16:colId xmlns:a16="http://schemas.microsoft.com/office/drawing/2014/main" val="1547222455"/>
                    </a:ext>
                  </a:extLst>
                </a:gridCol>
                <a:gridCol w="1134394">
                  <a:extLst>
                    <a:ext uri="{9D8B030D-6E8A-4147-A177-3AD203B41FA5}">
                      <a16:colId xmlns:a16="http://schemas.microsoft.com/office/drawing/2014/main" val="1377094645"/>
                    </a:ext>
                  </a:extLst>
                </a:gridCol>
                <a:gridCol w="1134394">
                  <a:extLst>
                    <a:ext uri="{9D8B030D-6E8A-4147-A177-3AD203B41FA5}">
                      <a16:colId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26760900"/>
                  </a:ext>
                </a:extLst>
              </a:tr>
            </a:tbl>
          </a:graphicData>
        </a:graphic>
      </p:graphicFrame>
      <p:graphicFrame>
        <p:nvGraphicFramePr>
          <p:cNvPr id="6" name="Table 5">
            <a:extLst>
              <a:ext uri="{FF2B5EF4-FFF2-40B4-BE49-F238E27FC236}">
                <a16:creationId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val="541624119"/>
                    </a:ext>
                  </a:extLst>
                </a:gridCol>
                <a:gridCol w="846597">
                  <a:extLst>
                    <a:ext uri="{9D8B030D-6E8A-4147-A177-3AD203B41FA5}">
                      <a16:colId xmlns:a16="http://schemas.microsoft.com/office/drawing/2014/main" val="635507254"/>
                    </a:ext>
                  </a:extLst>
                </a:gridCol>
                <a:gridCol w="846597">
                  <a:extLst>
                    <a:ext uri="{9D8B030D-6E8A-4147-A177-3AD203B41FA5}">
                      <a16:colId xmlns:a16="http://schemas.microsoft.com/office/drawing/2014/main" val="1581660744"/>
                    </a:ext>
                  </a:extLst>
                </a:gridCol>
                <a:gridCol w="623024">
                  <a:extLst>
                    <a:ext uri="{9D8B030D-6E8A-4147-A177-3AD203B41FA5}">
                      <a16:colId xmlns:a16="http://schemas.microsoft.com/office/drawing/2014/main" val="742707450"/>
                    </a:ext>
                  </a:extLst>
                </a:gridCol>
                <a:gridCol w="623024">
                  <a:extLst>
                    <a:ext uri="{9D8B030D-6E8A-4147-A177-3AD203B41FA5}">
                      <a16:colId xmlns:a16="http://schemas.microsoft.com/office/drawing/2014/main" val="3847728766"/>
                    </a:ext>
                  </a:extLst>
                </a:gridCol>
                <a:gridCol w="623024">
                  <a:extLst>
                    <a:ext uri="{9D8B030D-6E8A-4147-A177-3AD203B41FA5}">
                      <a16:colId xmlns:a16="http://schemas.microsoft.com/office/drawing/2014/main" val="3580125133"/>
                    </a:ext>
                  </a:extLst>
                </a:gridCol>
                <a:gridCol w="606927">
                  <a:extLst>
                    <a:ext uri="{9D8B030D-6E8A-4147-A177-3AD203B41FA5}">
                      <a16:colId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42815359"/>
                  </a:ext>
                </a:extLst>
              </a:tr>
            </a:tbl>
          </a:graphicData>
        </a:graphic>
      </p:graphicFrame>
      <p:sp>
        <p:nvSpPr>
          <p:cNvPr id="8" name="RS_Classification_Standard">
            <a:extLst>
              <a:ext uri="{FF2B5EF4-FFF2-40B4-BE49-F238E27FC236}">
                <a16:creationId xmlns:a16="http://schemas.microsoft.com/office/drawing/2014/main" id="{F0E1C387-F445-4E44-B5F0-22309B9EA0B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t>NOTE: outcome of Issue 2-1-1</a:t>
            </a:r>
          </a:p>
          <a:p>
            <a:r>
              <a:rPr lang="en-US" altLang="ja-JP" dirty="0"/>
              <a:t>Tentative agreement</a:t>
            </a:r>
          </a:p>
          <a:p>
            <a:pPr lvl="1"/>
            <a:r>
              <a:rPr lang="en-US" altLang="ja-JP" dirty="0">
                <a:solidFill>
                  <a:srgbClr val="7030A0"/>
                </a:solidFill>
              </a:rPr>
              <a:t>For 1 layer case, </a:t>
            </a:r>
            <a:r>
              <a:rPr lang="en-US" altLang="ja-JP" dirty="0"/>
              <a:t>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2"/>
            <a:r>
              <a:rPr lang="en-US" altLang="ja-JP" strike="sngStrike" dirty="0">
                <a:solidFill>
                  <a:srgbClr val="7030A0"/>
                </a:solidFill>
              </a:rPr>
              <a:t>2-port transmission </a:t>
            </a:r>
            <a:r>
              <a:rPr lang="en-US" altLang="ja-JP" dirty="0">
                <a:solidFill>
                  <a:srgbClr val="7030A0"/>
                </a:solidFill>
              </a:rPr>
              <a:t>2TX TPMI </a:t>
            </a:r>
            <a:r>
              <a:rPr lang="en-US" altLang="ja-JP" dirty="0"/>
              <a:t>shall be configured for coherent UEs and </a:t>
            </a:r>
            <a:r>
              <a:rPr lang="en-US" altLang="ja-JP" dirty="0" err="1"/>
              <a:t>nonCoherent</a:t>
            </a:r>
            <a:r>
              <a:rPr lang="en-US" altLang="ja-JP" dirty="0"/>
              <a:t> UEs supporting full power transmission </a:t>
            </a:r>
            <a:r>
              <a:rPr lang="en-US" altLang="ja-JP" strike="sngStrike" dirty="0">
                <a:solidFill>
                  <a:srgbClr val="7030A0"/>
                </a:solidFill>
              </a:rPr>
              <a:t>mode-1</a:t>
            </a:r>
            <a:r>
              <a:rPr lang="en-US" altLang="ja-JP" dirty="0"/>
              <a:t>.</a:t>
            </a:r>
          </a:p>
          <a:p>
            <a:pPr lvl="2"/>
            <a:r>
              <a:rPr lang="en-US" altLang="ja-JP" dirty="0"/>
              <a:t>When 2-port transmission is configured for EIRP measurement for test cases in clause 6.2 and 6.2D of TS38.101-2, fixed TPMI index=2 shall be configured.</a:t>
            </a:r>
          </a:p>
          <a:p>
            <a:pPr lvl="1"/>
            <a:r>
              <a:rPr lang="en-US" altLang="ja-JP" dirty="0">
                <a:solidFill>
                  <a:srgbClr val="7030A0"/>
                </a:solidFill>
              </a:rPr>
              <a:t>Rel-16</a:t>
            </a:r>
            <a:r>
              <a:rPr lang="en-US" altLang="ja-JP" dirty="0"/>
              <a:t> Non-coherent UEs which do not support full power transmission </a:t>
            </a:r>
            <a:r>
              <a:rPr lang="en-US" altLang="ja-JP" strike="sngStrike" dirty="0">
                <a:solidFill>
                  <a:srgbClr val="7030A0"/>
                </a:solidFill>
              </a:rPr>
              <a:t>(mode-1) </a:t>
            </a:r>
            <a:r>
              <a:rPr lang="en-US" altLang="ja-JP" dirty="0">
                <a:solidFill>
                  <a:srgbClr val="7030A0"/>
                </a:solidFill>
              </a:rPr>
              <a:t>and Rel-15 non-coherent </a:t>
            </a:r>
            <a:r>
              <a:rPr lang="en-US" altLang="ja-JP" dirty="0" err="1">
                <a:solidFill>
                  <a:srgbClr val="7030A0"/>
                </a:solidFill>
              </a:rPr>
              <a:t>Ues</a:t>
            </a:r>
            <a:r>
              <a:rPr lang="en-US" altLang="ja-JP" dirty="0">
                <a:solidFill>
                  <a:srgbClr val="7030A0"/>
                </a:solidFill>
              </a:rPr>
              <a:t> </a:t>
            </a:r>
            <a:r>
              <a:rPr lang="en-US" altLang="ja-JP" dirty="0"/>
              <a:t>shall be configured with </a:t>
            </a:r>
            <a:r>
              <a:rPr lang="en-US" altLang="ja-JP" dirty="0" err="1"/>
              <a:t>nrofSRS</a:t>
            </a:r>
            <a:r>
              <a:rPr lang="en-US" altLang="ja-JP" dirty="0"/>
              <a:t>-ports=1.</a:t>
            </a:r>
          </a:p>
          <a:p>
            <a:pPr lvl="1"/>
            <a:r>
              <a:rPr lang="en-US" altLang="ja-JP" dirty="0">
                <a:solidFill>
                  <a:srgbClr val="0000FF"/>
                </a:solidFill>
              </a:rPr>
              <a:t>Whether further apply optimal TPMI shall be further discussed.</a:t>
            </a:r>
          </a:p>
          <a:p>
            <a:pPr lvl="2"/>
            <a:r>
              <a:rPr lang="en-US" altLang="ja-JP" dirty="0">
                <a:solidFill>
                  <a:srgbClr val="0000FF"/>
                </a:solidFill>
              </a:rPr>
              <a:t> Companies are encouraged to raise technical clarification on optimal TPMI.</a:t>
            </a:r>
          </a:p>
        </p:txBody>
      </p:sp>
      <p:sp>
        <p:nvSpPr>
          <p:cNvPr id="6" name="RS_Classification_Standard">
            <a:extLst>
              <a:ext uri="{FF2B5EF4-FFF2-40B4-BE49-F238E27FC236}">
                <a16:creationId xmlns:a16="http://schemas.microsoft.com/office/drawing/2014/main" id="{AA6BD8E9-8573-4918-B703-D35A3992DDA5}"/>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solidFill>
                  <a:srgbClr val="0000FF"/>
                </a:solidFill>
              </a:rPr>
              <a:t>(</a:t>
            </a:r>
            <a:r>
              <a:rPr lang="en-US" sz="3100" dirty="0" err="1">
                <a:solidFill>
                  <a:srgbClr val="0000FF"/>
                </a:solidFill>
              </a:rPr>
              <a:t>Obj</a:t>
            </a:r>
            <a:r>
              <a:rPr lang="en-US" sz="3100" dirty="0">
                <a:solidFill>
                  <a:srgbClr val="0000FF"/>
                </a:solidFill>
              </a:rPr>
              <a:t> 2) </a:t>
            </a:r>
            <a:r>
              <a:rPr lang="en-US" altLang="zh-TW" sz="3100" dirty="0">
                <a:solidFill>
                  <a:srgbClr val="0000FF"/>
                </a:solidFill>
              </a:rPr>
              <a:t>2-port CSI-RS configuration</a:t>
            </a:r>
            <a:endParaRPr lang="en-US" sz="3100" dirty="0">
              <a:solidFill>
                <a:srgbClr val="0000FF"/>
              </a:solidFill>
            </a:endParaRP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solidFill>
                  <a:srgbClr val="0000FF"/>
                </a:solidFill>
              </a:rPr>
              <a:t>NOTE: outcome of Issue 2-1-</a:t>
            </a:r>
            <a:r>
              <a:rPr lang="en-US" altLang="zh-TW" dirty="0">
                <a:solidFill>
                  <a:srgbClr val="0000FF"/>
                </a:solidFill>
              </a:rPr>
              <a:t>2</a:t>
            </a:r>
            <a:endParaRPr lang="en-US" altLang="ja-JP" dirty="0">
              <a:solidFill>
                <a:srgbClr val="0000FF"/>
              </a:solidFill>
            </a:endParaRPr>
          </a:p>
          <a:p>
            <a:r>
              <a:rPr lang="en-US" altLang="ja-JP" dirty="0">
                <a:solidFill>
                  <a:srgbClr val="0000FF"/>
                </a:solidFill>
              </a:rPr>
              <a:t>Tentative agreement</a:t>
            </a:r>
          </a:p>
          <a:p>
            <a:pPr lvl="1"/>
            <a:r>
              <a:rPr lang="en-US" dirty="0">
                <a:solidFill>
                  <a:srgbClr val="0000FF"/>
                </a:solidFill>
              </a:rPr>
              <a:t>[2-port CSI-RS shall be applied]</a:t>
            </a:r>
          </a:p>
          <a:p>
            <a:pPr lvl="1"/>
            <a:r>
              <a:rPr lang="en-US" strike="sngStrike" dirty="0">
                <a:solidFill>
                  <a:srgbClr val="00B0F0"/>
                </a:solidFill>
              </a:rPr>
              <a:t>PUSCH, PDSCH, SRS, DMRS, and CSIRS shall do port alignment for 2-port CSI-RS</a:t>
            </a:r>
            <a:endParaRPr lang="en-US" altLang="zh-TW" strike="sngStrike" dirty="0">
              <a:solidFill>
                <a:srgbClr val="00B0F0"/>
              </a:solidFill>
            </a:endParaRPr>
          </a:p>
          <a:p>
            <a:pPr lvl="1"/>
            <a:r>
              <a:rPr lang="en-US" dirty="0">
                <a:solidFill>
                  <a:srgbClr val="0000FF"/>
                </a:solidFill>
              </a:rPr>
              <a:t>2-port CSI-RS configuration is agreed as below:</a:t>
            </a:r>
          </a:p>
          <a:p>
            <a:pPr lvl="2"/>
            <a:r>
              <a:rPr lang="en-US" dirty="0">
                <a:solidFill>
                  <a:srgbClr val="0000FF"/>
                </a:solidFill>
              </a:rPr>
              <a:t>Repetition = ON</a:t>
            </a:r>
          </a:p>
          <a:p>
            <a:pPr lvl="2"/>
            <a:r>
              <a:rPr lang="en-US" dirty="0">
                <a:solidFill>
                  <a:srgbClr val="0000FF"/>
                </a:solidFill>
              </a:rPr>
              <a:t>Repetition number = 8</a:t>
            </a:r>
            <a:endParaRPr lang="en-US" altLang="ja-JP" dirty="0"/>
          </a:p>
          <a:p>
            <a:pPr lvl="1"/>
            <a:endParaRPr lang="en-US" altLang="ja-JP" dirty="0"/>
          </a:p>
          <a:p>
            <a:pPr lvl="1"/>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9D741801-6F6F-4354-AD2D-8BADBBB139FB}"/>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9160947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82764B-AF50-40AD-B02B-119A6EEE922A}">
  <ds:schemaRefs>
    <ds:schemaRef ds:uri="http://schemas.microsoft.com/office/infopath/2007/PartnerControls"/>
    <ds:schemaRef ds:uri="bdd78157-346c-4767-bfdd-352789a5c5f1"/>
    <ds:schemaRef ds:uri="http://schemas.microsoft.com/office/2006/documentManagement/types"/>
    <ds:schemaRef ds:uri="http://purl.org/dc/elements/1.1/"/>
    <ds:schemaRef ds:uri="http://www.w3.org/XML/1998/namespace"/>
    <ds:schemaRef ds:uri="http://schemas.openxmlformats.org/package/2006/metadata/core-properties"/>
    <ds:schemaRef ds:uri="http://schemas.microsoft.com/office/2006/metadata/properties"/>
    <ds:schemaRef ds:uri="878f5c59-aec9-459c-acf8-8cf941473193"/>
    <ds:schemaRef ds:uri="http://purl.org/dc/dcmitype/"/>
    <ds:schemaRef ds:uri="http://purl.org/dc/terms/"/>
  </ds:schemaRefs>
</ds:datastoreItem>
</file>

<file path=customXml/itemProps2.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EC365F-6544-4944-8183-3873A713FF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3154</Words>
  <Application>Microsoft Office PowerPoint</Application>
  <PresentationFormat>Widescreen</PresentationFormat>
  <Paragraphs>450</Paragraphs>
  <Slides>15</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等线</vt:lpstr>
      <vt:lpstr>新細明體</vt:lpstr>
      <vt:lpstr>SimSun</vt:lpstr>
      <vt:lpstr>游ゴシック</vt:lpstr>
      <vt:lpstr>游ゴシック Light</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2-port CSI-RS configuration</vt:lpstr>
      <vt:lpstr>(Obj 2) EVM and spectrum flatness measurement setup</vt:lpstr>
      <vt:lpstr>(Obj 4) ETC</vt:lpstr>
      <vt:lpstr>(Obj 5) Enhancements to reduce test time</vt:lpstr>
      <vt:lpstr>(Obj 6) Band-dependent parameters for the demodulation setup</vt:lpstr>
      <vt:lpstr>TR 38.884 MU annex drafting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Jose M. Fortes (R&amp;S)</cp:lastModifiedBy>
  <cp:revision>248</cp:revision>
  <dcterms:created xsi:type="dcterms:W3CDTF">2020-11-04T06:34:52Z</dcterms:created>
  <dcterms:modified xsi:type="dcterms:W3CDTF">2021-04-19T09:09:12Z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