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notesSlides/notesSlide4.xml" ContentType="application/vnd.openxmlformats-officedocument.presentationml.notesSlide+xml"/>
  <Override PartName="/ppt/tags/tag12.xml" ContentType="application/vnd.openxmlformats-officedocument.presentationml.tags+xml"/>
  <Override PartName="/ppt/notesSlides/notesSlide5.xml" ContentType="application/vnd.openxmlformats-officedocument.presentationml.notesSlide+xml"/>
  <Override PartName="/ppt/tags/tag13.xml" ContentType="application/vnd.openxmlformats-officedocument.presentationml.tags+xml"/>
  <Override PartName="/ppt/notesSlides/notesSlide6.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4"/>
  </p:sldMasterIdLst>
  <p:notesMasterIdLst>
    <p:notesMasterId r:id="rId20"/>
  </p:notesMasterIdLst>
  <p:sldIdLst>
    <p:sldId id="256" r:id="rId5"/>
    <p:sldId id="270" r:id="rId6"/>
    <p:sldId id="275" r:id="rId7"/>
    <p:sldId id="274" r:id="rId8"/>
    <p:sldId id="276" r:id="rId9"/>
    <p:sldId id="277" r:id="rId10"/>
    <p:sldId id="278" r:id="rId11"/>
    <p:sldId id="279" r:id="rId12"/>
    <p:sldId id="289" r:id="rId13"/>
    <p:sldId id="280" r:id="rId14"/>
    <p:sldId id="281" r:id="rId15"/>
    <p:sldId id="286" r:id="rId16"/>
    <p:sldId id="285" r:id="rId17"/>
    <p:sldId id="287" r:id="rId18"/>
    <p:sldId id="273" r:id="rId19"/>
  </p:sldIdLst>
  <p:sldSz cx="12192000" cy="6858000"/>
  <p:notesSz cx="6858000" cy="9144000"/>
  <p:custDataLst>
    <p:tags r:id="rId21"/>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Qualcomm" initials="QC" lastIdx="12" clrIdx="0">
    <p:extLst>
      <p:ext uri="{19B8F6BF-5375-455C-9EA6-DF929625EA0E}">
        <p15:presenceInfo xmlns:p15="http://schemas.microsoft.com/office/powerpoint/2012/main" userId="Qualcomm" providerId="None"/>
      </p:ext>
    </p:extLst>
  </p:cmAuthor>
  <p:cmAuthor id="2" name="Ruixin Wang (vivo)" initials="RX" lastIdx="5" clrIdx="1">
    <p:extLst>
      <p:ext uri="{19B8F6BF-5375-455C-9EA6-DF929625EA0E}">
        <p15:presenceInfo xmlns:p15="http://schemas.microsoft.com/office/powerpoint/2012/main" userId="Ruixin Wang (viv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F4C673-FB35-49B2-ACCA-906A0F3B28C0}" v="32" dt="2021-04-18T18:59:12.133"/>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57" autoAdjust="0"/>
    <p:restoredTop sz="77763" autoAdjust="0"/>
  </p:normalViewPr>
  <p:slideViewPr>
    <p:cSldViewPr snapToGrid="0">
      <p:cViewPr varScale="1">
        <p:scale>
          <a:sx n="62" d="100"/>
          <a:sy n="62" d="100"/>
        </p:scale>
        <p:origin x="1428" y="60"/>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96CD66-0BB1-479E-B3A6-317F33F6BC82}" type="datetimeFigureOut">
              <a:rPr lang="en-US" smtClean="0"/>
              <a:t>4/19/2021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ED8C2C-B190-48CE-9ACC-5550FD6E68F8}" type="slidenum">
              <a:rPr lang="en-US" smtClean="0"/>
              <a:t>‹#›</a:t>
            </a:fld>
            <a:endParaRPr lang="en-US"/>
          </a:p>
        </p:txBody>
      </p:sp>
    </p:spTree>
    <p:extLst>
      <p:ext uri="{BB962C8B-B14F-4D97-AF65-F5344CB8AC3E}">
        <p14:creationId xmlns:p14="http://schemas.microsoft.com/office/powerpoint/2010/main" val="4183641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Moderator: the SNR simulation assumption seems to be the root cause of the large difference in EIRP measurement error estimation; how can we converge on Option 1 vs Option 2?</a:t>
            </a:r>
          </a:p>
        </p:txBody>
      </p:sp>
      <p:sp>
        <p:nvSpPr>
          <p:cNvPr id="4" name="Slide Number Placeholder 3"/>
          <p:cNvSpPr>
            <a:spLocks noGrp="1"/>
          </p:cNvSpPr>
          <p:nvPr>
            <p:ph type="sldNum" sz="quarter" idx="5"/>
          </p:nvPr>
        </p:nvSpPr>
        <p:spPr/>
        <p:txBody>
          <a:bodyPr/>
          <a:lstStyle/>
          <a:p>
            <a:fld id="{E7ED8C2C-B190-48CE-9ACC-5550FD6E68F8}" type="slidenum">
              <a:rPr lang="en-US" smtClean="0"/>
              <a:t>5</a:t>
            </a:fld>
            <a:endParaRPr lang="en-US"/>
          </a:p>
        </p:txBody>
      </p:sp>
    </p:spTree>
    <p:extLst>
      <p:ext uri="{BB962C8B-B14F-4D97-AF65-F5344CB8AC3E}">
        <p14:creationId xmlns:p14="http://schemas.microsoft.com/office/powerpoint/2010/main" val="532433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Qualcomm:</a:t>
            </a:r>
          </a:p>
          <a:p>
            <a:pPr marL="228600" indent="-228600">
              <a:buAutoNum type="arabicPeriod"/>
            </a:pPr>
            <a:r>
              <a:rPr lang="en-US" dirty="0"/>
              <a:t>In our understanding, mode-full-power would be declared only by UEs that are capable of complying with UL power requirements with a single port. Therefore these UEs do not need 2Tx configuration, just as mode-2 UEs do not need explicit 2Tx configuration.</a:t>
            </a:r>
          </a:p>
          <a:p>
            <a:pPr marL="228600" indent="-228600">
              <a:buAutoNum type="arabicPeriod"/>
            </a:pPr>
            <a:r>
              <a:rPr lang="en-US" dirty="0"/>
              <a:t>Our understanding is that such a UE should not be configured with a TPMI of either [0 1]' or [1 0]' for MTPL tests, but TPMI = [1] is correct. This can be achieved by specifying </a:t>
            </a:r>
            <a:r>
              <a:rPr lang="en-US" dirty="0" err="1"/>
              <a:t>nrof</a:t>
            </a:r>
            <a:r>
              <a:rPr lang="en-US" dirty="0"/>
              <a:t> </a:t>
            </a:r>
            <a:r>
              <a:rPr lang="en-US" dirty="0" err="1"/>
              <a:t>SRSports</a:t>
            </a:r>
            <a:r>
              <a:rPr lang="en-US" dirty="0"/>
              <a:t>=1. '2-port </a:t>
            </a:r>
            <a:r>
              <a:rPr lang="en-US" dirty="0" err="1"/>
              <a:t>transmissoin</a:t>
            </a:r>
            <a:r>
              <a:rPr lang="en-US" dirty="0"/>
              <a:t>' would allow the TPMI matrices we want to exclude for these UEs</a:t>
            </a:r>
          </a:p>
          <a:p>
            <a:endParaRPr lang="en-US" dirty="0"/>
          </a:p>
          <a:p>
            <a:endParaRPr lang="en-US" dirty="0"/>
          </a:p>
        </p:txBody>
      </p:sp>
      <p:sp>
        <p:nvSpPr>
          <p:cNvPr id="4" name="Slide Number Placeholder 3"/>
          <p:cNvSpPr>
            <a:spLocks noGrp="1"/>
          </p:cNvSpPr>
          <p:nvPr>
            <p:ph type="sldNum" sz="quarter" idx="5"/>
          </p:nvPr>
        </p:nvSpPr>
        <p:spPr/>
        <p:txBody>
          <a:bodyPr/>
          <a:lstStyle/>
          <a:p>
            <a:fld id="{E7ED8C2C-B190-48CE-9ACC-5550FD6E68F8}" type="slidenum">
              <a:rPr lang="en-US" smtClean="0"/>
              <a:t>8</a:t>
            </a:fld>
            <a:endParaRPr lang="en-US"/>
          </a:p>
        </p:txBody>
      </p:sp>
    </p:spTree>
    <p:extLst>
      <p:ext uri="{BB962C8B-B14F-4D97-AF65-F5344CB8AC3E}">
        <p14:creationId xmlns:p14="http://schemas.microsoft.com/office/powerpoint/2010/main" val="3121764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ED8C2C-B190-48CE-9ACC-5550FD6E68F8}" type="slidenum">
              <a:rPr lang="en-US" smtClean="0"/>
              <a:t>9</a:t>
            </a:fld>
            <a:endParaRPr lang="en-US"/>
          </a:p>
        </p:txBody>
      </p:sp>
    </p:spTree>
    <p:extLst>
      <p:ext uri="{BB962C8B-B14F-4D97-AF65-F5344CB8AC3E}">
        <p14:creationId xmlns:p14="http://schemas.microsoft.com/office/powerpoint/2010/main" val="694773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Qualcomm: </a:t>
            </a:r>
          </a:p>
          <a:p>
            <a:pPr marL="228600" indent="-228600">
              <a:buAutoNum type="arabicPeriod"/>
            </a:pPr>
            <a:r>
              <a:rPr lang="en-US" dirty="0"/>
              <a:t>propose to remove “There is no inter-layer interference for 1L , no need to enhance 1L EVM measurement setup” with the following comment: This added statement has been removed because it is incorrect. 1L demodulation by a </a:t>
            </a:r>
            <a:r>
              <a:rPr lang="en-US" dirty="0" err="1"/>
              <a:t>leagcy</a:t>
            </a:r>
            <a:r>
              <a:rPr lang="en-US" dirty="0"/>
              <a:t> TE is a problem when UE uses frequency diversity in addition to pol. diversity, even for single layer. This is the main motivation for this TE enhancement. See R4-2011457 and its references. If 'no need to </a:t>
            </a:r>
            <a:r>
              <a:rPr lang="en-US" dirty="0" err="1"/>
              <a:t>enhcance</a:t>
            </a:r>
            <a:r>
              <a:rPr lang="en-US" dirty="0"/>
              <a:t> 1L' were true, this entire enhancement of the TE would be unnecessary.</a:t>
            </a:r>
          </a:p>
          <a:p>
            <a:pPr marL="228600" indent="-228600">
              <a:buAutoNum type="arabicPeriod"/>
            </a:pPr>
            <a:r>
              <a:rPr lang="en-US" dirty="0"/>
              <a:t>propose to remove “Whether TE is mandated to implemented with ‘ZF’ for FR2 EVM measurement” with the following comment: This added statement has been removed because there is never an implementation detail mandate in RAN4, and that understanding applies to TE also</a:t>
            </a:r>
          </a:p>
          <a:p>
            <a:pPr marL="228600" indent="-228600">
              <a:buAutoNum type="arabicPeriod"/>
            </a:pPr>
            <a:r>
              <a:rPr lang="en-US" dirty="0"/>
              <a:t>A single set up that works for all test cases would be optimal, but we would like to postpone the decision to down-scope until after review of company contributions providing further analysis on the subject. (next agreement)</a:t>
            </a:r>
          </a:p>
          <a:p>
            <a:pPr marL="228600" indent="-228600">
              <a:buAutoNum type="arabicPeriod"/>
            </a:pPr>
            <a:r>
              <a:rPr lang="en-US" dirty="0"/>
              <a:t>Invertibility is a </a:t>
            </a:r>
            <a:r>
              <a:rPr lang="en-US" dirty="0" err="1"/>
              <a:t>qustion</a:t>
            </a:r>
            <a:r>
              <a:rPr lang="en-US" dirty="0"/>
              <a:t> associated with one of the schemes, but a noisier channel estimate is the corresponding problem with the other scheme. Both problems will benefit from further consideration.</a:t>
            </a:r>
          </a:p>
          <a:p>
            <a:endParaRPr lang="en-US" dirty="0"/>
          </a:p>
          <a:p>
            <a:r>
              <a:rPr lang="en-US" dirty="0" err="1" smtClean="0"/>
              <a:t>Huawei,HiSilicon</a:t>
            </a:r>
            <a:r>
              <a:rPr lang="en-US" dirty="0" smtClean="0"/>
              <a:t>:</a:t>
            </a:r>
            <a:r>
              <a:rPr lang="en-US" baseline="0" dirty="0" smtClean="0"/>
              <a:t> it is suggested to removed this slide</a:t>
            </a:r>
            <a:endParaRPr lang="en-US" dirty="0" smtClean="0"/>
          </a:p>
          <a:p>
            <a:r>
              <a:rPr lang="en-US" dirty="0" smtClean="0"/>
              <a:t>This slide includes 2 solutions on EVM setup enhancement, which are provided with detail TE architecture, and many test cases are included, e.g. IBE, carrier leakage, EVM, meanwhile many scenarios are also included. It even suggest to specifically</a:t>
            </a:r>
            <a:r>
              <a:rPr lang="en-US" baseline="0" dirty="0" smtClean="0"/>
              <a:t> use LSE on channel estimation and </a:t>
            </a:r>
            <a:r>
              <a:rPr lang="en-US" baseline="0" dirty="0" err="1" smtClean="0"/>
              <a:t>and</a:t>
            </a:r>
            <a:r>
              <a:rPr lang="en-US" baseline="0" dirty="0" smtClean="0"/>
              <a:t> ZF to recover the signal. </a:t>
            </a:r>
            <a:r>
              <a:rPr lang="en-US" dirty="0" smtClean="0"/>
              <a:t>Companies may need time to digest on so many aspects and details.</a:t>
            </a:r>
            <a:endParaRPr lang="en-US" dirty="0"/>
          </a:p>
        </p:txBody>
      </p:sp>
      <p:sp>
        <p:nvSpPr>
          <p:cNvPr id="4" name="Slide Number Placeholder 3"/>
          <p:cNvSpPr>
            <a:spLocks noGrp="1"/>
          </p:cNvSpPr>
          <p:nvPr>
            <p:ph type="sldNum" sz="quarter" idx="5"/>
          </p:nvPr>
        </p:nvSpPr>
        <p:spPr/>
        <p:txBody>
          <a:bodyPr/>
          <a:lstStyle/>
          <a:p>
            <a:fld id="{E7ED8C2C-B190-48CE-9ACC-5550FD6E68F8}" type="slidenum">
              <a:rPr lang="en-US" smtClean="0"/>
              <a:t>10</a:t>
            </a:fld>
            <a:endParaRPr lang="en-US"/>
          </a:p>
        </p:txBody>
      </p:sp>
    </p:spTree>
    <p:extLst>
      <p:ext uri="{BB962C8B-B14F-4D97-AF65-F5344CB8AC3E}">
        <p14:creationId xmlns:p14="http://schemas.microsoft.com/office/powerpoint/2010/main" val="9894972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vivo: </a:t>
            </a:r>
          </a:p>
          <a:p>
            <a:pPr marL="228600" indent="-228600">
              <a:buAutoNum type="arabicPeriod"/>
            </a:pPr>
            <a:r>
              <a:rPr lang="en-US" altLang="zh-CN" dirty="0"/>
              <a:t>even the basic RF NTC test for n262 has not been confirmed yet in this SI, how do we confirm the ETC for this band?</a:t>
            </a:r>
          </a:p>
          <a:p>
            <a:pPr marL="228600" indent="-228600">
              <a:buAutoNum type="arabicPeriod"/>
            </a:pPr>
            <a:r>
              <a:rPr lang="en-US" altLang="zh-CN" dirty="0"/>
              <a:t>remove ” FFS whether max difference of path loss between the NTC and ETC environment should be taken into account in the ETC MU” with the following comment: path loss will be compensated, this can be removed</a:t>
            </a:r>
            <a:endParaRPr lang="zh-CN" altLang="en-US" dirty="0"/>
          </a:p>
          <a:p>
            <a:endParaRPr lang="en-US" altLang="zh-CN" dirty="0"/>
          </a:p>
        </p:txBody>
      </p:sp>
      <p:sp>
        <p:nvSpPr>
          <p:cNvPr id="4" name="灯片编号占位符 3"/>
          <p:cNvSpPr>
            <a:spLocks noGrp="1"/>
          </p:cNvSpPr>
          <p:nvPr>
            <p:ph type="sldNum" sz="quarter" idx="10"/>
          </p:nvPr>
        </p:nvSpPr>
        <p:spPr/>
        <p:txBody>
          <a:bodyPr/>
          <a:lstStyle/>
          <a:p>
            <a:fld id="{E7ED8C2C-B190-48CE-9ACC-5550FD6E68F8}" type="slidenum">
              <a:rPr lang="en-US" smtClean="0"/>
              <a:t>11</a:t>
            </a:fld>
            <a:endParaRPr lang="en-US"/>
          </a:p>
        </p:txBody>
      </p:sp>
    </p:spTree>
    <p:extLst>
      <p:ext uri="{BB962C8B-B14F-4D97-AF65-F5344CB8AC3E}">
        <p14:creationId xmlns:p14="http://schemas.microsoft.com/office/powerpoint/2010/main" val="1708288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vivo:</a:t>
            </a:r>
          </a:p>
          <a:p>
            <a:pPr marL="228600" indent="-228600">
              <a:buAutoNum type="arabicPeriod"/>
            </a:pPr>
            <a:r>
              <a:rPr lang="en-US" dirty="0"/>
              <a:t>we think that the measurement grids is RAN4 task, follow the similar way with TR38.810</a:t>
            </a:r>
          </a:p>
          <a:p>
            <a:pPr marL="228600" indent="-228600">
              <a:buAutoNum type="arabicPeriod"/>
            </a:pPr>
            <a:r>
              <a:rPr lang="en-US" dirty="0"/>
              <a:t>given the accuracy of RSRP, RAN4 should discuss whether new MU element is needed. compared with EIS-based test procedure</a:t>
            </a:r>
          </a:p>
          <a:p>
            <a:r>
              <a:rPr lang="en-US" dirty="0"/>
              <a:t>Qualcomm: This optimization can apply to all EIRP tests, even for UEs that use </a:t>
            </a:r>
            <a:r>
              <a:rPr lang="en-US" dirty="0" err="1"/>
              <a:t>ULFPTx</a:t>
            </a:r>
            <a:r>
              <a:rPr lang="en-US" dirty="0"/>
              <a:t> Mode2 or Mode 'full power'. </a:t>
            </a:r>
            <a:r>
              <a:rPr lang="en-US" dirty="0" err="1"/>
              <a:t>Jt</a:t>
            </a:r>
            <a:r>
              <a:rPr lang="en-US" dirty="0"/>
              <a:t> is not necessary to limit to cases listed in original proposal.</a:t>
            </a:r>
          </a:p>
        </p:txBody>
      </p:sp>
      <p:sp>
        <p:nvSpPr>
          <p:cNvPr id="4" name="Slide Number Placeholder 3"/>
          <p:cNvSpPr>
            <a:spLocks noGrp="1"/>
          </p:cNvSpPr>
          <p:nvPr>
            <p:ph type="sldNum" sz="quarter" idx="5"/>
          </p:nvPr>
        </p:nvSpPr>
        <p:spPr/>
        <p:txBody>
          <a:bodyPr/>
          <a:lstStyle/>
          <a:p>
            <a:fld id="{E7ED8C2C-B190-48CE-9ACC-5550FD6E68F8}" type="slidenum">
              <a:rPr lang="en-US" smtClean="0"/>
              <a:t>12</a:t>
            </a:fld>
            <a:endParaRPr lang="en-US"/>
          </a:p>
        </p:txBody>
      </p:sp>
    </p:spTree>
    <p:extLst>
      <p:ext uri="{BB962C8B-B14F-4D97-AF65-F5344CB8AC3E}">
        <p14:creationId xmlns:p14="http://schemas.microsoft.com/office/powerpoint/2010/main" val="1699025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D9197520-E942-409D-82B8-2A11AF90A69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 xmlns:a16="http://schemas.microsoft.com/office/drawing/2014/main" id="{C1A94A16-34E3-4905-AE72-0DA787E070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 xmlns:a16="http://schemas.microsoft.com/office/drawing/2014/main" id="{30CDF29D-21C6-4F96-92A7-D264BE09708B}"/>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5" name="フッター プレースホルダー 4">
            <a:extLst>
              <a:ext uri="{FF2B5EF4-FFF2-40B4-BE49-F238E27FC236}">
                <a16:creationId xmlns="" xmlns:a16="http://schemas.microsoft.com/office/drawing/2014/main" id="{8F47475C-AC37-480B-B628-889EF0494AC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 xmlns:a16="http://schemas.microsoft.com/office/drawing/2014/main" id="{73E27CAF-88DC-4851-925C-5C2AFE9CC4A5}"/>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736369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FE4D2B6B-AF8B-4E32-861E-EEE8B100B157}"/>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 xmlns:a16="http://schemas.microsoft.com/office/drawing/2014/main" id="{E4597966-7B9B-4A2F-BCB2-CEFF1A86D82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 xmlns:a16="http://schemas.microsoft.com/office/drawing/2014/main" id="{0CC5B7B4-6B73-4E74-B05D-554C58E39782}"/>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5" name="フッター プレースホルダー 4">
            <a:extLst>
              <a:ext uri="{FF2B5EF4-FFF2-40B4-BE49-F238E27FC236}">
                <a16:creationId xmlns="" xmlns:a16="http://schemas.microsoft.com/office/drawing/2014/main" id="{D20FFBA4-ED16-4301-A160-4E910A4ABB6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 xmlns:a16="http://schemas.microsoft.com/office/drawing/2014/main" id="{29DD7BBD-3169-4265-AF45-6757BEDA5CC6}"/>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2975825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 xmlns:a16="http://schemas.microsoft.com/office/drawing/2014/main" id="{3E06FF6C-B070-4222-8E38-44B865148FA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 xmlns:a16="http://schemas.microsoft.com/office/drawing/2014/main" id="{EF1F5774-BE63-41B5-8E3E-29B3BD29B9F9}"/>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 xmlns:a16="http://schemas.microsoft.com/office/drawing/2014/main" id="{B30D0B0D-50F7-4C1C-B94B-5E04820394BB}"/>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5" name="フッター プレースホルダー 4">
            <a:extLst>
              <a:ext uri="{FF2B5EF4-FFF2-40B4-BE49-F238E27FC236}">
                <a16:creationId xmlns="" xmlns:a16="http://schemas.microsoft.com/office/drawing/2014/main" id="{723F6FF7-C413-43B8-93AE-866230E6103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 xmlns:a16="http://schemas.microsoft.com/office/drawing/2014/main" id="{7C55F147-BF9B-42E7-B4E1-0C9B19030942}"/>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1897008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2F983590-9A6D-4A77-9AC8-D9B8EFFBFF7F}"/>
              </a:ext>
            </a:extLst>
          </p:cNvPr>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kumimoji="1" lang="ja-JP" altLang="en-US" dirty="0"/>
              <a:t>マスター タイトルの書式設定</a:t>
            </a:r>
          </a:p>
        </p:txBody>
      </p:sp>
      <p:sp>
        <p:nvSpPr>
          <p:cNvPr id="3" name="コンテンツ プレースホルダー 2">
            <a:extLst>
              <a:ext uri="{FF2B5EF4-FFF2-40B4-BE49-F238E27FC236}">
                <a16:creationId xmlns="" xmlns:a16="http://schemas.microsoft.com/office/drawing/2014/main" id="{E8858C25-6AB8-4AAE-B747-B18EDFAB1D5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 xmlns:a16="http://schemas.microsoft.com/office/drawing/2014/main" id="{1E841A1A-C017-4661-8790-196D0CF74C8A}"/>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5" name="フッター プレースホルダー 4">
            <a:extLst>
              <a:ext uri="{FF2B5EF4-FFF2-40B4-BE49-F238E27FC236}">
                <a16:creationId xmlns="" xmlns:a16="http://schemas.microsoft.com/office/drawing/2014/main" id="{B713A952-76DD-48F3-9B17-34079960E5E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 xmlns:a16="http://schemas.microsoft.com/office/drawing/2014/main" id="{82A34B90-9C77-47CE-90E1-2D380D9439F4}"/>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153806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8B07A8F0-FF9D-4E4C-AAED-FB9302EEA488}"/>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 xmlns:a16="http://schemas.microsoft.com/office/drawing/2014/main" id="{14BCCAC6-96D7-4443-AE4F-95DF37AA6C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 xmlns:a16="http://schemas.microsoft.com/office/drawing/2014/main" id="{19AA429F-70F7-4E95-8565-DBC8B4397C80}"/>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5" name="フッター プレースホルダー 4">
            <a:extLst>
              <a:ext uri="{FF2B5EF4-FFF2-40B4-BE49-F238E27FC236}">
                <a16:creationId xmlns="" xmlns:a16="http://schemas.microsoft.com/office/drawing/2014/main" id="{7C644DD9-6DF2-4CE3-9AE8-06BC57616CA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 xmlns:a16="http://schemas.microsoft.com/office/drawing/2014/main" id="{D6C97E49-3F4F-407B-9666-C0DC0EA4E485}"/>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821563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31E92407-2A44-4ECC-9A09-CFB6861C973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 xmlns:a16="http://schemas.microsoft.com/office/drawing/2014/main" id="{ADAEAD94-0F3C-40A7-84CC-37EA696576C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 xmlns:a16="http://schemas.microsoft.com/office/drawing/2014/main" id="{10280E61-A7E7-41D3-95AC-0629175BDA66}"/>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 xmlns:a16="http://schemas.microsoft.com/office/drawing/2014/main" id="{50FBA2C9-FF0D-4E89-9C74-70DDC599A05E}"/>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6" name="フッター プレースホルダー 5">
            <a:extLst>
              <a:ext uri="{FF2B5EF4-FFF2-40B4-BE49-F238E27FC236}">
                <a16:creationId xmlns="" xmlns:a16="http://schemas.microsoft.com/office/drawing/2014/main" id="{2BB12BE8-54EA-424F-81E0-22E487CDB6F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 xmlns:a16="http://schemas.microsoft.com/office/drawing/2014/main" id="{6A9A6CAE-796F-48C6-82D9-32E759312015}"/>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2547845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439D8FCA-BAD2-4E41-84D1-ED6F2E4131DD}"/>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 xmlns:a16="http://schemas.microsoft.com/office/drawing/2014/main" id="{F1C911AE-8A98-483D-933F-FF385C7A19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 xmlns:a16="http://schemas.microsoft.com/office/drawing/2014/main" id="{FAC34C01-21EA-4BE9-83A0-AB76E5638A66}"/>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 xmlns:a16="http://schemas.microsoft.com/office/drawing/2014/main" id="{BC612AF8-701C-4371-8293-CF0F8E0B84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 xmlns:a16="http://schemas.microsoft.com/office/drawing/2014/main" id="{8378A6D4-AD45-4479-954D-281D289FA5C9}"/>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 xmlns:a16="http://schemas.microsoft.com/office/drawing/2014/main" id="{77BF8FF6-0018-4990-B939-9A3497A7F33A}"/>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8" name="フッター プレースホルダー 7">
            <a:extLst>
              <a:ext uri="{FF2B5EF4-FFF2-40B4-BE49-F238E27FC236}">
                <a16:creationId xmlns="" xmlns:a16="http://schemas.microsoft.com/office/drawing/2014/main" id="{BDF82550-4105-4912-9F42-B4C29335EB49}"/>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 xmlns:a16="http://schemas.microsoft.com/office/drawing/2014/main" id="{322415B9-DBE6-4C25-89D3-838257972E93}"/>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828023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C1B25A8B-2D84-44FD-BC57-A59411B167A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 xmlns:a16="http://schemas.microsoft.com/office/drawing/2014/main" id="{188A9F51-3D2C-46EE-868D-3FC8A8B62CD3}"/>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4" name="フッター プレースホルダー 3">
            <a:extLst>
              <a:ext uri="{FF2B5EF4-FFF2-40B4-BE49-F238E27FC236}">
                <a16:creationId xmlns="" xmlns:a16="http://schemas.microsoft.com/office/drawing/2014/main" id="{A52038FE-7BCD-4DB8-B4C2-B7CA5D5C512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 xmlns:a16="http://schemas.microsoft.com/office/drawing/2014/main" id="{4A2B9195-D73D-4A3F-AB77-349694B01A5A}"/>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639210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 xmlns:a16="http://schemas.microsoft.com/office/drawing/2014/main" id="{BF7BE302-AE4C-4016-9D7C-9B2942C50FCC}"/>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3" name="フッター プレースホルダー 2">
            <a:extLst>
              <a:ext uri="{FF2B5EF4-FFF2-40B4-BE49-F238E27FC236}">
                <a16:creationId xmlns="" xmlns:a16="http://schemas.microsoft.com/office/drawing/2014/main" id="{1367E6A1-6569-4208-9E79-70BF6BEE926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 xmlns:a16="http://schemas.microsoft.com/office/drawing/2014/main" id="{FBE081EC-CC88-4426-8B6D-4D5F50782ACE}"/>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572911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A917C2-71AD-4F41-8DDC-22C70302DF8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 xmlns:a16="http://schemas.microsoft.com/office/drawing/2014/main" id="{19AFB439-41DA-4F58-9A2D-493FC43E33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 xmlns:a16="http://schemas.microsoft.com/office/drawing/2014/main" id="{147CA3A1-6454-47DE-887A-4A8F558A7D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 xmlns:a16="http://schemas.microsoft.com/office/drawing/2014/main" id="{7DFBEEE6-6D66-4765-9A29-536D98985F0D}"/>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6" name="フッター プレースホルダー 5">
            <a:extLst>
              <a:ext uri="{FF2B5EF4-FFF2-40B4-BE49-F238E27FC236}">
                <a16:creationId xmlns="" xmlns:a16="http://schemas.microsoft.com/office/drawing/2014/main" id="{F0C63031-563F-4229-B535-F8F65134653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 xmlns:a16="http://schemas.microsoft.com/office/drawing/2014/main" id="{BAE77334-1C6E-48B2-8D9A-4C06BFDF909E}"/>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50196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45539806-CF01-455C-8963-618C2BA3351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 xmlns:a16="http://schemas.microsoft.com/office/drawing/2014/main" id="{00EE8FDC-BEE6-4FDA-B71F-DE6BDB11BB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 xmlns:a16="http://schemas.microsoft.com/office/drawing/2014/main" id="{D8EB92D4-C803-4660-BB57-A067766A14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 xmlns:a16="http://schemas.microsoft.com/office/drawing/2014/main" id="{7491AAE8-0DF3-4450-9043-106585041C14}"/>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6" name="フッター プレースホルダー 5">
            <a:extLst>
              <a:ext uri="{FF2B5EF4-FFF2-40B4-BE49-F238E27FC236}">
                <a16:creationId xmlns="" xmlns:a16="http://schemas.microsoft.com/office/drawing/2014/main" id="{B01FD334-2E48-4A18-BA42-5D4F1F72020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 xmlns:a16="http://schemas.microsoft.com/office/drawing/2014/main" id="{27DCC18F-2808-46BF-9F16-2E30DD04108B}"/>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848906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 xmlns:a16="http://schemas.microsoft.com/office/drawing/2014/main" id="{F9E6ED64-60CA-482C-B3D3-822167E798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a:extLst>
              <a:ext uri="{FF2B5EF4-FFF2-40B4-BE49-F238E27FC236}">
                <a16:creationId xmlns="" xmlns:a16="http://schemas.microsoft.com/office/drawing/2014/main" id="{548F4DDF-0F2A-47A5-BE2E-ABD7C27AAF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 xmlns:a16="http://schemas.microsoft.com/office/drawing/2014/main" id="{E3D33021-0BBC-4301-A3E5-260B942153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8D1DE4-1554-428A-9732-43F3EA25A624}" type="datetimeFigureOut">
              <a:rPr kumimoji="1" lang="ja-JP" altLang="en-US" smtClean="0"/>
              <a:t>2021/4/19</a:t>
            </a:fld>
            <a:endParaRPr kumimoji="1" lang="ja-JP" altLang="en-US"/>
          </a:p>
        </p:txBody>
      </p:sp>
      <p:sp>
        <p:nvSpPr>
          <p:cNvPr id="5" name="フッター プレースホルダー 4">
            <a:extLst>
              <a:ext uri="{FF2B5EF4-FFF2-40B4-BE49-F238E27FC236}">
                <a16:creationId xmlns="" xmlns:a16="http://schemas.microsoft.com/office/drawing/2014/main" id="{CA607899-A6CE-4445-B505-CB88F8E9D8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 xmlns:a16="http://schemas.microsoft.com/office/drawing/2014/main" id="{28DEB9F8-87CB-4715-9F59-2AE7285E97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548919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8" Type="http://schemas.openxmlformats.org/officeDocument/2006/relationships/hyperlink" Target="http://www.3gpp.org/ftp/tsg_ran/WG4_Radio/TSGR4_98bis_e/Docs/R4-2106695.zip" TargetMode="External"/><Relationship Id="rId13" Type="http://schemas.openxmlformats.org/officeDocument/2006/relationships/hyperlink" Target="http://www.3gpp.org/ftp/tsg_ran/WG4_Radio/TSGR4_98bis_e/Docs/R4-2104569.zip" TargetMode="External"/><Relationship Id="rId18" Type="http://schemas.openxmlformats.org/officeDocument/2006/relationships/hyperlink" Target="http://www.3gpp.org/ftp/tsg_ran/WG4_Radio/TSGR4_98bis_e/Docs/R4-2104958.zip" TargetMode="External"/><Relationship Id="rId26" Type="http://schemas.openxmlformats.org/officeDocument/2006/relationships/hyperlink" Target="http://www.3gpp.org/ftp/tsg_ran/WG4_Radio/TSGR4_98bis_e/Docs/R4-2107110.zip" TargetMode="External"/><Relationship Id="rId3" Type="http://schemas.openxmlformats.org/officeDocument/2006/relationships/hyperlink" Target="http://www.3gpp.org/ftp/tsg_ran/WG4_Radio/TSGR4_98bis_e/Docs/R4-2104523.zip" TargetMode="External"/><Relationship Id="rId21" Type="http://schemas.openxmlformats.org/officeDocument/2006/relationships/hyperlink" Target="http://www.3gpp.org/ftp/tsg_ran/WG4_Radio/TSGR4_98bis_e/Docs/R4-2107128.zip" TargetMode="External"/><Relationship Id="rId7" Type="http://schemas.openxmlformats.org/officeDocument/2006/relationships/hyperlink" Target="http://www.3gpp.org/ftp/tsg_ran/WG4_Radio/TSGR4_98bis_e/Docs/R4-2104684.zip" TargetMode="External"/><Relationship Id="rId12" Type="http://schemas.openxmlformats.org/officeDocument/2006/relationships/hyperlink" Target="http://www.3gpp.org/ftp/tsg_ran/WG4_Radio/TSGR4_98bis_e/Docs/R4-2104558.zip" TargetMode="External"/><Relationship Id="rId17" Type="http://schemas.openxmlformats.org/officeDocument/2006/relationships/hyperlink" Target="http://www.3gpp.org/ftp/tsg_ran/WG4_Radio/TSGR4_98bis_e/Docs/R4-2107111.zip" TargetMode="External"/><Relationship Id="rId25" Type="http://schemas.openxmlformats.org/officeDocument/2006/relationships/hyperlink" Target="http://www.3gpp.org/ftp/tsg_ran/WG4_Radio/TSGR4_98bis_e/Docs/R4-2105044.zip" TargetMode="External"/><Relationship Id="rId2" Type="http://schemas.openxmlformats.org/officeDocument/2006/relationships/slideLayout" Target="../slideLayouts/slideLayout2.xml"/><Relationship Id="rId16" Type="http://schemas.openxmlformats.org/officeDocument/2006/relationships/hyperlink" Target="http://www.3gpp.org/ftp/tsg_ran/WG4_Radio/TSGR4_98bis_e/Docs/R4-2106570.zip" TargetMode="External"/><Relationship Id="rId20" Type="http://schemas.openxmlformats.org/officeDocument/2006/relationships/hyperlink" Target="http://www.3gpp.org/ftp/tsg_ran/WG4_Radio/TSGR4_98bis_e/Docs/R4-2104570.zip" TargetMode="External"/><Relationship Id="rId29" Type="http://schemas.openxmlformats.org/officeDocument/2006/relationships/hyperlink" Target="http://www.3gpp.org/ftp/tsg_ran/WG4_Radio/TSGR4_98bis_e/Docs/R4-2104896.zip" TargetMode="External"/><Relationship Id="rId1" Type="http://schemas.openxmlformats.org/officeDocument/2006/relationships/tags" Target="../tags/tag16.xml"/><Relationship Id="rId6" Type="http://schemas.openxmlformats.org/officeDocument/2006/relationships/hyperlink" Target="http://www.3gpp.org/ftp/tsg_ran/WG4_Radio/TSGR4_98bis_e/Docs/R4-2104522.zip" TargetMode="External"/><Relationship Id="rId11" Type="http://schemas.openxmlformats.org/officeDocument/2006/relationships/hyperlink" Target="http://www.3gpp.org/ftp/tsg_ran/WG4_Radio/TSGR4_98bis_e/Docs/R4-2104489.zip" TargetMode="External"/><Relationship Id="rId24" Type="http://schemas.openxmlformats.org/officeDocument/2006/relationships/hyperlink" Target="http://www.3gpp.org/ftp/tsg_ran/WG4_Radio/TSGR4_98bis_e/Docs/R4-2105001.zip" TargetMode="External"/><Relationship Id="rId5" Type="http://schemas.openxmlformats.org/officeDocument/2006/relationships/hyperlink" Target="http://www.3gpp.org/ftp/tsg_ran/WG4_Radio/TSGR4_98bis_e/Docs/R4-2104898.zip" TargetMode="External"/><Relationship Id="rId15" Type="http://schemas.openxmlformats.org/officeDocument/2006/relationships/hyperlink" Target="http://www.3gpp.org/ftp/tsg_ran/WG4_Radio/TSGR4_98bis_e/Docs/R4-2105043.zip" TargetMode="External"/><Relationship Id="rId23" Type="http://schemas.openxmlformats.org/officeDocument/2006/relationships/hyperlink" Target="http://www.3gpp.org/ftp/tsg_ran/WG4_Radio/TSGR4_98bis_e/Docs/R4-2104519.zip" TargetMode="External"/><Relationship Id="rId28" Type="http://schemas.openxmlformats.org/officeDocument/2006/relationships/hyperlink" Target="http://www.3gpp.org/ftp/tsg_ran/WG4_Radio/TSGR4_98bis_e/Docs/R4-2107296.zip" TargetMode="External"/><Relationship Id="rId10" Type="http://schemas.openxmlformats.org/officeDocument/2006/relationships/hyperlink" Target="http://www.3gpp.org/ftp/tsg_ran/WG4_Radio/TSGR4_98bis_e/Docs/R4-2107187.zip" TargetMode="External"/><Relationship Id="rId19" Type="http://schemas.openxmlformats.org/officeDocument/2006/relationships/hyperlink" Target="http://www.3gpp.org/ftp/tsg_ran/WG4_Radio/TSGR4_98bis_e/Docs/R4-2104521.zip" TargetMode="External"/><Relationship Id="rId4" Type="http://schemas.openxmlformats.org/officeDocument/2006/relationships/hyperlink" Target="http://www.3gpp.org/ftp/tsg_ran/WG4_Radio/TSGR4_98bis_e/Docs/R4-2104897.zip" TargetMode="External"/><Relationship Id="rId9" Type="http://schemas.openxmlformats.org/officeDocument/2006/relationships/hyperlink" Target="http://www.3gpp.org/ftp/tsg_ran/WG4_Radio/TSGR4_98bis_e/Docs/R4-2107130.zip" TargetMode="External"/><Relationship Id="rId14" Type="http://schemas.openxmlformats.org/officeDocument/2006/relationships/hyperlink" Target="http://www.3gpp.org/ftp/tsg_ran/WG4_Radio/TSGR4_98bis_e/Docs/R4-2104701.zip" TargetMode="External"/><Relationship Id="rId22" Type="http://schemas.openxmlformats.org/officeDocument/2006/relationships/hyperlink" Target="http://www.3gpp.org/ftp/tsg_ran/WG4_Radio/TSGR4_98bis_e/Docs/R4-2104518.zip" TargetMode="External"/><Relationship Id="rId27" Type="http://schemas.openxmlformats.org/officeDocument/2006/relationships/hyperlink" Target="http://www.3gpp.org/ftp/tsg_ran/WG4_Radio/TSGR4_98bis_e/Docs/R4-2107129.zip" TargetMode="Externa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FEBDBF9-3F0D-4EF2-98E8-98D09AB903BF}"/>
              </a:ext>
            </a:extLst>
          </p:cNvPr>
          <p:cNvSpPr>
            <a:spLocks noGrp="1"/>
          </p:cNvSpPr>
          <p:nvPr>
            <p:ph type="ctrTitle"/>
          </p:nvPr>
        </p:nvSpPr>
        <p:spPr>
          <a:xfrm>
            <a:off x="525780" y="1605307"/>
            <a:ext cx="10904220" cy="2387600"/>
          </a:xfrm>
        </p:spPr>
        <p:txBody>
          <a:bodyPr>
            <a:normAutofit fontScale="90000"/>
          </a:bodyPr>
          <a:lstStyle/>
          <a:p>
            <a:r>
              <a:rPr lang="en-US" altLang="ja-JP" dirty="0"/>
              <a:t>WF on agreements and remaining issues with FR2 test method enhancements</a:t>
            </a:r>
            <a:endParaRPr kumimoji="1" lang="ja-JP" altLang="en-US" dirty="0">
              <a:latin typeface="Calibri" panose="020F0502020204030204" pitchFamily="34" charset="0"/>
              <a:cs typeface="Calibri" panose="020F0502020204030204" pitchFamily="34" charset="0"/>
            </a:endParaRPr>
          </a:p>
        </p:txBody>
      </p:sp>
      <p:sp>
        <p:nvSpPr>
          <p:cNvPr id="3" name="字幕 2">
            <a:extLst>
              <a:ext uri="{FF2B5EF4-FFF2-40B4-BE49-F238E27FC236}">
                <a16:creationId xmlns="" xmlns:a16="http://schemas.microsoft.com/office/drawing/2014/main" id="{BE3FE237-F2E7-4AE6-8091-BE383EA363E4}"/>
              </a:ext>
            </a:extLst>
          </p:cNvPr>
          <p:cNvSpPr>
            <a:spLocks noGrp="1"/>
          </p:cNvSpPr>
          <p:nvPr>
            <p:ph type="subTitle" idx="1"/>
          </p:nvPr>
        </p:nvSpPr>
        <p:spPr>
          <a:xfrm>
            <a:off x="1524000" y="4340702"/>
            <a:ext cx="9144000" cy="917098"/>
          </a:xfrm>
        </p:spPr>
        <p:txBody>
          <a:bodyPr anchor="ctr">
            <a:normAutofit/>
          </a:bodyPr>
          <a:lstStyle/>
          <a:p>
            <a:r>
              <a:rPr kumimoji="1" lang="en-US" altLang="zh-TW" sz="3200" dirty="0">
                <a:latin typeface="Calibri" panose="020F0502020204030204" pitchFamily="34" charset="0"/>
                <a:cs typeface="Calibri" panose="020F0502020204030204" pitchFamily="34" charset="0"/>
              </a:rPr>
              <a:t>Apple</a:t>
            </a:r>
            <a:endParaRPr kumimoji="1" lang="ja-JP" altLang="en-US" sz="3200"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 xmlns:a16="http://schemas.microsoft.com/office/drawing/2014/main" id="{FDFD2372-F3D5-4A79-80CE-2B028376EA52}"/>
              </a:ext>
            </a:extLst>
          </p:cNvPr>
          <p:cNvSpPr txBox="1"/>
          <p:nvPr/>
        </p:nvSpPr>
        <p:spPr>
          <a:xfrm>
            <a:off x="111139" y="149516"/>
            <a:ext cx="6407464" cy="1107996"/>
          </a:xfrm>
          <a:prstGeom prst="rect">
            <a:avLst/>
          </a:prstGeom>
          <a:noFill/>
        </p:spPr>
        <p:txBody>
          <a:bodyPr wrap="square" rtlCol="0">
            <a:spAutoFit/>
          </a:bodyPr>
          <a:lstStyle/>
          <a:p>
            <a:pPr>
              <a:spcAft>
                <a:spcPts val="600"/>
              </a:spcAft>
            </a:pPr>
            <a:r>
              <a:rPr lang="en-US" b="1" dirty="0">
                <a:latin typeface="Calibri" panose="020F0502020204030204" pitchFamily="34" charset="0"/>
                <a:cs typeface="Calibri" panose="020F0502020204030204" pitchFamily="34" charset="0"/>
              </a:rPr>
              <a:t>3GPP TSG-RAN WG4 Meeting #98-bis-e</a:t>
            </a:r>
          </a:p>
          <a:p>
            <a:pPr>
              <a:spcAft>
                <a:spcPts val="600"/>
              </a:spcAft>
            </a:pPr>
            <a:r>
              <a:rPr lang="en-US" b="1" dirty="0">
                <a:latin typeface="Calibri" panose="020F0502020204030204" pitchFamily="34" charset="0"/>
                <a:cs typeface="Calibri" panose="020F0502020204030204" pitchFamily="34" charset="0"/>
              </a:rPr>
              <a:t>Electronic Meeting, April 12th – 20th, 2021</a:t>
            </a:r>
          </a:p>
          <a:p>
            <a:pPr>
              <a:spcAft>
                <a:spcPts val="600"/>
              </a:spcAft>
            </a:pPr>
            <a:r>
              <a:rPr lang="en-US" altLang="zh-TW" b="1" dirty="0">
                <a:latin typeface="Calibri" panose="020F0502020204030204" pitchFamily="34" charset="0"/>
                <a:cs typeface="Calibri" panose="020F0502020204030204" pitchFamily="34" charset="0"/>
              </a:rPr>
              <a:t>Agenda Item: </a:t>
            </a:r>
            <a:r>
              <a:rPr lang="en-US" b="1" dirty="0">
                <a:latin typeface="Calibri" panose="020F0502020204030204" pitchFamily="34" charset="0"/>
                <a:cs typeface="Calibri" panose="020F0502020204030204" pitchFamily="34" charset="0"/>
              </a:rPr>
              <a:t>9.1.1</a:t>
            </a:r>
          </a:p>
        </p:txBody>
      </p:sp>
      <p:sp>
        <p:nvSpPr>
          <p:cNvPr id="7" name="TextBox 3">
            <a:extLst>
              <a:ext uri="{FF2B5EF4-FFF2-40B4-BE49-F238E27FC236}">
                <a16:creationId xmlns="" xmlns:a16="http://schemas.microsoft.com/office/drawing/2014/main" id="{337387D3-A9C4-44CC-9049-38D5934BE842}"/>
              </a:ext>
            </a:extLst>
          </p:cNvPr>
          <p:cNvSpPr txBox="1"/>
          <p:nvPr/>
        </p:nvSpPr>
        <p:spPr>
          <a:xfrm>
            <a:off x="9577969" y="149516"/>
            <a:ext cx="2483556" cy="369332"/>
          </a:xfrm>
          <a:prstGeom prst="rect">
            <a:avLst/>
          </a:prstGeom>
          <a:noFill/>
        </p:spPr>
        <p:txBody>
          <a:bodyPr wrap="square" rtlCol="0">
            <a:spAutoFit/>
          </a:bodyPr>
          <a:lstStyle/>
          <a:p>
            <a:pPr algn="r"/>
            <a:r>
              <a:rPr lang="en-GB" altLang="zh-CN" b="1" dirty="0">
                <a:latin typeface="Calibri" panose="020F0502020204030204" pitchFamily="34" charset="0"/>
                <a:cs typeface="Calibri" panose="020F0502020204030204" pitchFamily="34" charset="0"/>
              </a:rPr>
              <a:t>R4-2106127</a:t>
            </a:r>
            <a:endParaRPr lang="en-US" b="1" dirty="0">
              <a:latin typeface="Calibri" panose="020F0502020204030204" pitchFamily="34" charset="0"/>
              <a:cs typeface="Calibri" panose="020F0502020204030204" pitchFamily="34" charset="0"/>
            </a:endParaRPr>
          </a:p>
        </p:txBody>
      </p:sp>
      <p:sp>
        <p:nvSpPr>
          <p:cNvPr id="8" name="RS_Classification_Standard">
            <a:extLst>
              <a:ext uri="{FF2B5EF4-FFF2-40B4-BE49-F238E27FC236}">
                <a16:creationId xmlns="" xmlns:a16="http://schemas.microsoft.com/office/drawing/2014/main" id="{6694CF2F-6A85-4ECD-9B67-1246ED82B771}"/>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537133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2) EVM </a:t>
            </a:r>
            <a:r>
              <a:rPr lang="en-US" sz="3200" dirty="0">
                <a:solidFill>
                  <a:srgbClr val="0000FF"/>
                </a:solidFill>
              </a:rPr>
              <a:t>and </a:t>
            </a:r>
            <a:r>
              <a:rPr lang="en-US" altLang="ja-JP" sz="3200" dirty="0">
                <a:solidFill>
                  <a:srgbClr val="0000FF"/>
                </a:solidFill>
              </a:rPr>
              <a:t>spectrum flatness </a:t>
            </a:r>
            <a:r>
              <a:rPr lang="en-US" sz="3100" dirty="0" smtClean="0"/>
              <a:t>measurement </a:t>
            </a:r>
            <a:r>
              <a:rPr lang="en-US" sz="3100" dirty="0"/>
              <a:t>setup</a:t>
            </a:r>
          </a:p>
        </p:txBody>
      </p:sp>
      <p:sp>
        <p:nvSpPr>
          <p:cNvPr id="3" name="コンテンツ プレースホルダー 2">
            <a:extLst>
              <a:ext uri="{FF2B5EF4-FFF2-40B4-BE49-F238E27FC236}">
                <a16:creationId xmlns="" xmlns:a16="http://schemas.microsoft.com/office/drawing/2014/main" id="{95872A8B-FBB3-4764-BB01-B03FA190DF4A}"/>
              </a:ext>
            </a:extLst>
          </p:cNvPr>
          <p:cNvSpPr>
            <a:spLocks noGrp="1"/>
          </p:cNvSpPr>
          <p:nvPr>
            <p:ph idx="1"/>
          </p:nvPr>
        </p:nvSpPr>
        <p:spPr>
          <a:xfrm>
            <a:off x="838200" y="971550"/>
            <a:ext cx="10515600" cy="5530849"/>
          </a:xfrm>
        </p:spPr>
        <p:txBody>
          <a:bodyPr>
            <a:normAutofit fontScale="92500" lnSpcReduction="20000"/>
          </a:bodyPr>
          <a:lstStyle/>
          <a:p>
            <a:r>
              <a:rPr lang="en-US" altLang="ja-JP" dirty="0"/>
              <a:t>NOTE: outcome of Issues 2-2-1, 2-2-2</a:t>
            </a:r>
          </a:p>
          <a:p>
            <a:r>
              <a:rPr lang="en-US" altLang="ja-JP" dirty="0"/>
              <a:t>Tentative agreement</a:t>
            </a:r>
          </a:p>
          <a:p>
            <a:pPr lvl="1"/>
            <a:r>
              <a:rPr lang="en-US" dirty="0" smtClean="0">
                <a:solidFill>
                  <a:srgbClr val="0000FF"/>
                </a:solidFill>
              </a:rPr>
              <a:t>RAN4 </a:t>
            </a:r>
            <a:r>
              <a:rPr lang="en-US" dirty="0">
                <a:solidFill>
                  <a:srgbClr val="0000FF"/>
                </a:solidFill>
              </a:rPr>
              <a:t>shall </a:t>
            </a:r>
            <a:r>
              <a:rPr lang="en-US" dirty="0" smtClean="0">
                <a:solidFill>
                  <a:srgbClr val="0000FF"/>
                </a:solidFill>
              </a:rPr>
              <a:t>specify </a:t>
            </a:r>
            <a:r>
              <a:rPr lang="en-US" dirty="0">
                <a:solidFill>
                  <a:srgbClr val="0000FF"/>
                </a:solidFill>
              </a:rPr>
              <a:t>solution(s) for EVM and </a:t>
            </a:r>
            <a:r>
              <a:rPr lang="en-US" altLang="ja-JP" dirty="0">
                <a:solidFill>
                  <a:srgbClr val="0000FF"/>
                </a:solidFill>
              </a:rPr>
              <a:t>spectrum flatness test </a:t>
            </a:r>
            <a:r>
              <a:rPr lang="en-US" dirty="0">
                <a:solidFill>
                  <a:srgbClr val="0000FF"/>
                </a:solidFill>
              </a:rPr>
              <a:t>issue due to polarization basis </a:t>
            </a:r>
            <a:r>
              <a:rPr lang="en-US" dirty="0" smtClean="0">
                <a:solidFill>
                  <a:srgbClr val="0000FF"/>
                </a:solidFill>
              </a:rPr>
              <a:t>mismatch</a:t>
            </a:r>
          </a:p>
          <a:p>
            <a:pPr lvl="1"/>
            <a:r>
              <a:rPr lang="en-US" dirty="0">
                <a:solidFill>
                  <a:srgbClr val="0000FF"/>
                </a:solidFill>
              </a:rPr>
              <a:t>RAN4 shall send LS to RAN5 to notify the EVM issue and the agreed solution(s</a:t>
            </a:r>
            <a:r>
              <a:rPr lang="en-US" dirty="0" smtClean="0">
                <a:solidFill>
                  <a:srgbClr val="0000FF"/>
                </a:solidFill>
              </a:rPr>
              <a:t>) for corresponding alignment in the end</a:t>
            </a:r>
            <a:endParaRPr lang="en-US" dirty="0">
              <a:solidFill>
                <a:srgbClr val="0000FF"/>
              </a:solidFill>
            </a:endParaRPr>
          </a:p>
          <a:p>
            <a:pPr lvl="1"/>
            <a:r>
              <a:rPr lang="en-US" altLang="ja-JP" dirty="0" smtClean="0"/>
              <a:t>FFS </a:t>
            </a:r>
            <a:r>
              <a:rPr lang="en-US" altLang="ja-JP" dirty="0"/>
              <a:t>2L and 1L setups should be agreed as a package</a:t>
            </a:r>
          </a:p>
          <a:p>
            <a:pPr lvl="1"/>
            <a:r>
              <a:rPr lang="en-US" altLang="ja-JP" dirty="0"/>
              <a:t>The study item outcome will capture clear guidance related to this enhancement</a:t>
            </a:r>
          </a:p>
          <a:p>
            <a:pPr lvl="1"/>
            <a:r>
              <a:rPr lang="en-US" altLang="ja-JP" dirty="0"/>
              <a:t>Companies are encouraged to provide further analysis of the following:</a:t>
            </a:r>
          </a:p>
          <a:p>
            <a:pPr lvl="2"/>
            <a:r>
              <a:rPr lang="en-US" altLang="ja-JP" dirty="0"/>
              <a:t>How to handle the probability of having a non-invertible matrix in the demodulation paths of both proposed schemes</a:t>
            </a:r>
          </a:p>
          <a:p>
            <a:pPr lvl="2"/>
            <a:r>
              <a:rPr lang="en-US" altLang="ja-JP" dirty="0"/>
              <a:t>Potential differences in calculated EVM of both proposed schemes</a:t>
            </a:r>
          </a:p>
          <a:p>
            <a:pPr lvl="1"/>
            <a:r>
              <a:rPr lang="en-US" altLang="ja-JP" dirty="0"/>
              <a:t>Whether different polarization angles shall be used in the EVM and spectrum flatness tests is FFS</a:t>
            </a:r>
          </a:p>
          <a:p>
            <a:pPr lvl="2"/>
            <a:r>
              <a:rPr lang="en-US" altLang="ja-JP" dirty="0"/>
              <a:t>A potential rationale is to avoid test results being impacted by polarization basis mismatch before new MIMO demodulation scheme is applied to address the polarization basis mismatch issue.</a:t>
            </a:r>
          </a:p>
          <a:p>
            <a:pPr lvl="1"/>
            <a:r>
              <a:rPr lang="en-US" altLang="ja-JP" dirty="0"/>
              <a:t>TP drafting: it is proposed to postpone the TP related to this setup until the next meeting, with the understanding that companies will seek ways to converge on the above aspects in the interim</a:t>
            </a:r>
          </a:p>
        </p:txBody>
      </p:sp>
      <p:sp>
        <p:nvSpPr>
          <p:cNvPr id="5" name="RS_Classification_Standard">
            <a:extLst>
              <a:ext uri="{FF2B5EF4-FFF2-40B4-BE49-F238E27FC236}">
                <a16:creationId xmlns=""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grpSp>
        <p:nvGrpSpPr>
          <p:cNvPr id="6" name="组合 5"/>
          <p:cNvGrpSpPr/>
          <p:nvPr/>
        </p:nvGrpSpPr>
        <p:grpSpPr>
          <a:xfrm rot="18957118">
            <a:off x="2594299" y="2820129"/>
            <a:ext cx="5843420" cy="629455"/>
            <a:chOff x="6559420" y="634482"/>
            <a:chExt cx="4320074" cy="629455"/>
          </a:xfrm>
          <a:solidFill>
            <a:srgbClr val="7030A0"/>
          </a:solidFill>
        </p:grpSpPr>
        <p:sp>
          <p:nvSpPr>
            <p:cNvPr id="7" name="矩形 6"/>
            <p:cNvSpPr/>
            <p:nvPr/>
          </p:nvSpPr>
          <p:spPr>
            <a:xfrm>
              <a:off x="6559420" y="634482"/>
              <a:ext cx="4320074" cy="60648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8" name="文本框 7"/>
            <p:cNvSpPr txBox="1"/>
            <p:nvPr/>
          </p:nvSpPr>
          <p:spPr>
            <a:xfrm>
              <a:off x="6643395" y="679162"/>
              <a:ext cx="4152123" cy="584775"/>
            </a:xfrm>
            <a:prstGeom prst="rect">
              <a:avLst/>
            </a:prstGeom>
            <a:grpFill/>
          </p:spPr>
          <p:txBody>
            <a:bodyPr wrap="square" rtlCol="0">
              <a:spAutoFit/>
            </a:bodyPr>
            <a:lstStyle/>
            <a:p>
              <a:pPr algn="ctr"/>
              <a:r>
                <a:rPr lang="en-US" altLang="zh-CN" sz="3200" b="1" dirty="0" smtClean="0">
                  <a:solidFill>
                    <a:schemeClr val="bg1"/>
                  </a:solidFill>
                </a:rPr>
                <a:t>Removed </a:t>
              </a:r>
              <a:endParaRPr lang="zh-CN" altLang="en-US" sz="3200" b="1" dirty="0">
                <a:solidFill>
                  <a:schemeClr val="bg1"/>
                </a:solidFill>
              </a:endParaRPr>
            </a:p>
          </p:txBody>
        </p:sp>
      </p:grpSp>
    </p:spTree>
    <p:custDataLst>
      <p:tags r:id="rId1"/>
    </p:custDataLst>
    <p:extLst>
      <p:ext uri="{BB962C8B-B14F-4D97-AF65-F5344CB8AC3E}">
        <p14:creationId xmlns:p14="http://schemas.microsoft.com/office/powerpoint/2010/main" val="12043525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4) ETC</a:t>
            </a:r>
          </a:p>
        </p:txBody>
      </p:sp>
      <p:sp>
        <p:nvSpPr>
          <p:cNvPr id="3" name="コンテンツ プレースホルダー 2">
            <a:extLst>
              <a:ext uri="{FF2B5EF4-FFF2-40B4-BE49-F238E27FC236}">
                <a16:creationId xmlns="" xmlns:a16="http://schemas.microsoft.com/office/drawing/2014/main" id="{95872A8B-FBB3-4764-BB01-B03FA190DF4A}"/>
              </a:ext>
            </a:extLst>
          </p:cNvPr>
          <p:cNvSpPr>
            <a:spLocks noGrp="1"/>
          </p:cNvSpPr>
          <p:nvPr>
            <p:ph idx="1"/>
          </p:nvPr>
        </p:nvSpPr>
        <p:spPr>
          <a:xfrm>
            <a:off x="838200" y="971550"/>
            <a:ext cx="10515600" cy="5530849"/>
          </a:xfrm>
        </p:spPr>
        <p:txBody>
          <a:bodyPr>
            <a:normAutofit/>
          </a:bodyPr>
          <a:lstStyle/>
          <a:p>
            <a:r>
              <a:rPr lang="en-US" altLang="ja-JP" dirty="0"/>
              <a:t>NOTE: outcome of Issue 4-1-2</a:t>
            </a:r>
          </a:p>
          <a:p>
            <a:r>
              <a:rPr lang="en-US" altLang="ja-JP" dirty="0"/>
              <a:t>Tentative agreement</a:t>
            </a:r>
          </a:p>
          <a:p>
            <a:pPr lvl="1"/>
            <a:r>
              <a:rPr lang="en-US" altLang="ja-JP" dirty="0"/>
              <a:t>Given that ETC MU assessment (23.45GHz - 40.8GHz) of EIRP and EIS has been finalized in RAN5, the additional 0.28dB MU induced by ETC system can be considered as an example conclusion added to TR38.884.</a:t>
            </a:r>
          </a:p>
          <a:p>
            <a:pPr lvl="1"/>
            <a:r>
              <a:rPr lang="en-US" altLang="ja-JP" dirty="0"/>
              <a:t>Given the MU assessment in RAN5 is only up to 40.8GHz, it is still valuable to perform the preliminary MU assessment of ETC to 49GHz in this SI, to cover the new n262 band, and conclude the ETC feasibility of this band.</a:t>
            </a:r>
          </a:p>
          <a:p>
            <a:pPr lvl="1"/>
            <a:r>
              <a:rPr lang="en-US" altLang="ja-JP" dirty="0"/>
              <a:t>UE vendors to provide feedback whether +/-4 degrees of temperature tolerance (compared to +/-2 for FR1) introduces additional MU, TT or core requirement relaxation</a:t>
            </a:r>
          </a:p>
        </p:txBody>
      </p:sp>
      <p:sp>
        <p:nvSpPr>
          <p:cNvPr id="5" name="RS_Classification_Standard">
            <a:extLst>
              <a:ext uri="{FF2B5EF4-FFF2-40B4-BE49-F238E27FC236}">
                <a16:creationId xmlns=""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5277021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5) Enhancements to reduce test time</a:t>
            </a:r>
          </a:p>
        </p:txBody>
      </p:sp>
      <p:sp>
        <p:nvSpPr>
          <p:cNvPr id="3" name="コンテンツ プレースホルダー 2">
            <a:extLst>
              <a:ext uri="{FF2B5EF4-FFF2-40B4-BE49-F238E27FC236}">
                <a16:creationId xmlns="" xmlns:a16="http://schemas.microsoft.com/office/drawing/2014/main" id="{95872A8B-FBB3-4764-BB01-B03FA190DF4A}"/>
              </a:ext>
            </a:extLst>
          </p:cNvPr>
          <p:cNvSpPr>
            <a:spLocks noGrp="1"/>
          </p:cNvSpPr>
          <p:nvPr>
            <p:ph idx="1"/>
          </p:nvPr>
        </p:nvSpPr>
        <p:spPr>
          <a:xfrm>
            <a:off x="838200" y="971550"/>
            <a:ext cx="10515600" cy="5530849"/>
          </a:xfrm>
        </p:spPr>
        <p:txBody>
          <a:bodyPr>
            <a:normAutofit fontScale="92500" lnSpcReduction="20000"/>
          </a:bodyPr>
          <a:lstStyle/>
          <a:p>
            <a:r>
              <a:rPr lang="en-US" altLang="ja-JP" dirty="0"/>
              <a:t>NOTE: outcome of Issues 5-1-1, 5-1-2, 5-1-3, and 5-1-4</a:t>
            </a:r>
          </a:p>
          <a:p>
            <a:r>
              <a:rPr lang="en-US" altLang="ja-JP" dirty="0"/>
              <a:t>Tentative agreement</a:t>
            </a:r>
          </a:p>
          <a:p>
            <a:pPr lvl="1"/>
            <a:r>
              <a:rPr lang="en-US" altLang="ja-JP" dirty="0"/>
              <a:t>New measurement grid</a:t>
            </a:r>
          </a:p>
          <a:p>
            <a:pPr lvl="2"/>
            <a:r>
              <a:rPr lang="en-US" altLang="ja-JP" dirty="0"/>
              <a:t>Simulation assumptions to derive MU contribution of the 4x2 measurement grid need to be further aligned based on the following assumption:  reuse the antenna array location defined in TR38.810 for Rel-15 spherical coverage measurement grid to keep the simulation parameters consistency (front and back, in the </a:t>
            </a:r>
            <a:r>
              <a:rPr lang="en-US" altLang="ja-JP" dirty="0" err="1"/>
              <a:t>centre</a:t>
            </a:r>
            <a:r>
              <a:rPr lang="en-US" altLang="ja-JP" dirty="0"/>
              <a:t>)</a:t>
            </a:r>
          </a:p>
          <a:p>
            <a:pPr lvl="2"/>
            <a:r>
              <a:rPr lang="en-US" altLang="ja-JP" dirty="0"/>
              <a:t>The spherical coverage and TRP measurement grid based on 4x2 antenna array should also be defined in this SI. The analysis of reduced test time could be captured as the outcome in TR38.884.</a:t>
            </a:r>
          </a:p>
          <a:p>
            <a:pPr lvl="1"/>
            <a:r>
              <a:rPr lang="en-US" altLang="ja-JP" dirty="0"/>
              <a:t>RSRP(B) based RX beam peak search</a:t>
            </a:r>
          </a:p>
          <a:p>
            <a:pPr lvl="2"/>
            <a:r>
              <a:rPr lang="en-US" altLang="ja-JP" dirty="0"/>
              <a:t>RAN4 should confirm that RSRP is available to find the beam peak direction</a:t>
            </a:r>
          </a:p>
          <a:p>
            <a:pPr lvl="2"/>
            <a:r>
              <a:rPr lang="en-US" altLang="ja-JP" dirty="0"/>
              <a:t>Further discuss RSRP or RSRP&amp;EIS based beam peak searching procedure</a:t>
            </a:r>
          </a:p>
          <a:p>
            <a:pPr lvl="3"/>
            <a:r>
              <a:rPr lang="en-US" altLang="ja-JP" dirty="0"/>
              <a:t>If RSRP is selected, further discuss whether an additional MU element is needed.</a:t>
            </a:r>
          </a:p>
          <a:p>
            <a:pPr lvl="2"/>
            <a:r>
              <a:rPr lang="en-US" altLang="ja-JP" dirty="0"/>
              <a:t>Whether the test procedure of Rx beam peak search based on RSRPB for demodulation and CSI testing can be applicable is FFS</a:t>
            </a:r>
          </a:p>
          <a:p>
            <a:pPr lvl="1"/>
            <a:r>
              <a:rPr lang="en-US" altLang="ja-JP" dirty="0"/>
              <a:t>Single </a:t>
            </a:r>
            <a:r>
              <a:rPr lang="en-US" altLang="ja-JP" dirty="0" err="1"/>
              <a:t>Pol</a:t>
            </a:r>
            <a:r>
              <a:rPr lang="en-US" altLang="ja-JP" baseline="-25000" dirty="0" err="1"/>
              <a:t>link</a:t>
            </a:r>
            <a:endParaRPr lang="en-US" altLang="ja-JP" baseline="-25000" dirty="0"/>
          </a:p>
          <a:p>
            <a:pPr lvl="2"/>
            <a:r>
              <a:rPr lang="en-US" altLang="ja-JP" dirty="0"/>
              <a:t>For EIRP test, whether single </a:t>
            </a:r>
            <a:r>
              <a:rPr lang="en-US" altLang="ja-JP" dirty="0" err="1"/>
              <a:t>Pol</a:t>
            </a:r>
            <a:r>
              <a:rPr lang="en-US" altLang="ja-JP" baseline="-25000" dirty="0" err="1"/>
              <a:t>link</a:t>
            </a:r>
            <a:r>
              <a:rPr lang="en-US" altLang="ja-JP" dirty="0"/>
              <a:t> is randomly selected (from either theta </a:t>
            </a:r>
            <a:r>
              <a:rPr lang="en-US" altLang="ja-JP" dirty="0" err="1"/>
              <a:t>Pol</a:t>
            </a:r>
            <a:r>
              <a:rPr lang="en-US" altLang="ja-JP" baseline="-25000" dirty="0" err="1"/>
              <a:t>link</a:t>
            </a:r>
            <a:r>
              <a:rPr lang="en-US" altLang="ja-JP" dirty="0"/>
              <a:t> or phi </a:t>
            </a:r>
            <a:r>
              <a:rPr lang="en-US" altLang="ja-JP" dirty="0" err="1"/>
              <a:t>Pol</a:t>
            </a:r>
            <a:r>
              <a:rPr lang="en-US" altLang="ja-JP" baseline="-25000" dirty="0" err="1"/>
              <a:t>link</a:t>
            </a:r>
            <a:r>
              <a:rPr lang="en-US" altLang="ja-JP" dirty="0"/>
              <a:t>) or test under 2 link directions, depends on UE declaration</a:t>
            </a:r>
          </a:p>
          <a:p>
            <a:pPr lvl="1"/>
            <a:r>
              <a:rPr lang="en-US" altLang="ja-JP" dirty="0"/>
              <a:t>Agree that the Fast Spherical Coverage Method can be introduced</a:t>
            </a:r>
          </a:p>
          <a:p>
            <a:pPr lvl="2"/>
            <a:r>
              <a:rPr lang="en-US" altLang="ja-JP" dirty="0"/>
              <a:t>Keep the maximum elevation of 90</a:t>
            </a:r>
            <a:r>
              <a:rPr lang="en-US" altLang="ja-JP" baseline="30000" dirty="0"/>
              <a:t>o</a:t>
            </a:r>
            <a:r>
              <a:rPr lang="en-US" altLang="ja-JP" dirty="0"/>
              <a:t> for DUT Orientation 1</a:t>
            </a:r>
          </a:p>
        </p:txBody>
      </p:sp>
      <p:sp>
        <p:nvSpPr>
          <p:cNvPr id="5" name="RS_Classification_Standard">
            <a:extLst>
              <a:ext uri="{FF2B5EF4-FFF2-40B4-BE49-F238E27FC236}">
                <a16:creationId xmlns=""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41174188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6) Band-dependent parameters for the demodulation setup</a:t>
            </a:r>
          </a:p>
        </p:txBody>
      </p:sp>
      <p:sp>
        <p:nvSpPr>
          <p:cNvPr id="3" name="コンテンツ プレースホルダー 2">
            <a:extLst>
              <a:ext uri="{FF2B5EF4-FFF2-40B4-BE49-F238E27FC236}">
                <a16:creationId xmlns="" xmlns:a16="http://schemas.microsoft.com/office/drawing/2014/main" id="{95872A8B-FBB3-4764-BB01-B03FA190DF4A}"/>
              </a:ext>
            </a:extLst>
          </p:cNvPr>
          <p:cNvSpPr>
            <a:spLocks noGrp="1"/>
          </p:cNvSpPr>
          <p:nvPr>
            <p:ph idx="1"/>
          </p:nvPr>
        </p:nvSpPr>
        <p:spPr>
          <a:xfrm>
            <a:off x="838200" y="971550"/>
            <a:ext cx="10515600" cy="5530849"/>
          </a:xfrm>
        </p:spPr>
        <p:txBody>
          <a:bodyPr>
            <a:normAutofit/>
          </a:bodyPr>
          <a:lstStyle/>
          <a:p>
            <a:r>
              <a:rPr lang="en-US" altLang="ja-JP" dirty="0"/>
              <a:t>NOTE: outcome of Issue 6-1-1</a:t>
            </a:r>
          </a:p>
          <a:p>
            <a:r>
              <a:rPr lang="en-US" altLang="ja-JP" dirty="0"/>
              <a:t>Tentative agreement</a:t>
            </a:r>
          </a:p>
          <a:p>
            <a:pPr lvl="1"/>
            <a:r>
              <a:rPr lang="en-US" altLang="ja-JP" dirty="0"/>
              <a:t>Take the proposed calculations as a preliminary assessment and share with RAN5 for their comment</a:t>
            </a:r>
          </a:p>
          <a:p>
            <a:pPr lvl="1"/>
            <a:r>
              <a:rPr lang="en-US" altLang="ja-JP" dirty="0"/>
              <a:t>Ask RAN5 to share any updates related to FR2b, so that these can be applied to the SNR calculations for n262</a:t>
            </a:r>
          </a:p>
          <a:p>
            <a:pPr lvl="1"/>
            <a:endParaRPr lang="en-US" altLang="ja-JP" dirty="0"/>
          </a:p>
          <a:p>
            <a:pPr lvl="1"/>
            <a:endParaRPr lang="en-US" altLang="ja-JP" dirty="0"/>
          </a:p>
          <a:p>
            <a:pPr lvl="1"/>
            <a:endParaRPr lang="en-US" altLang="ja-JP" dirty="0"/>
          </a:p>
        </p:txBody>
      </p:sp>
      <p:sp>
        <p:nvSpPr>
          <p:cNvPr id="5" name="RS_Classification_Standard">
            <a:extLst>
              <a:ext uri="{FF2B5EF4-FFF2-40B4-BE49-F238E27FC236}">
                <a16:creationId xmlns=""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3693050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TR 38.884 MU annex drafting</a:t>
            </a:r>
          </a:p>
        </p:txBody>
      </p:sp>
      <p:sp>
        <p:nvSpPr>
          <p:cNvPr id="3" name="コンテンツ プレースホルダー 2">
            <a:extLst>
              <a:ext uri="{FF2B5EF4-FFF2-40B4-BE49-F238E27FC236}">
                <a16:creationId xmlns="" xmlns:a16="http://schemas.microsoft.com/office/drawing/2014/main" id="{95872A8B-FBB3-4764-BB01-B03FA190DF4A}"/>
              </a:ext>
            </a:extLst>
          </p:cNvPr>
          <p:cNvSpPr>
            <a:spLocks noGrp="1"/>
          </p:cNvSpPr>
          <p:nvPr>
            <p:ph idx="1"/>
          </p:nvPr>
        </p:nvSpPr>
        <p:spPr>
          <a:xfrm>
            <a:off x="838200" y="971550"/>
            <a:ext cx="10515600" cy="5530849"/>
          </a:xfrm>
        </p:spPr>
        <p:txBody>
          <a:bodyPr>
            <a:normAutofit/>
          </a:bodyPr>
          <a:lstStyle/>
          <a:p>
            <a:r>
              <a:rPr lang="en-US" altLang="ja-JP" dirty="0"/>
              <a:t>A dedicated sub-agenda item for MU analysis and text proposals discussion is helpful to finalize all the MU related work next meeting.</a:t>
            </a:r>
          </a:p>
          <a:p>
            <a:r>
              <a:rPr lang="en-US" altLang="ja-JP" dirty="0"/>
              <a:t>The MU assessment is related to all the objectives </a:t>
            </a:r>
          </a:p>
        </p:txBody>
      </p:sp>
      <p:sp>
        <p:nvSpPr>
          <p:cNvPr id="5" name="RS_Classification_Standard">
            <a:extLst>
              <a:ext uri="{FF2B5EF4-FFF2-40B4-BE49-F238E27FC236}">
                <a16:creationId xmlns=""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955734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A34006A-0C72-4CA1-9B30-A23C2F21C465}"/>
              </a:ext>
            </a:extLst>
          </p:cNvPr>
          <p:cNvSpPr>
            <a:spLocks noGrp="1"/>
          </p:cNvSpPr>
          <p:nvPr>
            <p:ph type="title"/>
          </p:nvPr>
        </p:nvSpPr>
        <p:spPr>
          <a:xfrm>
            <a:off x="838200" y="55658"/>
            <a:ext cx="10515600" cy="662782"/>
          </a:xfrm>
        </p:spPr>
        <p:txBody>
          <a:bodyPr anchor="t">
            <a:normAutofit fontScale="90000"/>
          </a:bodyPr>
          <a:lstStyle/>
          <a:p>
            <a:r>
              <a:rPr lang="en-US" dirty="0"/>
              <a:t>References</a:t>
            </a:r>
            <a:endParaRPr kumimoji="1" lang="ja-JP" altLang="en-US" dirty="0"/>
          </a:p>
        </p:txBody>
      </p:sp>
      <p:sp>
        <p:nvSpPr>
          <p:cNvPr id="4" name="RS_Classification_Standard">
            <a:extLst>
              <a:ext uri="{FF2B5EF4-FFF2-40B4-BE49-F238E27FC236}">
                <a16:creationId xmlns="" xmlns:a16="http://schemas.microsoft.com/office/drawing/2014/main" id="{4781C94D-E9BA-4AEC-A9AB-D603D6071264}"/>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graphicFrame>
        <p:nvGraphicFramePr>
          <p:cNvPr id="5" name="Table 4">
            <a:extLst>
              <a:ext uri="{FF2B5EF4-FFF2-40B4-BE49-F238E27FC236}">
                <a16:creationId xmlns="" xmlns:a16="http://schemas.microsoft.com/office/drawing/2014/main" id="{ECF44785-E160-4844-B516-B503CFE467D3}"/>
              </a:ext>
            </a:extLst>
          </p:cNvPr>
          <p:cNvGraphicFramePr>
            <a:graphicFrameLocks noGrp="1"/>
          </p:cNvGraphicFramePr>
          <p:nvPr>
            <p:extLst>
              <p:ext uri="{D42A27DB-BD31-4B8C-83A1-F6EECF244321}">
                <p14:modId xmlns:p14="http://schemas.microsoft.com/office/powerpoint/2010/main" val="2269826356"/>
              </p:ext>
            </p:extLst>
          </p:nvPr>
        </p:nvGraphicFramePr>
        <p:xfrm>
          <a:off x="173682" y="718439"/>
          <a:ext cx="11844636" cy="5882323"/>
        </p:xfrm>
        <a:graphic>
          <a:graphicData uri="http://schemas.openxmlformats.org/drawingml/2006/table">
            <a:tbl>
              <a:tblPr firstRow="1" firstCol="1" bandRow="1">
                <a:tableStyleId>{5940675A-B579-460E-94D1-54222C63F5DA}</a:tableStyleId>
              </a:tblPr>
              <a:tblGrid>
                <a:gridCol w="510222">
                  <a:extLst>
                    <a:ext uri="{9D8B030D-6E8A-4147-A177-3AD203B41FA5}">
                      <a16:colId xmlns="" xmlns:a16="http://schemas.microsoft.com/office/drawing/2014/main" val="1501110197"/>
                    </a:ext>
                  </a:extLst>
                </a:gridCol>
                <a:gridCol w="1161098">
                  <a:extLst>
                    <a:ext uri="{9D8B030D-6E8A-4147-A177-3AD203B41FA5}">
                      <a16:colId xmlns="" xmlns:a16="http://schemas.microsoft.com/office/drawing/2014/main" val="3047177778"/>
                    </a:ext>
                  </a:extLst>
                </a:gridCol>
                <a:gridCol w="2628837">
                  <a:extLst>
                    <a:ext uri="{9D8B030D-6E8A-4147-A177-3AD203B41FA5}">
                      <a16:colId xmlns="" xmlns:a16="http://schemas.microsoft.com/office/drawing/2014/main" val="1949810582"/>
                    </a:ext>
                  </a:extLst>
                </a:gridCol>
                <a:gridCol w="7544479">
                  <a:extLst>
                    <a:ext uri="{9D8B030D-6E8A-4147-A177-3AD203B41FA5}">
                      <a16:colId xmlns="" xmlns:a16="http://schemas.microsoft.com/office/drawing/2014/main" val="3639378383"/>
                    </a:ext>
                  </a:extLst>
                </a:gridCol>
              </a:tblGrid>
              <a:tr h="82403">
                <a:tc>
                  <a:txBody>
                    <a:bodyPr/>
                    <a:lstStyle/>
                    <a:p>
                      <a:pPr marL="0" marR="0" algn="ctr" fontAlgn="base" hangingPunct="0">
                        <a:lnSpc>
                          <a:spcPct val="107000"/>
                        </a:lnSpc>
                        <a:spcBef>
                          <a:spcPts val="0"/>
                        </a:spcBef>
                        <a:spcAft>
                          <a:spcPts val="0"/>
                        </a:spcAft>
                      </a:pPr>
                      <a:r>
                        <a:rPr lang="en-US" sz="1400" b="1" dirty="0">
                          <a:effectLst/>
                          <a:latin typeface="Arial" panose="020B0604020202020204" pitchFamily="34" charset="0"/>
                          <a:cs typeface="Arial" panose="020B0604020202020204" pitchFamily="34" charset="0"/>
                        </a:rPr>
                        <a:t>Ref</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fontAlgn="base" hangingPunct="0">
                        <a:lnSpc>
                          <a:spcPct val="107000"/>
                        </a:lnSpc>
                        <a:spcBef>
                          <a:spcPts val="0"/>
                        </a:spcBef>
                        <a:spcAft>
                          <a:spcPts val="0"/>
                        </a:spcAft>
                      </a:pPr>
                      <a:r>
                        <a:rPr lang="en-US" sz="1400" b="1" dirty="0">
                          <a:effectLst/>
                          <a:latin typeface="Arial" panose="020B0604020202020204" pitchFamily="34" charset="0"/>
                          <a:cs typeface="Arial" panose="020B0604020202020204" pitchFamily="34" charset="0"/>
                        </a:rPr>
                        <a:t>T-doc</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fontAlgn="base" hangingPunct="0">
                        <a:lnSpc>
                          <a:spcPct val="107000"/>
                        </a:lnSpc>
                        <a:spcBef>
                          <a:spcPts val="0"/>
                        </a:spcBef>
                        <a:spcAft>
                          <a:spcPts val="0"/>
                        </a:spcAft>
                      </a:pPr>
                      <a:r>
                        <a:rPr lang="en-US" sz="1400" b="1" dirty="0">
                          <a:effectLst/>
                          <a:latin typeface="Arial" panose="020B0604020202020204" pitchFamily="34" charset="0"/>
                          <a:cs typeface="Arial" panose="020B0604020202020204" pitchFamily="34" charset="0"/>
                        </a:rPr>
                        <a:t>Company</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fontAlgn="base" hangingPunct="0">
                        <a:lnSpc>
                          <a:spcPct val="107000"/>
                        </a:lnSpc>
                        <a:spcBef>
                          <a:spcPts val="0"/>
                        </a:spcBef>
                        <a:spcAft>
                          <a:spcPts val="0"/>
                        </a:spcAft>
                      </a:pPr>
                      <a:r>
                        <a:rPr lang="en-US" sz="1400" b="1" dirty="0">
                          <a:effectLst/>
                          <a:latin typeface="Arial" panose="020B0604020202020204" pitchFamily="34" charset="0"/>
                          <a:cs typeface="Arial" panose="020B0604020202020204" pitchFamily="34" charset="0"/>
                        </a:rPr>
                        <a:t>Title</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 xmlns:a16="http://schemas.microsoft.com/office/drawing/2014/main" val="855436451"/>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[1]</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3"/>
                        </a:rPr>
                        <a:t>R4-2104523</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vivo</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TP to TR38.884 v0.2.0 on MU Annex</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 xmlns:a16="http://schemas.microsoft.com/office/drawing/2014/main" val="583248853"/>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[2]</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4"/>
                        </a:rPr>
                        <a:t>R4-2104897</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Apple, 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Rapporteur input to TR38.884</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 xmlns:a16="http://schemas.microsoft.com/office/drawing/2014/main" val="3061080128"/>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[3]</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5"/>
                        </a:rPr>
                        <a:t>R4-2104898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Apple, 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TR38.884 work split</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 xmlns:a16="http://schemas.microsoft.com/office/drawing/2014/main" val="2770183291"/>
                  </a:ext>
                </a:extLst>
              </a:tr>
              <a:tr h="0">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[4]</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6"/>
                        </a:rPr>
                        <a:t>R4-2104522</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Discussions on test procedure of FR2 enhanced test methods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 xmlns:a16="http://schemas.microsoft.com/office/drawing/2014/main" val="1725025099"/>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[5]</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7"/>
                        </a:rPr>
                        <a:t>R4-2104684</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Huawei, HiSilicon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On black box test</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 xmlns:a16="http://schemas.microsoft.com/office/drawing/2014/main" val="3867627633"/>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[6]</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8"/>
                        </a:rPr>
                        <a:t>R4-2106695</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MVG Industries, Sony</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DNF Method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 xmlns:a16="http://schemas.microsoft.com/office/drawing/2014/main" val="866750756"/>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[7]</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9"/>
                        </a:rPr>
                        <a:t>R4-2107130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Keysight Technologies</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On CFFNF and CFFDNF test methodologies for high DL power and low UL power test cases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 xmlns:a16="http://schemas.microsoft.com/office/drawing/2014/main" val="2483107093"/>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[8]</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0"/>
                        </a:rPr>
                        <a:t>R4-2107187</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Rohde &amp; Schwarz</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Analysis of NF based solutions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 xmlns:a16="http://schemas.microsoft.com/office/drawing/2014/main" val="3398719640"/>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[9]</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1"/>
                        </a:rPr>
                        <a:t>R4-2104489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Qualcomm Incorporated</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Transmit signal quality measurements by TE with dual pol Rx</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 xmlns:a16="http://schemas.microsoft.com/office/drawing/2014/main" val="642782907"/>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[10]</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2"/>
                        </a:rPr>
                        <a:t>R4-2104558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MediaTek Inc.</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TPMI, 2-port CSI-RS, and EVM issues about polarization basis mismatch</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 xmlns:a16="http://schemas.microsoft.com/office/drawing/2014/main" val="684341655"/>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[11]</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3"/>
                        </a:rPr>
                        <a:t>R4-2104569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Anritsu Corporation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Considerations on test with TPMI method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 xmlns:a16="http://schemas.microsoft.com/office/drawing/2014/main" val="904018935"/>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[12]</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4"/>
                        </a:rPr>
                        <a:t>R4-2104701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Sony, Ericsson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Views on solutions to minimize the impact of polarization basis mismatch</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 xmlns:a16="http://schemas.microsoft.com/office/drawing/2014/main" val="1181559672"/>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[13]</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5"/>
                        </a:rPr>
                        <a:t>R4-2105043</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Samsung</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on TPMI configuration in EIRP measurement</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 xmlns:a16="http://schemas.microsoft.com/office/drawing/2014/main" val="2517315589"/>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[14]</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6"/>
                        </a:rPr>
                        <a:t>R4-2106570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OPPO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Solution to minimize the impact of polarization basis mismatch</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 xmlns:a16="http://schemas.microsoft.com/office/drawing/2014/main" val="478499626"/>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[15]</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7"/>
                        </a:rPr>
                        <a:t>R4-2107111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Rohde &amp; Schwarz</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Text proposal to TR38.884: FR2 UL EVM measurements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 xmlns:a16="http://schemas.microsoft.com/office/drawing/2014/main" val="2618905204"/>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[16]</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8"/>
                        </a:rPr>
                        <a:t>R4-2104958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Anritsu Corporation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TP to TR 38.884 on Inter-band DL CA in FR2</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 xmlns:a16="http://schemas.microsoft.com/office/drawing/2014/main" val="2391796760"/>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[17]</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9"/>
                        </a:rPr>
                        <a:t>R4-2104521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TP to TR38.884 v0.2.0 on ETC system</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 xmlns:a16="http://schemas.microsoft.com/office/drawing/2014/main" val="3674392248"/>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[18]</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0"/>
                        </a:rPr>
                        <a:t>R4-2104570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Anritsu Corporation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Considerations on ETC MUs and a testability</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 xmlns:a16="http://schemas.microsoft.com/office/drawing/2014/main" val="50264301"/>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[19]</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1"/>
                        </a:rPr>
                        <a:t>R4-2107128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Keysight Technologies</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On extreme temperature condition testing</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 xmlns:a16="http://schemas.microsoft.com/office/drawing/2014/main" val="3107841383"/>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[20]</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2"/>
                        </a:rPr>
                        <a:t>R4-2104518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(draft) LS on antenna assumption and measurement grids for FR2 PC3 UE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 xmlns:a16="http://schemas.microsoft.com/office/drawing/2014/main" val="2419665912"/>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[21]</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3"/>
                        </a:rPr>
                        <a:t>R4-2104519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and TP to TR38.884 on FR2 test time reduction</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 xmlns:a16="http://schemas.microsoft.com/office/drawing/2014/main" val="2028415080"/>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[22]</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4"/>
                        </a:rPr>
                        <a:t>R4-2105001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LG Electronics</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on test time reduction for FR2 OTA test time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 xmlns:a16="http://schemas.microsoft.com/office/drawing/2014/main" val="3420380014"/>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[23]</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5"/>
                        </a:rPr>
                        <a:t>R4-2105044</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Samsung</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on prioritized methods for test time reduction</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 xmlns:a16="http://schemas.microsoft.com/office/drawing/2014/main" val="98471682"/>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[24]</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6"/>
                        </a:rPr>
                        <a:t>R4-2107110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Rohde &amp; Schwarz</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Text proposal to TR38.884: Fast Spherical Coverage Method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 xmlns:a16="http://schemas.microsoft.com/office/drawing/2014/main" val="1260411581"/>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[25]</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7"/>
                        </a:rPr>
                        <a:t>R4-2107129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Keysight Technologies UK Ltd</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Draft LS to RAN5 on Test Time Reduction</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 xmlns:a16="http://schemas.microsoft.com/office/drawing/2014/main" val="3599818457"/>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[26]</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8"/>
                        </a:rPr>
                        <a:t>R4-2107296</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Huawei, HiSilicon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on enhance test method to reduce FR2 OTA test time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 xmlns:a16="http://schemas.microsoft.com/office/drawing/2014/main" val="731564678"/>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[27]</a:t>
                      </a:r>
                    </a:p>
                  </a:txBody>
                  <a:tcPr marL="68580" marR="68580" marT="0" marB="0"/>
                </a:tc>
                <a:tc>
                  <a:txBody>
                    <a:bodyPr/>
                    <a:lstStyle/>
                    <a:p>
                      <a:pPr marL="0" marR="0">
                        <a:spcBef>
                          <a:spcPts val="0"/>
                        </a:spcBef>
                        <a:spcAft>
                          <a:spcPts val="0"/>
                        </a:spcAft>
                      </a:pPr>
                      <a:r>
                        <a:rPr lang="en-US" sz="1200"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9"/>
                        </a:rPr>
                        <a:t>R4-2104896</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Apple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On permitted test methods for demodulation in band n262</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 xmlns:a16="http://schemas.microsoft.com/office/drawing/2014/main" val="1005654259"/>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[28]</a:t>
                      </a:r>
                    </a:p>
                  </a:txBody>
                  <a:tcPr marL="68580" marR="68580" marT="0" marB="0"/>
                </a:tc>
                <a:tc>
                  <a:txBody>
                    <a:bodyPr/>
                    <a:lstStyle/>
                    <a:p>
                      <a:pPr marL="0" marR="0">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R4-2105998</a:t>
                      </a: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Moderator (Apple)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Email discussion summary for [98-bis-e][327] FR2_enhTestMethods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 xmlns:a16="http://schemas.microsoft.com/office/drawing/2014/main" val="2654923122"/>
                  </a:ext>
                </a:extLst>
              </a:tr>
            </a:tbl>
          </a:graphicData>
        </a:graphic>
      </p:graphicFrame>
    </p:spTree>
    <p:custDataLst>
      <p:tags r:id="rId1"/>
    </p:custDataLst>
    <p:extLst>
      <p:ext uri="{BB962C8B-B14F-4D97-AF65-F5344CB8AC3E}">
        <p14:creationId xmlns:p14="http://schemas.microsoft.com/office/powerpoint/2010/main" val="1631543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A34006A-0C72-4CA1-9B30-A23C2F21C465}"/>
              </a:ext>
            </a:extLst>
          </p:cNvPr>
          <p:cNvSpPr>
            <a:spLocks noGrp="1"/>
          </p:cNvSpPr>
          <p:nvPr>
            <p:ph type="title"/>
          </p:nvPr>
        </p:nvSpPr>
        <p:spPr>
          <a:xfrm>
            <a:off x="838200" y="365125"/>
            <a:ext cx="10515600" cy="709295"/>
          </a:xfrm>
        </p:spPr>
        <p:txBody>
          <a:bodyPr anchor="t">
            <a:normAutofit/>
          </a:bodyPr>
          <a:lstStyle/>
          <a:p>
            <a:r>
              <a:rPr lang="en-US" dirty="0"/>
              <a:t>Background (1)</a:t>
            </a:r>
            <a:endParaRPr kumimoji="1" lang="ja-JP" altLang="en-US" dirty="0"/>
          </a:p>
        </p:txBody>
      </p:sp>
      <p:sp>
        <p:nvSpPr>
          <p:cNvPr id="3" name="コンテンツ プレースホルダー 2">
            <a:extLst>
              <a:ext uri="{FF2B5EF4-FFF2-40B4-BE49-F238E27FC236}">
                <a16:creationId xmlns="" xmlns:a16="http://schemas.microsoft.com/office/drawing/2014/main" id="{95872A8B-FBB3-4764-BB01-B03FA190DF4A}"/>
              </a:ext>
            </a:extLst>
          </p:cNvPr>
          <p:cNvSpPr>
            <a:spLocks noGrp="1"/>
          </p:cNvSpPr>
          <p:nvPr>
            <p:ph idx="1"/>
          </p:nvPr>
        </p:nvSpPr>
        <p:spPr>
          <a:xfrm>
            <a:off x="838200" y="1301221"/>
            <a:ext cx="10515600" cy="5201179"/>
          </a:xfrm>
        </p:spPr>
        <p:txBody>
          <a:bodyPr>
            <a:normAutofit/>
          </a:bodyPr>
          <a:lstStyle/>
          <a:p>
            <a:r>
              <a:rPr lang="en-US" altLang="ja-JP" dirty="0"/>
              <a:t>The following issues related to FR2 test method enhancements were identified in the email discussion [28]:</a:t>
            </a:r>
          </a:p>
          <a:p>
            <a:pPr lvl="1"/>
            <a:r>
              <a:rPr lang="en-US" altLang="ja-JP" dirty="0"/>
              <a:t>Issue 1-1-1: Determining the unknown antenna location in CFFNF setup</a:t>
            </a:r>
          </a:p>
          <a:p>
            <a:pPr lvl="1"/>
            <a:r>
              <a:rPr lang="en-US" altLang="ja-JP" dirty="0"/>
              <a:t>Issue 1-1-2: CFFNF test procedure and rationale</a:t>
            </a:r>
          </a:p>
          <a:p>
            <a:pPr lvl="1"/>
            <a:r>
              <a:rPr lang="en-US" altLang="ja-JP" dirty="0"/>
              <a:t>Issue 1-1-3: CFFNF MU elements</a:t>
            </a:r>
          </a:p>
          <a:p>
            <a:pPr lvl="1"/>
            <a:r>
              <a:rPr lang="en-US" altLang="ja-JP" dirty="0"/>
              <a:t>Issue 1-1-4: Preliminary assessment of CFFNF MU</a:t>
            </a:r>
          </a:p>
          <a:p>
            <a:pPr lvl="1"/>
            <a:r>
              <a:rPr lang="en-US" altLang="ja-JP" dirty="0"/>
              <a:t>Issue 1-2-1: CFFDNF MU elements</a:t>
            </a:r>
          </a:p>
          <a:p>
            <a:pPr lvl="1"/>
            <a:r>
              <a:rPr lang="en-US" altLang="ja-JP" dirty="0"/>
              <a:t>Issue 1-2-2: Preliminary assessment of CFFDNF MU (EIRP/EIS test cases)</a:t>
            </a:r>
          </a:p>
          <a:p>
            <a:pPr lvl="1"/>
            <a:r>
              <a:rPr lang="en-US" altLang="ja-JP" dirty="0"/>
              <a:t>Issue 1-2-3: Preliminary assessment of CFFDNF MU (TRP test cases)</a:t>
            </a:r>
          </a:p>
          <a:p>
            <a:pPr lvl="1"/>
            <a:r>
              <a:rPr lang="en-US" altLang="ja-JP" dirty="0"/>
              <a:t>Issue 1-3-1: Applicability of the DNF setup</a:t>
            </a:r>
          </a:p>
          <a:p>
            <a:pPr lvl="1"/>
            <a:r>
              <a:rPr lang="en-US" altLang="ja-JP" dirty="0"/>
              <a:t>Issue 1-4-1: Clear summary of applicable enhancements</a:t>
            </a:r>
          </a:p>
          <a:p>
            <a:pPr lvl="1"/>
            <a:endParaRPr lang="en-US" altLang="ja-JP" dirty="0"/>
          </a:p>
        </p:txBody>
      </p:sp>
      <p:sp>
        <p:nvSpPr>
          <p:cNvPr id="7" name="Rectangle 6"/>
          <p:cNvSpPr/>
          <p:nvPr/>
        </p:nvSpPr>
        <p:spPr>
          <a:xfrm>
            <a:off x="-737937" y="4975356"/>
            <a:ext cx="6096000" cy="369332"/>
          </a:xfrm>
          <a:prstGeom prst="rect">
            <a:avLst/>
          </a:prstGeom>
        </p:spPr>
        <p:txBody>
          <a:bodyPr>
            <a:spAutoFit/>
          </a:bodyPr>
          <a:lstStyle/>
          <a:p>
            <a:pPr marL="342900" lvl="0" indent="-342900">
              <a:spcAft>
                <a:spcPts val="900"/>
              </a:spcAft>
              <a:buFont typeface="Symbol" panose="05050102010706020507" pitchFamily="18" charset="2"/>
              <a:buChar char=""/>
            </a:pPr>
            <a:endParaRPr lang="en-US" dirty="0">
              <a:effectLst/>
              <a:latin typeface="Times New Roman" panose="02020603050405020304" pitchFamily="18" charset="0"/>
              <a:ea typeface="SimSun" panose="02010600030101010101" pitchFamily="2" charset="-122"/>
            </a:endParaRPr>
          </a:p>
        </p:txBody>
      </p:sp>
      <p:sp>
        <p:nvSpPr>
          <p:cNvPr id="5" name="RS_Classification_Standard">
            <a:extLst>
              <a:ext uri="{FF2B5EF4-FFF2-40B4-BE49-F238E27FC236}">
                <a16:creationId xmlns=""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1611832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A34006A-0C72-4CA1-9B30-A23C2F21C465}"/>
              </a:ext>
            </a:extLst>
          </p:cNvPr>
          <p:cNvSpPr>
            <a:spLocks noGrp="1"/>
          </p:cNvSpPr>
          <p:nvPr>
            <p:ph type="title"/>
          </p:nvPr>
        </p:nvSpPr>
        <p:spPr>
          <a:xfrm>
            <a:off x="838200" y="365125"/>
            <a:ext cx="10515600" cy="709295"/>
          </a:xfrm>
        </p:spPr>
        <p:txBody>
          <a:bodyPr anchor="t">
            <a:normAutofit/>
          </a:bodyPr>
          <a:lstStyle/>
          <a:p>
            <a:r>
              <a:rPr lang="en-US" dirty="0"/>
              <a:t>Background (2)</a:t>
            </a:r>
            <a:endParaRPr kumimoji="1" lang="ja-JP" altLang="en-US" dirty="0"/>
          </a:p>
        </p:txBody>
      </p:sp>
      <p:sp>
        <p:nvSpPr>
          <p:cNvPr id="3" name="コンテンツ プレースホルダー 2">
            <a:extLst>
              <a:ext uri="{FF2B5EF4-FFF2-40B4-BE49-F238E27FC236}">
                <a16:creationId xmlns="" xmlns:a16="http://schemas.microsoft.com/office/drawing/2014/main" id="{95872A8B-FBB3-4764-BB01-B03FA190DF4A}"/>
              </a:ext>
            </a:extLst>
          </p:cNvPr>
          <p:cNvSpPr>
            <a:spLocks noGrp="1"/>
          </p:cNvSpPr>
          <p:nvPr>
            <p:ph idx="1"/>
          </p:nvPr>
        </p:nvSpPr>
        <p:spPr>
          <a:xfrm>
            <a:off x="838200" y="1301221"/>
            <a:ext cx="10515600" cy="5201179"/>
          </a:xfrm>
        </p:spPr>
        <p:txBody>
          <a:bodyPr>
            <a:normAutofit lnSpcReduction="10000"/>
          </a:bodyPr>
          <a:lstStyle/>
          <a:p>
            <a:r>
              <a:rPr lang="en-US" altLang="ja-JP" dirty="0"/>
              <a:t>List of issues continued from last slide:</a:t>
            </a:r>
          </a:p>
          <a:p>
            <a:pPr lvl="1"/>
            <a:r>
              <a:rPr lang="en-US" altLang="ja-JP" dirty="0"/>
              <a:t>Issue 2-1-1: TPMI method</a:t>
            </a:r>
          </a:p>
          <a:p>
            <a:pPr lvl="1"/>
            <a:r>
              <a:rPr lang="en-US" altLang="ja-JP" dirty="0"/>
              <a:t>Issue 2-1-2: 2-port CSI-RS</a:t>
            </a:r>
          </a:p>
          <a:p>
            <a:pPr lvl="1"/>
            <a:r>
              <a:rPr lang="en-US" altLang="ja-JP" dirty="0"/>
              <a:t>Issue 2-1-3: Other methods</a:t>
            </a:r>
          </a:p>
          <a:p>
            <a:pPr lvl="1"/>
            <a:r>
              <a:rPr lang="en-US" altLang="ja-JP" dirty="0"/>
              <a:t>Issue 2-2-1: EVM measurement setup (2L MIMO)</a:t>
            </a:r>
          </a:p>
          <a:p>
            <a:pPr lvl="1"/>
            <a:r>
              <a:rPr lang="en-US" altLang="ja-JP" dirty="0"/>
              <a:t>Issue 2-2-2: EVM measurement setup (1L MIMO)</a:t>
            </a:r>
          </a:p>
          <a:p>
            <a:pPr lvl="1"/>
            <a:r>
              <a:rPr lang="en-US" altLang="ja-JP" dirty="0"/>
              <a:t>Issue 2-2-3: EVM measurement parameters</a:t>
            </a:r>
          </a:p>
          <a:p>
            <a:pPr lvl="1"/>
            <a:r>
              <a:rPr lang="en-US" altLang="ja-JP" dirty="0"/>
              <a:t>Issue 4-1-1: Applicability of ETC</a:t>
            </a:r>
          </a:p>
          <a:p>
            <a:pPr lvl="1"/>
            <a:r>
              <a:rPr lang="en-US" altLang="ja-JP" dirty="0"/>
              <a:t>Issue 4-1-2: ETC MU</a:t>
            </a:r>
          </a:p>
          <a:p>
            <a:pPr lvl="1"/>
            <a:r>
              <a:rPr lang="en-US" altLang="ja-JP" dirty="0"/>
              <a:t>Issue 5-1-1: New measurement grid (1-MG)</a:t>
            </a:r>
          </a:p>
          <a:p>
            <a:pPr lvl="1"/>
            <a:r>
              <a:rPr lang="en-US" altLang="ja-JP" dirty="0"/>
              <a:t>Issue 5-1-2: RSRP(B) based RX beam peak search (2-RSRP)</a:t>
            </a:r>
          </a:p>
          <a:p>
            <a:pPr lvl="1"/>
            <a:r>
              <a:rPr lang="en-US" altLang="ja-JP" dirty="0"/>
              <a:t>Issue 5-1-3: 3-Single </a:t>
            </a:r>
            <a:r>
              <a:rPr lang="en-US" altLang="ja-JP" dirty="0" err="1"/>
              <a:t>Pol</a:t>
            </a:r>
            <a:r>
              <a:rPr lang="en-US" altLang="ja-JP" baseline="-25000" dirty="0" err="1"/>
              <a:t>link</a:t>
            </a:r>
            <a:endParaRPr lang="en-US" altLang="ja-JP" baseline="-25000" dirty="0"/>
          </a:p>
          <a:p>
            <a:pPr lvl="1"/>
            <a:r>
              <a:rPr lang="en-US" altLang="ja-JP" dirty="0"/>
              <a:t>Issue 5-1-4: Fast Spherical Coverage Method</a:t>
            </a:r>
          </a:p>
          <a:p>
            <a:pPr lvl="1"/>
            <a:r>
              <a:rPr lang="en-US" altLang="ja-JP" dirty="0"/>
              <a:t>Issue 6-1-1: Band-dependent parameters for the demodulation setup</a:t>
            </a:r>
          </a:p>
        </p:txBody>
      </p:sp>
      <p:sp>
        <p:nvSpPr>
          <p:cNvPr id="7" name="Rectangle 6"/>
          <p:cNvSpPr/>
          <p:nvPr/>
        </p:nvSpPr>
        <p:spPr>
          <a:xfrm>
            <a:off x="-737937" y="4975356"/>
            <a:ext cx="6096000" cy="369332"/>
          </a:xfrm>
          <a:prstGeom prst="rect">
            <a:avLst/>
          </a:prstGeom>
        </p:spPr>
        <p:txBody>
          <a:bodyPr>
            <a:spAutoFit/>
          </a:bodyPr>
          <a:lstStyle/>
          <a:p>
            <a:pPr marL="342900" lvl="0" indent="-342900">
              <a:spcAft>
                <a:spcPts val="900"/>
              </a:spcAft>
              <a:buFont typeface="Symbol" panose="05050102010706020507" pitchFamily="18" charset="2"/>
              <a:buChar char=""/>
            </a:pPr>
            <a:endParaRPr lang="en-US" dirty="0">
              <a:effectLst/>
              <a:latin typeface="Times New Roman" panose="02020603050405020304" pitchFamily="18" charset="0"/>
              <a:ea typeface="SimSun" panose="02010600030101010101" pitchFamily="2" charset="-122"/>
            </a:endParaRPr>
          </a:p>
        </p:txBody>
      </p:sp>
      <p:sp>
        <p:nvSpPr>
          <p:cNvPr id="5" name="RS_Classification_Standard">
            <a:extLst>
              <a:ext uri="{FF2B5EF4-FFF2-40B4-BE49-F238E27FC236}">
                <a16:creationId xmlns=""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064167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1) Antenna location and rationale of the CFFNF setup</a:t>
            </a:r>
            <a:endParaRPr kumimoji="1" lang="ja-JP" altLang="en-US" sz="3600" dirty="0"/>
          </a:p>
        </p:txBody>
      </p:sp>
      <p:sp>
        <p:nvSpPr>
          <p:cNvPr id="3" name="コンテンツ プレースホルダー 2">
            <a:extLst>
              <a:ext uri="{FF2B5EF4-FFF2-40B4-BE49-F238E27FC236}">
                <a16:creationId xmlns="" xmlns:a16="http://schemas.microsoft.com/office/drawing/2014/main" id="{95872A8B-FBB3-4764-BB01-B03FA190DF4A}"/>
              </a:ext>
            </a:extLst>
          </p:cNvPr>
          <p:cNvSpPr>
            <a:spLocks noGrp="1"/>
          </p:cNvSpPr>
          <p:nvPr>
            <p:ph idx="1"/>
          </p:nvPr>
        </p:nvSpPr>
        <p:spPr>
          <a:xfrm>
            <a:off x="838200" y="971550"/>
            <a:ext cx="10515600" cy="5530849"/>
          </a:xfrm>
        </p:spPr>
        <p:txBody>
          <a:bodyPr>
            <a:normAutofit fontScale="92500" lnSpcReduction="20000"/>
          </a:bodyPr>
          <a:lstStyle/>
          <a:p>
            <a:r>
              <a:rPr lang="en-US" altLang="ja-JP" dirty="0"/>
              <a:t>NOTE: outcome of Issues 1-1-1 and 1-1-2</a:t>
            </a:r>
          </a:p>
          <a:p>
            <a:r>
              <a:rPr lang="en-US" altLang="ja-JP" dirty="0"/>
              <a:t>Tentative agreement</a:t>
            </a:r>
          </a:p>
          <a:p>
            <a:pPr lvl="1"/>
            <a:r>
              <a:rPr lang="en-US" altLang="ja-JP" dirty="0"/>
              <a:t>Antenna location for the </a:t>
            </a:r>
            <a:r>
              <a:rPr lang="en-US" altLang="ja-JP" dirty="0" err="1"/>
              <a:t>black&amp;white</a:t>
            </a:r>
            <a:r>
              <a:rPr lang="en-US" altLang="ja-JP" dirty="0"/>
              <a:t> box approach can be based on manufacturer declaration as a baseline</a:t>
            </a:r>
          </a:p>
          <a:p>
            <a:pPr lvl="2"/>
            <a:r>
              <a:rPr lang="en-US" altLang="ja-JP" dirty="0"/>
              <a:t>To be captured in the TR as part of the detailed test procedure and rationale of the CFFNF system (see Issue 1-1-2): a TP is needed for RAN4 #99-e</a:t>
            </a:r>
          </a:p>
          <a:p>
            <a:pPr lvl="2"/>
            <a:r>
              <a:rPr lang="en-US" altLang="ja-JP" dirty="0"/>
              <a:t>For this method the contribution to MU is:</a:t>
            </a:r>
          </a:p>
          <a:p>
            <a:pPr lvl="3"/>
            <a:r>
              <a:rPr lang="en-US" altLang="ja-JP" dirty="0"/>
              <a:t>Option 1: covered by estimation of DUT antenna location (Issue 1-1-3, Alt 1-1-3-4)</a:t>
            </a:r>
          </a:p>
          <a:p>
            <a:pPr lvl="3"/>
            <a:r>
              <a:rPr lang="en-US" altLang="ja-JP" dirty="0"/>
              <a:t>Option 2: FFS</a:t>
            </a:r>
          </a:p>
          <a:p>
            <a:pPr lvl="1"/>
            <a:r>
              <a:rPr lang="en-US" altLang="ja-JP" dirty="0"/>
              <a:t>Antenna location for the black box approach can be based on the three radii method</a:t>
            </a:r>
          </a:p>
          <a:p>
            <a:pPr lvl="2"/>
            <a:r>
              <a:rPr lang="en-US" altLang="ja-JP" dirty="0"/>
              <a:t>Approach to determine the unknown phase center of the antenna array to be finalized by RAN4 #99-e</a:t>
            </a:r>
          </a:p>
          <a:p>
            <a:pPr lvl="2"/>
            <a:r>
              <a:rPr lang="en-US" altLang="ja-JP" dirty="0"/>
              <a:t>For this method the contribution to MU and impact on measurement time are FFS</a:t>
            </a:r>
          </a:p>
          <a:p>
            <a:pPr lvl="1"/>
            <a:r>
              <a:rPr lang="en-US" altLang="ja-JP" dirty="0"/>
              <a:t>OEMs to provide </a:t>
            </a:r>
            <a:r>
              <a:rPr lang="en-US" dirty="0"/>
              <a:t>maximum expected offset between geometric </a:t>
            </a:r>
            <a:r>
              <a:rPr lang="en-US" dirty="0" err="1"/>
              <a:t>centre</a:t>
            </a:r>
            <a:r>
              <a:rPr lang="en-US" dirty="0"/>
              <a:t> of the antenna array with respect to the phase </a:t>
            </a:r>
            <a:r>
              <a:rPr lang="en-US" dirty="0" err="1"/>
              <a:t>centre</a:t>
            </a:r>
            <a:endParaRPr lang="en-US" altLang="ja-JP" dirty="0"/>
          </a:p>
          <a:p>
            <a:pPr lvl="1"/>
            <a:r>
              <a:rPr lang="en-US" altLang="ja-JP" dirty="0"/>
              <a:t>Whether antenna location for the black box approach can be determined using a scan of the field or power distribution close to the device surface is FFS pending an understanding of the impact on MU, measurement time, test range, and system complexity. </a:t>
            </a:r>
          </a:p>
        </p:txBody>
      </p:sp>
      <p:sp>
        <p:nvSpPr>
          <p:cNvPr id="5" name="RS_Classification_Standard">
            <a:extLst>
              <a:ext uri="{FF2B5EF4-FFF2-40B4-BE49-F238E27FC236}">
                <a16:creationId xmlns=""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3112799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1) CFFNF MU</a:t>
            </a:r>
          </a:p>
        </p:txBody>
      </p:sp>
      <p:sp>
        <p:nvSpPr>
          <p:cNvPr id="3" name="コンテンツ プレースホルダー 2">
            <a:extLst>
              <a:ext uri="{FF2B5EF4-FFF2-40B4-BE49-F238E27FC236}">
                <a16:creationId xmlns="" xmlns:a16="http://schemas.microsoft.com/office/drawing/2014/main" id="{95872A8B-FBB3-4764-BB01-B03FA190DF4A}"/>
              </a:ext>
            </a:extLst>
          </p:cNvPr>
          <p:cNvSpPr>
            <a:spLocks noGrp="1"/>
          </p:cNvSpPr>
          <p:nvPr>
            <p:ph idx="1"/>
          </p:nvPr>
        </p:nvSpPr>
        <p:spPr>
          <a:xfrm>
            <a:off x="838200" y="971550"/>
            <a:ext cx="10515600" cy="5530849"/>
          </a:xfrm>
        </p:spPr>
        <p:txBody>
          <a:bodyPr>
            <a:normAutofit lnSpcReduction="10000"/>
          </a:bodyPr>
          <a:lstStyle/>
          <a:p>
            <a:r>
              <a:rPr lang="en-US" altLang="ja-JP" dirty="0"/>
              <a:t>NOTE: outcome of Issues 1-1-3 and 1-1-4</a:t>
            </a:r>
          </a:p>
          <a:p>
            <a:r>
              <a:rPr lang="en-US" altLang="ja-JP" dirty="0"/>
              <a:t>Tentative agreement</a:t>
            </a:r>
          </a:p>
          <a:p>
            <a:pPr lvl="1"/>
            <a:r>
              <a:rPr lang="en-US" altLang="ja-JP" dirty="0"/>
              <a:t>New MU elements and uncertainty mechanisms related to the CFFNF setup include the following:</a:t>
            </a:r>
          </a:p>
          <a:p>
            <a:pPr lvl="2"/>
            <a:r>
              <a:rPr lang="en-US" altLang="ja-JP" dirty="0"/>
              <a:t>Estimation of DUT antenna location, including compensation of the path loss with respect to the active array, and is applicable to CFFNF using the black and </a:t>
            </a:r>
            <a:r>
              <a:rPr lang="en-US" altLang="ja-JP" dirty="0" err="1"/>
              <a:t>black&amp;white</a:t>
            </a:r>
            <a:r>
              <a:rPr lang="en-US" altLang="ja-JP" dirty="0">
                <a:solidFill>
                  <a:srgbClr val="FF0000"/>
                </a:solidFill>
              </a:rPr>
              <a:t> </a:t>
            </a:r>
            <a:r>
              <a:rPr lang="en-US" altLang="ja-JP" dirty="0"/>
              <a:t>box approach </a:t>
            </a:r>
          </a:p>
          <a:p>
            <a:pPr lvl="2"/>
            <a:r>
              <a:rPr lang="en-US" altLang="ja-JP" dirty="0"/>
              <a:t>Compensation of the probe antenna pattern</a:t>
            </a:r>
          </a:p>
          <a:p>
            <a:pPr lvl="2"/>
            <a:r>
              <a:rPr lang="en-US" altLang="ja-JP" dirty="0"/>
              <a:t>EIRP measurement error</a:t>
            </a:r>
          </a:p>
          <a:p>
            <a:pPr lvl="2"/>
            <a:r>
              <a:rPr lang="en-US" altLang="ja-JP" dirty="0"/>
              <a:t>Whether interaction between probe antenna and DUT antenna at the near distances from the DUT can be introduced is FFS</a:t>
            </a:r>
          </a:p>
          <a:p>
            <a:pPr lvl="1"/>
            <a:r>
              <a:rPr lang="en-US" altLang="ja-JP" dirty="0"/>
              <a:t> Preliminary assessment of EIRP measurement error</a:t>
            </a:r>
          </a:p>
          <a:p>
            <a:pPr lvl="2"/>
            <a:r>
              <a:rPr lang="en-US" altLang="ja-JP" dirty="0"/>
              <a:t>A detailed impact of the SNR on EIRP measurement error is needed</a:t>
            </a:r>
          </a:p>
          <a:p>
            <a:pPr lvl="2"/>
            <a:r>
              <a:rPr lang="en-US" altLang="ja-JP" dirty="0"/>
              <a:t>Simulation assumptions on SNR:</a:t>
            </a:r>
          </a:p>
          <a:p>
            <a:pPr lvl="3"/>
            <a:r>
              <a:rPr lang="en-US" altLang="ja-JP" dirty="0"/>
              <a:t>Option 1: Noise is injected at the output of the UE</a:t>
            </a:r>
          </a:p>
          <a:p>
            <a:pPr lvl="3"/>
            <a:r>
              <a:rPr lang="en-US" altLang="ja-JP" dirty="0"/>
              <a:t>Option 2: Influence of noise for testability analysis is a function of the measurement equipment (e.g. power sensor or spectrum analyzer for Tx measurements)</a:t>
            </a:r>
          </a:p>
        </p:txBody>
      </p:sp>
      <p:sp>
        <p:nvSpPr>
          <p:cNvPr id="5" name="RS_Classification_Standard">
            <a:extLst>
              <a:ext uri="{FF2B5EF4-FFF2-40B4-BE49-F238E27FC236}">
                <a16:creationId xmlns=""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70942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1) CFFDNF setup</a:t>
            </a:r>
          </a:p>
        </p:txBody>
      </p:sp>
      <p:sp>
        <p:nvSpPr>
          <p:cNvPr id="3" name="コンテンツ プレースホルダー 2">
            <a:extLst>
              <a:ext uri="{FF2B5EF4-FFF2-40B4-BE49-F238E27FC236}">
                <a16:creationId xmlns="" xmlns:a16="http://schemas.microsoft.com/office/drawing/2014/main" id="{95872A8B-FBB3-4764-BB01-B03FA190DF4A}"/>
              </a:ext>
            </a:extLst>
          </p:cNvPr>
          <p:cNvSpPr>
            <a:spLocks noGrp="1"/>
          </p:cNvSpPr>
          <p:nvPr>
            <p:ph idx="1"/>
          </p:nvPr>
        </p:nvSpPr>
        <p:spPr>
          <a:xfrm>
            <a:off x="838200" y="971550"/>
            <a:ext cx="10515600" cy="5530849"/>
          </a:xfrm>
        </p:spPr>
        <p:txBody>
          <a:bodyPr>
            <a:normAutofit/>
          </a:bodyPr>
          <a:lstStyle/>
          <a:p>
            <a:r>
              <a:rPr lang="en-US" altLang="ja-JP" dirty="0"/>
              <a:t>NOTE: outcome of Issue 1-2-1</a:t>
            </a:r>
          </a:p>
          <a:p>
            <a:r>
              <a:rPr lang="en-US" altLang="ja-JP" dirty="0"/>
              <a:t>Tentative agreement</a:t>
            </a:r>
          </a:p>
          <a:p>
            <a:pPr lvl="1"/>
            <a:r>
              <a:rPr lang="en-US" altLang="ja-JP" dirty="0"/>
              <a:t>New MU elements and uncertainty mechanisms related to the CFFDNF setup include the following:</a:t>
            </a:r>
          </a:p>
          <a:p>
            <a:pPr lvl="2"/>
            <a:r>
              <a:rPr lang="en-US" altLang="ja-JP" dirty="0"/>
              <a:t>Whether compensation of the path loss (</a:t>
            </a:r>
            <a:r>
              <a:rPr lang="en-US" altLang="ja-JP" dirty="0" err="1"/>
              <a:t>w.r.t</a:t>
            </a:r>
            <a:r>
              <a:rPr lang="en-US" altLang="ja-JP" dirty="0"/>
              <a:t>. to the active antenna array) is applicable is FFS </a:t>
            </a:r>
          </a:p>
          <a:p>
            <a:pPr lvl="2"/>
            <a:r>
              <a:rPr lang="en-US" altLang="ja-JP" dirty="0"/>
              <a:t>Compensation of the probe antenna pattern</a:t>
            </a:r>
          </a:p>
          <a:p>
            <a:pPr lvl="2"/>
            <a:r>
              <a:rPr lang="en-US" altLang="ja-JP" dirty="0"/>
              <a:t>EIRP measurement error</a:t>
            </a:r>
          </a:p>
          <a:p>
            <a:pPr lvl="2"/>
            <a:r>
              <a:rPr lang="en-US" altLang="ja-JP" dirty="0"/>
              <a:t>TRP measurement error</a:t>
            </a:r>
          </a:p>
          <a:p>
            <a:pPr lvl="2"/>
            <a:r>
              <a:rPr lang="en-US" altLang="ja-JP" dirty="0"/>
              <a:t>Whether interaction between probe antenna and DUT antenna at the near distances from the DUT can be introduced is FFS</a:t>
            </a:r>
          </a:p>
          <a:p>
            <a:pPr lvl="2"/>
            <a:r>
              <a:rPr lang="en-US" altLang="ja-JP" dirty="0"/>
              <a:t>Estimation of DUT antenna location, including compensation of the path loss with respect to the active array</a:t>
            </a:r>
          </a:p>
          <a:p>
            <a:pPr lvl="2"/>
            <a:endParaRPr lang="en-US" altLang="ja-JP" dirty="0"/>
          </a:p>
          <a:p>
            <a:pPr lvl="1"/>
            <a:endParaRPr lang="en-US" altLang="ja-JP" dirty="0"/>
          </a:p>
          <a:p>
            <a:pPr lvl="1"/>
            <a:endParaRPr lang="en-US" altLang="ja-JP" dirty="0"/>
          </a:p>
        </p:txBody>
      </p:sp>
      <p:sp>
        <p:nvSpPr>
          <p:cNvPr id="5" name="RS_Classification_Standard">
            <a:extLst>
              <a:ext uri="{FF2B5EF4-FFF2-40B4-BE49-F238E27FC236}">
                <a16:creationId xmlns=""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474687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1) CFFDNF MU (EIRP and TRP measurement errors)</a:t>
            </a:r>
          </a:p>
        </p:txBody>
      </p:sp>
      <p:sp>
        <p:nvSpPr>
          <p:cNvPr id="3" name="コンテンツ プレースホルダー 2">
            <a:extLst>
              <a:ext uri="{FF2B5EF4-FFF2-40B4-BE49-F238E27FC236}">
                <a16:creationId xmlns="" xmlns:a16="http://schemas.microsoft.com/office/drawing/2014/main" id="{95872A8B-FBB3-4764-BB01-B03FA190DF4A}"/>
              </a:ext>
            </a:extLst>
          </p:cNvPr>
          <p:cNvSpPr>
            <a:spLocks noGrp="1"/>
          </p:cNvSpPr>
          <p:nvPr>
            <p:ph idx="1"/>
          </p:nvPr>
        </p:nvSpPr>
        <p:spPr>
          <a:xfrm>
            <a:off x="838200" y="971551"/>
            <a:ext cx="10515600" cy="1360170"/>
          </a:xfrm>
        </p:spPr>
        <p:txBody>
          <a:bodyPr>
            <a:normAutofit fontScale="92500" lnSpcReduction="20000"/>
          </a:bodyPr>
          <a:lstStyle/>
          <a:p>
            <a:r>
              <a:rPr lang="en-US" altLang="ja-JP" dirty="0"/>
              <a:t>NOTE: outcome of Issues 1-2-2 and 1-2-3</a:t>
            </a:r>
          </a:p>
          <a:p>
            <a:r>
              <a:rPr lang="en-US" altLang="ja-JP" dirty="0"/>
              <a:t>Tentative agreement</a:t>
            </a:r>
          </a:p>
          <a:p>
            <a:pPr lvl="1"/>
            <a:r>
              <a:rPr lang="en-US" altLang="ja-JP" dirty="0"/>
              <a:t>The tables below as the baseline and finalize the MU element description and preliminary assessment of the value next meeting</a:t>
            </a:r>
          </a:p>
        </p:txBody>
      </p:sp>
      <p:sp>
        <p:nvSpPr>
          <p:cNvPr id="5" name="RS_Classification_Standard">
            <a:extLst>
              <a:ext uri="{FF2B5EF4-FFF2-40B4-BE49-F238E27FC236}">
                <a16:creationId xmlns=""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graphicFrame>
        <p:nvGraphicFramePr>
          <p:cNvPr id="4" name="Table 3">
            <a:extLst>
              <a:ext uri="{FF2B5EF4-FFF2-40B4-BE49-F238E27FC236}">
                <a16:creationId xmlns="" xmlns:a16="http://schemas.microsoft.com/office/drawing/2014/main" id="{86228A05-1B1D-3646-B5DA-8889458679CB}"/>
              </a:ext>
            </a:extLst>
          </p:cNvPr>
          <p:cNvGraphicFramePr>
            <a:graphicFrameLocks noGrp="1"/>
          </p:cNvGraphicFramePr>
          <p:nvPr>
            <p:extLst>
              <p:ext uri="{D42A27DB-BD31-4B8C-83A1-F6EECF244321}">
                <p14:modId xmlns:p14="http://schemas.microsoft.com/office/powerpoint/2010/main" val="1306015500"/>
              </p:ext>
            </p:extLst>
          </p:nvPr>
        </p:nvGraphicFramePr>
        <p:xfrm>
          <a:off x="946671" y="2331721"/>
          <a:ext cx="4177779" cy="4362255"/>
        </p:xfrm>
        <a:graphic>
          <a:graphicData uri="http://schemas.openxmlformats.org/drawingml/2006/table">
            <a:tbl>
              <a:tblPr firstRow="1" firstCol="1" bandRow="1">
                <a:tableStyleId>{5C22544A-7EE6-4342-B048-85BDC9FD1C3A}</a:tableStyleId>
              </a:tblPr>
              <a:tblGrid>
                <a:gridCol w="877723">
                  <a:extLst>
                    <a:ext uri="{9D8B030D-6E8A-4147-A177-3AD203B41FA5}">
                      <a16:colId xmlns="" xmlns:a16="http://schemas.microsoft.com/office/drawing/2014/main" val="1006449506"/>
                    </a:ext>
                  </a:extLst>
                </a:gridCol>
                <a:gridCol w="1031268">
                  <a:extLst>
                    <a:ext uri="{9D8B030D-6E8A-4147-A177-3AD203B41FA5}">
                      <a16:colId xmlns="" xmlns:a16="http://schemas.microsoft.com/office/drawing/2014/main" val="1547222455"/>
                    </a:ext>
                  </a:extLst>
                </a:gridCol>
                <a:gridCol w="1134394">
                  <a:extLst>
                    <a:ext uri="{9D8B030D-6E8A-4147-A177-3AD203B41FA5}">
                      <a16:colId xmlns="" xmlns:a16="http://schemas.microsoft.com/office/drawing/2014/main" val="1377094645"/>
                    </a:ext>
                  </a:extLst>
                </a:gridCol>
                <a:gridCol w="1134394">
                  <a:extLst>
                    <a:ext uri="{9D8B030D-6E8A-4147-A177-3AD203B41FA5}">
                      <a16:colId xmlns="" xmlns:a16="http://schemas.microsoft.com/office/drawing/2014/main" val="4118501325"/>
                    </a:ext>
                  </a:extLst>
                </a:gridCol>
              </a:tblGrid>
              <a:tr h="446291">
                <a:tc>
                  <a:txBody>
                    <a:bodyPr/>
                    <a:lstStyle/>
                    <a:p>
                      <a:pPr marL="0" marR="0">
                        <a:spcBef>
                          <a:spcPts val="0"/>
                        </a:spcBef>
                        <a:spcAft>
                          <a:spcPts val="0"/>
                        </a:spcAft>
                      </a:pPr>
                      <a:r>
                        <a:rPr lang="en-US" sz="1000">
                          <a:effectLst/>
                        </a:rPr>
                        <a:t>Antenna Configuration</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spcBef>
                          <a:spcPts val="0"/>
                        </a:spcBef>
                        <a:spcAft>
                          <a:spcPts val="0"/>
                        </a:spcAft>
                      </a:pPr>
                      <a:r>
                        <a:rPr lang="en-US" sz="1000">
                          <a:effectLst/>
                        </a:rPr>
                        <a:t>Range Length [m]</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spcBef>
                          <a:spcPts val="0"/>
                        </a:spcBef>
                        <a:spcAft>
                          <a:spcPts val="0"/>
                        </a:spcAft>
                      </a:pPr>
                      <a:r>
                        <a:rPr lang="en-US" sz="1000">
                          <a:effectLst/>
                        </a:rPr>
                        <a:t>|Mean EIRP Error| w.r.t. FF [dB]</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spcBef>
                          <a:spcPts val="0"/>
                        </a:spcBef>
                        <a:spcAft>
                          <a:spcPts val="0"/>
                        </a:spcAft>
                      </a:pPr>
                      <a:r>
                        <a:rPr lang="en-US" sz="1000">
                          <a:effectLst/>
                        </a:rPr>
                        <a:t>Std. Dev of EIRP at NF BP [dB]</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 xmlns:a16="http://schemas.microsoft.com/office/drawing/2014/main" val="3394727743"/>
                  </a:ext>
                </a:extLst>
              </a:tr>
              <a:tr h="185955">
                <a:tc rowSpan="7">
                  <a:txBody>
                    <a:bodyPr/>
                    <a:lstStyle/>
                    <a:p>
                      <a:pPr marL="0" marR="0" algn="ctr">
                        <a:spcBef>
                          <a:spcPts val="0"/>
                        </a:spcBef>
                        <a:spcAft>
                          <a:spcPts val="0"/>
                        </a:spcAft>
                      </a:pPr>
                      <a:r>
                        <a:rPr lang="en-US" sz="1100" dirty="0">
                          <a:effectLst/>
                        </a:rPr>
                        <a:t>4x1</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 xmlns:a16="http://schemas.microsoft.com/office/drawing/2014/main" val="3667625559"/>
                  </a:ext>
                </a:extLst>
              </a:tr>
              <a:tr h="185955">
                <a:tc vMerge="1">
                  <a:txBody>
                    <a:bodyPr/>
                    <a:lstStyle/>
                    <a:p>
                      <a:endParaRPr lang="en-US"/>
                    </a:p>
                  </a:txBody>
                  <a:tcPr/>
                </a:tc>
                <a:tc>
                  <a:txBody>
                    <a:bodyPr/>
                    <a:lstStyle/>
                    <a:p>
                      <a:pPr marL="0" marR="0" algn="ctr">
                        <a:spcBef>
                          <a:spcPts val="0"/>
                        </a:spcBef>
                        <a:spcAft>
                          <a:spcPts val="0"/>
                        </a:spcAft>
                      </a:pPr>
                      <a:r>
                        <a:rPr lang="en-US" sz="1100">
                          <a:effectLst/>
                        </a:rPr>
                        <a:t>0.25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 xmlns:a16="http://schemas.microsoft.com/office/drawing/2014/main" val="1279969585"/>
                  </a:ext>
                </a:extLst>
              </a:tr>
              <a:tr h="185955">
                <a:tc vMerge="1">
                  <a:txBody>
                    <a:bodyPr/>
                    <a:lstStyle/>
                    <a:p>
                      <a:endParaRPr lang="en-US"/>
                    </a:p>
                  </a:txBody>
                  <a:tcPr/>
                </a:tc>
                <a:tc>
                  <a:txBody>
                    <a:bodyPr/>
                    <a:lstStyle/>
                    <a:p>
                      <a:pPr marL="0" marR="0" algn="ctr">
                        <a:spcBef>
                          <a:spcPts val="0"/>
                        </a:spcBef>
                        <a:spcAft>
                          <a:spcPts val="0"/>
                        </a:spcAft>
                      </a:pPr>
                      <a:r>
                        <a:rPr lang="en-US" sz="1100">
                          <a:effectLst/>
                        </a:rPr>
                        <a:t>0.3</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 xmlns:a16="http://schemas.microsoft.com/office/drawing/2014/main" val="96244455"/>
                  </a:ext>
                </a:extLst>
              </a:tr>
              <a:tr h="185955">
                <a:tc vMerge="1">
                  <a:txBody>
                    <a:bodyPr/>
                    <a:lstStyle/>
                    <a:p>
                      <a:endParaRPr lang="en-US"/>
                    </a:p>
                  </a:txBody>
                  <a:tcPr/>
                </a:tc>
                <a:tc>
                  <a:txBody>
                    <a:bodyPr/>
                    <a:lstStyle/>
                    <a:p>
                      <a:pPr marL="0" marR="0" algn="ctr">
                        <a:spcBef>
                          <a:spcPts val="0"/>
                        </a:spcBef>
                        <a:spcAft>
                          <a:spcPts val="0"/>
                        </a:spcAft>
                      </a:pPr>
                      <a:r>
                        <a:rPr lang="en-US" sz="1100">
                          <a:effectLst/>
                        </a:rPr>
                        <a:t>0.35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 xmlns:a16="http://schemas.microsoft.com/office/drawing/2014/main" val="1132787518"/>
                  </a:ext>
                </a:extLst>
              </a:tr>
              <a:tr h="185955">
                <a:tc vMerge="1">
                  <a:txBody>
                    <a:bodyPr/>
                    <a:lstStyle/>
                    <a:p>
                      <a:endParaRPr lang="en-US"/>
                    </a:p>
                  </a:txBody>
                  <a:tcPr/>
                </a:tc>
                <a:tc>
                  <a:txBody>
                    <a:bodyPr/>
                    <a:lstStyle/>
                    <a:p>
                      <a:pPr marL="0" marR="0" algn="ctr">
                        <a:spcBef>
                          <a:spcPts val="0"/>
                        </a:spcBef>
                        <a:spcAft>
                          <a:spcPts val="0"/>
                        </a:spcAft>
                      </a:pPr>
                      <a:r>
                        <a:rPr lang="en-US" sz="1100">
                          <a:effectLst/>
                        </a:rPr>
                        <a:t>0.4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 xmlns:a16="http://schemas.microsoft.com/office/drawing/2014/main" val="2485538931"/>
                  </a:ext>
                </a:extLst>
              </a:tr>
              <a:tr h="185955">
                <a:tc vMerge="1">
                  <a:txBody>
                    <a:bodyPr/>
                    <a:lstStyle/>
                    <a:p>
                      <a:endParaRPr lang="en-US"/>
                    </a:p>
                  </a:txBody>
                  <a:tcPr/>
                </a:tc>
                <a:tc>
                  <a:txBody>
                    <a:bodyPr/>
                    <a:lstStyle/>
                    <a:p>
                      <a:pPr marL="0" marR="0" algn="ctr">
                        <a:spcBef>
                          <a:spcPts val="0"/>
                        </a:spcBef>
                        <a:spcAft>
                          <a:spcPts val="0"/>
                        </a:spcAft>
                      </a:pPr>
                      <a:r>
                        <a:rPr lang="en-US" sz="1100">
                          <a:effectLst/>
                        </a:rPr>
                        <a:t>0.45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 xmlns:a16="http://schemas.microsoft.com/office/drawing/2014/main" val="3688227678"/>
                  </a:ext>
                </a:extLst>
              </a:tr>
              <a:tr h="185955">
                <a:tc vMerge="1">
                  <a:txBody>
                    <a:bodyPr/>
                    <a:lstStyle/>
                    <a:p>
                      <a:endParaRPr lang="en-US"/>
                    </a:p>
                  </a:txBody>
                  <a:tcPr/>
                </a:tc>
                <a:tc>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 xmlns:a16="http://schemas.microsoft.com/office/drawing/2014/main" val="3265376837"/>
                  </a:ext>
                </a:extLst>
              </a:tr>
              <a:tr h="185955">
                <a:tc rowSpan="7">
                  <a:txBody>
                    <a:bodyPr/>
                    <a:lstStyle/>
                    <a:p>
                      <a:pPr marL="0" marR="0" algn="ctr">
                        <a:spcBef>
                          <a:spcPts val="0"/>
                        </a:spcBef>
                        <a:spcAft>
                          <a:spcPts val="0"/>
                        </a:spcAft>
                      </a:pPr>
                      <a:r>
                        <a:rPr lang="en-US" sz="1100">
                          <a:effectLst/>
                        </a:rPr>
                        <a:t>8x2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0.48</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0.22</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 xmlns:a16="http://schemas.microsoft.com/office/drawing/2014/main" val="2051490043"/>
                  </a:ext>
                </a:extLst>
              </a:tr>
              <a:tr h="185955">
                <a:tc vMerge="1">
                  <a:txBody>
                    <a:bodyPr/>
                    <a:lstStyle/>
                    <a:p>
                      <a:endParaRPr lang="en-US"/>
                    </a:p>
                  </a:txBody>
                  <a:tcPr/>
                </a:tc>
                <a:tc>
                  <a:txBody>
                    <a:bodyPr/>
                    <a:lstStyle/>
                    <a:p>
                      <a:pPr marL="0" marR="0" algn="ctr">
                        <a:spcBef>
                          <a:spcPts val="0"/>
                        </a:spcBef>
                        <a:spcAft>
                          <a:spcPts val="0"/>
                        </a:spcAft>
                      </a:pPr>
                      <a:r>
                        <a:rPr lang="en-US" sz="1100">
                          <a:effectLst/>
                        </a:rPr>
                        <a:t>0.25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0.23</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 xmlns:a16="http://schemas.microsoft.com/office/drawing/2014/main" val="2906971134"/>
                  </a:ext>
                </a:extLst>
              </a:tr>
              <a:tr h="185955">
                <a:tc vMerge="1">
                  <a:txBody>
                    <a:bodyPr/>
                    <a:lstStyle/>
                    <a:p>
                      <a:endParaRPr lang="en-US"/>
                    </a:p>
                  </a:txBody>
                  <a:tcPr/>
                </a:tc>
                <a:tc>
                  <a:txBody>
                    <a:bodyPr/>
                    <a:lstStyle/>
                    <a:p>
                      <a:pPr marL="0" marR="0" algn="ctr">
                        <a:spcBef>
                          <a:spcPts val="0"/>
                        </a:spcBef>
                        <a:spcAft>
                          <a:spcPts val="0"/>
                        </a:spcAft>
                      </a:pPr>
                      <a:r>
                        <a:rPr lang="en-US" sz="1100">
                          <a:effectLst/>
                        </a:rPr>
                        <a:t>0.3</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0.14</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 xmlns:a16="http://schemas.microsoft.com/office/drawing/2014/main" val="21653052"/>
                  </a:ext>
                </a:extLst>
              </a:tr>
              <a:tr h="185955">
                <a:tc vMerge="1">
                  <a:txBody>
                    <a:bodyPr/>
                    <a:lstStyle/>
                    <a:p>
                      <a:endParaRPr lang="en-US"/>
                    </a:p>
                  </a:txBody>
                  <a:tcPr/>
                </a:tc>
                <a:tc>
                  <a:txBody>
                    <a:bodyPr/>
                    <a:lstStyle/>
                    <a:p>
                      <a:pPr marL="0" marR="0" algn="ctr">
                        <a:spcBef>
                          <a:spcPts val="0"/>
                        </a:spcBef>
                        <a:spcAft>
                          <a:spcPts val="0"/>
                        </a:spcAft>
                      </a:pPr>
                      <a:r>
                        <a:rPr lang="en-US" sz="1100">
                          <a:effectLst/>
                        </a:rPr>
                        <a:t>0.35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0.09</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 xmlns:a16="http://schemas.microsoft.com/office/drawing/2014/main" val="2983085084"/>
                  </a:ext>
                </a:extLst>
              </a:tr>
              <a:tr h="185955">
                <a:tc vMerge="1">
                  <a:txBody>
                    <a:bodyPr/>
                    <a:lstStyle/>
                    <a:p>
                      <a:endParaRPr lang="en-US"/>
                    </a:p>
                  </a:txBody>
                  <a:tcPr/>
                </a:tc>
                <a:tc>
                  <a:txBody>
                    <a:bodyPr/>
                    <a:lstStyle/>
                    <a:p>
                      <a:pPr marL="0" marR="0" algn="ctr">
                        <a:spcBef>
                          <a:spcPts val="0"/>
                        </a:spcBef>
                        <a:spcAft>
                          <a:spcPts val="0"/>
                        </a:spcAft>
                      </a:pPr>
                      <a:r>
                        <a:rPr lang="en-US" sz="1100">
                          <a:effectLst/>
                        </a:rPr>
                        <a:t>0.4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0.07</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 xmlns:a16="http://schemas.microsoft.com/office/drawing/2014/main" val="2690469206"/>
                  </a:ext>
                </a:extLst>
              </a:tr>
              <a:tr h="185955">
                <a:tc vMerge="1">
                  <a:txBody>
                    <a:bodyPr/>
                    <a:lstStyle/>
                    <a:p>
                      <a:endParaRPr lang="en-US"/>
                    </a:p>
                  </a:txBody>
                  <a:tcPr/>
                </a:tc>
                <a:tc>
                  <a:txBody>
                    <a:bodyPr/>
                    <a:lstStyle/>
                    <a:p>
                      <a:pPr marL="0" marR="0" algn="ctr">
                        <a:spcBef>
                          <a:spcPts val="0"/>
                        </a:spcBef>
                        <a:spcAft>
                          <a:spcPts val="0"/>
                        </a:spcAft>
                      </a:pPr>
                      <a:r>
                        <a:rPr lang="en-US" sz="1100">
                          <a:effectLst/>
                        </a:rPr>
                        <a:t>0.45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0.05</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 xmlns:a16="http://schemas.microsoft.com/office/drawing/2014/main" val="972508431"/>
                  </a:ext>
                </a:extLst>
              </a:tr>
              <a:tr h="185955">
                <a:tc vMerge="1">
                  <a:txBody>
                    <a:bodyPr/>
                    <a:lstStyle/>
                    <a:p>
                      <a:endParaRPr lang="en-US"/>
                    </a:p>
                  </a:txBody>
                  <a:tcPr/>
                </a:tc>
                <a:tc>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0.00</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 xmlns:a16="http://schemas.microsoft.com/office/drawing/2014/main" val="2598411537"/>
                  </a:ext>
                </a:extLst>
              </a:tr>
              <a:tr h="185955">
                <a:tc rowSpan="7">
                  <a:txBody>
                    <a:bodyPr/>
                    <a:lstStyle/>
                    <a:p>
                      <a:pPr marL="0" marR="0" algn="ctr">
                        <a:spcBef>
                          <a:spcPts val="0"/>
                        </a:spcBef>
                        <a:spcAft>
                          <a:spcPts val="0"/>
                        </a:spcAft>
                      </a:pPr>
                      <a:r>
                        <a:rPr lang="en-US" sz="1100">
                          <a:effectLst/>
                        </a:rPr>
                        <a:t>12x12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3.41</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1.09</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 xmlns:a16="http://schemas.microsoft.com/office/drawing/2014/main" val="2570011112"/>
                  </a:ext>
                </a:extLst>
              </a:tr>
              <a:tr h="185955">
                <a:tc vMerge="1">
                  <a:txBody>
                    <a:bodyPr/>
                    <a:lstStyle/>
                    <a:p>
                      <a:endParaRPr lang="en-US"/>
                    </a:p>
                  </a:txBody>
                  <a:tcPr/>
                </a:tc>
                <a:tc>
                  <a:txBody>
                    <a:bodyPr/>
                    <a:lstStyle/>
                    <a:p>
                      <a:pPr marL="0" marR="0" algn="ctr">
                        <a:spcBef>
                          <a:spcPts val="0"/>
                        </a:spcBef>
                        <a:spcAft>
                          <a:spcPts val="0"/>
                        </a:spcAft>
                      </a:pPr>
                      <a:r>
                        <a:rPr lang="en-US" sz="1100">
                          <a:effectLst/>
                        </a:rPr>
                        <a:t>0.25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1.84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0.44</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 xmlns:a16="http://schemas.microsoft.com/office/drawing/2014/main" val="3198029409"/>
                  </a:ext>
                </a:extLst>
              </a:tr>
              <a:tr h="185955">
                <a:tc vMerge="1">
                  <a:txBody>
                    <a:bodyPr/>
                    <a:lstStyle/>
                    <a:p>
                      <a:endParaRPr lang="en-US"/>
                    </a:p>
                  </a:txBody>
                  <a:tcPr/>
                </a:tc>
                <a:tc>
                  <a:txBody>
                    <a:bodyPr/>
                    <a:lstStyle/>
                    <a:p>
                      <a:pPr marL="0" marR="0" algn="ctr">
                        <a:spcBef>
                          <a:spcPts val="0"/>
                        </a:spcBef>
                        <a:spcAft>
                          <a:spcPts val="0"/>
                        </a:spcAft>
                      </a:pPr>
                      <a:r>
                        <a:rPr lang="en-US" sz="1100">
                          <a:effectLst/>
                        </a:rPr>
                        <a:t>0.3</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1.16</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0.22</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 xmlns:a16="http://schemas.microsoft.com/office/drawing/2014/main" val="4251213487"/>
                  </a:ext>
                </a:extLst>
              </a:tr>
              <a:tr h="185955">
                <a:tc vMerge="1">
                  <a:txBody>
                    <a:bodyPr/>
                    <a:lstStyle/>
                    <a:p>
                      <a:endParaRPr lang="en-US"/>
                    </a:p>
                  </a:txBody>
                  <a:tcPr/>
                </a:tc>
                <a:tc>
                  <a:txBody>
                    <a:bodyPr/>
                    <a:lstStyle/>
                    <a:p>
                      <a:pPr marL="0" marR="0" algn="ctr">
                        <a:spcBef>
                          <a:spcPts val="0"/>
                        </a:spcBef>
                        <a:spcAft>
                          <a:spcPts val="0"/>
                        </a:spcAft>
                      </a:pPr>
                      <a:r>
                        <a:rPr lang="en-US" sz="1100">
                          <a:effectLst/>
                        </a:rPr>
                        <a:t>0.35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0.80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0.13</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 xmlns:a16="http://schemas.microsoft.com/office/drawing/2014/main" val="4125965861"/>
                  </a:ext>
                </a:extLst>
              </a:tr>
              <a:tr h="185955">
                <a:tc vMerge="1">
                  <a:txBody>
                    <a:bodyPr/>
                    <a:lstStyle/>
                    <a:p>
                      <a:endParaRPr lang="en-US"/>
                    </a:p>
                  </a:txBody>
                  <a:tcPr/>
                </a:tc>
                <a:tc>
                  <a:txBody>
                    <a:bodyPr/>
                    <a:lstStyle/>
                    <a:p>
                      <a:pPr marL="0" marR="0" algn="ctr">
                        <a:spcBef>
                          <a:spcPts val="0"/>
                        </a:spcBef>
                        <a:spcAft>
                          <a:spcPts val="0"/>
                        </a:spcAft>
                      </a:pPr>
                      <a:r>
                        <a:rPr lang="en-US" sz="1100">
                          <a:effectLst/>
                        </a:rPr>
                        <a:t>0.4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0.59</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 xmlns:a16="http://schemas.microsoft.com/office/drawing/2014/main" val="2338098260"/>
                  </a:ext>
                </a:extLst>
              </a:tr>
              <a:tr h="185955">
                <a:tc vMerge="1">
                  <a:txBody>
                    <a:bodyPr/>
                    <a:lstStyle/>
                    <a:p>
                      <a:endParaRPr lang="en-US"/>
                    </a:p>
                  </a:txBody>
                  <a:tcPr/>
                </a:tc>
                <a:tc>
                  <a:txBody>
                    <a:bodyPr/>
                    <a:lstStyle/>
                    <a:p>
                      <a:pPr marL="0" marR="0" algn="ctr">
                        <a:spcBef>
                          <a:spcPts val="0"/>
                        </a:spcBef>
                        <a:spcAft>
                          <a:spcPts val="0"/>
                        </a:spcAft>
                      </a:pPr>
                      <a:r>
                        <a:rPr lang="en-US" sz="1100">
                          <a:effectLst/>
                        </a:rPr>
                        <a:t>0.45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0.45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0.05</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 xmlns:a16="http://schemas.microsoft.com/office/drawing/2014/main" val="3328706612"/>
                  </a:ext>
                </a:extLst>
              </a:tr>
              <a:tr h="185955">
                <a:tc vMerge="1">
                  <a:txBody>
                    <a:bodyPr/>
                    <a:lstStyle/>
                    <a:p>
                      <a:endParaRPr lang="en-US"/>
                    </a:p>
                  </a:txBody>
                  <a:tcPr/>
                </a:tc>
                <a:tc>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0.00</a:t>
                      </a:r>
                      <a:endParaRPr lang="en-US" sz="1000" dirty="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 xmlns:a16="http://schemas.microsoft.com/office/drawing/2014/main" val="1226760900"/>
                  </a:ext>
                </a:extLst>
              </a:tr>
            </a:tbl>
          </a:graphicData>
        </a:graphic>
      </p:graphicFrame>
      <p:graphicFrame>
        <p:nvGraphicFramePr>
          <p:cNvPr id="6" name="Table 5">
            <a:extLst>
              <a:ext uri="{FF2B5EF4-FFF2-40B4-BE49-F238E27FC236}">
                <a16:creationId xmlns="" xmlns:a16="http://schemas.microsoft.com/office/drawing/2014/main" id="{CF08C74E-BEED-F245-83E1-E5B2BA33A233}"/>
              </a:ext>
            </a:extLst>
          </p:cNvPr>
          <p:cNvGraphicFramePr>
            <a:graphicFrameLocks noGrp="1"/>
          </p:cNvGraphicFramePr>
          <p:nvPr>
            <p:extLst>
              <p:ext uri="{D42A27DB-BD31-4B8C-83A1-F6EECF244321}">
                <p14:modId xmlns:p14="http://schemas.microsoft.com/office/powerpoint/2010/main" val="64461569"/>
              </p:ext>
            </p:extLst>
          </p:nvPr>
        </p:nvGraphicFramePr>
        <p:xfrm>
          <a:off x="5692775" y="2331721"/>
          <a:ext cx="5092699" cy="3566160"/>
        </p:xfrm>
        <a:graphic>
          <a:graphicData uri="http://schemas.openxmlformats.org/drawingml/2006/table">
            <a:tbl>
              <a:tblPr firstRow="1" firstCol="1" bandRow="1">
                <a:tableStyleId>{5C22544A-7EE6-4342-B048-85BDC9FD1C3A}</a:tableStyleId>
              </a:tblPr>
              <a:tblGrid>
                <a:gridCol w="923506">
                  <a:extLst>
                    <a:ext uri="{9D8B030D-6E8A-4147-A177-3AD203B41FA5}">
                      <a16:colId xmlns="" xmlns:a16="http://schemas.microsoft.com/office/drawing/2014/main" val="541624119"/>
                    </a:ext>
                  </a:extLst>
                </a:gridCol>
                <a:gridCol w="846597">
                  <a:extLst>
                    <a:ext uri="{9D8B030D-6E8A-4147-A177-3AD203B41FA5}">
                      <a16:colId xmlns="" xmlns:a16="http://schemas.microsoft.com/office/drawing/2014/main" val="635507254"/>
                    </a:ext>
                  </a:extLst>
                </a:gridCol>
                <a:gridCol w="846597">
                  <a:extLst>
                    <a:ext uri="{9D8B030D-6E8A-4147-A177-3AD203B41FA5}">
                      <a16:colId xmlns="" xmlns:a16="http://schemas.microsoft.com/office/drawing/2014/main" val="1581660744"/>
                    </a:ext>
                  </a:extLst>
                </a:gridCol>
                <a:gridCol w="623024">
                  <a:extLst>
                    <a:ext uri="{9D8B030D-6E8A-4147-A177-3AD203B41FA5}">
                      <a16:colId xmlns="" xmlns:a16="http://schemas.microsoft.com/office/drawing/2014/main" val="742707450"/>
                    </a:ext>
                  </a:extLst>
                </a:gridCol>
                <a:gridCol w="623024">
                  <a:extLst>
                    <a:ext uri="{9D8B030D-6E8A-4147-A177-3AD203B41FA5}">
                      <a16:colId xmlns="" xmlns:a16="http://schemas.microsoft.com/office/drawing/2014/main" val="3847728766"/>
                    </a:ext>
                  </a:extLst>
                </a:gridCol>
                <a:gridCol w="623024">
                  <a:extLst>
                    <a:ext uri="{9D8B030D-6E8A-4147-A177-3AD203B41FA5}">
                      <a16:colId xmlns="" xmlns:a16="http://schemas.microsoft.com/office/drawing/2014/main" val="3580125133"/>
                    </a:ext>
                  </a:extLst>
                </a:gridCol>
                <a:gridCol w="606927">
                  <a:extLst>
                    <a:ext uri="{9D8B030D-6E8A-4147-A177-3AD203B41FA5}">
                      <a16:colId xmlns="" xmlns:a16="http://schemas.microsoft.com/office/drawing/2014/main" val="1931177624"/>
                    </a:ext>
                  </a:extLst>
                </a:gridCol>
              </a:tblGrid>
              <a:tr h="213360">
                <a:tc rowSpan="2">
                  <a:txBody>
                    <a:bodyPr/>
                    <a:lstStyle/>
                    <a:p>
                      <a:pPr marL="0" marR="0" algn="ctr">
                        <a:spcBef>
                          <a:spcPts val="0"/>
                        </a:spcBef>
                        <a:spcAft>
                          <a:spcPts val="0"/>
                        </a:spcAft>
                      </a:pPr>
                      <a:r>
                        <a:rPr lang="en-US" sz="1100">
                          <a:effectLst/>
                        </a:rPr>
                        <a:t>Antenna Configuration</a:t>
                      </a:r>
                      <a:endParaRPr lang="en-US" sz="1000">
                        <a:effectLst/>
                        <a:latin typeface="Times New Roman" panose="02020603050405020304" pitchFamily="18" charset="0"/>
                        <a:ea typeface="SimSun" panose="02010600030101010101" pitchFamily="2" charset="-122"/>
                      </a:endParaRPr>
                    </a:p>
                  </a:txBody>
                  <a:tcPr marL="68580" marR="68580" marT="0" marB="0" anchor="b"/>
                </a:tc>
                <a:tc rowSpan="2">
                  <a:txBody>
                    <a:bodyPr/>
                    <a:lstStyle/>
                    <a:p>
                      <a:pPr marL="0" marR="0" algn="ctr">
                        <a:spcBef>
                          <a:spcPts val="0"/>
                        </a:spcBef>
                        <a:spcAft>
                          <a:spcPts val="0"/>
                        </a:spcAft>
                      </a:pPr>
                      <a:r>
                        <a:rPr lang="en-US" sz="1100">
                          <a:effectLst/>
                        </a:rPr>
                        <a:t>Range Length [cm]</a:t>
                      </a:r>
                      <a:endParaRPr lang="en-US" sz="1000">
                        <a:effectLst/>
                        <a:latin typeface="Times New Roman" panose="02020603050405020304" pitchFamily="18" charset="0"/>
                        <a:ea typeface="SimSun" panose="02010600030101010101" pitchFamily="2" charset="-122"/>
                      </a:endParaRPr>
                    </a:p>
                  </a:txBody>
                  <a:tcPr marL="68580" marR="68580" marT="0" marB="0" anchor="ctr"/>
                </a:tc>
                <a:tc rowSpan="2">
                  <a:txBody>
                    <a:bodyPr/>
                    <a:lstStyle/>
                    <a:p>
                      <a:pPr marL="0" marR="0" algn="ctr">
                        <a:spcBef>
                          <a:spcPts val="0"/>
                        </a:spcBef>
                        <a:spcAft>
                          <a:spcPts val="0"/>
                        </a:spcAft>
                      </a:pPr>
                      <a:r>
                        <a:rPr lang="en-US" sz="1100" dirty="0">
                          <a:effectLst/>
                        </a:rPr>
                        <a:t>Constant Density Grid Step Size </a:t>
                      </a:r>
                      <a:r>
                        <a:rPr lang="en-US" sz="1100" dirty="0" err="1">
                          <a:effectLst/>
                        </a:rPr>
                        <a:t>Dq</a:t>
                      </a:r>
                      <a:r>
                        <a:rPr lang="en-US" sz="1100" dirty="0">
                          <a:effectLst/>
                        </a:rPr>
                        <a:t>=</a:t>
                      </a:r>
                      <a:r>
                        <a:rPr lang="en-US" sz="1100" dirty="0" err="1">
                          <a:effectLst/>
                        </a:rPr>
                        <a:t>Df</a:t>
                      </a:r>
                      <a:r>
                        <a:rPr lang="en-US" sz="1100" dirty="0">
                          <a:effectLst/>
                        </a:rPr>
                        <a:t> [</a:t>
                      </a:r>
                      <a:r>
                        <a:rPr lang="en-US" sz="1100" baseline="30000" dirty="0">
                          <a:effectLst/>
                        </a:rPr>
                        <a:t>o</a:t>
                      </a:r>
                      <a:r>
                        <a:rPr lang="en-US" sz="1100" dirty="0">
                          <a:effectLst/>
                        </a:rPr>
                        <a:t>]</a:t>
                      </a:r>
                      <a:endParaRPr lang="en-US" sz="1000" dirty="0">
                        <a:effectLst/>
                        <a:latin typeface="Times New Roman" panose="02020603050405020304" pitchFamily="18" charset="0"/>
                        <a:ea typeface="SimSun" panose="02010600030101010101" pitchFamily="2" charset="-122"/>
                      </a:endParaRPr>
                    </a:p>
                  </a:txBody>
                  <a:tcPr marL="68580" marR="68580" marT="0" marB="0" anchor="ctr"/>
                </a:tc>
                <a:tc gridSpan="2">
                  <a:txBody>
                    <a:bodyPr/>
                    <a:lstStyle/>
                    <a:p>
                      <a:pPr marL="0" marR="0" algn="ctr">
                        <a:spcBef>
                          <a:spcPts val="0"/>
                        </a:spcBef>
                        <a:spcAft>
                          <a:spcPts val="0"/>
                        </a:spcAft>
                      </a:pPr>
                      <a:r>
                        <a:rPr lang="en-US" sz="1100">
                          <a:effectLst/>
                        </a:rPr>
                        <a:t>With Path Loss Correction</a:t>
                      </a:r>
                      <a:endParaRPr lang="en-US"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en-US"/>
                    </a:p>
                  </a:txBody>
                  <a:tcPr/>
                </a:tc>
                <a:tc gridSpan="2">
                  <a:txBody>
                    <a:bodyPr/>
                    <a:lstStyle/>
                    <a:p>
                      <a:pPr marL="0" marR="0" algn="ctr">
                        <a:spcBef>
                          <a:spcPts val="0"/>
                        </a:spcBef>
                        <a:spcAft>
                          <a:spcPts val="0"/>
                        </a:spcAft>
                      </a:pPr>
                      <a:r>
                        <a:rPr lang="en-US" sz="1100">
                          <a:effectLst/>
                        </a:rPr>
                        <a:t>Without Path Loss Correction</a:t>
                      </a:r>
                      <a:endParaRPr lang="en-US"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en-US"/>
                    </a:p>
                  </a:txBody>
                  <a:tcPr/>
                </a:tc>
                <a:extLst>
                  <a:ext uri="{0D108BD9-81ED-4DB2-BD59-A6C34878D82A}">
                    <a16:rowId xmlns="" xmlns:a16="http://schemas.microsoft.com/office/drawing/2014/main" val="749976527"/>
                  </a:ext>
                </a:extLst>
              </a:tr>
              <a:tr h="35052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dirty="0">
                          <a:effectLst/>
                        </a:rPr>
                        <a:t>|Mean TRP Error| [dB]</a:t>
                      </a:r>
                      <a:endParaRPr lang="en-US" sz="1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TRP Std. Dev. [dB]</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|Mean TRP Error| [dB]</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TRP Std. Dev. [dB]</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 xmlns:a16="http://schemas.microsoft.com/office/drawing/2014/main" val="3516582939"/>
                  </a:ext>
                </a:extLst>
              </a:tr>
              <a:tr h="182880">
                <a:tc rowSpan="7">
                  <a:txBody>
                    <a:bodyPr/>
                    <a:lstStyle/>
                    <a:p>
                      <a:pPr marL="0" marR="0" algn="ctr">
                        <a:spcBef>
                          <a:spcPts val="0"/>
                        </a:spcBef>
                        <a:spcAft>
                          <a:spcPts val="0"/>
                        </a:spcAft>
                      </a:pPr>
                      <a:r>
                        <a:rPr lang="en-US" sz="1100">
                          <a:effectLst/>
                        </a:rPr>
                        <a:t>8x2</a:t>
                      </a:r>
                      <a:endParaRPr lang="en-US" sz="1000">
                        <a:effectLst/>
                        <a:latin typeface="Times New Roman" panose="02020603050405020304" pitchFamily="18" charset="0"/>
                        <a:ea typeface="SimSun" panose="02010600030101010101" pitchFamily="2" charset="-122"/>
                      </a:endParaRPr>
                    </a:p>
                  </a:txBody>
                  <a:tcPr marL="68580" marR="68580" marT="0" marB="0" anchor="ctr"/>
                </a:tc>
                <a:tc rowSpan="3">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dirty="0">
                          <a:effectLst/>
                        </a:rPr>
                        <a:t>0.01</a:t>
                      </a:r>
                      <a:endParaRPr lang="en-US" sz="1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0.24</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 xmlns:a16="http://schemas.microsoft.com/office/drawing/2014/main" val="1059448390"/>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7.5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0.25</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 xmlns:a16="http://schemas.microsoft.com/office/drawing/2014/main" val="2159685545"/>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0.17</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0.29</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 xmlns:a16="http://schemas.microsoft.com/office/drawing/2014/main" val="2136778645"/>
                  </a:ext>
                </a:extLst>
              </a:tr>
              <a:tr h="182880">
                <a:tc vMerge="1">
                  <a:txBody>
                    <a:bodyPr/>
                    <a:lstStyle/>
                    <a:p>
                      <a:endParaRPr lang="en-US"/>
                    </a:p>
                  </a:txBody>
                  <a:tcPr/>
                </a:tc>
                <a:tc rowSpan="2">
                  <a:txBody>
                    <a:bodyPr/>
                    <a:lstStyle/>
                    <a:p>
                      <a:pPr marL="0" marR="0" algn="ctr">
                        <a:spcBef>
                          <a:spcPts val="0"/>
                        </a:spcBef>
                        <a:spcAft>
                          <a:spcPts val="0"/>
                        </a:spcAft>
                      </a:pPr>
                      <a:r>
                        <a:rPr lang="en-US" sz="1100">
                          <a:effectLst/>
                        </a:rPr>
                        <a:t>32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 xmlns:a16="http://schemas.microsoft.com/office/drawing/2014/main" val="4261895842"/>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0.09</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 xmlns:a16="http://schemas.microsoft.com/office/drawing/2014/main" val="1025168852"/>
                  </a:ext>
                </a:extLst>
              </a:tr>
              <a:tr h="182880">
                <a:tc vMerge="1">
                  <a:txBody>
                    <a:bodyPr/>
                    <a:lstStyle/>
                    <a:p>
                      <a:endParaRPr lang="en-US"/>
                    </a:p>
                  </a:txBody>
                  <a:tcPr/>
                </a:tc>
                <a:tc rowSpan="2">
                  <a:txBody>
                    <a:bodyPr/>
                    <a:lstStyle/>
                    <a:p>
                      <a:pPr marL="0" marR="0" algn="ctr">
                        <a:spcBef>
                          <a:spcPts val="0"/>
                        </a:spcBef>
                        <a:spcAft>
                          <a:spcPts val="0"/>
                        </a:spcAft>
                      </a:pPr>
                      <a:r>
                        <a:rPr lang="en-US" sz="1100">
                          <a:effectLst/>
                        </a:rPr>
                        <a:t>43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 xmlns:a16="http://schemas.microsoft.com/office/drawing/2014/main" val="1444963521"/>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 xmlns:a16="http://schemas.microsoft.com/office/drawing/2014/main" val="3839927764"/>
                  </a:ext>
                </a:extLst>
              </a:tr>
              <a:tr h="182880">
                <a:tc rowSpan="7">
                  <a:txBody>
                    <a:bodyPr/>
                    <a:lstStyle/>
                    <a:p>
                      <a:pPr marL="0" marR="0" algn="ctr">
                        <a:spcBef>
                          <a:spcPts val="0"/>
                        </a:spcBef>
                        <a:spcAft>
                          <a:spcPts val="0"/>
                        </a:spcAft>
                      </a:pPr>
                      <a:r>
                        <a:rPr lang="en-US" sz="1100">
                          <a:effectLst/>
                        </a:rPr>
                        <a:t>12x12</a:t>
                      </a:r>
                      <a:endParaRPr lang="en-US" sz="1000">
                        <a:effectLst/>
                        <a:latin typeface="Times New Roman" panose="02020603050405020304" pitchFamily="18" charset="0"/>
                        <a:ea typeface="SimSun" panose="02010600030101010101" pitchFamily="2" charset="-122"/>
                      </a:endParaRPr>
                    </a:p>
                  </a:txBody>
                  <a:tcPr marL="68580" marR="68580" marT="0" marB="0" anchor="ctr"/>
                </a:tc>
                <a:tc rowSpan="3">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0.07</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0.17</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 xmlns:a16="http://schemas.microsoft.com/office/drawing/2014/main" val="1053029915"/>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7.5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0.21</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 xmlns:a16="http://schemas.microsoft.com/office/drawing/2014/main" val="3240886555"/>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0.36</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0.27</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0.39</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 xmlns:a16="http://schemas.microsoft.com/office/drawing/2014/main" val="622848492"/>
                  </a:ext>
                </a:extLst>
              </a:tr>
              <a:tr h="182880">
                <a:tc vMerge="1">
                  <a:txBody>
                    <a:bodyPr/>
                    <a:lstStyle/>
                    <a:p>
                      <a:endParaRPr lang="en-US"/>
                    </a:p>
                  </a:txBody>
                  <a:tcPr/>
                </a:tc>
                <a:tc rowSpan="2">
                  <a:txBody>
                    <a:bodyPr/>
                    <a:lstStyle/>
                    <a:p>
                      <a:pPr marL="0" marR="0" algn="ctr">
                        <a:spcBef>
                          <a:spcPts val="0"/>
                        </a:spcBef>
                        <a:spcAft>
                          <a:spcPts val="0"/>
                        </a:spcAft>
                      </a:pPr>
                      <a:r>
                        <a:rPr lang="en-US" sz="1100">
                          <a:effectLst/>
                        </a:rPr>
                        <a:t>32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0.06</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 xmlns:a16="http://schemas.microsoft.com/office/drawing/2014/main" val="2961003834"/>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0.63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0.07</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0.64</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 xmlns:a16="http://schemas.microsoft.com/office/drawing/2014/main" val="3074293002"/>
                  </a:ext>
                </a:extLst>
              </a:tr>
              <a:tr h="182880">
                <a:tc vMerge="1">
                  <a:txBody>
                    <a:bodyPr/>
                    <a:lstStyle/>
                    <a:p>
                      <a:endParaRPr lang="en-US"/>
                    </a:p>
                  </a:txBody>
                  <a:tcPr/>
                </a:tc>
                <a:tc rowSpan="2">
                  <a:txBody>
                    <a:bodyPr/>
                    <a:lstStyle/>
                    <a:p>
                      <a:pPr marL="0" marR="0" algn="ctr">
                        <a:spcBef>
                          <a:spcPts val="0"/>
                        </a:spcBef>
                        <a:spcAft>
                          <a:spcPts val="0"/>
                        </a:spcAft>
                      </a:pPr>
                      <a:r>
                        <a:rPr lang="en-US" sz="1100">
                          <a:effectLst/>
                        </a:rPr>
                        <a:t>43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0.06</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0.06</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0.03</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 xmlns:a16="http://schemas.microsoft.com/office/drawing/2014/main" val="3830541939"/>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0.65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dirty="0">
                          <a:effectLst/>
                        </a:rPr>
                        <a:t>0.66</a:t>
                      </a:r>
                      <a:endParaRPr lang="en-US" sz="1000"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 xmlns:a16="http://schemas.microsoft.com/office/drawing/2014/main" val="2042815359"/>
                  </a:ext>
                </a:extLst>
              </a:tr>
            </a:tbl>
          </a:graphicData>
        </a:graphic>
      </p:graphicFrame>
    </p:spTree>
    <p:custDataLst>
      <p:tags r:id="rId1"/>
    </p:custDataLst>
    <p:extLst>
      <p:ext uri="{BB962C8B-B14F-4D97-AF65-F5344CB8AC3E}">
        <p14:creationId xmlns:p14="http://schemas.microsoft.com/office/powerpoint/2010/main" val="3863948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2) TPMI method</a:t>
            </a:r>
          </a:p>
        </p:txBody>
      </p:sp>
      <p:sp>
        <p:nvSpPr>
          <p:cNvPr id="3" name="コンテンツ プレースホルダー 2">
            <a:extLst>
              <a:ext uri="{FF2B5EF4-FFF2-40B4-BE49-F238E27FC236}">
                <a16:creationId xmlns="" xmlns:a16="http://schemas.microsoft.com/office/drawing/2014/main" id="{95872A8B-FBB3-4764-BB01-B03FA190DF4A}"/>
              </a:ext>
            </a:extLst>
          </p:cNvPr>
          <p:cNvSpPr>
            <a:spLocks noGrp="1"/>
          </p:cNvSpPr>
          <p:nvPr>
            <p:ph idx="1"/>
          </p:nvPr>
        </p:nvSpPr>
        <p:spPr>
          <a:xfrm>
            <a:off x="838200" y="971550"/>
            <a:ext cx="10515600" cy="5530849"/>
          </a:xfrm>
          <a:noFill/>
        </p:spPr>
        <p:txBody>
          <a:bodyPr>
            <a:normAutofit/>
          </a:bodyPr>
          <a:lstStyle/>
          <a:p>
            <a:r>
              <a:rPr lang="en-US" altLang="ja-JP" dirty="0"/>
              <a:t>NOTE: outcome of Issue 2-1-1</a:t>
            </a:r>
          </a:p>
          <a:p>
            <a:r>
              <a:rPr lang="en-US" altLang="ja-JP" dirty="0"/>
              <a:t>Tentative agreement</a:t>
            </a:r>
          </a:p>
          <a:p>
            <a:pPr lvl="1"/>
            <a:r>
              <a:rPr lang="en-US" altLang="ja-JP" dirty="0">
                <a:solidFill>
                  <a:srgbClr val="7030A0"/>
                </a:solidFill>
              </a:rPr>
              <a:t>For 1 layer case, </a:t>
            </a:r>
            <a:r>
              <a:rPr lang="en-US" altLang="ja-JP" dirty="0"/>
              <a:t>TPMI </a:t>
            </a:r>
            <a:r>
              <a:rPr lang="en-US" altLang="ja-JP" dirty="0"/>
              <a:t>method is applicable for clause 6.2 of TS 38.101-2 for Rel-15 and Rel-16 coherent UEs and is applicable for clause 6.2D for Rel-16 </a:t>
            </a:r>
            <a:r>
              <a:rPr lang="en-US" altLang="ja-JP" dirty="0" err="1"/>
              <a:t>nonCoherent</a:t>
            </a:r>
            <a:r>
              <a:rPr lang="en-US" altLang="ja-JP" dirty="0"/>
              <a:t> UEs with uplink full power transmission.</a:t>
            </a:r>
          </a:p>
          <a:p>
            <a:pPr lvl="2"/>
            <a:r>
              <a:rPr lang="en-US" altLang="ja-JP" strike="sngStrike" dirty="0">
                <a:solidFill>
                  <a:srgbClr val="7030A0"/>
                </a:solidFill>
              </a:rPr>
              <a:t>2-port transmission </a:t>
            </a:r>
            <a:r>
              <a:rPr lang="en-US" altLang="ja-JP" dirty="0" smtClean="0">
                <a:solidFill>
                  <a:srgbClr val="7030A0"/>
                </a:solidFill>
              </a:rPr>
              <a:t>2TX TPMI </a:t>
            </a:r>
            <a:r>
              <a:rPr lang="en-US" altLang="ja-JP" dirty="0" smtClean="0"/>
              <a:t>shall </a:t>
            </a:r>
            <a:r>
              <a:rPr lang="en-US" altLang="ja-JP" dirty="0"/>
              <a:t>be configured for coherent UEs and </a:t>
            </a:r>
            <a:r>
              <a:rPr lang="en-US" altLang="ja-JP" dirty="0" err="1"/>
              <a:t>nonCoherent</a:t>
            </a:r>
            <a:r>
              <a:rPr lang="en-US" altLang="ja-JP" dirty="0"/>
              <a:t> UEs supporting full power transmission </a:t>
            </a:r>
            <a:r>
              <a:rPr lang="en-US" altLang="ja-JP" strike="sngStrike" dirty="0">
                <a:solidFill>
                  <a:srgbClr val="7030A0"/>
                </a:solidFill>
              </a:rPr>
              <a:t>mode-1</a:t>
            </a:r>
            <a:r>
              <a:rPr lang="en-US" altLang="ja-JP" dirty="0"/>
              <a:t>.</a:t>
            </a:r>
          </a:p>
          <a:p>
            <a:pPr lvl="2"/>
            <a:r>
              <a:rPr lang="en-US" altLang="ja-JP" dirty="0"/>
              <a:t>When 2-port transmission is configured for EIRP measurement for test cases in clause 6.2 and 6.2D of TS38.101-2, fixed TPMI index=2 shall be configured.</a:t>
            </a:r>
          </a:p>
          <a:p>
            <a:pPr lvl="1"/>
            <a:r>
              <a:rPr lang="en-US" altLang="ja-JP" dirty="0" smtClean="0">
                <a:solidFill>
                  <a:srgbClr val="7030A0"/>
                </a:solidFill>
              </a:rPr>
              <a:t>Rel-16</a:t>
            </a:r>
            <a:r>
              <a:rPr lang="en-US" altLang="ja-JP" dirty="0" smtClean="0"/>
              <a:t> Non-coherent </a:t>
            </a:r>
            <a:r>
              <a:rPr lang="en-US" altLang="ja-JP" dirty="0"/>
              <a:t>UEs which do not support full power transmission </a:t>
            </a:r>
            <a:r>
              <a:rPr lang="en-US" altLang="ja-JP" strike="sngStrike" dirty="0">
                <a:solidFill>
                  <a:srgbClr val="7030A0"/>
                </a:solidFill>
              </a:rPr>
              <a:t>(mode-1) </a:t>
            </a:r>
            <a:r>
              <a:rPr lang="en-US" altLang="ja-JP" dirty="0">
                <a:solidFill>
                  <a:srgbClr val="7030A0"/>
                </a:solidFill>
              </a:rPr>
              <a:t>and Rel-15 non-coherent </a:t>
            </a:r>
            <a:r>
              <a:rPr lang="en-US" altLang="ja-JP" dirty="0" err="1" smtClean="0">
                <a:solidFill>
                  <a:srgbClr val="7030A0"/>
                </a:solidFill>
              </a:rPr>
              <a:t>Ues</a:t>
            </a:r>
            <a:r>
              <a:rPr lang="en-US" altLang="ja-JP" dirty="0" smtClean="0">
                <a:solidFill>
                  <a:srgbClr val="7030A0"/>
                </a:solidFill>
              </a:rPr>
              <a:t> </a:t>
            </a:r>
            <a:r>
              <a:rPr lang="en-US" altLang="ja-JP" dirty="0" smtClean="0"/>
              <a:t>shall </a:t>
            </a:r>
            <a:r>
              <a:rPr lang="en-US" altLang="ja-JP" dirty="0"/>
              <a:t>be configured with </a:t>
            </a:r>
            <a:r>
              <a:rPr lang="en-US" altLang="ja-JP" dirty="0" err="1"/>
              <a:t>nrofSRS</a:t>
            </a:r>
            <a:r>
              <a:rPr lang="en-US" altLang="ja-JP" dirty="0"/>
              <a:t>-ports=1</a:t>
            </a:r>
            <a:r>
              <a:rPr lang="en-US" altLang="ja-JP" dirty="0" smtClean="0"/>
              <a:t>.</a:t>
            </a:r>
          </a:p>
          <a:p>
            <a:pPr lvl="1"/>
            <a:r>
              <a:rPr lang="en-US" altLang="ja-JP" dirty="0" smtClean="0">
                <a:solidFill>
                  <a:srgbClr val="0000FF"/>
                </a:solidFill>
              </a:rPr>
              <a:t>Whether further apply </a:t>
            </a:r>
            <a:r>
              <a:rPr lang="en-US" altLang="ja-JP" dirty="0">
                <a:solidFill>
                  <a:srgbClr val="0000FF"/>
                </a:solidFill>
              </a:rPr>
              <a:t>o</a:t>
            </a:r>
            <a:r>
              <a:rPr lang="en-US" altLang="ja-JP" dirty="0" smtClean="0">
                <a:solidFill>
                  <a:srgbClr val="0000FF"/>
                </a:solidFill>
              </a:rPr>
              <a:t>ptimal TPMI shall be further discussed.</a:t>
            </a:r>
          </a:p>
          <a:p>
            <a:pPr lvl="2"/>
            <a:r>
              <a:rPr lang="en-US" altLang="ja-JP" dirty="0" smtClean="0">
                <a:solidFill>
                  <a:srgbClr val="0000FF"/>
                </a:solidFill>
              </a:rPr>
              <a:t> Companies are encouraged to raise technical clarification on optimal TPMI.</a:t>
            </a:r>
            <a:endParaRPr lang="en-US" altLang="ja-JP" dirty="0">
              <a:solidFill>
                <a:srgbClr val="0000FF"/>
              </a:solidFill>
            </a:endParaRPr>
          </a:p>
        </p:txBody>
      </p:sp>
      <p:sp>
        <p:nvSpPr>
          <p:cNvPr id="5" name="RS_Classification_Standard">
            <a:extLst>
              <a:ext uri="{FF2B5EF4-FFF2-40B4-BE49-F238E27FC236}">
                <a16:creationId xmlns=""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791389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solidFill>
                  <a:srgbClr val="0000FF"/>
                </a:solidFill>
              </a:rPr>
              <a:t>(</a:t>
            </a:r>
            <a:r>
              <a:rPr lang="en-US" sz="3100" dirty="0" err="1">
                <a:solidFill>
                  <a:srgbClr val="0000FF"/>
                </a:solidFill>
              </a:rPr>
              <a:t>Obj</a:t>
            </a:r>
            <a:r>
              <a:rPr lang="en-US" sz="3100" dirty="0">
                <a:solidFill>
                  <a:srgbClr val="0000FF"/>
                </a:solidFill>
              </a:rPr>
              <a:t> 2) </a:t>
            </a:r>
            <a:r>
              <a:rPr lang="en-US" altLang="zh-TW" sz="3100" dirty="0" smtClean="0">
                <a:solidFill>
                  <a:srgbClr val="0000FF"/>
                </a:solidFill>
              </a:rPr>
              <a:t>2-port CSI-RS</a:t>
            </a:r>
            <a:r>
              <a:rPr lang="en-US" altLang="zh-TW" sz="3100" dirty="0">
                <a:solidFill>
                  <a:srgbClr val="0000FF"/>
                </a:solidFill>
              </a:rPr>
              <a:t> </a:t>
            </a:r>
            <a:r>
              <a:rPr lang="en-US" altLang="zh-TW" sz="3100" dirty="0" smtClean="0">
                <a:solidFill>
                  <a:srgbClr val="0000FF"/>
                </a:solidFill>
              </a:rPr>
              <a:t>configuration</a:t>
            </a:r>
            <a:endParaRPr lang="en-US" sz="3100" dirty="0">
              <a:solidFill>
                <a:srgbClr val="0000FF"/>
              </a:solidFill>
            </a:endParaRPr>
          </a:p>
        </p:txBody>
      </p:sp>
      <p:sp>
        <p:nvSpPr>
          <p:cNvPr id="3" name="コンテンツ プレースホルダー 2">
            <a:extLst>
              <a:ext uri="{FF2B5EF4-FFF2-40B4-BE49-F238E27FC236}">
                <a16:creationId xmlns="" xmlns:a16="http://schemas.microsoft.com/office/drawing/2014/main" id="{95872A8B-FBB3-4764-BB01-B03FA190DF4A}"/>
              </a:ext>
            </a:extLst>
          </p:cNvPr>
          <p:cNvSpPr>
            <a:spLocks noGrp="1"/>
          </p:cNvSpPr>
          <p:nvPr>
            <p:ph idx="1"/>
          </p:nvPr>
        </p:nvSpPr>
        <p:spPr>
          <a:xfrm>
            <a:off x="838200" y="971550"/>
            <a:ext cx="10515600" cy="5530849"/>
          </a:xfrm>
          <a:noFill/>
        </p:spPr>
        <p:txBody>
          <a:bodyPr>
            <a:normAutofit/>
          </a:bodyPr>
          <a:lstStyle/>
          <a:p>
            <a:r>
              <a:rPr lang="en-US" altLang="ja-JP" dirty="0">
                <a:solidFill>
                  <a:srgbClr val="0000FF"/>
                </a:solidFill>
              </a:rPr>
              <a:t>NOTE: outcome of Issue </a:t>
            </a:r>
            <a:r>
              <a:rPr lang="en-US" altLang="ja-JP" dirty="0" smtClean="0">
                <a:solidFill>
                  <a:srgbClr val="0000FF"/>
                </a:solidFill>
              </a:rPr>
              <a:t>2-1-</a:t>
            </a:r>
            <a:r>
              <a:rPr lang="en-US" altLang="zh-TW" dirty="0" smtClean="0">
                <a:solidFill>
                  <a:srgbClr val="0000FF"/>
                </a:solidFill>
              </a:rPr>
              <a:t>2</a:t>
            </a:r>
            <a:endParaRPr lang="en-US" altLang="ja-JP" dirty="0">
              <a:solidFill>
                <a:srgbClr val="0000FF"/>
              </a:solidFill>
            </a:endParaRPr>
          </a:p>
          <a:p>
            <a:r>
              <a:rPr lang="en-US" altLang="ja-JP" dirty="0" smtClean="0">
                <a:solidFill>
                  <a:srgbClr val="0000FF"/>
                </a:solidFill>
              </a:rPr>
              <a:t>Tentative </a:t>
            </a:r>
            <a:r>
              <a:rPr lang="en-US" altLang="ja-JP" dirty="0">
                <a:solidFill>
                  <a:srgbClr val="0000FF"/>
                </a:solidFill>
              </a:rPr>
              <a:t>agreement</a:t>
            </a:r>
          </a:p>
          <a:p>
            <a:pPr lvl="1"/>
            <a:r>
              <a:rPr lang="en-US" dirty="0">
                <a:solidFill>
                  <a:srgbClr val="0000FF"/>
                </a:solidFill>
              </a:rPr>
              <a:t>[2-port CSI-RS shall be applied]</a:t>
            </a:r>
          </a:p>
          <a:p>
            <a:pPr lvl="1"/>
            <a:r>
              <a:rPr lang="en-US" dirty="0">
                <a:solidFill>
                  <a:srgbClr val="0000FF"/>
                </a:solidFill>
              </a:rPr>
              <a:t>PUSCH, PDSCH, SRS, DMRS, and CSIRS shall do port </a:t>
            </a:r>
            <a:r>
              <a:rPr lang="en-US" dirty="0" smtClean="0">
                <a:solidFill>
                  <a:srgbClr val="0000FF"/>
                </a:solidFill>
              </a:rPr>
              <a:t>alignment for 2-port CSI-RS</a:t>
            </a:r>
            <a:endParaRPr lang="en-US" altLang="zh-TW" dirty="0">
              <a:solidFill>
                <a:srgbClr val="0000FF"/>
              </a:solidFill>
            </a:endParaRPr>
          </a:p>
          <a:p>
            <a:pPr lvl="1"/>
            <a:r>
              <a:rPr lang="en-US" dirty="0">
                <a:solidFill>
                  <a:srgbClr val="0000FF"/>
                </a:solidFill>
              </a:rPr>
              <a:t>2-port CSI-RS configuration is agreed as below:</a:t>
            </a:r>
          </a:p>
          <a:p>
            <a:pPr lvl="2"/>
            <a:r>
              <a:rPr lang="en-US" dirty="0">
                <a:solidFill>
                  <a:srgbClr val="0000FF"/>
                </a:solidFill>
              </a:rPr>
              <a:t>Repetition = ON</a:t>
            </a:r>
          </a:p>
          <a:p>
            <a:pPr lvl="2"/>
            <a:r>
              <a:rPr lang="en-US" dirty="0">
                <a:solidFill>
                  <a:srgbClr val="0000FF"/>
                </a:solidFill>
              </a:rPr>
              <a:t>Repetition number = </a:t>
            </a:r>
            <a:r>
              <a:rPr lang="en-US" dirty="0" smtClean="0">
                <a:solidFill>
                  <a:srgbClr val="0000FF"/>
                </a:solidFill>
              </a:rPr>
              <a:t>8</a:t>
            </a:r>
            <a:endParaRPr lang="en-US" altLang="ja-JP" dirty="0"/>
          </a:p>
          <a:p>
            <a:pPr lvl="1"/>
            <a:endParaRPr lang="en-US" altLang="ja-JP" dirty="0"/>
          </a:p>
          <a:p>
            <a:pPr lvl="1"/>
            <a:endParaRPr lang="en-US" altLang="ja-JP" dirty="0"/>
          </a:p>
          <a:p>
            <a:pPr lvl="1"/>
            <a:endParaRPr lang="en-US" altLang="ja-JP" dirty="0"/>
          </a:p>
          <a:p>
            <a:pPr lvl="1"/>
            <a:endParaRPr lang="en-US" altLang="ja-JP" dirty="0"/>
          </a:p>
        </p:txBody>
      </p:sp>
      <p:sp>
        <p:nvSpPr>
          <p:cNvPr id="5" name="RS_Classification_Standard">
            <a:extLst>
              <a:ext uri="{FF2B5EF4-FFF2-40B4-BE49-F238E27FC236}">
                <a16:creationId xmlns=""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91609477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S_CLASSIFICATION_RESETFORMATTING" val="True"/>
</p:tagLst>
</file>

<file path=ppt/tags/tag10.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1.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2.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3.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4.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5.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6.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2.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3.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4.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5.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6.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7.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8.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9.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7CD74E91CD4AF408185E1FC416F4AC4" ma:contentTypeVersion="12" ma:contentTypeDescription="Create a new document." ma:contentTypeScope="" ma:versionID="28f9cf7ff0947e6ff336ed57262b94f6">
  <xsd:schema xmlns:xsd="http://www.w3.org/2001/XMLSchema" xmlns:xs="http://www.w3.org/2001/XMLSchema" xmlns:p="http://schemas.microsoft.com/office/2006/metadata/properties" xmlns:ns2="bdd78157-346c-4767-bfdd-352789a5c5f1" xmlns:ns3="878f5c59-aec9-459c-acf8-8cf941473193" targetNamespace="http://schemas.microsoft.com/office/2006/metadata/properties" ma:root="true" ma:fieldsID="3e074cbbecf9664a3b9bd27592852fad" ns2:_="" ns3:_="">
    <xsd:import namespace="bdd78157-346c-4767-bfdd-352789a5c5f1"/>
    <xsd:import namespace="878f5c59-aec9-459c-acf8-8cf94147319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d78157-346c-4767-bfdd-352789a5c5f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78f5c59-aec9-459c-acf8-8cf94147319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C82764B-AF50-40AD-B02B-119A6EEE922A}">
  <ds:schemaRefs>
    <ds:schemaRef ds:uri="http://schemas.openxmlformats.org/package/2006/metadata/core-properties"/>
    <ds:schemaRef ds:uri="878f5c59-aec9-459c-acf8-8cf941473193"/>
    <ds:schemaRef ds:uri="http://schemas.microsoft.com/office/2006/metadata/properties"/>
    <ds:schemaRef ds:uri="http://www.w3.org/XML/1998/namespace"/>
    <ds:schemaRef ds:uri="bdd78157-346c-4767-bfdd-352789a5c5f1"/>
    <ds:schemaRef ds:uri="http://purl.org/dc/terms/"/>
    <ds:schemaRef ds:uri="http://purl.org/dc/elements/1.1/"/>
    <ds:schemaRef ds:uri="http://schemas.microsoft.com/office/2006/documentManagement/types"/>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AA6B1713-8703-4135-9105-4F53A74A39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d78157-346c-4767-bfdd-352789a5c5f1"/>
    <ds:schemaRef ds:uri="878f5c59-aec9-459c-acf8-8cf9414731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4EC365F-6544-4944-8183-3873A713FF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678</TotalTime>
  <Words>2834</Words>
  <Application>Microsoft Office PowerPoint</Application>
  <PresentationFormat>宽屏</PresentationFormat>
  <Paragraphs>435</Paragraphs>
  <Slides>15</Slides>
  <Notes>6</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15</vt:i4>
      </vt:variant>
    </vt:vector>
  </HeadingPairs>
  <TitlesOfParts>
    <vt:vector size="25" baseType="lpstr">
      <vt:lpstr>PMingLiU</vt:lpstr>
      <vt:lpstr>Yu Gothic</vt:lpstr>
      <vt:lpstr>Yu Gothic Light</vt:lpstr>
      <vt:lpstr>等线</vt:lpstr>
      <vt:lpstr>宋体</vt:lpstr>
      <vt:lpstr>Arial</vt:lpstr>
      <vt:lpstr>Calibri</vt:lpstr>
      <vt:lpstr>Symbol</vt:lpstr>
      <vt:lpstr>Times New Roman</vt:lpstr>
      <vt:lpstr>Office テーマ</vt:lpstr>
      <vt:lpstr>WF on agreements and remaining issues with FR2 test method enhancements</vt:lpstr>
      <vt:lpstr>Background (1)</vt:lpstr>
      <vt:lpstr>Background (2)</vt:lpstr>
      <vt:lpstr>(Obj 1) Antenna location and rationale of the CFFNF setup</vt:lpstr>
      <vt:lpstr>(Obj 1) CFFNF MU</vt:lpstr>
      <vt:lpstr>(Obj 1) CFFDNF setup</vt:lpstr>
      <vt:lpstr>(Obj 1) CFFDNF MU (EIRP and TRP measurement errors)</vt:lpstr>
      <vt:lpstr>(Obj 2) TPMI method</vt:lpstr>
      <vt:lpstr>(Obj 2) 2-port CSI-RS configuration</vt:lpstr>
      <vt:lpstr>(Obj 2) EVM and spectrum flatness measurement setup</vt:lpstr>
      <vt:lpstr>(Obj 4) ETC</vt:lpstr>
      <vt:lpstr>(Obj 5) Enhancements to reduce test time</vt:lpstr>
      <vt:lpstr>(Obj 6) Band-dependent parameters for the demodulation setup</vt:lpstr>
      <vt:lpstr>TR 38.884 MU annex drafting</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[97e][127]FR2 FWA GTW (Nov. 4)</dc:title>
  <dc:creator>無線 規格</dc:creator>
  <cp:lastModifiedBy>Huawei</cp:lastModifiedBy>
  <cp:revision>242</cp:revision>
  <dcterms:created xsi:type="dcterms:W3CDTF">2020-11-04T06:34:52Z</dcterms:created>
  <dcterms:modified xsi:type="dcterms:W3CDTF">2021-04-19T07:35:31Z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0x01010017CD74E91CD4AF408185E1FC416F4AC4</vt:lpwstr>
  </property>
  <property fmtid="{D5CDD505-2E9C-101B-9397-08002B2CF9AE}" pid="3" name="RS_Classification">
    <vt:lpwstr>UNRESTRICTED</vt:lpwstr>
  </property>
  <property fmtid="{D5CDD505-2E9C-101B-9397-08002B2CF9AE}" pid="4" name="RS_ClassificationID">
    <vt:i4>0</vt:i4>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1614909626</vt:lpwstr>
  </property>
</Properties>
</file>