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9"/>
  </p:notesMasterIdLst>
  <p:sldIdLst>
    <p:sldId id="256" r:id="rId5"/>
    <p:sldId id="270" r:id="rId6"/>
    <p:sldId id="275" r:id="rId7"/>
    <p:sldId id="274" r:id="rId8"/>
    <p:sldId id="276" r:id="rId9"/>
    <p:sldId id="277" r:id="rId10"/>
    <p:sldId id="278" r:id="rId11"/>
    <p:sldId id="279" r:id="rId12"/>
    <p:sldId id="280" r:id="rId13"/>
    <p:sldId id="281" r:id="rId14"/>
    <p:sldId id="286" r:id="rId15"/>
    <p:sldId id="285" r:id="rId16"/>
    <p:sldId id="287" r:id="rId17"/>
    <p:sldId id="273" r:id="rId18"/>
  </p:sldIdLst>
  <p:sldSz cx="12192000" cy="6858000"/>
  <p:notesSz cx="6858000" cy="9144000"/>
  <p:custDataLst>
    <p:tags r:id="rId20"/>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 id="2" name="Ruixin Wang (vivo)" initials="RX" lastIdx="5" clrIdx="1">
    <p:extLst>
      <p:ext uri="{19B8F6BF-5375-455C-9EA6-DF929625EA0E}">
        <p15:presenceInfo xmlns:p15="http://schemas.microsoft.com/office/powerpoint/2012/main" userId="Ruixin Wang (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4C673-FB35-49B2-ACCA-906A0F3B28C0}" v="32" dt="2021-04-18T18:59:12.1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7" autoAdjust="0"/>
    <p:restoredTop sz="77763" autoAdjust="0"/>
  </p:normalViewPr>
  <p:slideViewPr>
    <p:cSldViewPr snapToGrid="0">
      <p:cViewPr varScale="1">
        <p:scale>
          <a:sx n="100" d="100"/>
          <a:sy n="100" d="100"/>
        </p:scale>
        <p:origin x="1680" y="17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 the SNR simulation assumption seems to be the root cause of the large difference in EIRP measurement error estimation; how can we converge on Option 1 vs Option 2?</a:t>
            </a:r>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53243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a:t>
            </a:r>
          </a:p>
          <a:p>
            <a:pPr marL="228600" indent="-228600">
              <a:buAutoNum type="arabicPeriod"/>
            </a:pPr>
            <a:r>
              <a:rPr lang="en-US" dirty="0"/>
              <a:t>In our understanding, mode-full-power would be declared only by UEs that are capable of complying with UL power requirements with a single port. Therefore these UEs do not need 2Tx configuration, just as mode-2 UEs do not need explicit 2Tx configuration.</a:t>
            </a:r>
          </a:p>
          <a:p>
            <a:pPr marL="228600" indent="-228600">
              <a:buAutoNum type="arabicPeriod"/>
            </a:pPr>
            <a:r>
              <a:rPr lang="en-US" dirty="0"/>
              <a:t>Our understanding is that such a UE should not be configured with a TPMI of either [0 1]' or [1 0]' for MTPL tests, but TPMI = [1] is correct. This can be achieved by specifying </a:t>
            </a:r>
            <a:r>
              <a:rPr lang="en-US" dirty="0" err="1"/>
              <a:t>nrof</a:t>
            </a:r>
            <a:r>
              <a:rPr lang="en-US" dirty="0"/>
              <a:t> </a:t>
            </a:r>
            <a:r>
              <a:rPr lang="en-US" dirty="0" err="1"/>
              <a:t>SRSports</a:t>
            </a:r>
            <a:r>
              <a:rPr lang="en-US" dirty="0"/>
              <a:t>=1. '2-port </a:t>
            </a:r>
            <a:r>
              <a:rPr lang="en-US" dirty="0" err="1"/>
              <a:t>transmissoin</a:t>
            </a:r>
            <a:r>
              <a:rPr lang="en-US" dirty="0"/>
              <a:t>' would allow the TPMI matrices we want to exclude for these UEs</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8</a:t>
            </a:fld>
            <a:endParaRPr lang="en-US"/>
          </a:p>
        </p:txBody>
      </p:sp>
    </p:spTree>
    <p:extLst>
      <p:ext uri="{BB962C8B-B14F-4D97-AF65-F5344CB8AC3E}">
        <p14:creationId xmlns:p14="http://schemas.microsoft.com/office/powerpoint/2010/main" val="3121764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t>
            </a:r>
          </a:p>
          <a:p>
            <a:pPr marL="228600" indent="-228600">
              <a:buAutoNum type="arabicPeriod"/>
            </a:pPr>
            <a:r>
              <a:rPr lang="en-US" dirty="0"/>
              <a:t>propose to remove “There is no inter-layer interference for 1L , no need to enhance 1L EVM measurement setup” with the following comment: This added statement has been removed because it is incorrect. 1L demodulation by a </a:t>
            </a:r>
            <a:r>
              <a:rPr lang="en-US" dirty="0" err="1"/>
              <a:t>leagcy</a:t>
            </a:r>
            <a:r>
              <a:rPr lang="en-US" dirty="0"/>
              <a:t> TE is a problem when UE uses frequency diversity in addition to pol. diversity, even for single layer. This is the main motivation for this TE enhancement. See R4-2011457 and its references. If 'no need to </a:t>
            </a:r>
            <a:r>
              <a:rPr lang="en-US" dirty="0" err="1"/>
              <a:t>enhcance</a:t>
            </a:r>
            <a:r>
              <a:rPr lang="en-US" dirty="0"/>
              <a:t> 1L' were true, this entire enhancement of the TE would be unnecessary.</a:t>
            </a:r>
          </a:p>
          <a:p>
            <a:pPr marL="228600" indent="-228600">
              <a:buAutoNum type="arabicPeriod"/>
            </a:pPr>
            <a:r>
              <a:rPr lang="en-US" dirty="0"/>
              <a:t>propose to remove “Whether TE is mandated to implemented with ‘ZF’ for FR2 EVM measurement” with the following comment: This added statement has been removed because there is never an implementation detail mandate in RAN4, and that understanding applies to TE also</a:t>
            </a:r>
          </a:p>
          <a:p>
            <a:pPr marL="228600" indent="-228600">
              <a:buAutoNum type="arabicPeriod"/>
            </a:pPr>
            <a:r>
              <a:rPr lang="en-US" dirty="0"/>
              <a:t>A single set up that works for all test cases would be optimal, but we would like to postpone the decision to down-scope until after review of company contributions providing further analysis on the subject. (next agreement)</a:t>
            </a:r>
          </a:p>
          <a:p>
            <a:pPr marL="228600" indent="-228600">
              <a:buAutoNum type="arabicPeriod"/>
            </a:pPr>
            <a:r>
              <a:rPr lang="en-US" dirty="0"/>
              <a:t>Invertibility is a </a:t>
            </a:r>
            <a:r>
              <a:rPr lang="en-US" dirty="0" err="1"/>
              <a:t>qustion</a:t>
            </a:r>
            <a:r>
              <a:rPr lang="en-US" dirty="0"/>
              <a:t> associated with one of the schemes, but a noisier channel estimate is the corresponding problem with the other scheme. Both problems will benefit from further consideration.</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vivo: </a:t>
            </a:r>
          </a:p>
          <a:p>
            <a:pPr marL="228600" indent="-228600">
              <a:buAutoNum type="arabicPeriod"/>
            </a:pPr>
            <a:r>
              <a:rPr lang="en-US" altLang="zh-CN" dirty="0"/>
              <a:t>even the basic RF NTC test for n262 has not been confirmed yet in this SI, how do we confirm the ETC for this band?</a:t>
            </a:r>
          </a:p>
          <a:p>
            <a:pPr marL="228600" indent="-228600">
              <a:buAutoNum type="arabicPeriod"/>
            </a:pPr>
            <a:r>
              <a:rPr lang="en-US" altLang="zh-CN" dirty="0"/>
              <a:t>remove ” FFS whether max difference of path loss between the NTC and ETC environment should be taken into account in the ETC MU” with the following comment: path loss will be compensated, this can be removed</a:t>
            </a:r>
            <a:endParaRPr lang="zh-CN" altLang="en-US" dirty="0"/>
          </a:p>
          <a:p>
            <a:endParaRPr lang="en-US" altLang="zh-CN" dirty="0"/>
          </a:p>
        </p:txBody>
      </p:sp>
      <p:sp>
        <p:nvSpPr>
          <p:cNvPr id="4" name="灯片编号占位符 3"/>
          <p:cNvSpPr>
            <a:spLocks noGrp="1"/>
          </p:cNvSpPr>
          <p:nvPr>
            <p:ph type="sldNum" sz="quarter" idx="10"/>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1708288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vivo:</a:t>
            </a:r>
          </a:p>
          <a:p>
            <a:pPr marL="228600" indent="-228600">
              <a:buAutoNum type="arabicPeriod"/>
            </a:pPr>
            <a:r>
              <a:rPr lang="en-US" dirty="0"/>
              <a:t>we think that the measurement grids is RAN4 task, follow the similar way with TR38.810</a:t>
            </a:r>
          </a:p>
          <a:p>
            <a:pPr marL="228600" indent="-228600">
              <a:buAutoNum type="arabicPeriod"/>
            </a:pPr>
            <a:r>
              <a:rPr lang="en-US" dirty="0"/>
              <a:t>given the accuracy of RSRP, RAN4 should discuss whether new MU element is needed. compared with EIS-based test procedure</a:t>
            </a:r>
          </a:p>
          <a:p>
            <a:r>
              <a:rPr lang="en-US" dirty="0"/>
              <a:t>Qualcomm: This optimization can apply to all EIRP tests, even for UEs that use </a:t>
            </a:r>
            <a:r>
              <a:rPr lang="en-US" dirty="0" err="1"/>
              <a:t>ULFPTx</a:t>
            </a:r>
            <a:r>
              <a:rPr lang="en-US" dirty="0"/>
              <a:t> Mode2 or Mode 'full power'. </a:t>
            </a:r>
            <a:r>
              <a:rPr lang="en-US" dirty="0" err="1"/>
              <a:t>Jt</a:t>
            </a:r>
            <a:r>
              <a:rPr lang="en-US" dirty="0"/>
              <a:t> is not necessary to limit to cases listed in original proposal.</a:t>
            </a:r>
          </a:p>
        </p:txBody>
      </p:sp>
      <p:sp>
        <p:nvSpPr>
          <p:cNvPr id="4" name="Slide Number Placeholder 3"/>
          <p:cNvSpPr>
            <a:spLocks noGrp="1"/>
          </p:cNvSpPr>
          <p:nvPr>
            <p:ph type="sldNum" sz="quarter" idx="5"/>
          </p:nvPr>
        </p:nvSpPr>
        <p:spPr/>
        <p:txBody>
          <a:bodyPr/>
          <a:lstStyle/>
          <a:p>
            <a:fld id="{E7ED8C2C-B190-48CE-9ACC-5550FD6E68F8}" type="slidenum">
              <a:rPr lang="en-US" smtClean="0"/>
              <a:t>11</a:t>
            </a:fld>
            <a:endParaRPr lang="en-US"/>
          </a:p>
        </p:txBody>
      </p:sp>
    </p:spTree>
    <p:extLst>
      <p:ext uri="{BB962C8B-B14F-4D97-AF65-F5344CB8AC3E}">
        <p14:creationId xmlns:p14="http://schemas.microsoft.com/office/powerpoint/2010/main" val="169902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5.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 TT or core requirement relaxation</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5-1-1, 5-1-2, 5-1-3, and 5-1-4</a:t>
            </a:r>
          </a:p>
          <a:p>
            <a:r>
              <a:rPr lang="en-US" altLang="ja-JP" dirty="0"/>
              <a:t>Tentative agreement</a:t>
            </a:r>
          </a:p>
          <a:p>
            <a:pPr lvl="1"/>
            <a:r>
              <a:rPr lang="en-US" altLang="ja-JP" dirty="0"/>
              <a:t>New measurement grid</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2"/>
            <a:r>
              <a:rPr lang="en-US" altLang="ja-JP" dirty="0"/>
              <a:t>The spherical coverage and TRP measurement grid based on 4x2 antenna array should also be defined in this SI. The analysis of reduced test time could be captured as the outcome in TR38.884.</a:t>
            </a:r>
          </a:p>
          <a:p>
            <a:pPr lvl="1"/>
            <a:r>
              <a:rPr lang="en-US" altLang="ja-JP" dirty="0"/>
              <a:t>RSRP(B) based RX beam peak search</a:t>
            </a:r>
          </a:p>
          <a:p>
            <a:pPr lvl="2"/>
            <a:r>
              <a:rPr lang="en-US" altLang="ja-JP" dirty="0"/>
              <a:t>RAN4 should confirm that RSRP is available to find the beam peak direction</a:t>
            </a:r>
          </a:p>
          <a:p>
            <a:pPr lvl="2"/>
            <a:r>
              <a:rPr lang="en-US" altLang="ja-JP" dirty="0"/>
              <a:t>Further discuss RSRP or RSRP&amp;EIS based beam peak searching procedure</a:t>
            </a:r>
          </a:p>
          <a:p>
            <a:pPr lvl="3"/>
            <a:r>
              <a:rPr lang="en-US" altLang="ja-JP" dirty="0"/>
              <a:t>If RSRP is selected, further discuss whether an additional MU element is needed.</a:t>
            </a:r>
          </a:p>
          <a:p>
            <a:pPr lvl="2"/>
            <a:r>
              <a:rPr lang="en-US" altLang="ja-JP" dirty="0"/>
              <a:t>Whether the test procedure of Rx beam peak search based on RSRPB for demodulation and CSI testing can be applicable is FFS</a:t>
            </a:r>
          </a:p>
          <a:p>
            <a:pPr lvl="1"/>
            <a:r>
              <a:rPr lang="en-US" altLang="ja-JP" dirty="0"/>
              <a:t>Single </a:t>
            </a:r>
            <a:r>
              <a:rPr lang="en-US" altLang="ja-JP" dirty="0" err="1"/>
              <a:t>Pol</a:t>
            </a:r>
            <a:r>
              <a:rPr lang="en-US" altLang="ja-JP" baseline="-25000" dirty="0" err="1"/>
              <a:t>link</a:t>
            </a:r>
            <a:endParaRPr lang="en-US" altLang="ja-JP" baseline="-25000" dirty="0"/>
          </a:p>
          <a:p>
            <a:pPr lvl="2"/>
            <a:r>
              <a:rPr lang="en-US" altLang="ja-JP" dirty="0"/>
              <a:t>For EIRP test, whether single </a:t>
            </a:r>
            <a:r>
              <a:rPr lang="en-US" altLang="ja-JP" dirty="0" err="1"/>
              <a:t>Pol</a:t>
            </a:r>
            <a:r>
              <a:rPr lang="en-US" altLang="ja-JP" baseline="-25000" dirty="0" err="1"/>
              <a:t>link</a:t>
            </a:r>
            <a:r>
              <a:rPr lang="en-US" altLang="ja-JP" dirty="0"/>
              <a:t> is randomly selected (from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r>
              <a:rPr lang="en-US" altLang="ja-JP" dirty="0"/>
              <a:t>) or test under 2 link directions, depends on UE declaration</a:t>
            </a:r>
          </a:p>
          <a:p>
            <a:pPr lvl="1"/>
            <a:r>
              <a:rPr lang="en-US" altLang="ja-JP" dirty="0"/>
              <a:t>Agree that the Fast Spherical Coverage Method can be introduced</a:t>
            </a:r>
          </a:p>
          <a:p>
            <a:pPr lvl="2"/>
            <a:r>
              <a:rPr lang="en-US" altLang="ja-JP" dirty="0"/>
              <a:t>Keep the maximum elevation of 90</a:t>
            </a:r>
            <a:r>
              <a:rPr lang="en-US" altLang="ja-JP" baseline="30000" dirty="0"/>
              <a:t>o</a:t>
            </a:r>
            <a:r>
              <a:rPr lang="en-US" altLang="ja-JP" dirty="0"/>
              <a:t> for DUT Orientation 1</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TR 38.884 MU annex drafting</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A dedicated sub-agenda item for MU analysis and text proposals discussion is helpful to finalize all the MU related work next meeting.</a:t>
            </a:r>
          </a:p>
          <a:p>
            <a:r>
              <a:rPr lang="en-US" altLang="ja-JP" dirty="0"/>
              <a:t>The MU assessment is related to all the objectives </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95573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sp>
        <p:nvSpPr>
          <p:cNvPr id="4" name="RS_Classification_Standard">
            <a:extLst>
              <a:ext uri="{FF2B5EF4-FFF2-40B4-BE49-F238E27FC236}">
                <a16:creationId xmlns:a16="http://schemas.microsoft.com/office/drawing/2014/main" id="{4781C94D-E9BA-4AEC-A9AB-D603D607126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5" name="Table 4">
            <a:extLst>
              <a:ext uri="{FF2B5EF4-FFF2-40B4-BE49-F238E27FC236}">
                <a16:creationId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65749"/>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val="1501110197"/>
                    </a:ext>
                  </a:extLst>
                </a:gridCol>
                <a:gridCol w="1161098">
                  <a:extLst>
                    <a:ext uri="{9D8B030D-6E8A-4147-A177-3AD203B41FA5}">
                      <a16:colId xmlns:a16="http://schemas.microsoft.com/office/drawing/2014/main" val="3047177778"/>
                    </a:ext>
                  </a:extLst>
                </a:gridCol>
                <a:gridCol w="2628837">
                  <a:extLst>
                    <a:ext uri="{9D8B030D-6E8A-4147-A177-3AD203B41FA5}">
                      <a16:colId xmlns:a16="http://schemas.microsoft.com/office/drawing/2014/main" val="1949810582"/>
                    </a:ext>
                  </a:extLst>
                </a:gridCol>
                <a:gridCol w="7544479">
                  <a:extLst>
                    <a:ext uri="{9D8B030D-6E8A-4147-A177-3AD203B41FA5}">
                      <a16:colId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54923122"/>
                  </a:ext>
                </a:extLst>
              </a:tr>
            </a:tbl>
          </a:graphicData>
        </a:graphic>
      </p:graphicFrame>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t>OEMs to provide </a:t>
            </a:r>
            <a:r>
              <a:rPr lang="en-US" dirty="0"/>
              <a:t>maximum expected offset between geometric </a:t>
            </a:r>
            <a:r>
              <a:rPr lang="en-US" dirty="0" err="1"/>
              <a:t>centre</a:t>
            </a:r>
            <a:r>
              <a:rPr lang="en-US" dirty="0"/>
              <a:t> of the antenna array with respect to the phase </a:t>
            </a:r>
            <a:r>
              <a:rPr lang="en-US" dirty="0" err="1"/>
              <a:t>centre</a:t>
            </a:r>
            <a:endParaRPr lang="en-US" altLang="ja-JP" dirty="0"/>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and </a:t>
            </a:r>
            <a:r>
              <a:rPr lang="en-US" altLang="ja-JP" dirty="0" err="1"/>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p>
          <a:p>
            <a:pPr lvl="2"/>
            <a:r>
              <a:rPr lang="en-US" altLang="ja-JP" dirty="0"/>
              <a:t>A detailed impact of the SNR on EIRP measurement error is needed</a:t>
            </a:r>
          </a:p>
          <a:p>
            <a:pPr lvl="2"/>
            <a:r>
              <a:rPr lang="en-US" altLang="ja-JP" dirty="0"/>
              <a:t>Simulation assumptions on SNR:</a:t>
            </a:r>
          </a:p>
          <a:p>
            <a:pPr lvl="3"/>
            <a:r>
              <a:rPr lang="en-US" altLang="ja-JP" dirty="0"/>
              <a:t>Option 1: Noise is injected at the output of the UE</a:t>
            </a:r>
          </a:p>
          <a:p>
            <a:pPr lvl="3"/>
            <a:r>
              <a:rPr lang="en-US" altLang="ja-JP" dirty="0"/>
              <a:t>Option 2: Influence of noise for testability analysis is a function of the measurement equipment (e.g. power sensor or spectrum analyzer for Tx measurements)</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dirty="0"/>
              <a:t>Whether compensation of the path loss (</a:t>
            </a:r>
            <a:r>
              <a:rPr lang="en-US" altLang="ja-JP" dirty="0" err="1"/>
              <a:t>w.r.t</a:t>
            </a:r>
            <a:r>
              <a:rPr lang="en-US" altLang="ja-JP" dirty="0"/>
              <a:t>. to the active antenna array) is applicable is FFS </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4" name="Table 3">
            <a:extLst>
              <a:ext uri="{FF2B5EF4-FFF2-40B4-BE49-F238E27FC236}">
                <a16:creationId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val="1006449506"/>
                    </a:ext>
                  </a:extLst>
                </a:gridCol>
                <a:gridCol w="1031268">
                  <a:extLst>
                    <a:ext uri="{9D8B030D-6E8A-4147-A177-3AD203B41FA5}">
                      <a16:colId xmlns:a16="http://schemas.microsoft.com/office/drawing/2014/main" val="1547222455"/>
                    </a:ext>
                  </a:extLst>
                </a:gridCol>
                <a:gridCol w="1134394">
                  <a:extLst>
                    <a:ext uri="{9D8B030D-6E8A-4147-A177-3AD203B41FA5}">
                      <a16:colId xmlns:a16="http://schemas.microsoft.com/office/drawing/2014/main" val="1377094645"/>
                    </a:ext>
                  </a:extLst>
                </a:gridCol>
                <a:gridCol w="1134394">
                  <a:extLst>
                    <a:ext uri="{9D8B030D-6E8A-4147-A177-3AD203B41FA5}">
                      <a16:colId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26760900"/>
                  </a:ext>
                </a:extLst>
              </a:tr>
            </a:tbl>
          </a:graphicData>
        </a:graphic>
      </p:graphicFrame>
      <p:graphicFrame>
        <p:nvGraphicFramePr>
          <p:cNvPr id="6" name="Table 5">
            <a:extLst>
              <a:ext uri="{FF2B5EF4-FFF2-40B4-BE49-F238E27FC236}">
                <a16:creationId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val="541624119"/>
                    </a:ext>
                  </a:extLst>
                </a:gridCol>
                <a:gridCol w="846597">
                  <a:extLst>
                    <a:ext uri="{9D8B030D-6E8A-4147-A177-3AD203B41FA5}">
                      <a16:colId xmlns:a16="http://schemas.microsoft.com/office/drawing/2014/main" val="635507254"/>
                    </a:ext>
                  </a:extLst>
                </a:gridCol>
                <a:gridCol w="846597">
                  <a:extLst>
                    <a:ext uri="{9D8B030D-6E8A-4147-A177-3AD203B41FA5}">
                      <a16:colId xmlns:a16="http://schemas.microsoft.com/office/drawing/2014/main" val="1581660744"/>
                    </a:ext>
                  </a:extLst>
                </a:gridCol>
                <a:gridCol w="623024">
                  <a:extLst>
                    <a:ext uri="{9D8B030D-6E8A-4147-A177-3AD203B41FA5}">
                      <a16:colId xmlns:a16="http://schemas.microsoft.com/office/drawing/2014/main" val="742707450"/>
                    </a:ext>
                  </a:extLst>
                </a:gridCol>
                <a:gridCol w="623024">
                  <a:extLst>
                    <a:ext uri="{9D8B030D-6E8A-4147-A177-3AD203B41FA5}">
                      <a16:colId xmlns:a16="http://schemas.microsoft.com/office/drawing/2014/main" val="3847728766"/>
                    </a:ext>
                  </a:extLst>
                </a:gridCol>
                <a:gridCol w="623024">
                  <a:extLst>
                    <a:ext uri="{9D8B030D-6E8A-4147-A177-3AD203B41FA5}">
                      <a16:colId xmlns:a16="http://schemas.microsoft.com/office/drawing/2014/main" val="3580125133"/>
                    </a:ext>
                  </a:extLst>
                </a:gridCol>
                <a:gridCol w="606927">
                  <a:extLst>
                    <a:ext uri="{9D8B030D-6E8A-4147-A177-3AD203B41FA5}">
                      <a16:colId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42815359"/>
                  </a:ext>
                </a:extLst>
              </a:tr>
            </a:tbl>
          </a:graphicData>
        </a:graphic>
      </p:graphicFrame>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t>NOTE: outcome of Issue 2-1-1</a:t>
            </a:r>
          </a:p>
          <a:p>
            <a:r>
              <a:rPr lang="en-US" altLang="ja-JP" dirty="0"/>
              <a:t>Tentative agreement</a:t>
            </a:r>
          </a:p>
          <a:p>
            <a:pPr lvl="1"/>
            <a:r>
              <a:rPr lang="en-US" altLang="ja-JP" dirty="0"/>
              <a:t>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2"/>
            <a:r>
              <a:rPr lang="en-US" altLang="ja-JP" dirty="0"/>
              <a:t>2-port transmission shall be configured for coherent UEs and </a:t>
            </a:r>
            <a:r>
              <a:rPr lang="en-US" altLang="ja-JP" dirty="0" err="1"/>
              <a:t>nonCoherent</a:t>
            </a:r>
            <a:r>
              <a:rPr lang="en-US" altLang="ja-JP" dirty="0"/>
              <a:t> UEs supporting full power transmission mode-1.</a:t>
            </a:r>
          </a:p>
          <a:p>
            <a:pPr lvl="2"/>
            <a:r>
              <a:rPr lang="en-US" altLang="ja-JP" dirty="0"/>
              <a:t>When 2-port transmission is configured for EIRP measurement for test cases in clause 6.2 and 6.2D of TS38.101-2, fixed TPMI index=2 shall be configured.</a:t>
            </a:r>
          </a:p>
          <a:p>
            <a:pPr lvl="1"/>
            <a:r>
              <a:rPr lang="en-US" altLang="ja-JP" dirty="0"/>
              <a:t>Non-coherent UEs which do not support full power transmission (mode-1) shall be configured with </a:t>
            </a:r>
            <a:r>
              <a:rPr lang="en-US" altLang="ja-JP" dirty="0" err="1"/>
              <a:t>nrofSRS</a:t>
            </a:r>
            <a:r>
              <a:rPr lang="en-US" altLang="ja-JP" dirty="0"/>
              <a:t>-ports=1.</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measurement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2-2-1, 2-2-2</a:t>
            </a:r>
          </a:p>
          <a:p>
            <a:r>
              <a:rPr lang="en-US" altLang="ja-JP" dirty="0"/>
              <a:t>Tentative agreement</a:t>
            </a:r>
          </a:p>
          <a:p>
            <a:pPr lvl="1"/>
            <a:r>
              <a:rPr lang="en-US" altLang="ja-JP" dirty="0"/>
              <a:t>FFS 2L and 1L setups should be agreed as a package</a:t>
            </a:r>
          </a:p>
          <a:p>
            <a:pPr lvl="1"/>
            <a:r>
              <a:rPr lang="en-US" altLang="ja-JP" dirty="0"/>
              <a:t>The study item outcome will capture 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2"/>
            <a:r>
              <a:rPr lang="en-US" altLang="ja-JP" dirty="0"/>
              <a:t>Potential differences in calculated EVM of both proposed schemes</a:t>
            </a:r>
          </a:p>
          <a:p>
            <a:pPr lvl="1"/>
            <a:r>
              <a:rPr lang="en-US" altLang="ja-JP" dirty="0"/>
              <a:t>Whether different polarization angles shall be used in the EVM and spectrum flatness tests is FFS</a:t>
            </a:r>
          </a:p>
          <a:p>
            <a:pPr lvl="2"/>
            <a:r>
              <a:rPr lang="en-US" altLang="ja-JP" dirty="0"/>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2.xml><?xml version="1.0" encoding="utf-8"?>
<ds:datastoreItem xmlns:ds="http://schemas.openxmlformats.org/officeDocument/2006/customXml" ds:itemID="{BC82764B-AF50-40AD-B02B-119A6EEE922A}">
  <ds:schemaRefs>
    <ds:schemaRef ds:uri="878f5c59-aec9-459c-acf8-8cf941473193"/>
    <ds:schemaRef ds:uri="http://schemas.microsoft.com/office/2006/metadata/propertie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bdd78157-346c-4767-bfdd-352789a5c5f1"/>
    <ds:schemaRef ds:uri="http://purl.org/dc/terms/"/>
  </ds:schemaRefs>
</ds:datastoreItem>
</file>

<file path=customXml/itemProps3.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660</TotalTime>
  <Words>2653</Words>
  <Application>Microsoft Macintosh PowerPoint</Application>
  <PresentationFormat>Widescreen</PresentationFormat>
  <Paragraphs>416</Paragraphs>
  <Slides>14</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等线</vt:lpstr>
      <vt:lpstr>新細明體</vt:lpstr>
      <vt:lpstr>SimSun</vt:lpstr>
      <vt:lpstr>游ゴシック</vt:lpstr>
      <vt:lpstr>游ゴシック Light</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EVM measurement setup</vt:lpstr>
      <vt:lpstr>(Obj 4) ETC</vt:lpstr>
      <vt:lpstr>(Obj 5) Enhancements to reduce test time</vt:lpstr>
      <vt:lpstr>(Obj 6) Band-dependent parameters for the demodulation setup</vt:lpstr>
      <vt:lpstr>TR 38.884 MU annex drafting</vt:lpstr>
      <vt:lpstr>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Toliy Ioffe</cp:lastModifiedBy>
  <cp:revision>237</cp:revision>
  <dcterms:created xsi:type="dcterms:W3CDTF">2020-11-04T06:34:52Z</dcterms:created>
  <dcterms:modified xsi:type="dcterms:W3CDTF">2021-04-19T05:36:50Z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