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comments/comment1.xml" ContentType="application/vnd.openxmlformats-officedocument.presentationml.comments+xml"/>
  <Override PartName="/ppt/tags/tag10.xml" ContentType="application/vnd.openxmlformats-officedocument.presentationml.tags+xml"/>
  <Override PartName="/ppt/notesSlides/notesSlide1.xml" ContentType="application/vnd.openxmlformats-officedocument.presentationml.notesSlide+xml"/>
  <Override PartName="/ppt/comments/comment2.xml" ContentType="application/vnd.openxmlformats-officedocument.presentationml.comment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comments/comment3.xml" ContentType="application/vnd.openxmlformats-officedocument.presentationml.comments+xml"/>
  <Override PartName="/ppt/tags/tag13.xml" ContentType="application/vnd.openxmlformats-officedocument.presentationml.tags+xml"/>
  <Override PartName="/ppt/tags/tag14.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4"/>
  </p:sldMasterIdLst>
  <p:notesMasterIdLst>
    <p:notesMasterId r:id="rId18"/>
  </p:notesMasterIdLst>
  <p:sldIdLst>
    <p:sldId id="256" r:id="rId5"/>
    <p:sldId id="270" r:id="rId6"/>
    <p:sldId id="275" r:id="rId7"/>
    <p:sldId id="274" r:id="rId8"/>
    <p:sldId id="276" r:id="rId9"/>
    <p:sldId id="277" r:id="rId10"/>
    <p:sldId id="278" r:id="rId11"/>
    <p:sldId id="279" r:id="rId12"/>
    <p:sldId id="280" r:id="rId13"/>
    <p:sldId id="281" r:id="rId14"/>
    <p:sldId id="286" r:id="rId15"/>
    <p:sldId id="285" r:id="rId16"/>
    <p:sldId id="273" r:id="rId17"/>
  </p:sldIdLst>
  <p:sldSz cx="12192000" cy="6858000"/>
  <p:notesSz cx="6858000" cy="9144000"/>
  <p:custDataLst>
    <p:tags r:id="rId19"/>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ualcomm" initials="QC" lastIdx="12" clrIdx="0">
    <p:extLst>
      <p:ext uri="{19B8F6BF-5375-455C-9EA6-DF929625EA0E}">
        <p15:presenceInfo xmlns:p15="http://schemas.microsoft.com/office/powerpoint/2012/main" userId="Qualcom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F4C673-FB35-49B2-ACCA-906A0F3B28C0}" v="32" dt="2021-04-18T18:59:12.13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48" autoAdjust="0"/>
    <p:restoredTop sz="96424" autoAdjust="0"/>
  </p:normalViewPr>
  <p:slideViewPr>
    <p:cSldViewPr snapToGrid="0">
      <p:cViewPr varScale="1">
        <p:scale>
          <a:sx n="100" d="100"/>
          <a:sy n="100" d="100"/>
        </p:scale>
        <p:origin x="90" y="22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mant Iyer" userId="913335bb-3b58-4b6e-abaa-4eed84b2043c" providerId="ADAL" clId="{08F4C673-FB35-49B2-ACCA-906A0F3B28C0}"/>
    <pc:docChg chg="undo custSel modSld">
      <pc:chgData name="Sumant Iyer" userId="913335bb-3b58-4b6e-abaa-4eed84b2043c" providerId="ADAL" clId="{08F4C673-FB35-49B2-ACCA-906A0F3B28C0}" dt="2021-04-18T19:00:43.426" v="306" actId="5900"/>
      <pc:docMkLst>
        <pc:docMk/>
      </pc:docMkLst>
      <pc:sldChg chg="modSp mod addCm delCm modCm">
        <pc:chgData name="Sumant Iyer" userId="913335bb-3b58-4b6e-abaa-4eed84b2043c" providerId="ADAL" clId="{08F4C673-FB35-49B2-ACCA-906A0F3B28C0}" dt="2021-04-18T19:00:43.426" v="306" actId="5900"/>
        <pc:sldMkLst>
          <pc:docMk/>
          <pc:sldMk cId="279138947" sldId="279"/>
        </pc:sldMkLst>
        <pc:spChg chg="mod">
          <ac:chgData name="Sumant Iyer" userId="913335bb-3b58-4b6e-abaa-4eed84b2043c" providerId="ADAL" clId="{08F4C673-FB35-49B2-ACCA-906A0F3B28C0}" dt="2021-04-18T19:00:14.566" v="302" actId="13926"/>
          <ac:spMkLst>
            <pc:docMk/>
            <pc:sldMk cId="279138947" sldId="279"/>
            <ac:spMk id="3" creationId="{95872A8B-FBB3-4764-BB01-B03FA190DF4A}"/>
          </ac:spMkLst>
        </pc:spChg>
      </pc:sldChg>
      <pc:sldChg chg="modSp mod addCm modCm">
        <pc:chgData name="Sumant Iyer" userId="913335bb-3b58-4b6e-abaa-4eed84b2043c" providerId="ADAL" clId="{08F4C673-FB35-49B2-ACCA-906A0F3B28C0}" dt="2021-04-18T16:25:54.460" v="204"/>
        <pc:sldMkLst>
          <pc:docMk/>
          <pc:sldMk cId="1204352591" sldId="280"/>
        </pc:sldMkLst>
        <pc:spChg chg="mod">
          <ac:chgData name="Sumant Iyer" userId="913335bb-3b58-4b6e-abaa-4eed84b2043c" providerId="ADAL" clId="{08F4C673-FB35-49B2-ACCA-906A0F3B28C0}" dt="2021-04-18T15:32:04.754" v="199" actId="13926"/>
          <ac:spMkLst>
            <pc:docMk/>
            <pc:sldMk cId="1204352591" sldId="280"/>
            <ac:spMk id="3" creationId="{95872A8B-FBB3-4764-BB01-B03FA190DF4A}"/>
          </ac:spMkLst>
        </pc:spChg>
      </pc:sldChg>
      <pc:sldChg chg="modSp mod addCm modCm">
        <pc:chgData name="Sumant Iyer" userId="913335bb-3b58-4b6e-abaa-4eed84b2043c" providerId="ADAL" clId="{08F4C673-FB35-49B2-ACCA-906A0F3B28C0}" dt="2021-04-18T15:14:37.110" v="184"/>
        <pc:sldMkLst>
          <pc:docMk/>
          <pc:sldMk cId="4117418834" sldId="286"/>
        </pc:sldMkLst>
        <pc:spChg chg="mod">
          <ac:chgData name="Sumant Iyer" userId="913335bb-3b58-4b6e-abaa-4eed84b2043c" providerId="ADAL" clId="{08F4C673-FB35-49B2-ACCA-906A0F3B28C0}" dt="2021-04-18T15:11:57.590" v="182" actId="13926"/>
          <ac:spMkLst>
            <pc:docMk/>
            <pc:sldMk cId="4117418834" sldId="286"/>
            <ac:spMk id="3" creationId="{95872A8B-FBB3-4764-BB01-B03FA190DF4A}"/>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4-18T08:00:22.054" idx="4">
    <p:pos x="4752" y="1824"/>
    <p:text>In our understanding, mode-full-power would be declared only by UEs that are capable of complying with UL power requirements with a single port. Therefore these UEs do not need 2Tx configuration, just as mode-2 UEs do not need explicit 2Tx configuration.</p:text>
    <p:extLst>
      <p:ext uri="{C676402C-5697-4E1C-873F-D02D1690AC5C}">
        <p15:threadingInfo xmlns:p15="http://schemas.microsoft.com/office/powerpoint/2012/main" timeZoneBias="420"/>
      </p:ext>
    </p:extLst>
  </p:cm>
  <p:cm authorId="1" dt="2021-04-18T11:43:50.022" idx="10">
    <p:pos x="1884" y="2940"/>
    <p:text>Our understanding is that such a UE should not be configured with a TPMI of either [0 1]' or [1 0]' for MTPL tests, but TPMI = [1] is correct. This can be achieved by specifying nrof SRSports=1. '2-port transmissoin' would allow the TPMI matrices we want to exclude for these UEs</p:text>
    <p:extLst>
      <p:ext uri="{C676402C-5697-4E1C-873F-D02D1690AC5C}">
        <p15:threadingInfo xmlns:p15="http://schemas.microsoft.com/office/powerpoint/2012/main" timeZoneBias="420"/>
      </p:ext>
    </p:extLst>
  </p:cm>
  <p:cm authorId="1" dt="2021-04-18T11:57:52.643" idx="11">
    <p:pos x="6480" y="3582"/>
    <p:text>editorial change to move to first bullet</p:text>
    <p:extLst>
      <p:ext uri="{C676402C-5697-4E1C-873F-D02D1690AC5C}">
        <p15:threadingInfo xmlns:p15="http://schemas.microsoft.com/office/powerpoint/2012/main" timeZoneBias="420"/>
      </p:ext>
    </p:extLst>
  </p:cm>
  <p:cm authorId="1" dt="2021-04-18T11:58:20.768" idx="12">
    <p:pos x="2076" y="2436"/>
    <p:text>Editorial change to move to first bullet</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4-18T07:39:20.648" idx="1">
    <p:pos x="4494" y="1038"/>
    <p:text>This SI is part of FR2 test method enhancements, this added statement has been removed because it does not add value</p:text>
    <p:extLst>
      <p:ext uri="{C676402C-5697-4E1C-873F-D02D1690AC5C}">
        <p15:threadingInfo xmlns:p15="http://schemas.microsoft.com/office/powerpoint/2012/main" timeZoneBias="420"/>
      </p:ext>
    </p:extLst>
  </p:cm>
  <p:cm authorId="1" dt="2021-04-18T07:40:38.799" idx="2">
    <p:pos x="6354" y="1392"/>
    <p:text>This added statement has been removed because it is incorrect. 1L demodulation by a leagcy TE is a problem when UE uses frequency diversity in addition to pol. diversity, even for single layer. This is the main motivation for this TE enhancement. See R4-2011457 and its references. If 'no need to enhcance 1L' were true, this entire enhancement of the TE would be unnecessary.</p:text>
    <p:extLst>
      <p:ext uri="{C676402C-5697-4E1C-873F-D02D1690AC5C}">
        <p15:threadingInfo xmlns:p15="http://schemas.microsoft.com/office/powerpoint/2012/main" timeZoneBias="420"/>
      </p:ext>
    </p:extLst>
  </p:cm>
  <p:cm authorId="1" dt="2021-04-18T07:44:07.589" idx="3">
    <p:pos x="5604" y="2586"/>
    <p:text>This added statement has been removed because there is never an implementation detail mandate in RAN4, and that understanding applies to TE also</p:text>
    <p:extLst>
      <p:ext uri="{C676402C-5697-4E1C-873F-D02D1690AC5C}">
        <p15:threadingInfo xmlns:p15="http://schemas.microsoft.com/office/powerpoint/2012/main" timeZoneBias="420"/>
      </p:ext>
    </p:extLst>
  </p:cm>
  <p:cm authorId="1" dt="2021-04-18T08:26:05.031" idx="8">
    <p:pos x="4476" y="2430"/>
    <p:text>Invertibility is a qustion associated with one of the schemes, but a noisier channel estimate is the corresponding problem with the other scheme. Both problems will benefit from further consideration.</p:text>
    <p:extLst>
      <p:ext uri="{C676402C-5697-4E1C-873F-D02D1690AC5C}">
        <p15:threadingInfo xmlns:p15="http://schemas.microsoft.com/office/powerpoint/2012/main" timeZoneBias="420"/>
      </p:ext>
    </p:extLst>
  </p:cm>
  <p:cm authorId="1" dt="2021-04-18T08:29:31.797" idx="9">
    <p:pos x="5574" y="1716"/>
    <p:text>A single set up that works for all test cases would be optimal, but we would like to postpone the decision to down-scope until after review of company contributions providing further analysis on the subject. (next agreement)</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4-18T08:11:14.435" idx="6">
    <p:pos x="1200" y="2676"/>
    <p:text>What is the significance of '3-'</p:text>
    <p:extLst>
      <p:ext uri="{C676402C-5697-4E1C-873F-D02D1690AC5C}">
        <p15:threadingInfo xmlns:p15="http://schemas.microsoft.com/office/powerpoint/2012/main" timeZoneBias="420"/>
      </p:ext>
    </p:extLst>
  </p:cm>
  <p:cm authorId="1" dt="2021-04-18T08:12:04.910" idx="7">
    <p:pos x="3846" y="2886"/>
    <p:text>This optimization can apply to all EIRP tests, even for UEs that use ULFPTx Mode2 or Mode 'full power'. Jt is not necessary to limit to cases listed in original proposal.</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6CD66-0BB1-479E-B3A6-317F33F6BC82}" type="datetimeFigureOut">
              <a:rPr lang="en-US" smtClean="0"/>
              <a:t>4/18/2021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D8C2C-B190-48CE-9ACC-5550FD6E68F8}" type="slidenum">
              <a:rPr lang="en-US" smtClean="0"/>
              <a:t>‹#›</a:t>
            </a:fld>
            <a:endParaRPr lang="en-US"/>
          </a:p>
        </p:txBody>
      </p:sp>
    </p:spTree>
    <p:extLst>
      <p:ext uri="{BB962C8B-B14F-4D97-AF65-F5344CB8AC3E}">
        <p14:creationId xmlns:p14="http://schemas.microsoft.com/office/powerpoint/2010/main" val="418364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9</a:t>
            </a:fld>
            <a:endParaRPr lang="en-US"/>
          </a:p>
        </p:txBody>
      </p:sp>
    </p:spTree>
    <p:extLst>
      <p:ext uri="{BB962C8B-B14F-4D97-AF65-F5344CB8AC3E}">
        <p14:creationId xmlns:p14="http://schemas.microsoft.com/office/powerpoint/2010/main" val="989497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7ED8C2C-B190-48CE-9ACC-5550FD6E68F8}" type="slidenum">
              <a:rPr lang="en-US" smtClean="0"/>
              <a:t>10</a:t>
            </a:fld>
            <a:endParaRPr lang="en-US"/>
          </a:p>
        </p:txBody>
      </p:sp>
    </p:spTree>
    <p:extLst>
      <p:ext uri="{BB962C8B-B14F-4D97-AF65-F5344CB8AC3E}">
        <p14:creationId xmlns:p14="http://schemas.microsoft.com/office/powerpoint/2010/main" val="1708288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197520-E942-409D-82B8-2A11AF90A69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1A94A16-34E3-4905-AE72-0DA787E070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0CDF29D-21C6-4F96-92A7-D264BE09708B}"/>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5" name="フッター プレースホルダー 4">
            <a:extLst>
              <a:ext uri="{FF2B5EF4-FFF2-40B4-BE49-F238E27FC236}">
                <a16:creationId xmlns:a16="http://schemas.microsoft.com/office/drawing/2014/main" id="{8F47475C-AC37-480B-B628-889EF0494A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3E27CAF-88DC-4851-925C-5C2AFE9CC4A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73636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4D2B6B-AF8B-4E32-861E-EEE8B100B15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4597966-7B9B-4A2F-BCB2-CEFF1A86D82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C5B7B4-6B73-4E74-B05D-554C58E39782}"/>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5" name="フッター プレースホルダー 4">
            <a:extLst>
              <a:ext uri="{FF2B5EF4-FFF2-40B4-BE49-F238E27FC236}">
                <a16:creationId xmlns:a16="http://schemas.microsoft.com/office/drawing/2014/main" id="{D20FFBA4-ED16-4301-A160-4E910A4ABB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9DD7BBD-3169-4265-AF45-6757BEDA5CC6}"/>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97582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E06FF6C-B070-4222-8E38-44B865148FA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1F5774-BE63-41B5-8E3E-29B3BD29B9F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30D0B0D-50F7-4C1C-B94B-5E04820394BB}"/>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5" name="フッター プレースホルダー 4">
            <a:extLst>
              <a:ext uri="{FF2B5EF4-FFF2-40B4-BE49-F238E27FC236}">
                <a16:creationId xmlns:a16="http://schemas.microsoft.com/office/drawing/2014/main" id="{723F6FF7-C413-43B8-93AE-866230E610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55F147-BF9B-42E7-B4E1-0C9B19030942}"/>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89700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983590-9A6D-4A77-9AC8-D9B8EFFBFF7F}"/>
              </a:ext>
            </a:extLst>
          </p:cNvPr>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E8858C25-6AB8-4AAE-B747-B18EDFAB1D5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841A1A-C017-4661-8790-196D0CF74C8A}"/>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5" name="フッター プレースホルダー 4">
            <a:extLst>
              <a:ext uri="{FF2B5EF4-FFF2-40B4-BE49-F238E27FC236}">
                <a16:creationId xmlns:a16="http://schemas.microsoft.com/office/drawing/2014/main" id="{B713A952-76DD-48F3-9B17-34079960E5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A34B90-9C77-47CE-90E1-2D380D9439F4}"/>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53806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07A8F0-FF9D-4E4C-AAED-FB9302EEA48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4BCCAC6-96D7-4443-AE4F-95DF37AA6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9AA429F-70F7-4E95-8565-DBC8B4397C80}"/>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5" name="フッター プレースホルダー 4">
            <a:extLst>
              <a:ext uri="{FF2B5EF4-FFF2-40B4-BE49-F238E27FC236}">
                <a16:creationId xmlns:a16="http://schemas.microsoft.com/office/drawing/2014/main" id="{7C644DD9-6DF2-4CE3-9AE8-06BC57616C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C97E49-3F4F-407B-9666-C0DC0EA4E48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156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E92407-2A44-4ECC-9A09-CFB6861C97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DAEAD94-0F3C-40A7-84CC-37EA696576C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0280E61-A7E7-41D3-95AC-0629175BDA6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0FBA2C9-FF0D-4E89-9C74-70DDC599A05E}"/>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6" name="フッター プレースホルダー 5">
            <a:extLst>
              <a:ext uri="{FF2B5EF4-FFF2-40B4-BE49-F238E27FC236}">
                <a16:creationId xmlns:a16="http://schemas.microsoft.com/office/drawing/2014/main" id="{2BB12BE8-54EA-424F-81E0-22E487CDB6F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A9A6CAE-796F-48C6-82D9-32E75931201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54784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9D8FCA-BAD2-4E41-84D1-ED6F2E4131D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1C911AE-8A98-483D-933F-FF385C7A1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AC34C01-21EA-4BE9-83A0-AB76E5638A6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C612AF8-701C-4371-8293-CF0F8E0B8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378A6D4-AD45-4479-954D-281D289FA5C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7BF8FF6-0018-4990-B939-9A3497A7F33A}"/>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8" name="フッター プレースホルダー 7">
            <a:extLst>
              <a:ext uri="{FF2B5EF4-FFF2-40B4-BE49-F238E27FC236}">
                <a16:creationId xmlns:a16="http://schemas.microsoft.com/office/drawing/2014/main" id="{BDF82550-4105-4912-9F42-B4C29335EB4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22415B9-DBE6-4C25-89D3-838257972E93}"/>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802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B25A8B-2D84-44FD-BC57-A59411B167A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88A9F51-3D2C-46EE-868D-3FC8A8B62CD3}"/>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4" name="フッター プレースホルダー 3">
            <a:extLst>
              <a:ext uri="{FF2B5EF4-FFF2-40B4-BE49-F238E27FC236}">
                <a16:creationId xmlns:a16="http://schemas.microsoft.com/office/drawing/2014/main" id="{A52038FE-7BCD-4DB8-B4C2-B7CA5D5C512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A2B9195-D73D-4A3F-AB77-349694B01A5A}"/>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63921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F7BE302-AE4C-4016-9D7C-9B2942C50FCC}"/>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3" name="フッター プレースホルダー 2">
            <a:extLst>
              <a:ext uri="{FF2B5EF4-FFF2-40B4-BE49-F238E27FC236}">
                <a16:creationId xmlns:a16="http://schemas.microsoft.com/office/drawing/2014/main" id="{1367E6A1-6569-4208-9E79-70BF6BEE926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BE081EC-CC88-4426-8B6D-4D5F50782AC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572911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A917C2-71AD-4F41-8DDC-22C70302DF8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9AFB439-41DA-4F58-9A2D-493FC43E33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47CA3A1-6454-47DE-887A-4A8F558A7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FBEEE6-6D66-4765-9A29-536D98985F0D}"/>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6" name="フッター プレースホルダー 5">
            <a:extLst>
              <a:ext uri="{FF2B5EF4-FFF2-40B4-BE49-F238E27FC236}">
                <a16:creationId xmlns:a16="http://schemas.microsoft.com/office/drawing/2014/main" id="{F0C63031-563F-4229-B535-F8F6513465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AE77334-1C6E-48B2-8D9A-4C06BFDF909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019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539806-CF01-455C-8963-618C2BA3351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0EE8FDC-BEE6-4FDA-B71F-DE6BDB11B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8EB92D4-C803-4660-BB57-A067766A1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491AAE8-0DF3-4450-9043-106585041C14}"/>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6" name="フッター プレースホルダー 5">
            <a:extLst>
              <a:ext uri="{FF2B5EF4-FFF2-40B4-BE49-F238E27FC236}">
                <a16:creationId xmlns:a16="http://schemas.microsoft.com/office/drawing/2014/main" id="{B01FD334-2E48-4A18-BA42-5D4F1F7202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7DCC18F-2808-46BF-9F16-2E30DD04108B}"/>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84890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9E6ED64-60CA-482C-B3D3-822167E798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548F4DDF-0F2A-47A5-BE2E-ABD7C27AAF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3D33021-0BBC-4301-A3E5-260B942153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D1DE4-1554-428A-9732-43F3EA25A624}" type="datetimeFigureOut">
              <a:rPr kumimoji="1" lang="ja-JP" altLang="en-US" smtClean="0"/>
              <a:t>2021/4/18</a:t>
            </a:fld>
            <a:endParaRPr kumimoji="1" lang="ja-JP" altLang="en-US"/>
          </a:p>
        </p:txBody>
      </p:sp>
      <p:sp>
        <p:nvSpPr>
          <p:cNvPr id="5" name="フッター プレースホルダー 4">
            <a:extLst>
              <a:ext uri="{FF2B5EF4-FFF2-40B4-BE49-F238E27FC236}">
                <a16:creationId xmlns:a16="http://schemas.microsoft.com/office/drawing/2014/main" id="{CA607899-A6CE-4445-B505-CB88F8E9D8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8DEB9F8-87CB-4715-9F59-2AE7285E97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48919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8" Type="http://schemas.openxmlformats.org/officeDocument/2006/relationships/hyperlink" Target="http://www.3gpp.org/ftp/tsg_ran/WG4_Radio/TSGR4_98bis_e/Docs/R4-2106695.zip" TargetMode="External"/><Relationship Id="rId13" Type="http://schemas.openxmlformats.org/officeDocument/2006/relationships/hyperlink" Target="http://www.3gpp.org/ftp/tsg_ran/WG4_Radio/TSGR4_98bis_e/Docs/R4-2104569.zip" TargetMode="External"/><Relationship Id="rId18" Type="http://schemas.openxmlformats.org/officeDocument/2006/relationships/hyperlink" Target="http://www.3gpp.org/ftp/tsg_ran/WG4_Radio/TSGR4_98bis_e/Docs/R4-2104958.zip" TargetMode="External"/><Relationship Id="rId26" Type="http://schemas.openxmlformats.org/officeDocument/2006/relationships/hyperlink" Target="http://www.3gpp.org/ftp/tsg_ran/WG4_Radio/TSGR4_98bis_e/Docs/R4-2107110.zip" TargetMode="External"/><Relationship Id="rId3" Type="http://schemas.openxmlformats.org/officeDocument/2006/relationships/hyperlink" Target="http://www.3gpp.org/ftp/tsg_ran/WG4_Radio/TSGR4_98bis_e/Docs/R4-2104523.zip" TargetMode="External"/><Relationship Id="rId21" Type="http://schemas.openxmlformats.org/officeDocument/2006/relationships/hyperlink" Target="http://www.3gpp.org/ftp/tsg_ran/WG4_Radio/TSGR4_98bis_e/Docs/R4-2107128.zip" TargetMode="External"/><Relationship Id="rId7" Type="http://schemas.openxmlformats.org/officeDocument/2006/relationships/hyperlink" Target="http://www.3gpp.org/ftp/tsg_ran/WG4_Radio/TSGR4_98bis_e/Docs/R4-2104684.zip" TargetMode="External"/><Relationship Id="rId12" Type="http://schemas.openxmlformats.org/officeDocument/2006/relationships/hyperlink" Target="http://www.3gpp.org/ftp/tsg_ran/WG4_Radio/TSGR4_98bis_e/Docs/R4-2104558.zip" TargetMode="External"/><Relationship Id="rId17" Type="http://schemas.openxmlformats.org/officeDocument/2006/relationships/hyperlink" Target="http://www.3gpp.org/ftp/tsg_ran/WG4_Radio/TSGR4_98bis_e/Docs/R4-2107111.zip" TargetMode="External"/><Relationship Id="rId25" Type="http://schemas.openxmlformats.org/officeDocument/2006/relationships/hyperlink" Target="http://www.3gpp.org/ftp/tsg_ran/WG4_Radio/TSGR4_98bis_e/Docs/R4-2105044.zip" TargetMode="External"/><Relationship Id="rId2" Type="http://schemas.openxmlformats.org/officeDocument/2006/relationships/slideLayout" Target="../slideLayouts/slideLayout2.xml"/><Relationship Id="rId16" Type="http://schemas.openxmlformats.org/officeDocument/2006/relationships/hyperlink" Target="http://www.3gpp.org/ftp/tsg_ran/WG4_Radio/TSGR4_98bis_e/Docs/R4-2106570.zip" TargetMode="External"/><Relationship Id="rId20" Type="http://schemas.openxmlformats.org/officeDocument/2006/relationships/hyperlink" Target="http://www.3gpp.org/ftp/tsg_ran/WG4_Radio/TSGR4_98bis_e/Docs/R4-2104570.zip" TargetMode="External"/><Relationship Id="rId29" Type="http://schemas.openxmlformats.org/officeDocument/2006/relationships/hyperlink" Target="http://www.3gpp.org/ftp/tsg_ran/WG4_Radio/TSGR4_98bis_e/Docs/R4-2104896.zip" TargetMode="External"/><Relationship Id="rId1" Type="http://schemas.openxmlformats.org/officeDocument/2006/relationships/tags" Target="../tags/tag14.xml"/><Relationship Id="rId6" Type="http://schemas.openxmlformats.org/officeDocument/2006/relationships/hyperlink" Target="http://www.3gpp.org/ftp/tsg_ran/WG4_Radio/TSGR4_98bis_e/Docs/R4-2104522.zip" TargetMode="External"/><Relationship Id="rId11" Type="http://schemas.openxmlformats.org/officeDocument/2006/relationships/hyperlink" Target="http://www.3gpp.org/ftp/tsg_ran/WG4_Radio/TSGR4_98bis_e/Docs/R4-2104489.zip" TargetMode="External"/><Relationship Id="rId24" Type="http://schemas.openxmlformats.org/officeDocument/2006/relationships/hyperlink" Target="http://www.3gpp.org/ftp/tsg_ran/WG4_Radio/TSGR4_98bis_e/Docs/R4-2105001.zip" TargetMode="External"/><Relationship Id="rId5" Type="http://schemas.openxmlformats.org/officeDocument/2006/relationships/hyperlink" Target="http://www.3gpp.org/ftp/tsg_ran/WG4_Radio/TSGR4_98bis_e/Docs/R4-2104898.zip" TargetMode="External"/><Relationship Id="rId15" Type="http://schemas.openxmlformats.org/officeDocument/2006/relationships/hyperlink" Target="http://www.3gpp.org/ftp/tsg_ran/WG4_Radio/TSGR4_98bis_e/Docs/R4-2105043.zip" TargetMode="External"/><Relationship Id="rId23" Type="http://schemas.openxmlformats.org/officeDocument/2006/relationships/hyperlink" Target="http://www.3gpp.org/ftp/tsg_ran/WG4_Radio/TSGR4_98bis_e/Docs/R4-2104519.zip" TargetMode="External"/><Relationship Id="rId28" Type="http://schemas.openxmlformats.org/officeDocument/2006/relationships/hyperlink" Target="http://www.3gpp.org/ftp/tsg_ran/WG4_Radio/TSGR4_98bis_e/Docs/R4-2107296.zip" TargetMode="External"/><Relationship Id="rId10" Type="http://schemas.openxmlformats.org/officeDocument/2006/relationships/hyperlink" Target="http://www.3gpp.org/ftp/tsg_ran/WG4_Radio/TSGR4_98bis_e/Docs/R4-2107187.zip" TargetMode="External"/><Relationship Id="rId19" Type="http://schemas.openxmlformats.org/officeDocument/2006/relationships/hyperlink" Target="http://www.3gpp.org/ftp/tsg_ran/WG4_Radio/TSGR4_98bis_e/Docs/R4-2104521.zip" TargetMode="External"/><Relationship Id="rId4" Type="http://schemas.openxmlformats.org/officeDocument/2006/relationships/hyperlink" Target="http://www.3gpp.org/ftp/tsg_ran/WG4_Radio/TSGR4_98bis_e/Docs/R4-2104897.zip" TargetMode="External"/><Relationship Id="rId9" Type="http://schemas.openxmlformats.org/officeDocument/2006/relationships/hyperlink" Target="http://www.3gpp.org/ftp/tsg_ran/WG4_Radio/TSGR4_98bis_e/Docs/R4-2107130.zip" TargetMode="External"/><Relationship Id="rId14" Type="http://schemas.openxmlformats.org/officeDocument/2006/relationships/hyperlink" Target="http://www.3gpp.org/ftp/tsg_ran/WG4_Radio/TSGR4_98bis_e/Docs/R4-2104701.zip" TargetMode="External"/><Relationship Id="rId22" Type="http://schemas.openxmlformats.org/officeDocument/2006/relationships/hyperlink" Target="http://www.3gpp.org/ftp/tsg_ran/WG4_Radio/TSGR4_98bis_e/Docs/R4-2104518.zip" TargetMode="External"/><Relationship Id="rId27" Type="http://schemas.openxmlformats.org/officeDocument/2006/relationships/hyperlink" Target="http://www.3gpp.org/ftp/tsg_ran/WG4_Radio/TSGR4_98bis_e/Docs/R4-2107129.zip"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comments" Target="../comments/commen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EBDBF9-3F0D-4EF2-98E8-98D09AB903BF}"/>
              </a:ext>
            </a:extLst>
          </p:cNvPr>
          <p:cNvSpPr>
            <a:spLocks noGrp="1"/>
          </p:cNvSpPr>
          <p:nvPr>
            <p:ph type="ctrTitle"/>
          </p:nvPr>
        </p:nvSpPr>
        <p:spPr>
          <a:xfrm>
            <a:off x="525780" y="1605307"/>
            <a:ext cx="10904220" cy="2387600"/>
          </a:xfrm>
        </p:spPr>
        <p:txBody>
          <a:bodyPr>
            <a:normAutofit fontScale="90000"/>
          </a:bodyPr>
          <a:lstStyle/>
          <a:p>
            <a:r>
              <a:rPr lang="en-US" altLang="ja-JP" dirty="0"/>
              <a:t>WF on agreements and remaining issues with FR2 test method enhancements</a:t>
            </a:r>
            <a:endParaRPr kumimoji="1" lang="ja-JP" altLang="en-US" dirty="0">
              <a:latin typeface="Calibri" panose="020F0502020204030204" pitchFamily="34" charset="0"/>
              <a:cs typeface="Calibri" panose="020F0502020204030204" pitchFamily="34" charset="0"/>
            </a:endParaRPr>
          </a:p>
        </p:txBody>
      </p:sp>
      <p:sp>
        <p:nvSpPr>
          <p:cNvPr id="3" name="字幕 2">
            <a:extLst>
              <a:ext uri="{FF2B5EF4-FFF2-40B4-BE49-F238E27FC236}">
                <a16:creationId xmlns:a16="http://schemas.microsoft.com/office/drawing/2014/main" id="{BE3FE237-F2E7-4AE6-8091-BE383EA363E4}"/>
              </a:ext>
            </a:extLst>
          </p:cNvPr>
          <p:cNvSpPr>
            <a:spLocks noGrp="1"/>
          </p:cNvSpPr>
          <p:nvPr>
            <p:ph type="subTitle" idx="1"/>
          </p:nvPr>
        </p:nvSpPr>
        <p:spPr>
          <a:xfrm>
            <a:off x="1524000" y="4340702"/>
            <a:ext cx="9144000" cy="917098"/>
          </a:xfrm>
        </p:spPr>
        <p:txBody>
          <a:bodyPr anchor="ctr">
            <a:normAutofit/>
          </a:bodyPr>
          <a:lstStyle/>
          <a:p>
            <a:r>
              <a:rPr kumimoji="1" lang="en-US" altLang="zh-TW" sz="3200" dirty="0">
                <a:latin typeface="Calibri" panose="020F0502020204030204" pitchFamily="34" charset="0"/>
                <a:cs typeface="Calibri" panose="020F0502020204030204" pitchFamily="34" charset="0"/>
              </a:rPr>
              <a:t>Apple</a:t>
            </a:r>
            <a:endParaRPr kumimoji="1" lang="ja-JP" altLang="en-US" sz="32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FDFD2372-F3D5-4A79-80CE-2B028376EA52}"/>
              </a:ext>
            </a:extLst>
          </p:cNvPr>
          <p:cNvSpPr txBox="1"/>
          <p:nvPr/>
        </p:nvSpPr>
        <p:spPr>
          <a:xfrm>
            <a:off x="111139" y="149516"/>
            <a:ext cx="6407464" cy="1107996"/>
          </a:xfrm>
          <a:prstGeom prst="rect">
            <a:avLst/>
          </a:prstGeom>
          <a:noFill/>
        </p:spPr>
        <p:txBody>
          <a:bodyPr wrap="square" rtlCol="0">
            <a:spAutoFit/>
          </a:bodyPr>
          <a:lstStyle/>
          <a:p>
            <a:pPr>
              <a:spcAft>
                <a:spcPts val="600"/>
              </a:spcAft>
            </a:pPr>
            <a:r>
              <a:rPr lang="en-US" b="1" dirty="0">
                <a:latin typeface="Calibri" panose="020F0502020204030204" pitchFamily="34" charset="0"/>
                <a:cs typeface="Calibri" panose="020F0502020204030204" pitchFamily="34" charset="0"/>
              </a:rPr>
              <a:t>3GPP TSG-RAN WG4 Meeting #98-bis-e</a:t>
            </a:r>
          </a:p>
          <a:p>
            <a:pPr>
              <a:spcAft>
                <a:spcPts val="600"/>
              </a:spcAft>
            </a:pPr>
            <a:r>
              <a:rPr lang="en-US" b="1" dirty="0">
                <a:latin typeface="Calibri" panose="020F0502020204030204" pitchFamily="34" charset="0"/>
                <a:cs typeface="Calibri" panose="020F0502020204030204" pitchFamily="34" charset="0"/>
              </a:rPr>
              <a:t>Electronic Meeting, April 12th – 20th, 2021</a:t>
            </a:r>
          </a:p>
          <a:p>
            <a:pPr>
              <a:spcAft>
                <a:spcPts val="600"/>
              </a:spcAft>
            </a:pPr>
            <a:r>
              <a:rPr lang="en-US" altLang="zh-TW" b="1" dirty="0">
                <a:latin typeface="Calibri" panose="020F0502020204030204" pitchFamily="34" charset="0"/>
                <a:cs typeface="Calibri" panose="020F0502020204030204" pitchFamily="34" charset="0"/>
              </a:rPr>
              <a:t>Agenda Item: </a:t>
            </a:r>
            <a:r>
              <a:rPr lang="en-US" b="1" dirty="0">
                <a:latin typeface="Calibri" panose="020F0502020204030204" pitchFamily="34" charset="0"/>
                <a:cs typeface="Calibri" panose="020F0502020204030204" pitchFamily="34" charset="0"/>
              </a:rPr>
              <a:t>9.1.1</a:t>
            </a:r>
          </a:p>
        </p:txBody>
      </p:sp>
      <p:sp>
        <p:nvSpPr>
          <p:cNvPr id="7" name="TextBox 3">
            <a:extLst>
              <a:ext uri="{FF2B5EF4-FFF2-40B4-BE49-F238E27FC236}">
                <a16:creationId xmlns:a16="http://schemas.microsoft.com/office/drawing/2014/main" id="{337387D3-A9C4-44CC-9049-38D5934BE842}"/>
              </a:ext>
            </a:extLst>
          </p:cNvPr>
          <p:cNvSpPr txBox="1"/>
          <p:nvPr/>
        </p:nvSpPr>
        <p:spPr>
          <a:xfrm>
            <a:off x="9577969" y="149516"/>
            <a:ext cx="2483556" cy="369332"/>
          </a:xfrm>
          <a:prstGeom prst="rect">
            <a:avLst/>
          </a:prstGeom>
          <a:noFill/>
        </p:spPr>
        <p:txBody>
          <a:bodyPr wrap="square" rtlCol="0">
            <a:spAutoFit/>
          </a:bodyPr>
          <a:lstStyle/>
          <a:p>
            <a:pPr algn="r"/>
            <a:r>
              <a:rPr lang="en-GB" altLang="zh-CN" b="1" dirty="0">
                <a:latin typeface="Calibri" panose="020F0502020204030204" pitchFamily="34" charset="0"/>
                <a:cs typeface="Calibri" panose="020F0502020204030204" pitchFamily="34" charset="0"/>
              </a:rPr>
              <a:t>R4-2106127</a:t>
            </a:r>
            <a:endParaRPr lang="en-US" b="1" dirty="0">
              <a:latin typeface="Calibri" panose="020F0502020204030204" pitchFamily="34" charset="0"/>
              <a:cs typeface="Calibri" panose="020F0502020204030204" pitchFamily="34" charset="0"/>
            </a:endParaRPr>
          </a:p>
        </p:txBody>
      </p:sp>
      <p:sp>
        <p:nvSpPr>
          <p:cNvPr id="8" name="RS_Classification_Standard">
            <a:extLst>
              <a:ext uri="{FF2B5EF4-FFF2-40B4-BE49-F238E27FC236}">
                <a16:creationId xmlns:a16="http://schemas.microsoft.com/office/drawing/2014/main" id="{6694CF2F-6A85-4ECD-9B67-1246ED82B771}"/>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3713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4) ETC</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4-1-2</a:t>
            </a:r>
          </a:p>
          <a:p>
            <a:r>
              <a:rPr lang="en-US" altLang="ja-JP" dirty="0"/>
              <a:t>Tentative agreement</a:t>
            </a:r>
          </a:p>
          <a:p>
            <a:pPr lvl="1"/>
            <a:r>
              <a:rPr lang="en-US" altLang="ja-JP" dirty="0"/>
              <a:t>Given that ETC MU assessment (23.45GHz - 40.8GHz) of EIRP and EIS has been finalized in RAN5, the additional 0.28dB MU induced by ETC system can be considered as an example conclusion added to TR38.884.</a:t>
            </a:r>
          </a:p>
          <a:p>
            <a:pPr lvl="1"/>
            <a:r>
              <a:rPr lang="en-US" altLang="ja-JP" strike="sngStrike" dirty="0"/>
              <a:t>Given the MU assessment in RAN5 is only up to 40.8GHz, it is still valuable to perform the preliminary MU assessment of ETC to 49GHz in this SI, to cover the new n262 band, and conclude the ETC feasibility of this band.</a:t>
            </a:r>
          </a:p>
          <a:p>
            <a:pPr lvl="1"/>
            <a:r>
              <a:rPr lang="en-US" altLang="ja-JP" dirty="0"/>
              <a:t>UE vendors to provide feedback whether +/-4 degrees of temperature tolerance (compared to +/-2 for FR1) introduces additional MU</a:t>
            </a:r>
            <a:r>
              <a:rPr lang="en-US" altLang="ja-JP" dirty="0">
                <a:solidFill>
                  <a:srgbClr val="FF0000"/>
                </a:solidFill>
              </a:rPr>
              <a:t>, TT or core requirement relaxation</a:t>
            </a:r>
          </a:p>
          <a:p>
            <a:pPr lvl="1"/>
            <a:r>
              <a:rPr lang="en-US" altLang="ja-JP" strike="sngStrike" dirty="0"/>
              <a:t>FFS whether max difference of path loss between the NTC and ETC environment should be taken into account in the ETC MU</a:t>
            </a:r>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27702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5) Enhancements to reduce test time</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92500" lnSpcReduction="10000"/>
          </a:bodyPr>
          <a:lstStyle/>
          <a:p>
            <a:r>
              <a:rPr lang="en-US" altLang="ja-JP" dirty="0"/>
              <a:t>NOTE: outcome of Issues 5-1-1, 5-1-2, 5-1-3, and 5-1-4</a:t>
            </a:r>
          </a:p>
          <a:p>
            <a:r>
              <a:rPr lang="en-US" altLang="ja-JP" dirty="0"/>
              <a:t>Tentative agreement</a:t>
            </a:r>
          </a:p>
          <a:p>
            <a:pPr lvl="1"/>
            <a:r>
              <a:rPr lang="en-US" altLang="ja-JP" dirty="0"/>
              <a:t>New measurement grid (1-MG)</a:t>
            </a:r>
          </a:p>
          <a:p>
            <a:pPr lvl="2"/>
            <a:r>
              <a:rPr lang="en-US" altLang="ja-JP" dirty="0"/>
              <a:t>Simulation assumptions to derive MU contribution of the 4x2 measurement grid need to be further aligned based on the following assumption:  reuse the antenna array location defined in TR38.810 for Rel-15 spherical coverage measurement grid to keep the simulation parameters consistency (front and back, in the </a:t>
            </a:r>
            <a:r>
              <a:rPr lang="en-US" altLang="ja-JP" dirty="0" err="1"/>
              <a:t>centre</a:t>
            </a:r>
            <a:r>
              <a:rPr lang="en-US" altLang="ja-JP" dirty="0"/>
              <a:t>)</a:t>
            </a:r>
          </a:p>
          <a:p>
            <a:pPr lvl="1"/>
            <a:r>
              <a:rPr lang="en-US" altLang="ja-JP" dirty="0"/>
              <a:t>RSRP(B) based RX beam peak search (2-RSRP)</a:t>
            </a:r>
          </a:p>
          <a:p>
            <a:pPr lvl="2"/>
            <a:r>
              <a:rPr lang="en-US" altLang="ja-JP" dirty="0"/>
              <a:t>RAN4 should confirm that RSRP is available to find the beam peak direction</a:t>
            </a:r>
          </a:p>
          <a:p>
            <a:pPr lvl="2"/>
            <a:r>
              <a:rPr lang="en-US" altLang="ja-JP" dirty="0"/>
              <a:t>Whether the test procedure of Rx beam peak search based on RSRPB for demodulation and CSI testing can be applicable is FFS</a:t>
            </a:r>
          </a:p>
          <a:p>
            <a:pPr lvl="1"/>
            <a:r>
              <a:rPr lang="en-US" altLang="ja-JP" dirty="0">
                <a:highlight>
                  <a:srgbClr val="FFFF00"/>
                </a:highlight>
              </a:rPr>
              <a:t> </a:t>
            </a:r>
            <a:r>
              <a:rPr lang="en-US" altLang="ja-JP" strike="sngStrike" dirty="0">
                <a:highlight>
                  <a:srgbClr val="FFFF00"/>
                </a:highlight>
              </a:rPr>
              <a:t>3-</a:t>
            </a:r>
            <a:r>
              <a:rPr lang="en-US" altLang="ja-JP" dirty="0"/>
              <a:t>Single </a:t>
            </a:r>
            <a:r>
              <a:rPr lang="en-US" altLang="ja-JP" dirty="0" err="1"/>
              <a:t>Pol</a:t>
            </a:r>
            <a:r>
              <a:rPr lang="en-US" altLang="ja-JP" baseline="-25000" dirty="0" err="1"/>
              <a:t>link</a:t>
            </a:r>
            <a:endParaRPr lang="en-US" altLang="ja-JP" baseline="-25000" dirty="0"/>
          </a:p>
          <a:p>
            <a:pPr lvl="2"/>
            <a:r>
              <a:rPr lang="en-US" altLang="ja-JP" dirty="0"/>
              <a:t>For EIRP test </a:t>
            </a:r>
            <a:r>
              <a:rPr lang="en-US" altLang="ja-JP" strike="sngStrike" dirty="0">
                <a:highlight>
                  <a:srgbClr val="FFFF00"/>
                </a:highlight>
              </a:rPr>
              <a:t>of UL MIMO and Tx diversity</a:t>
            </a:r>
            <a:r>
              <a:rPr lang="en-US" altLang="ja-JP" dirty="0"/>
              <a:t>, </a:t>
            </a:r>
            <a:r>
              <a:rPr lang="en-US" altLang="ja-JP" strike="sngStrike" dirty="0">
                <a:solidFill>
                  <a:srgbClr val="7030A0"/>
                </a:solidFill>
              </a:rPr>
              <a:t>by default</a:t>
            </a:r>
            <a:r>
              <a:rPr lang="en-US" altLang="ja-JP" dirty="0"/>
              <a:t> </a:t>
            </a:r>
            <a:r>
              <a:rPr lang="en-US" altLang="ja-JP" dirty="0">
                <a:solidFill>
                  <a:srgbClr val="7030A0"/>
                </a:solidFill>
              </a:rPr>
              <a:t>whether</a:t>
            </a:r>
            <a:r>
              <a:rPr lang="en-US" altLang="ja-JP" dirty="0"/>
              <a:t> single </a:t>
            </a:r>
            <a:r>
              <a:rPr lang="en-US" altLang="ja-JP" dirty="0" err="1"/>
              <a:t>Pol</a:t>
            </a:r>
            <a:r>
              <a:rPr lang="en-US" altLang="ja-JP" baseline="-25000" dirty="0" err="1"/>
              <a:t>link</a:t>
            </a:r>
            <a:r>
              <a:rPr lang="en-US" altLang="ja-JP" dirty="0"/>
              <a:t> </a:t>
            </a:r>
            <a:r>
              <a:rPr lang="en-US" altLang="ja-JP" strike="sngStrike" dirty="0">
                <a:solidFill>
                  <a:srgbClr val="7030A0"/>
                </a:solidFill>
              </a:rPr>
              <a:t>can be</a:t>
            </a:r>
            <a:r>
              <a:rPr lang="en-US" altLang="ja-JP" dirty="0"/>
              <a:t> </a:t>
            </a:r>
            <a:r>
              <a:rPr lang="en-US" altLang="ja-JP" dirty="0">
                <a:solidFill>
                  <a:srgbClr val="7030A0"/>
                </a:solidFill>
              </a:rPr>
              <a:t>is</a:t>
            </a:r>
            <a:r>
              <a:rPr lang="en-US" altLang="ja-JP" dirty="0"/>
              <a:t> randomly selected </a:t>
            </a:r>
            <a:r>
              <a:rPr lang="en-US" altLang="ja-JP" dirty="0">
                <a:solidFill>
                  <a:srgbClr val="7030A0"/>
                </a:solidFill>
              </a:rPr>
              <a:t>(</a:t>
            </a:r>
            <a:r>
              <a:rPr lang="en-US" altLang="ja-JP" dirty="0"/>
              <a:t>from either theta </a:t>
            </a:r>
            <a:r>
              <a:rPr lang="en-US" altLang="ja-JP" dirty="0" err="1"/>
              <a:t>Pol</a:t>
            </a:r>
            <a:r>
              <a:rPr lang="en-US" altLang="ja-JP" baseline="-25000" dirty="0" err="1"/>
              <a:t>link</a:t>
            </a:r>
            <a:r>
              <a:rPr lang="en-US" altLang="ja-JP" dirty="0"/>
              <a:t> or phi </a:t>
            </a:r>
            <a:r>
              <a:rPr lang="en-US" altLang="ja-JP" dirty="0" err="1"/>
              <a:t>Pol</a:t>
            </a:r>
            <a:r>
              <a:rPr lang="en-US" altLang="ja-JP" baseline="-25000" dirty="0" err="1"/>
              <a:t>link</a:t>
            </a:r>
            <a:r>
              <a:rPr lang="en-US" altLang="ja-JP" dirty="0">
                <a:solidFill>
                  <a:srgbClr val="7030A0"/>
                </a:solidFill>
              </a:rPr>
              <a:t>)</a:t>
            </a:r>
            <a:r>
              <a:rPr lang="en-US" altLang="ja-JP" dirty="0"/>
              <a:t> </a:t>
            </a:r>
            <a:r>
              <a:rPr lang="en-US" altLang="ja-JP" dirty="0">
                <a:solidFill>
                  <a:srgbClr val="7030A0"/>
                </a:solidFill>
              </a:rPr>
              <a:t>or test under 2 link directions , depends on UE declaration</a:t>
            </a:r>
          </a:p>
          <a:p>
            <a:pPr lvl="1"/>
            <a:r>
              <a:rPr lang="en-US" altLang="ja-JP" dirty="0">
                <a:solidFill>
                  <a:srgbClr val="FF0000"/>
                </a:solidFill>
              </a:rPr>
              <a:t>Agree that </a:t>
            </a:r>
            <a:r>
              <a:rPr lang="en-US" altLang="ja-JP" strike="sngStrike" dirty="0">
                <a:solidFill>
                  <a:srgbClr val="FF0000"/>
                </a:solidFill>
              </a:rPr>
              <a:t>FFS whether </a:t>
            </a:r>
            <a:r>
              <a:rPr lang="en-US" altLang="ja-JP" dirty="0"/>
              <a:t>the Fast Spherical Coverage Method can be introduced</a:t>
            </a:r>
          </a:p>
          <a:p>
            <a:pPr lvl="2"/>
            <a:r>
              <a:rPr lang="en-US" altLang="ja-JP" dirty="0"/>
              <a:t>Keep the maximum elevation </a:t>
            </a:r>
            <a:r>
              <a:rPr lang="en-US" altLang="ja-JP" strike="sngStrike" dirty="0">
                <a:solidFill>
                  <a:srgbClr val="FF0000"/>
                </a:solidFill>
              </a:rPr>
              <a:t>between [112.5º]</a:t>
            </a:r>
            <a:r>
              <a:rPr lang="en-US" altLang="ja-JP" dirty="0">
                <a:solidFill>
                  <a:srgbClr val="FF0000"/>
                </a:solidFill>
              </a:rPr>
              <a:t> of 90</a:t>
            </a:r>
            <a:r>
              <a:rPr lang="en-US" altLang="ja-JP" baseline="30000" dirty="0">
                <a:solidFill>
                  <a:srgbClr val="FF0000"/>
                </a:solidFill>
              </a:rPr>
              <a:t>o</a:t>
            </a:r>
            <a:r>
              <a:rPr lang="en-US" altLang="ja-JP" dirty="0">
                <a:solidFill>
                  <a:srgbClr val="FF0000"/>
                </a:solidFill>
              </a:rPr>
              <a:t> for DUT Orientation 1</a:t>
            </a:r>
            <a:r>
              <a:rPr lang="en-US" altLang="ja-JP" strike="sngStrike" dirty="0">
                <a:solidFill>
                  <a:srgbClr val="FF0000"/>
                </a:solidFill>
              </a:rPr>
              <a:t>and further discuss next meeting</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117418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6) Band-dependent parameters for the demodulation 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6-1-1</a:t>
            </a:r>
          </a:p>
          <a:p>
            <a:r>
              <a:rPr lang="en-US" altLang="ja-JP" dirty="0"/>
              <a:t>Tentative agreement</a:t>
            </a:r>
          </a:p>
          <a:p>
            <a:pPr lvl="1"/>
            <a:r>
              <a:rPr lang="en-US" altLang="ja-JP" dirty="0"/>
              <a:t>Take the proposed calculations as a preliminary assessment and share with RAN5 for their comment</a:t>
            </a:r>
          </a:p>
          <a:p>
            <a:pPr lvl="1"/>
            <a:r>
              <a:rPr lang="en-US" altLang="ja-JP" dirty="0"/>
              <a:t>Ask RAN5 to share any updates related to FR2b, so that these can be applied to the SNR calculations for n262</a:t>
            </a:r>
          </a:p>
          <a:p>
            <a:pPr lvl="1"/>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69305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55658"/>
            <a:ext cx="10515600" cy="662782"/>
          </a:xfrm>
        </p:spPr>
        <p:txBody>
          <a:bodyPr anchor="t">
            <a:normAutofit fontScale="90000"/>
          </a:bodyPr>
          <a:lstStyle/>
          <a:p>
            <a:r>
              <a:rPr lang="en-US" dirty="0"/>
              <a:t>References</a:t>
            </a:r>
            <a:endParaRPr kumimoji="1" lang="ja-JP" altLang="en-US" dirty="0"/>
          </a:p>
        </p:txBody>
      </p:sp>
      <p:sp>
        <p:nvSpPr>
          <p:cNvPr id="4" name="RS_Classification_Standard">
            <a:extLst>
              <a:ext uri="{FF2B5EF4-FFF2-40B4-BE49-F238E27FC236}">
                <a16:creationId xmlns:a16="http://schemas.microsoft.com/office/drawing/2014/main" id="{4781C94D-E9BA-4AEC-A9AB-D603D6071264}"/>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graphicFrame>
        <p:nvGraphicFramePr>
          <p:cNvPr id="5" name="Table 4">
            <a:extLst>
              <a:ext uri="{FF2B5EF4-FFF2-40B4-BE49-F238E27FC236}">
                <a16:creationId xmlns:a16="http://schemas.microsoft.com/office/drawing/2014/main" id="{ECF44785-E160-4844-B516-B503CFE467D3}"/>
              </a:ext>
            </a:extLst>
          </p:cNvPr>
          <p:cNvGraphicFramePr>
            <a:graphicFrameLocks noGrp="1"/>
          </p:cNvGraphicFramePr>
          <p:nvPr>
            <p:extLst>
              <p:ext uri="{D42A27DB-BD31-4B8C-83A1-F6EECF244321}">
                <p14:modId xmlns:p14="http://schemas.microsoft.com/office/powerpoint/2010/main" val="2269826356"/>
              </p:ext>
            </p:extLst>
          </p:nvPr>
        </p:nvGraphicFramePr>
        <p:xfrm>
          <a:off x="173682" y="718439"/>
          <a:ext cx="11844636" cy="5865749"/>
        </p:xfrm>
        <a:graphic>
          <a:graphicData uri="http://schemas.openxmlformats.org/drawingml/2006/table">
            <a:tbl>
              <a:tblPr firstRow="1" firstCol="1" bandRow="1">
                <a:tableStyleId>{5940675A-B579-460E-94D1-54222C63F5DA}</a:tableStyleId>
              </a:tblPr>
              <a:tblGrid>
                <a:gridCol w="510222">
                  <a:extLst>
                    <a:ext uri="{9D8B030D-6E8A-4147-A177-3AD203B41FA5}">
                      <a16:colId xmlns:a16="http://schemas.microsoft.com/office/drawing/2014/main" val="1501110197"/>
                    </a:ext>
                  </a:extLst>
                </a:gridCol>
                <a:gridCol w="1161098">
                  <a:extLst>
                    <a:ext uri="{9D8B030D-6E8A-4147-A177-3AD203B41FA5}">
                      <a16:colId xmlns:a16="http://schemas.microsoft.com/office/drawing/2014/main" val="3047177778"/>
                    </a:ext>
                  </a:extLst>
                </a:gridCol>
                <a:gridCol w="2628837">
                  <a:extLst>
                    <a:ext uri="{9D8B030D-6E8A-4147-A177-3AD203B41FA5}">
                      <a16:colId xmlns:a16="http://schemas.microsoft.com/office/drawing/2014/main" val="1949810582"/>
                    </a:ext>
                  </a:extLst>
                </a:gridCol>
                <a:gridCol w="7544479">
                  <a:extLst>
                    <a:ext uri="{9D8B030D-6E8A-4147-A177-3AD203B41FA5}">
                      <a16:colId xmlns:a16="http://schemas.microsoft.com/office/drawing/2014/main" val="3639378383"/>
                    </a:ext>
                  </a:extLst>
                </a:gridCol>
              </a:tblGrid>
              <a:tr h="82403">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Ref</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T-doc</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Company</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Title</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85543645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R4-2104523</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vivo</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MU Annex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58324885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rPr>
                        <a:t>R4-2104897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Rapporteur input to TR38.884</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06108012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[3]</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5"/>
                        </a:rPr>
                        <a:t>R4-2104898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TR38.884 work split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770183291"/>
                  </a:ext>
                </a:extLst>
              </a:tr>
              <a:tr h="0">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[4]</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6"/>
                        </a:rPr>
                        <a:t>R4-2104522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Discussions on test procedure of FR2 enhanced test 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72502509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[5]</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7"/>
                        </a:rPr>
                        <a:t>R4-2104684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black box test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86762763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[6]</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8"/>
                        </a:rPr>
                        <a:t>R4-2106695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MVG Industries, Sony</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DNF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86675075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[7]</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9"/>
                        </a:rPr>
                        <a:t>R4-2107130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CFFNF and CFFDNF test methodologies for high DL power and low UL power test cases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48310709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[8]</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0"/>
                        </a:rPr>
                        <a:t>R4-2107187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Analysis of NF based solutions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39871964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1"/>
                        </a:rPr>
                        <a:t>R4-2104489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Qualcomm Incorporated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Transmit signal quality measurements by TE with dual pol Rx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64278290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2"/>
                        </a:rPr>
                        <a:t>R4-2104558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MediaTek Inc.</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TPMI, 2-port CSI-RS, and EVM issues about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68434165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3"/>
                        </a:rPr>
                        <a:t>R4-2104569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test with TPMI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90401893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4"/>
                        </a:rPr>
                        <a:t>R4-2104701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Sony, Ericsson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Views on solutions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18155967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5"/>
                        </a:rPr>
                        <a:t>R4-2105043</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TPMI configuration in EIRP measurement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51731558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6"/>
                        </a:rPr>
                        <a:t>R4-2106570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OPPO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Solution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47849962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7"/>
                        </a:rPr>
                        <a:t>R4-2107111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FR2 UL EVM measurements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61890520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8"/>
                        </a:rPr>
                        <a:t>R4-2104958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 38.884 on Inter-band DL CA in FR2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39179676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[17]</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9"/>
                        </a:rPr>
                        <a:t>R4-2104521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ETC system</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67439224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[18]</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0"/>
                        </a:rPr>
                        <a:t>R4-2104570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ETC MUs and a testability</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5026430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1"/>
                        </a:rPr>
                        <a:t>R4-2107128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extreme temperature condition testing</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10784138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2"/>
                        </a:rPr>
                        <a:t>R4-2104518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on antenna assumption and measurement grids for FR2 PC3 UE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41966591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3"/>
                        </a:rPr>
                        <a:t>R4-2104519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and TP to TR38.884 on FR2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02841508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4"/>
                        </a:rPr>
                        <a:t>R4-2105001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LG Electronics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test time reduction for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42038001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5"/>
                        </a:rPr>
                        <a:t>R4-2105044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prioritized methods for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9847168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6"/>
                        </a:rPr>
                        <a:t>R4-2107110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Fast Spherical Coverage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26041158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7"/>
                        </a:rPr>
                        <a:t>R4-2107129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 UK Ltd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to RAN5 on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59981845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8"/>
                        </a:rPr>
                        <a:t>R4-2107296</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enhance test method to reduce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73156467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[27]</a:t>
                      </a: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9"/>
                        </a:rPr>
                        <a:t>R4-2104896</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permitted test methods for demodulation in band n262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00565425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[28]</a:t>
                      </a:r>
                    </a:p>
                  </a:txBody>
                  <a:tcPr marL="68580" marR="68580" marT="0" marB="0"/>
                </a:tc>
                <a:tc>
                  <a:txBody>
                    <a:bodyPr/>
                    <a:lstStyle/>
                    <a:p>
                      <a:pPr marL="0" marR="0">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R4-2105998</a:t>
                      </a: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Moderator (Apple)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Email discussion summary for [98-bis-e][327] FR2_enhTestMethods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654923122"/>
                  </a:ext>
                </a:extLst>
              </a:tr>
            </a:tbl>
          </a:graphicData>
        </a:graphic>
      </p:graphicFrame>
    </p:spTree>
    <p:custDataLst>
      <p:tags r:id="rId1"/>
    </p:custDataLst>
    <p:extLst>
      <p:ext uri="{BB962C8B-B14F-4D97-AF65-F5344CB8AC3E}">
        <p14:creationId xmlns:p14="http://schemas.microsoft.com/office/powerpoint/2010/main" val="1631543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(1)</a:t>
            </a:r>
            <a:endParaRPr kumimoji="1" lang="ja-JP" altLang="en-US"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1301221"/>
            <a:ext cx="10515600" cy="5201179"/>
          </a:xfrm>
        </p:spPr>
        <p:txBody>
          <a:bodyPr>
            <a:normAutofit/>
          </a:bodyPr>
          <a:lstStyle/>
          <a:p>
            <a:r>
              <a:rPr lang="en-US" altLang="ja-JP" dirty="0"/>
              <a:t>The following issues related to FR2 test method enhancements were identified in the email discussion [28]:</a:t>
            </a:r>
          </a:p>
          <a:p>
            <a:pPr lvl="1"/>
            <a:r>
              <a:rPr lang="en-US" altLang="ja-JP" dirty="0"/>
              <a:t>Issue 1-1-1: Determining the unknown antenna location in CFFNF setup</a:t>
            </a:r>
          </a:p>
          <a:p>
            <a:pPr lvl="1"/>
            <a:r>
              <a:rPr lang="en-US" altLang="ja-JP" dirty="0"/>
              <a:t>Issue 1-1-2: CFFNF test procedure and rationale</a:t>
            </a:r>
          </a:p>
          <a:p>
            <a:pPr lvl="1"/>
            <a:r>
              <a:rPr lang="en-US" altLang="ja-JP" dirty="0"/>
              <a:t>Issue 1-1-3: CFFNF MU elements</a:t>
            </a:r>
          </a:p>
          <a:p>
            <a:pPr lvl="1"/>
            <a:r>
              <a:rPr lang="en-US" altLang="ja-JP" dirty="0"/>
              <a:t>Issue 1-1-4: Preliminary assessment of CFFNF MU</a:t>
            </a:r>
          </a:p>
          <a:p>
            <a:pPr lvl="1"/>
            <a:r>
              <a:rPr lang="en-US" altLang="ja-JP" dirty="0"/>
              <a:t>Issue 1-2-1: CFFDNF MU elements</a:t>
            </a:r>
          </a:p>
          <a:p>
            <a:pPr lvl="1"/>
            <a:r>
              <a:rPr lang="en-US" altLang="ja-JP" dirty="0"/>
              <a:t>Issue 1-2-2: Preliminary assessment of CFFDNF MU (EIRP/EIS test cases)</a:t>
            </a:r>
          </a:p>
          <a:p>
            <a:pPr lvl="1"/>
            <a:r>
              <a:rPr lang="en-US" altLang="ja-JP" dirty="0"/>
              <a:t>Issue 1-2-3: Preliminary assessment of CFFDNF MU (TRP test cases)</a:t>
            </a:r>
          </a:p>
          <a:p>
            <a:pPr lvl="1"/>
            <a:r>
              <a:rPr lang="en-US" altLang="ja-JP" dirty="0"/>
              <a:t>Issue 1-3-1: Applicability of the DNF setup</a:t>
            </a:r>
          </a:p>
          <a:p>
            <a:pPr lvl="1"/>
            <a:r>
              <a:rPr lang="en-US" altLang="ja-JP" dirty="0"/>
              <a:t>Issue 1-4-1: Clear summary of applicable enhancements</a:t>
            </a:r>
          </a:p>
          <a:p>
            <a:pPr lvl="1"/>
            <a:endParaRPr lang="en-US" altLang="ja-JP" dirty="0"/>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61183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(2)</a:t>
            </a:r>
            <a:endParaRPr kumimoji="1" lang="ja-JP" altLang="en-US"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1301221"/>
            <a:ext cx="10515600" cy="5201179"/>
          </a:xfrm>
        </p:spPr>
        <p:txBody>
          <a:bodyPr>
            <a:normAutofit lnSpcReduction="10000"/>
          </a:bodyPr>
          <a:lstStyle/>
          <a:p>
            <a:r>
              <a:rPr lang="en-US" altLang="ja-JP" dirty="0"/>
              <a:t>List of issues continued from last slide:</a:t>
            </a:r>
          </a:p>
          <a:p>
            <a:pPr lvl="1"/>
            <a:r>
              <a:rPr lang="en-US" altLang="ja-JP" dirty="0"/>
              <a:t>Issue 2-1-1: TPMI method</a:t>
            </a:r>
          </a:p>
          <a:p>
            <a:pPr lvl="1"/>
            <a:r>
              <a:rPr lang="en-US" altLang="ja-JP" dirty="0"/>
              <a:t>Issue 2-1-2: 2-port CSI-RS</a:t>
            </a:r>
          </a:p>
          <a:p>
            <a:pPr lvl="1"/>
            <a:r>
              <a:rPr lang="en-US" altLang="ja-JP" dirty="0"/>
              <a:t>Issue 2-1-3: Other methods</a:t>
            </a:r>
          </a:p>
          <a:p>
            <a:pPr lvl="1"/>
            <a:r>
              <a:rPr lang="en-US" altLang="ja-JP" dirty="0"/>
              <a:t>Issue 2-2-1: EVM measurement setup (2L MIMO)</a:t>
            </a:r>
          </a:p>
          <a:p>
            <a:pPr lvl="1"/>
            <a:r>
              <a:rPr lang="en-US" altLang="ja-JP" dirty="0"/>
              <a:t>Issue 2-2-2: EVM measurement setup (1L MIMO)</a:t>
            </a:r>
          </a:p>
          <a:p>
            <a:pPr lvl="1"/>
            <a:r>
              <a:rPr lang="en-US" altLang="ja-JP" dirty="0"/>
              <a:t>Issue 2-2-3: EVM measurement parameters</a:t>
            </a:r>
          </a:p>
          <a:p>
            <a:pPr lvl="1"/>
            <a:r>
              <a:rPr lang="en-US" altLang="ja-JP" dirty="0"/>
              <a:t>Issue 4-1-1: Applicability of ETC</a:t>
            </a:r>
          </a:p>
          <a:p>
            <a:pPr lvl="1"/>
            <a:r>
              <a:rPr lang="en-US" altLang="ja-JP" dirty="0"/>
              <a:t>Issue 4-1-2: ETC MU</a:t>
            </a:r>
          </a:p>
          <a:p>
            <a:pPr lvl="1"/>
            <a:r>
              <a:rPr lang="en-US" altLang="ja-JP" dirty="0"/>
              <a:t>Issue 5-1-1: New measurement grid (1-MG)</a:t>
            </a:r>
          </a:p>
          <a:p>
            <a:pPr lvl="1"/>
            <a:r>
              <a:rPr lang="en-US" altLang="ja-JP" dirty="0"/>
              <a:t>Issue 5-1-2: RSRP(B) based RX beam peak search (2-RSRP)</a:t>
            </a:r>
          </a:p>
          <a:p>
            <a:pPr lvl="1"/>
            <a:r>
              <a:rPr lang="en-US" altLang="ja-JP" dirty="0"/>
              <a:t>Issue 5-1-3: 3-Single </a:t>
            </a:r>
            <a:r>
              <a:rPr lang="en-US" altLang="ja-JP" dirty="0" err="1"/>
              <a:t>Pol</a:t>
            </a:r>
            <a:r>
              <a:rPr lang="en-US" altLang="ja-JP" baseline="-25000" dirty="0" err="1"/>
              <a:t>link</a:t>
            </a:r>
            <a:endParaRPr lang="en-US" altLang="ja-JP" baseline="-25000" dirty="0"/>
          </a:p>
          <a:p>
            <a:pPr lvl="1"/>
            <a:r>
              <a:rPr lang="en-US" altLang="ja-JP" dirty="0"/>
              <a:t>Issue 5-1-4: Fast Spherical Coverage Method</a:t>
            </a:r>
          </a:p>
          <a:p>
            <a:pPr lvl="1"/>
            <a:r>
              <a:rPr lang="en-US" altLang="ja-JP" dirty="0"/>
              <a:t>Issue 6-1-1: Band-dependent parameters for the demodulation setup</a:t>
            </a:r>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064167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Antenna location and rationale of the CFFNF setup</a:t>
            </a:r>
            <a:endParaRPr kumimoji="1" lang="ja-JP" altLang="en-US" sz="36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92500" lnSpcReduction="20000"/>
          </a:bodyPr>
          <a:lstStyle/>
          <a:p>
            <a:r>
              <a:rPr lang="en-US" altLang="ja-JP" dirty="0"/>
              <a:t>NOTE: outcome of Issues 1-1-1 and 1-1-2</a:t>
            </a:r>
          </a:p>
          <a:p>
            <a:r>
              <a:rPr lang="en-US" altLang="ja-JP" dirty="0"/>
              <a:t>Tentative agreement</a:t>
            </a:r>
          </a:p>
          <a:p>
            <a:pPr lvl="1"/>
            <a:r>
              <a:rPr lang="en-US" altLang="ja-JP" dirty="0"/>
              <a:t>Antenna location for the </a:t>
            </a:r>
            <a:r>
              <a:rPr lang="en-US" altLang="ja-JP" dirty="0" err="1"/>
              <a:t>black&amp;white</a:t>
            </a:r>
            <a:r>
              <a:rPr lang="en-US" altLang="ja-JP" dirty="0"/>
              <a:t> box approach can be based on manufacturer declaration as a baseline</a:t>
            </a:r>
          </a:p>
          <a:p>
            <a:pPr lvl="2"/>
            <a:r>
              <a:rPr lang="en-US" altLang="ja-JP" dirty="0"/>
              <a:t>To be captured in the TR as part of the detailed test procedure and rationale of the CFFNF system (see Issue 1-1-2): a TP is needed for RAN4 #99-e</a:t>
            </a:r>
          </a:p>
          <a:p>
            <a:pPr lvl="2"/>
            <a:r>
              <a:rPr lang="en-US" altLang="ja-JP" dirty="0"/>
              <a:t>For this method the contribution to MU is:</a:t>
            </a:r>
          </a:p>
          <a:p>
            <a:pPr lvl="3"/>
            <a:r>
              <a:rPr lang="en-US" altLang="ja-JP" dirty="0"/>
              <a:t>Option 1: covered by estimation of DUT antenna location (Issue 1-1-3, Alt 1-1-3-4)</a:t>
            </a:r>
          </a:p>
          <a:p>
            <a:pPr lvl="3"/>
            <a:r>
              <a:rPr lang="en-US" altLang="ja-JP" dirty="0"/>
              <a:t>Option 2: FFS</a:t>
            </a:r>
          </a:p>
          <a:p>
            <a:pPr lvl="1"/>
            <a:r>
              <a:rPr lang="en-US" altLang="ja-JP" dirty="0"/>
              <a:t>Antenna location for the black box approach can be based on the three radii method</a:t>
            </a:r>
          </a:p>
          <a:p>
            <a:pPr lvl="2"/>
            <a:r>
              <a:rPr lang="en-US" altLang="ja-JP" dirty="0"/>
              <a:t>Approach to determine the unknown phase center of the antenna array to be finalized by RAN4 #99-e</a:t>
            </a:r>
          </a:p>
          <a:p>
            <a:pPr lvl="2"/>
            <a:r>
              <a:rPr lang="en-US" altLang="ja-JP" dirty="0"/>
              <a:t>For this method the contribution to MU and impact on measurement time are FFS</a:t>
            </a:r>
          </a:p>
          <a:p>
            <a:pPr lvl="1"/>
            <a:r>
              <a:rPr lang="en-US" altLang="ja-JP" dirty="0">
                <a:solidFill>
                  <a:srgbClr val="FF0000"/>
                </a:solidFill>
              </a:rPr>
              <a:t>OEMs to provide </a:t>
            </a:r>
            <a:r>
              <a:rPr lang="en-US" dirty="0">
                <a:solidFill>
                  <a:srgbClr val="FF0000"/>
                </a:solidFill>
              </a:rPr>
              <a:t>maximum expected offset between geometric </a:t>
            </a:r>
            <a:r>
              <a:rPr lang="en-US" dirty="0" err="1">
                <a:solidFill>
                  <a:srgbClr val="FF0000"/>
                </a:solidFill>
              </a:rPr>
              <a:t>centre</a:t>
            </a:r>
            <a:r>
              <a:rPr lang="en-US" dirty="0">
                <a:solidFill>
                  <a:srgbClr val="FF0000"/>
                </a:solidFill>
              </a:rPr>
              <a:t> of the antenna array with respect to the phase </a:t>
            </a:r>
            <a:r>
              <a:rPr lang="en-US" dirty="0" err="1">
                <a:solidFill>
                  <a:srgbClr val="FF0000"/>
                </a:solidFill>
              </a:rPr>
              <a:t>centre</a:t>
            </a:r>
            <a:endParaRPr lang="en-US" altLang="ja-JP" dirty="0">
              <a:solidFill>
                <a:srgbClr val="FF0000"/>
              </a:solidFill>
            </a:endParaRPr>
          </a:p>
          <a:p>
            <a:pPr lvl="1"/>
            <a:r>
              <a:rPr lang="en-US" altLang="ja-JP" dirty="0"/>
              <a:t>Whether antenna location for the black box approach can be determined using a scan of the field or power distribution close to the device surface is FFS pending an understanding of the impact on MU, measurement time, test range, and system complexity. </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11279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CFFNF MU</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lnSpcReduction="10000"/>
          </a:bodyPr>
          <a:lstStyle/>
          <a:p>
            <a:r>
              <a:rPr lang="en-US" altLang="ja-JP" dirty="0"/>
              <a:t>NOTE: outcome of Issues 1-1-3 and 1-1-4</a:t>
            </a:r>
          </a:p>
          <a:p>
            <a:r>
              <a:rPr lang="en-US" altLang="ja-JP" dirty="0"/>
              <a:t>Tentative agreement</a:t>
            </a:r>
          </a:p>
          <a:p>
            <a:pPr lvl="1"/>
            <a:r>
              <a:rPr lang="en-US" altLang="ja-JP" dirty="0"/>
              <a:t>New MU elements and uncertainty mechanisms related to the CFFNF setup include the following:</a:t>
            </a:r>
          </a:p>
          <a:p>
            <a:pPr lvl="2"/>
            <a:r>
              <a:rPr lang="en-US" altLang="ja-JP" dirty="0"/>
              <a:t>Estimation of DUT antenna location, including compensation of the path loss with respect to the active array, and is applicable to CFFNF using the black </a:t>
            </a:r>
            <a:r>
              <a:rPr lang="en-US" altLang="ja-JP" dirty="0">
                <a:solidFill>
                  <a:srgbClr val="FF0000"/>
                </a:solidFill>
              </a:rPr>
              <a:t>and </a:t>
            </a:r>
            <a:r>
              <a:rPr lang="en-US" altLang="ja-JP" dirty="0" err="1">
                <a:solidFill>
                  <a:srgbClr val="FF0000"/>
                </a:solidFill>
              </a:rPr>
              <a:t>black&amp;white</a:t>
            </a:r>
            <a:r>
              <a:rPr lang="en-US" altLang="ja-JP" dirty="0">
                <a:solidFill>
                  <a:srgbClr val="FF0000"/>
                </a:solidFill>
              </a:rPr>
              <a:t> </a:t>
            </a:r>
            <a:r>
              <a:rPr lang="en-US" altLang="ja-JP" dirty="0"/>
              <a:t>box approach </a:t>
            </a:r>
          </a:p>
          <a:p>
            <a:pPr lvl="2"/>
            <a:r>
              <a:rPr lang="en-US" altLang="ja-JP" dirty="0"/>
              <a:t>Compensation of the probe antenna pattern</a:t>
            </a:r>
          </a:p>
          <a:p>
            <a:pPr lvl="2"/>
            <a:r>
              <a:rPr lang="en-US" altLang="ja-JP" dirty="0"/>
              <a:t>EIRP measurement error</a:t>
            </a:r>
          </a:p>
          <a:p>
            <a:pPr lvl="2"/>
            <a:r>
              <a:rPr lang="en-US" altLang="ja-JP" dirty="0"/>
              <a:t>Whether interaction between probe antenna and DUT antenna at the near distances from the DUT can be introduced is FFS</a:t>
            </a:r>
          </a:p>
          <a:p>
            <a:pPr lvl="1"/>
            <a:r>
              <a:rPr lang="en-US" altLang="ja-JP" dirty="0"/>
              <a:t> Preliminary assessment of EIRP measurement error</a:t>
            </a:r>
          </a:p>
          <a:p>
            <a:pPr lvl="2"/>
            <a:r>
              <a:rPr lang="en-US" altLang="ja-JP" dirty="0"/>
              <a:t>A detailed impact of the SNR on EIRP measurement error is needed</a:t>
            </a:r>
          </a:p>
          <a:p>
            <a:pPr lvl="2"/>
            <a:r>
              <a:rPr lang="en-US" altLang="ja-JP" dirty="0"/>
              <a:t>Simulation assumptions on SNR:</a:t>
            </a:r>
          </a:p>
          <a:p>
            <a:pPr lvl="3"/>
            <a:r>
              <a:rPr lang="en-US" altLang="ja-JP" dirty="0"/>
              <a:t>Option 1: Noise is injected at the output of the UE</a:t>
            </a:r>
          </a:p>
          <a:p>
            <a:pPr lvl="3"/>
            <a:r>
              <a:rPr lang="en-US" altLang="ja-JP" dirty="0"/>
              <a:t>Option 2: Influence of noise for testability analysis is a function of the measurement equipment (e.g. power sensor or spectrum analyzer for Tx measurements)</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094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1-2-1</a:t>
            </a:r>
          </a:p>
          <a:p>
            <a:r>
              <a:rPr lang="en-US" altLang="ja-JP" dirty="0"/>
              <a:t>Tentative agreement</a:t>
            </a:r>
          </a:p>
          <a:p>
            <a:pPr lvl="1"/>
            <a:r>
              <a:rPr lang="en-US" altLang="ja-JP" dirty="0"/>
              <a:t>New MU elements and uncertainty mechanisms related to the CFFDNF setup include the following:</a:t>
            </a:r>
          </a:p>
          <a:p>
            <a:pPr lvl="2"/>
            <a:r>
              <a:rPr lang="en-US" altLang="ja-JP" dirty="0"/>
              <a:t>Whether compensation of the path loss (</a:t>
            </a:r>
            <a:r>
              <a:rPr lang="en-US" altLang="ja-JP" dirty="0" err="1"/>
              <a:t>w.r.t</a:t>
            </a:r>
            <a:r>
              <a:rPr lang="en-US" altLang="ja-JP" dirty="0"/>
              <a:t>. to the active antenna array) is applicable is FFS </a:t>
            </a:r>
          </a:p>
          <a:p>
            <a:pPr lvl="2"/>
            <a:r>
              <a:rPr lang="en-US" altLang="ja-JP" dirty="0"/>
              <a:t>Compensation of the probe antenna pattern</a:t>
            </a:r>
          </a:p>
          <a:p>
            <a:pPr lvl="2"/>
            <a:r>
              <a:rPr lang="en-US" altLang="ja-JP" dirty="0"/>
              <a:t>EIRP measurement error</a:t>
            </a:r>
          </a:p>
          <a:p>
            <a:pPr lvl="2"/>
            <a:r>
              <a:rPr lang="en-US" altLang="ja-JP" dirty="0"/>
              <a:t>TRP measurement error</a:t>
            </a:r>
          </a:p>
          <a:p>
            <a:pPr lvl="2"/>
            <a:r>
              <a:rPr lang="en-US" altLang="ja-JP" dirty="0"/>
              <a:t>Whether interaction between probe antenna and DUT antenna at the near distances from the DUT can be introduced is FFS</a:t>
            </a:r>
          </a:p>
          <a:p>
            <a:pPr lvl="2"/>
            <a:r>
              <a:rPr lang="en-US" altLang="ja-JP" dirty="0">
                <a:solidFill>
                  <a:srgbClr val="FF0000"/>
                </a:solidFill>
              </a:rPr>
              <a:t>Estimation of DUT antenna location, including compensation of the path loss with respect to the active array</a:t>
            </a:r>
          </a:p>
          <a:p>
            <a:pPr lvl="2"/>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7468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MU (EIRP and TRP measurement errors)</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1"/>
            <a:ext cx="10515600" cy="1360170"/>
          </a:xfrm>
        </p:spPr>
        <p:txBody>
          <a:bodyPr>
            <a:normAutofit fontScale="92500" lnSpcReduction="20000"/>
          </a:bodyPr>
          <a:lstStyle/>
          <a:p>
            <a:r>
              <a:rPr lang="en-US" altLang="ja-JP" dirty="0"/>
              <a:t>NOTE: outcome of Issues 1-2-2 and 1-2-3</a:t>
            </a:r>
          </a:p>
          <a:p>
            <a:r>
              <a:rPr lang="en-US" altLang="ja-JP" dirty="0"/>
              <a:t>Tentative agreement</a:t>
            </a:r>
          </a:p>
          <a:p>
            <a:pPr lvl="1"/>
            <a:r>
              <a:rPr lang="en-US" altLang="ja-JP" dirty="0"/>
              <a:t>The tables below as the baseline and finalize the MU element description and preliminary assessment of the value next meeting</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graphicFrame>
        <p:nvGraphicFramePr>
          <p:cNvPr id="4" name="Table 3">
            <a:extLst>
              <a:ext uri="{FF2B5EF4-FFF2-40B4-BE49-F238E27FC236}">
                <a16:creationId xmlns:a16="http://schemas.microsoft.com/office/drawing/2014/main" id="{86228A05-1B1D-3646-B5DA-8889458679CB}"/>
              </a:ext>
            </a:extLst>
          </p:cNvPr>
          <p:cNvGraphicFramePr>
            <a:graphicFrameLocks noGrp="1"/>
          </p:cNvGraphicFramePr>
          <p:nvPr>
            <p:extLst>
              <p:ext uri="{D42A27DB-BD31-4B8C-83A1-F6EECF244321}">
                <p14:modId xmlns:p14="http://schemas.microsoft.com/office/powerpoint/2010/main" val="1306015500"/>
              </p:ext>
            </p:extLst>
          </p:nvPr>
        </p:nvGraphicFramePr>
        <p:xfrm>
          <a:off x="946671" y="2331721"/>
          <a:ext cx="4177779" cy="4362255"/>
        </p:xfrm>
        <a:graphic>
          <a:graphicData uri="http://schemas.openxmlformats.org/drawingml/2006/table">
            <a:tbl>
              <a:tblPr firstRow="1" firstCol="1" bandRow="1">
                <a:tableStyleId>{5C22544A-7EE6-4342-B048-85BDC9FD1C3A}</a:tableStyleId>
              </a:tblPr>
              <a:tblGrid>
                <a:gridCol w="877723">
                  <a:extLst>
                    <a:ext uri="{9D8B030D-6E8A-4147-A177-3AD203B41FA5}">
                      <a16:colId xmlns:a16="http://schemas.microsoft.com/office/drawing/2014/main" val="1006449506"/>
                    </a:ext>
                  </a:extLst>
                </a:gridCol>
                <a:gridCol w="1031268">
                  <a:extLst>
                    <a:ext uri="{9D8B030D-6E8A-4147-A177-3AD203B41FA5}">
                      <a16:colId xmlns:a16="http://schemas.microsoft.com/office/drawing/2014/main" val="1547222455"/>
                    </a:ext>
                  </a:extLst>
                </a:gridCol>
                <a:gridCol w="1134394">
                  <a:extLst>
                    <a:ext uri="{9D8B030D-6E8A-4147-A177-3AD203B41FA5}">
                      <a16:colId xmlns:a16="http://schemas.microsoft.com/office/drawing/2014/main" val="1377094645"/>
                    </a:ext>
                  </a:extLst>
                </a:gridCol>
                <a:gridCol w="1134394">
                  <a:extLst>
                    <a:ext uri="{9D8B030D-6E8A-4147-A177-3AD203B41FA5}">
                      <a16:colId xmlns:a16="http://schemas.microsoft.com/office/drawing/2014/main" val="4118501325"/>
                    </a:ext>
                  </a:extLst>
                </a:gridCol>
              </a:tblGrid>
              <a:tr h="446291">
                <a:tc>
                  <a:txBody>
                    <a:bodyPr/>
                    <a:lstStyle/>
                    <a:p>
                      <a:pPr marL="0" marR="0">
                        <a:spcBef>
                          <a:spcPts val="0"/>
                        </a:spcBef>
                        <a:spcAft>
                          <a:spcPts val="0"/>
                        </a:spcAft>
                      </a:pPr>
                      <a:r>
                        <a:rPr lang="en-US" sz="1000">
                          <a:effectLst/>
                        </a:rPr>
                        <a:t>Antenna Configuration</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Range Length [m]</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|Mean EIRP Error| w.r.t. FF [dB]</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Std. Dev of EIRP at NF BP [dB]</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394727743"/>
                  </a:ext>
                </a:extLst>
              </a:tr>
              <a:tr h="185955">
                <a:tc rowSpan="7">
                  <a:txBody>
                    <a:bodyPr/>
                    <a:lstStyle/>
                    <a:p>
                      <a:pPr marL="0" marR="0" algn="ctr">
                        <a:spcBef>
                          <a:spcPts val="0"/>
                        </a:spcBef>
                        <a:spcAft>
                          <a:spcPts val="0"/>
                        </a:spcAft>
                      </a:pPr>
                      <a:r>
                        <a:rPr lang="en-US" sz="1100" dirty="0">
                          <a:effectLst/>
                        </a:rPr>
                        <a:t>4x1</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667625559"/>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279969585"/>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96244455"/>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132787518"/>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485538931"/>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688227678"/>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265376837"/>
                  </a:ext>
                </a:extLst>
              </a:tr>
              <a:tr h="185955">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0.48</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051490043"/>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0.23</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906971134"/>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0.14</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1653052"/>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983085084"/>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0.07</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690469206"/>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0.05</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972508431"/>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598411537"/>
                  </a:ext>
                </a:extLst>
              </a:tr>
              <a:tr h="185955">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3.41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1.09</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570011112"/>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1.84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198029409"/>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1.16</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4251213487"/>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0.80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4125965861"/>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0.59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338098260"/>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0.05</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328706612"/>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226760900"/>
                  </a:ext>
                </a:extLst>
              </a:tr>
            </a:tbl>
          </a:graphicData>
        </a:graphic>
      </p:graphicFrame>
      <p:graphicFrame>
        <p:nvGraphicFramePr>
          <p:cNvPr id="6" name="Table 5">
            <a:extLst>
              <a:ext uri="{FF2B5EF4-FFF2-40B4-BE49-F238E27FC236}">
                <a16:creationId xmlns:a16="http://schemas.microsoft.com/office/drawing/2014/main" id="{CF08C74E-BEED-F245-83E1-E5B2BA33A233}"/>
              </a:ext>
            </a:extLst>
          </p:cNvPr>
          <p:cNvGraphicFramePr>
            <a:graphicFrameLocks noGrp="1"/>
          </p:cNvGraphicFramePr>
          <p:nvPr>
            <p:extLst>
              <p:ext uri="{D42A27DB-BD31-4B8C-83A1-F6EECF244321}">
                <p14:modId xmlns:p14="http://schemas.microsoft.com/office/powerpoint/2010/main" val="64461569"/>
              </p:ext>
            </p:extLst>
          </p:nvPr>
        </p:nvGraphicFramePr>
        <p:xfrm>
          <a:off x="5692775" y="2331721"/>
          <a:ext cx="5092699" cy="3566160"/>
        </p:xfrm>
        <a:graphic>
          <a:graphicData uri="http://schemas.openxmlformats.org/drawingml/2006/table">
            <a:tbl>
              <a:tblPr firstRow="1" firstCol="1" bandRow="1">
                <a:tableStyleId>{5C22544A-7EE6-4342-B048-85BDC9FD1C3A}</a:tableStyleId>
              </a:tblPr>
              <a:tblGrid>
                <a:gridCol w="923506">
                  <a:extLst>
                    <a:ext uri="{9D8B030D-6E8A-4147-A177-3AD203B41FA5}">
                      <a16:colId xmlns:a16="http://schemas.microsoft.com/office/drawing/2014/main" val="541624119"/>
                    </a:ext>
                  </a:extLst>
                </a:gridCol>
                <a:gridCol w="846597">
                  <a:extLst>
                    <a:ext uri="{9D8B030D-6E8A-4147-A177-3AD203B41FA5}">
                      <a16:colId xmlns:a16="http://schemas.microsoft.com/office/drawing/2014/main" val="635507254"/>
                    </a:ext>
                  </a:extLst>
                </a:gridCol>
                <a:gridCol w="846597">
                  <a:extLst>
                    <a:ext uri="{9D8B030D-6E8A-4147-A177-3AD203B41FA5}">
                      <a16:colId xmlns:a16="http://schemas.microsoft.com/office/drawing/2014/main" val="1581660744"/>
                    </a:ext>
                  </a:extLst>
                </a:gridCol>
                <a:gridCol w="623024">
                  <a:extLst>
                    <a:ext uri="{9D8B030D-6E8A-4147-A177-3AD203B41FA5}">
                      <a16:colId xmlns:a16="http://schemas.microsoft.com/office/drawing/2014/main" val="742707450"/>
                    </a:ext>
                  </a:extLst>
                </a:gridCol>
                <a:gridCol w="623024">
                  <a:extLst>
                    <a:ext uri="{9D8B030D-6E8A-4147-A177-3AD203B41FA5}">
                      <a16:colId xmlns:a16="http://schemas.microsoft.com/office/drawing/2014/main" val="3847728766"/>
                    </a:ext>
                  </a:extLst>
                </a:gridCol>
                <a:gridCol w="623024">
                  <a:extLst>
                    <a:ext uri="{9D8B030D-6E8A-4147-A177-3AD203B41FA5}">
                      <a16:colId xmlns:a16="http://schemas.microsoft.com/office/drawing/2014/main" val="3580125133"/>
                    </a:ext>
                  </a:extLst>
                </a:gridCol>
                <a:gridCol w="606927">
                  <a:extLst>
                    <a:ext uri="{9D8B030D-6E8A-4147-A177-3AD203B41FA5}">
                      <a16:colId xmlns:a16="http://schemas.microsoft.com/office/drawing/2014/main" val="1931177624"/>
                    </a:ext>
                  </a:extLst>
                </a:gridCol>
              </a:tblGrid>
              <a:tr h="213360">
                <a:tc rowSpan="2">
                  <a:txBody>
                    <a:bodyPr/>
                    <a:lstStyle/>
                    <a:p>
                      <a:pPr marL="0" marR="0" algn="ctr">
                        <a:spcBef>
                          <a:spcPts val="0"/>
                        </a:spcBef>
                        <a:spcAft>
                          <a:spcPts val="0"/>
                        </a:spcAft>
                      </a:pPr>
                      <a:r>
                        <a:rPr lang="en-US" sz="1100">
                          <a:effectLst/>
                        </a:rPr>
                        <a:t>Antenna Configuration</a:t>
                      </a:r>
                      <a:endParaRPr lang="en-US" sz="1000">
                        <a:effectLst/>
                        <a:latin typeface="Times New Roman" panose="02020603050405020304" pitchFamily="18" charset="0"/>
                        <a:ea typeface="SimSun" panose="02010600030101010101" pitchFamily="2" charset="-122"/>
                      </a:endParaRPr>
                    </a:p>
                  </a:txBody>
                  <a:tcPr marL="68580" marR="68580" marT="0" marB="0" anchor="b"/>
                </a:tc>
                <a:tc rowSpan="2">
                  <a:txBody>
                    <a:bodyPr/>
                    <a:lstStyle/>
                    <a:p>
                      <a:pPr marL="0" marR="0" algn="ctr">
                        <a:spcBef>
                          <a:spcPts val="0"/>
                        </a:spcBef>
                        <a:spcAft>
                          <a:spcPts val="0"/>
                        </a:spcAft>
                      </a:pPr>
                      <a:r>
                        <a:rPr lang="en-US" sz="1100">
                          <a:effectLst/>
                        </a:rPr>
                        <a:t>Range Length [cm]</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2">
                  <a:txBody>
                    <a:bodyPr/>
                    <a:lstStyle/>
                    <a:p>
                      <a:pPr marL="0" marR="0" algn="ctr">
                        <a:spcBef>
                          <a:spcPts val="0"/>
                        </a:spcBef>
                        <a:spcAft>
                          <a:spcPts val="0"/>
                        </a:spcAft>
                      </a:pPr>
                      <a:r>
                        <a:rPr lang="en-US" sz="1100" dirty="0">
                          <a:effectLst/>
                        </a:rPr>
                        <a:t>Constant Density Grid Step Size </a:t>
                      </a:r>
                      <a:r>
                        <a:rPr lang="en-US" sz="1100" dirty="0" err="1">
                          <a:effectLst/>
                        </a:rPr>
                        <a:t>Dq</a:t>
                      </a:r>
                      <a:r>
                        <a:rPr lang="en-US" sz="1100" dirty="0">
                          <a:effectLst/>
                        </a:rPr>
                        <a:t>=</a:t>
                      </a:r>
                      <a:r>
                        <a:rPr lang="en-US" sz="1100" dirty="0" err="1">
                          <a:effectLst/>
                        </a:rPr>
                        <a:t>Df</a:t>
                      </a:r>
                      <a:r>
                        <a:rPr lang="en-US" sz="1100" dirty="0">
                          <a:effectLst/>
                        </a:rPr>
                        <a:t> [</a:t>
                      </a:r>
                      <a:r>
                        <a:rPr lang="en-US" sz="1100" baseline="30000" dirty="0">
                          <a:effectLst/>
                        </a:rPr>
                        <a:t>o</a:t>
                      </a:r>
                      <a:r>
                        <a:rPr lang="en-US" sz="1100" dirty="0">
                          <a:effectLst/>
                        </a:rPr>
                        <a:t>]</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gridSpan="2">
                  <a:txBody>
                    <a:bodyPr/>
                    <a:lstStyle/>
                    <a:p>
                      <a:pPr marL="0" marR="0" algn="ctr">
                        <a:spcBef>
                          <a:spcPts val="0"/>
                        </a:spcBef>
                        <a:spcAft>
                          <a:spcPts val="0"/>
                        </a:spcAft>
                      </a:pPr>
                      <a:r>
                        <a:rPr lang="en-US" sz="1100">
                          <a:effectLst/>
                        </a:rPr>
                        <a:t>With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100">
                          <a:effectLst/>
                        </a:rPr>
                        <a:t>Without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extLst>
                  <a:ext uri="{0D108BD9-81ED-4DB2-BD59-A6C34878D82A}">
                    <a16:rowId xmlns:a16="http://schemas.microsoft.com/office/drawing/2014/main" val="749976527"/>
                  </a:ext>
                </a:extLst>
              </a:tr>
              <a:tr h="3505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a:effectLst/>
                        </a:rPr>
                        <a:t>|Mean TRP Error| [dB]</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|Mean TRP Error|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516582939"/>
                  </a:ext>
                </a:extLst>
              </a:tr>
              <a:tr h="182880">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0.01</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59448390"/>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15968554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136778645"/>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4261895842"/>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2516885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444963521"/>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839927764"/>
                  </a:ext>
                </a:extLst>
              </a:tr>
              <a:tr h="182880">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5302991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0.21</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24088655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62284849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961003834"/>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07429300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830541939"/>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0.66</a:t>
                      </a:r>
                      <a:endParaRPr lang="en-US"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042815359"/>
                  </a:ext>
                </a:extLst>
              </a:tr>
            </a:tbl>
          </a:graphicData>
        </a:graphic>
      </p:graphicFrame>
    </p:spTree>
    <p:custDataLst>
      <p:tags r:id="rId1"/>
    </p:custDataLst>
    <p:extLst>
      <p:ext uri="{BB962C8B-B14F-4D97-AF65-F5344CB8AC3E}">
        <p14:creationId xmlns:p14="http://schemas.microsoft.com/office/powerpoint/2010/main" val="3863948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2) TPMI method</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lnSpcReduction="10000"/>
          </a:bodyPr>
          <a:lstStyle/>
          <a:p>
            <a:r>
              <a:rPr lang="en-US" altLang="ja-JP" dirty="0"/>
              <a:t>NOTE: outcome of Issue 2-1-1</a:t>
            </a:r>
          </a:p>
          <a:p>
            <a:r>
              <a:rPr lang="en-US" altLang="ja-JP" dirty="0"/>
              <a:t>Tentative agreement</a:t>
            </a:r>
          </a:p>
          <a:p>
            <a:pPr lvl="1"/>
            <a:r>
              <a:rPr lang="en-US" altLang="ja-JP" dirty="0"/>
              <a:t>TPMI method is applicable for clause 6.2 of TS 38.101-2 for Rel-15 and Rel-16 coherent UEs and is applicable for clause 6.2D for Rel-16 </a:t>
            </a:r>
            <a:r>
              <a:rPr lang="en-US" altLang="ja-JP" dirty="0" err="1"/>
              <a:t>nonCoherent</a:t>
            </a:r>
            <a:r>
              <a:rPr lang="en-US" altLang="ja-JP" dirty="0"/>
              <a:t> UEs with uplink full power transmission.</a:t>
            </a:r>
          </a:p>
          <a:p>
            <a:pPr lvl="2"/>
            <a:r>
              <a:rPr lang="en-US" altLang="ja-JP" dirty="0"/>
              <a:t> </a:t>
            </a:r>
            <a:r>
              <a:rPr lang="en-US" altLang="ja-JP" strike="sngStrike" dirty="0">
                <a:highlight>
                  <a:srgbClr val="FFFF00"/>
                </a:highlight>
              </a:rPr>
              <a:t>2TX TPMI</a:t>
            </a:r>
            <a:r>
              <a:rPr lang="en-US" altLang="ja-JP" dirty="0"/>
              <a:t> </a:t>
            </a:r>
            <a:r>
              <a:rPr lang="en-US" altLang="ja-JP" dirty="0">
                <a:highlight>
                  <a:srgbClr val="FFFF00"/>
                </a:highlight>
              </a:rPr>
              <a:t>2-port transmission </a:t>
            </a:r>
            <a:r>
              <a:rPr lang="en-US" altLang="ja-JP" dirty="0"/>
              <a:t>shall be configured for coherent UEs and </a:t>
            </a:r>
            <a:r>
              <a:rPr lang="en-US" altLang="ja-JP" dirty="0" err="1"/>
              <a:t>nonCoherent</a:t>
            </a:r>
            <a:r>
              <a:rPr lang="en-US" altLang="ja-JP" dirty="0"/>
              <a:t> UEs supporting full power transmission </a:t>
            </a:r>
            <a:r>
              <a:rPr lang="en-US" altLang="ja-JP" strike="sngStrike" dirty="0">
                <a:highlight>
                  <a:srgbClr val="FFFF00"/>
                </a:highlight>
              </a:rPr>
              <a:t>(</a:t>
            </a:r>
            <a:r>
              <a:rPr lang="en-US" altLang="ja-JP" dirty="0"/>
              <a:t>mode-1</a:t>
            </a:r>
            <a:r>
              <a:rPr lang="en-US" altLang="ja-JP" strike="sngStrike" dirty="0">
                <a:highlight>
                  <a:srgbClr val="FFFF00"/>
                </a:highlight>
              </a:rPr>
              <a:t>, mode-full power)</a:t>
            </a:r>
            <a:r>
              <a:rPr lang="en-US" altLang="ja-JP" dirty="0"/>
              <a:t>.</a:t>
            </a:r>
          </a:p>
          <a:p>
            <a:pPr lvl="2"/>
            <a:r>
              <a:rPr lang="en-US" altLang="ja-JP" dirty="0"/>
              <a:t>When 2-port transmission is configured for EIRP measurement for test cases in clause 6.2 </a:t>
            </a:r>
            <a:r>
              <a:rPr lang="en-US" altLang="ja-JP" dirty="0">
                <a:highlight>
                  <a:srgbClr val="FFFF00"/>
                </a:highlight>
              </a:rPr>
              <a:t>and 6.2D </a:t>
            </a:r>
            <a:r>
              <a:rPr lang="en-US" altLang="ja-JP" dirty="0"/>
              <a:t>of TS38.101-2, fixed TPMI index=2 shall be configured.</a:t>
            </a:r>
          </a:p>
          <a:p>
            <a:pPr lvl="1"/>
            <a:r>
              <a:rPr lang="en-US" altLang="ja-JP" strike="sngStrike" dirty="0">
                <a:highlight>
                  <a:srgbClr val="FFFF00"/>
                </a:highlight>
              </a:rPr>
              <a:t>TPMI method is applicable for clause 6.2 of TS38.101-2 and other transmitter test cases. and 2TX TPMI shall be configured for coherent UEs and </a:t>
            </a:r>
            <a:r>
              <a:rPr lang="en-US" altLang="ja-JP" strike="sngStrike" dirty="0" err="1">
                <a:highlight>
                  <a:srgbClr val="FFFF00"/>
                </a:highlight>
              </a:rPr>
              <a:t>nonCoherent</a:t>
            </a:r>
            <a:r>
              <a:rPr lang="en-US" altLang="ja-JP" strike="sngStrike" dirty="0">
                <a:highlight>
                  <a:srgbClr val="FFFF00"/>
                </a:highlight>
              </a:rPr>
              <a:t> UEs supporting full power transmission (mode-1, mode-full power)</a:t>
            </a:r>
            <a:r>
              <a:rPr lang="en-US" altLang="ja-JP" strike="sngStrike" dirty="0"/>
              <a:t>. </a:t>
            </a:r>
            <a:r>
              <a:rPr lang="en-US" altLang="ja-JP" strike="sngStrike" dirty="0">
                <a:highlight>
                  <a:srgbClr val="FFFF00"/>
                </a:highlight>
              </a:rPr>
              <a:t>For</a:t>
            </a:r>
            <a:r>
              <a:rPr lang="en-US" altLang="ja-JP" dirty="0">
                <a:highlight>
                  <a:srgbClr val="FFFF00"/>
                </a:highlight>
              </a:rPr>
              <a:t> Non-coherent </a:t>
            </a:r>
            <a:r>
              <a:rPr lang="en-US" altLang="ja-JP" dirty="0"/>
              <a:t>UEs which do not support full power transmission </a:t>
            </a:r>
            <a:r>
              <a:rPr lang="en-US" altLang="ja-JP" dirty="0">
                <a:highlight>
                  <a:srgbClr val="FFFF00"/>
                </a:highlight>
              </a:rPr>
              <a:t>(</a:t>
            </a:r>
            <a:r>
              <a:rPr lang="en-US" altLang="ja-JP" dirty="0"/>
              <a:t>mode-1</a:t>
            </a:r>
            <a:r>
              <a:rPr lang="en-US" altLang="ja-JP" strike="sngStrike" dirty="0">
                <a:highlight>
                  <a:srgbClr val="FFFF00"/>
                </a:highlight>
              </a:rPr>
              <a:t>, mode-full power), 2-port transmission </a:t>
            </a:r>
            <a:r>
              <a:rPr lang="en-US" altLang="ja-JP" dirty="0"/>
              <a:t>shall be </a:t>
            </a:r>
            <a:r>
              <a:rPr lang="en-US" altLang="ja-JP" strike="sngStrike" dirty="0">
                <a:highlight>
                  <a:srgbClr val="FFFF00"/>
                </a:highlight>
              </a:rPr>
              <a:t>not</a:t>
            </a:r>
            <a:r>
              <a:rPr lang="en-US" altLang="ja-JP" dirty="0"/>
              <a:t> configured </a:t>
            </a:r>
            <a:r>
              <a:rPr lang="en-US" altLang="ja-JP" dirty="0">
                <a:highlight>
                  <a:srgbClr val="FFFF00"/>
                </a:highlight>
              </a:rPr>
              <a:t>with </a:t>
            </a:r>
            <a:r>
              <a:rPr lang="en-US" altLang="ja-JP" i="1" dirty="0" err="1">
                <a:highlight>
                  <a:srgbClr val="FFFF00"/>
                </a:highlight>
              </a:rPr>
              <a:t>nrofSRS</a:t>
            </a:r>
            <a:r>
              <a:rPr lang="en-US" altLang="ja-JP" i="1" dirty="0">
                <a:highlight>
                  <a:srgbClr val="FFFF00"/>
                </a:highlight>
              </a:rPr>
              <a:t>-ports</a:t>
            </a:r>
            <a:r>
              <a:rPr lang="en-US" altLang="ja-JP" dirty="0">
                <a:highlight>
                  <a:srgbClr val="FFFF00"/>
                </a:highlight>
              </a:rPr>
              <a:t>=1</a:t>
            </a:r>
            <a:r>
              <a:rPr lang="en-US" altLang="ja-JP" dirty="0"/>
              <a:t>.</a:t>
            </a:r>
          </a:p>
          <a:p>
            <a:pPr lvl="1"/>
            <a:r>
              <a:rPr lang="en-US" altLang="ja-JP" strike="sngStrike" dirty="0"/>
              <a:t>When 2-port transmission is configured for EIRP measurement for test cases in clause 6.2 of TS38.101-2, fixed TPMI index=2 shall be configured.</a:t>
            </a:r>
          </a:p>
          <a:p>
            <a:pPr lvl="1"/>
            <a:endParaRPr lang="en-US" altLang="ja-JP" dirty="0"/>
          </a:p>
          <a:p>
            <a:pPr lvl="1"/>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9138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2) EVM measurement 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85000" lnSpcReduction="20000"/>
          </a:bodyPr>
          <a:lstStyle/>
          <a:p>
            <a:r>
              <a:rPr lang="en-US" altLang="ja-JP" dirty="0"/>
              <a:t>NOTE: outcome of Issues 2-2-1, 2-2-2</a:t>
            </a:r>
          </a:p>
          <a:p>
            <a:r>
              <a:rPr lang="en-US" altLang="ja-JP" dirty="0"/>
              <a:t>Tentative agreement</a:t>
            </a:r>
          </a:p>
          <a:p>
            <a:pPr lvl="1"/>
            <a:r>
              <a:rPr lang="en-US" altLang="ja-JP" strike="sngStrike" dirty="0">
                <a:solidFill>
                  <a:srgbClr val="7030A0"/>
                </a:solidFill>
                <a:highlight>
                  <a:srgbClr val="FFFF00"/>
                </a:highlight>
              </a:rPr>
              <a:t>Outcome of </a:t>
            </a:r>
            <a:r>
              <a:rPr lang="en-US" altLang="ja-JP" strike="sngStrike" dirty="0" err="1">
                <a:solidFill>
                  <a:srgbClr val="7030A0"/>
                </a:solidFill>
                <a:highlight>
                  <a:srgbClr val="FFFF00"/>
                </a:highlight>
              </a:rPr>
              <a:t>obj</a:t>
            </a:r>
            <a:r>
              <a:rPr lang="en-US" altLang="ja-JP" strike="sngStrike" dirty="0">
                <a:solidFill>
                  <a:srgbClr val="7030A0"/>
                </a:solidFill>
                <a:highlight>
                  <a:srgbClr val="FFFF00"/>
                </a:highlight>
              </a:rPr>
              <a:t> 2 only applies for FR2 test application</a:t>
            </a:r>
          </a:p>
          <a:p>
            <a:pPr lvl="1"/>
            <a:r>
              <a:rPr lang="en-US" altLang="ja-JP" dirty="0">
                <a:solidFill>
                  <a:srgbClr val="7030A0"/>
                </a:solidFill>
              </a:rPr>
              <a:t>FFS</a:t>
            </a:r>
            <a:r>
              <a:rPr lang="en-US" altLang="ja-JP" dirty="0"/>
              <a:t> 2L and 1L setups should be agreed as a package</a:t>
            </a:r>
          </a:p>
          <a:p>
            <a:pPr lvl="2"/>
            <a:r>
              <a:rPr lang="en-US" altLang="ja-JP" strike="sngStrike" dirty="0">
                <a:solidFill>
                  <a:srgbClr val="7030A0"/>
                </a:solidFill>
                <a:highlight>
                  <a:srgbClr val="FFFF00"/>
                </a:highlight>
              </a:rPr>
              <a:t>There is no inter-layer interference for 1L , no need to enhance 1L EVM measurement setup</a:t>
            </a:r>
          </a:p>
          <a:p>
            <a:pPr lvl="1"/>
            <a:r>
              <a:rPr lang="en-US" altLang="ja-JP" strike="sngStrike" dirty="0">
                <a:solidFill>
                  <a:srgbClr val="7030A0"/>
                </a:solidFill>
              </a:rPr>
              <a:t>Two alternative methods, proposed in [9] and [15], can be included in the TR with the understanding that </a:t>
            </a:r>
            <a:r>
              <a:rPr lang="en-US" altLang="ja-JP" strike="sngStrike" dirty="0" err="1">
                <a:solidFill>
                  <a:srgbClr val="7030A0"/>
                </a:solidFill>
                <a:highlight>
                  <a:srgbClr val="FFFF00"/>
                </a:highlight>
              </a:rPr>
              <a:t>t</a:t>
            </a:r>
            <a:r>
              <a:rPr lang="en-US" altLang="ja-JP" dirty="0" err="1">
                <a:solidFill>
                  <a:srgbClr val="7030A0"/>
                </a:solidFill>
              </a:rPr>
              <a:t>The</a:t>
            </a:r>
            <a:r>
              <a:rPr lang="en-US" altLang="ja-JP" dirty="0">
                <a:solidFill>
                  <a:srgbClr val="7030A0"/>
                </a:solidFill>
              </a:rPr>
              <a:t> study item outcome will capture </a:t>
            </a:r>
            <a:r>
              <a:rPr lang="en-US" altLang="ja-JP" strike="sngStrike" dirty="0">
                <a:solidFill>
                  <a:srgbClr val="7030A0"/>
                </a:solidFill>
                <a:highlight>
                  <a:srgbClr val="FFFF00"/>
                </a:highlight>
              </a:rPr>
              <a:t>a single setup as </a:t>
            </a:r>
            <a:r>
              <a:rPr lang="en-US" altLang="ja-JP" dirty="0">
                <a:solidFill>
                  <a:srgbClr val="7030A0"/>
                </a:solidFill>
              </a:rPr>
              <a:t>clear guidance related to this enhancement</a:t>
            </a:r>
          </a:p>
          <a:p>
            <a:pPr lvl="1"/>
            <a:r>
              <a:rPr lang="en-US" altLang="ja-JP" dirty="0"/>
              <a:t>Companies are encouraged to provide further analysis of the following:</a:t>
            </a:r>
          </a:p>
          <a:p>
            <a:pPr lvl="2"/>
            <a:r>
              <a:rPr lang="en-US" altLang="ja-JP" dirty="0"/>
              <a:t>How to handle the probability of having a non-invertible matrix in the demodulation paths of both proposed schemes</a:t>
            </a:r>
          </a:p>
          <a:p>
            <a:pPr lvl="2"/>
            <a:r>
              <a:rPr lang="en-US" altLang="ja-JP" dirty="0"/>
              <a:t> </a:t>
            </a:r>
            <a:r>
              <a:rPr lang="en-US" altLang="ja-JP" dirty="0">
                <a:highlight>
                  <a:srgbClr val="FFFF00"/>
                </a:highlight>
              </a:rPr>
              <a:t>Potential differences in calculated EVM of both proposed schemes</a:t>
            </a:r>
          </a:p>
          <a:p>
            <a:pPr lvl="2"/>
            <a:r>
              <a:rPr lang="en-US" altLang="ja-JP" strike="sngStrike" dirty="0">
                <a:solidFill>
                  <a:srgbClr val="7030A0"/>
                </a:solidFill>
                <a:highlight>
                  <a:srgbClr val="FFFF00"/>
                </a:highlight>
              </a:rPr>
              <a:t>Whether TE is mandated to implemented with ‘ZF’ for FR2 EVM measurement</a:t>
            </a:r>
          </a:p>
          <a:p>
            <a:pPr lvl="1"/>
            <a:r>
              <a:rPr lang="en-US" altLang="ja-JP" dirty="0"/>
              <a:t>Whether different polarization angles shall be used in the EVM and spectrum flatness tests is FFS</a:t>
            </a:r>
          </a:p>
          <a:p>
            <a:pPr lvl="2"/>
            <a:r>
              <a:rPr lang="en-US" altLang="ja-JP" dirty="0"/>
              <a:t>A potential rationale is to avoid test results being impacted by polarization basis mismatch before new MIMO demodulation scheme is applied to address the polarization basis mismatch issue.</a:t>
            </a:r>
          </a:p>
          <a:p>
            <a:pPr lvl="1"/>
            <a:r>
              <a:rPr lang="en-US" altLang="ja-JP" dirty="0"/>
              <a:t>TP drafting: it is proposed to postpone the TP related to this setup until the next meeting, with the understanding that companies will seek ways to converge on the above aspects in the interim</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2043525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10.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1.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9.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7CD74E91CD4AF408185E1FC416F4AC4" ma:contentTypeVersion="12" ma:contentTypeDescription="Create a new document." ma:contentTypeScope="" ma:versionID="28f9cf7ff0947e6ff336ed57262b94f6">
  <xsd:schema xmlns:xsd="http://www.w3.org/2001/XMLSchema" xmlns:xs="http://www.w3.org/2001/XMLSchema" xmlns:p="http://schemas.microsoft.com/office/2006/metadata/properties" xmlns:ns2="bdd78157-346c-4767-bfdd-352789a5c5f1" xmlns:ns3="878f5c59-aec9-459c-acf8-8cf941473193" targetNamespace="http://schemas.microsoft.com/office/2006/metadata/properties" ma:root="true" ma:fieldsID="3e074cbbecf9664a3b9bd27592852fad" ns2:_="" ns3:_="">
    <xsd:import namespace="bdd78157-346c-4767-bfdd-352789a5c5f1"/>
    <xsd:import namespace="878f5c59-aec9-459c-acf8-8cf9414731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78157-346c-4767-bfdd-352789a5c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8f5c59-aec9-459c-acf8-8cf9414731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EC365F-6544-4944-8183-3873A713FF1C}">
  <ds:schemaRefs>
    <ds:schemaRef ds:uri="http://schemas.microsoft.com/sharepoint/v3/contenttype/forms"/>
  </ds:schemaRefs>
</ds:datastoreItem>
</file>

<file path=customXml/itemProps2.xml><?xml version="1.0" encoding="utf-8"?>
<ds:datastoreItem xmlns:ds="http://schemas.openxmlformats.org/officeDocument/2006/customXml" ds:itemID="{BC82764B-AF50-40AD-B02B-119A6EEE922A}">
  <ds:schemaRefs>
    <ds:schemaRef ds:uri="http://schemas.microsoft.com/office/2006/documentManagement/types"/>
    <ds:schemaRef ds:uri="878f5c59-aec9-459c-acf8-8cf941473193"/>
    <ds:schemaRef ds:uri="http://schemas.microsoft.com/office/infopath/2007/PartnerControls"/>
    <ds:schemaRef ds:uri="http://purl.org/dc/terms/"/>
    <ds:schemaRef ds:uri="http://schemas.microsoft.com/office/2006/metadata/properties"/>
    <ds:schemaRef ds:uri="http://purl.org/dc/elements/1.1/"/>
    <ds:schemaRef ds:uri="http://schemas.openxmlformats.org/package/2006/metadata/core-properties"/>
    <ds:schemaRef ds:uri="bdd78157-346c-4767-bfdd-352789a5c5f1"/>
    <ds:schemaRef ds:uri="http://www.w3.org/XML/1998/namespace"/>
    <ds:schemaRef ds:uri="http://purl.org/dc/dcmitype/"/>
  </ds:schemaRefs>
</ds:datastoreItem>
</file>

<file path=customXml/itemProps3.xml><?xml version="1.0" encoding="utf-8"?>
<ds:datastoreItem xmlns:ds="http://schemas.openxmlformats.org/officeDocument/2006/customXml" ds:itemID="{AA6B1713-8703-4135-9105-4F53A74A39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78157-346c-4767-bfdd-352789a5c5f1"/>
    <ds:schemaRef ds:uri="878f5c59-aec9-459c-acf8-8cf941473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585</TotalTime>
  <Words>2234</Words>
  <Application>Microsoft Office PowerPoint</Application>
  <PresentationFormat>Widescreen</PresentationFormat>
  <Paragraphs>398</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游ゴシック</vt:lpstr>
      <vt:lpstr>Arial</vt:lpstr>
      <vt:lpstr>Calibri</vt:lpstr>
      <vt:lpstr>Symbol</vt:lpstr>
      <vt:lpstr>Times New Roman</vt:lpstr>
      <vt:lpstr>Office テーマ</vt:lpstr>
      <vt:lpstr>WF on agreements and remaining issues with FR2 test method enhancements</vt:lpstr>
      <vt:lpstr>Background (1)</vt:lpstr>
      <vt:lpstr>Background (2)</vt:lpstr>
      <vt:lpstr>(Obj 1) Antenna location and rationale of the CFFNF setup</vt:lpstr>
      <vt:lpstr>(Obj 1) CFFNF MU</vt:lpstr>
      <vt:lpstr>(Obj 1) CFFDNF setup</vt:lpstr>
      <vt:lpstr>(Obj 1) CFFDNF MU (EIRP and TRP measurement errors)</vt:lpstr>
      <vt:lpstr>(Obj 2) TPMI method</vt:lpstr>
      <vt:lpstr>(Obj 2) EVM measurement setup</vt:lpstr>
      <vt:lpstr>(Obj 4) ETC</vt:lpstr>
      <vt:lpstr>(Obj 5) Enhancements to reduce test time</vt:lpstr>
      <vt:lpstr>(Obj 6) Band-dependent parameters for the demodulation setup</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[97e][127]FR2 FWA GTW (Nov. 4)</dc:title>
  <dc:creator>無線 規格</dc:creator>
  <cp:lastModifiedBy>Qualcomm</cp:lastModifiedBy>
  <cp:revision>228</cp:revision>
  <dcterms:created xsi:type="dcterms:W3CDTF">2020-11-04T06:34:52Z</dcterms:created>
  <dcterms:modified xsi:type="dcterms:W3CDTF">2021-04-18T19:00:43Z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0x01010017CD74E91CD4AF408185E1FC416F4AC4</vt:lpwstr>
  </property>
  <property fmtid="{D5CDD505-2E9C-101B-9397-08002B2CF9AE}" pid="3" name="RS_Classification">
    <vt:lpwstr>UNRESTRICTED</vt:lpwstr>
  </property>
  <property fmtid="{D5CDD505-2E9C-101B-9397-08002B2CF9AE}" pid="4" name="RS_ClassificationID">
    <vt:i4>0</vt:i4>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1614909626</vt:lpwstr>
  </property>
</Properties>
</file>