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8"/>
  </p:notesMasterIdLst>
  <p:sldIdLst>
    <p:sldId id="256" r:id="rId5"/>
    <p:sldId id="270" r:id="rId6"/>
    <p:sldId id="275" r:id="rId7"/>
    <p:sldId id="274" r:id="rId8"/>
    <p:sldId id="276" r:id="rId9"/>
    <p:sldId id="277" r:id="rId10"/>
    <p:sldId id="278" r:id="rId11"/>
    <p:sldId id="279" r:id="rId12"/>
    <p:sldId id="280" r:id="rId13"/>
    <p:sldId id="281" r:id="rId14"/>
    <p:sldId id="286" r:id="rId15"/>
    <p:sldId id="285" r:id="rId16"/>
    <p:sldId id="273" r:id="rId17"/>
  </p:sldIdLst>
  <p:sldSz cx="12192000" cy="6858000"/>
  <p:notesSz cx="6858000" cy="9144000"/>
  <p:custDataLst>
    <p:tags r:id="rId19"/>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48" autoAdjust="0"/>
    <p:restoredTop sz="96424" autoAdjust="0"/>
  </p:normalViewPr>
  <p:slideViewPr>
    <p:cSldViewPr snapToGrid="0">
      <p:cViewPr varScale="1">
        <p:scale>
          <a:sx n="112" d="100"/>
          <a:sy n="112" d="100"/>
        </p:scale>
        <p:origin x="642" y="10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rsten Hertel" userId="5fa40fbe-6787-4208-8551-db92c4e538ea" providerId="ADAL" clId="{2513867B-6366-437C-9C75-BCBFE2A9FB98}"/>
    <pc:docChg chg="custSel modSld">
      <pc:chgData name="Thorsten Hertel" userId="5fa40fbe-6787-4208-8551-db92c4e538ea" providerId="ADAL" clId="{2513867B-6366-437C-9C75-BCBFE2A9FB98}" dt="2021-04-16T18:29:52.904" v="148" actId="20577"/>
      <pc:docMkLst>
        <pc:docMk/>
      </pc:docMkLst>
      <pc:sldChg chg="modSp mod">
        <pc:chgData name="Thorsten Hertel" userId="5fa40fbe-6787-4208-8551-db92c4e538ea" providerId="ADAL" clId="{2513867B-6366-437C-9C75-BCBFE2A9FB98}" dt="2021-04-16T18:24:43.524" v="31" actId="20577"/>
        <pc:sldMkLst>
          <pc:docMk/>
          <pc:sldMk cId="3112799730" sldId="274"/>
        </pc:sldMkLst>
        <pc:spChg chg="mod">
          <ac:chgData name="Thorsten Hertel" userId="5fa40fbe-6787-4208-8551-db92c4e538ea" providerId="ADAL" clId="{2513867B-6366-437C-9C75-BCBFE2A9FB98}" dt="2021-04-16T18:24:43.524" v="31" actId="20577"/>
          <ac:spMkLst>
            <pc:docMk/>
            <pc:sldMk cId="3112799730" sldId="274"/>
            <ac:spMk id="3" creationId="{95872A8B-FBB3-4764-BB01-B03FA190DF4A}"/>
          </ac:spMkLst>
        </pc:spChg>
      </pc:sldChg>
      <pc:sldChg chg="modSp mod">
        <pc:chgData name="Thorsten Hertel" userId="5fa40fbe-6787-4208-8551-db92c4e538ea" providerId="ADAL" clId="{2513867B-6366-437C-9C75-BCBFE2A9FB98}" dt="2021-04-16T18:25:39.532" v="50" actId="207"/>
        <pc:sldMkLst>
          <pc:docMk/>
          <pc:sldMk cId="270942707" sldId="276"/>
        </pc:sldMkLst>
        <pc:spChg chg="mod">
          <ac:chgData name="Thorsten Hertel" userId="5fa40fbe-6787-4208-8551-db92c4e538ea" providerId="ADAL" clId="{2513867B-6366-437C-9C75-BCBFE2A9FB98}" dt="2021-04-16T18:25:39.532" v="50" actId="207"/>
          <ac:spMkLst>
            <pc:docMk/>
            <pc:sldMk cId="270942707" sldId="276"/>
            <ac:spMk id="3" creationId="{95872A8B-FBB3-4764-BB01-B03FA190DF4A}"/>
          </ac:spMkLst>
        </pc:spChg>
      </pc:sldChg>
      <pc:sldChg chg="modSp mod">
        <pc:chgData name="Thorsten Hertel" userId="5fa40fbe-6787-4208-8551-db92c4e538ea" providerId="ADAL" clId="{2513867B-6366-437C-9C75-BCBFE2A9FB98}" dt="2021-04-16T18:26:46.092" v="54" actId="20577"/>
        <pc:sldMkLst>
          <pc:docMk/>
          <pc:sldMk cId="474687930" sldId="277"/>
        </pc:sldMkLst>
        <pc:spChg chg="mod">
          <ac:chgData name="Thorsten Hertel" userId="5fa40fbe-6787-4208-8551-db92c4e538ea" providerId="ADAL" clId="{2513867B-6366-437C-9C75-BCBFE2A9FB98}" dt="2021-04-16T18:26:46.092" v="54" actId="20577"/>
          <ac:spMkLst>
            <pc:docMk/>
            <pc:sldMk cId="474687930" sldId="277"/>
            <ac:spMk id="3" creationId="{95872A8B-FBB3-4764-BB01-B03FA190DF4A}"/>
          </ac:spMkLst>
        </pc:spChg>
      </pc:sldChg>
      <pc:sldChg chg="modSp mod">
        <pc:chgData name="Thorsten Hertel" userId="5fa40fbe-6787-4208-8551-db92c4e538ea" providerId="ADAL" clId="{2513867B-6366-437C-9C75-BCBFE2A9FB98}" dt="2021-04-16T18:27:41.461" v="96" actId="400"/>
        <pc:sldMkLst>
          <pc:docMk/>
          <pc:sldMk cId="2527702176" sldId="281"/>
        </pc:sldMkLst>
        <pc:spChg chg="mod">
          <ac:chgData name="Thorsten Hertel" userId="5fa40fbe-6787-4208-8551-db92c4e538ea" providerId="ADAL" clId="{2513867B-6366-437C-9C75-BCBFE2A9FB98}" dt="2021-04-16T18:27:41.461" v="96" actId="400"/>
          <ac:spMkLst>
            <pc:docMk/>
            <pc:sldMk cId="2527702176" sldId="281"/>
            <ac:spMk id="3" creationId="{95872A8B-FBB3-4764-BB01-B03FA190DF4A}"/>
          </ac:spMkLst>
        </pc:spChg>
      </pc:sldChg>
      <pc:sldChg chg="modSp mod">
        <pc:chgData name="Thorsten Hertel" userId="5fa40fbe-6787-4208-8551-db92c4e538ea" providerId="ADAL" clId="{2513867B-6366-437C-9C75-BCBFE2A9FB98}" dt="2021-04-16T18:29:52.904" v="148" actId="20577"/>
        <pc:sldMkLst>
          <pc:docMk/>
          <pc:sldMk cId="4117418834" sldId="286"/>
        </pc:sldMkLst>
        <pc:spChg chg="mod">
          <ac:chgData name="Thorsten Hertel" userId="5fa40fbe-6787-4208-8551-db92c4e538ea" providerId="ADAL" clId="{2513867B-6366-437C-9C75-BCBFE2A9FB98}" dt="2021-04-16T18:29:52.904" v="148" actId="20577"/>
          <ac:spMkLst>
            <pc:docMk/>
            <pc:sldMk cId="4117418834" sldId="286"/>
            <ac:spMk id="3" creationId="{95872A8B-FBB3-4764-BB01-B03FA190DF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170828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5" name="フッター プレースホルダー 4">
            <a:extLst>
              <a:ext uri="{FF2B5EF4-FFF2-40B4-BE49-F238E27FC236}">
                <a16:creationId xmlns:a16="http://schemas.microsoft.com/office/drawing/2014/main" xmlns=""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5" name="フッター プレースホルダー 4">
            <a:extLst>
              <a:ext uri="{FF2B5EF4-FFF2-40B4-BE49-F238E27FC236}">
                <a16:creationId xmlns:a16="http://schemas.microsoft.com/office/drawing/2014/main" xmlns=""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5" name="フッター プレースホルダー 4">
            <a:extLst>
              <a:ext uri="{FF2B5EF4-FFF2-40B4-BE49-F238E27FC236}">
                <a16:creationId xmlns:a16="http://schemas.microsoft.com/office/drawing/2014/main" xmlns=""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xmlns=""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5" name="フッター プレースホルダー 4">
            <a:extLst>
              <a:ext uri="{FF2B5EF4-FFF2-40B4-BE49-F238E27FC236}">
                <a16:creationId xmlns:a16="http://schemas.microsoft.com/office/drawing/2014/main" xmlns=""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5" name="フッター プレースホルダー 4">
            <a:extLst>
              <a:ext uri="{FF2B5EF4-FFF2-40B4-BE49-F238E27FC236}">
                <a16:creationId xmlns:a16="http://schemas.microsoft.com/office/drawing/2014/main" xmlns=""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6" name="フッター プレースホルダー 5">
            <a:extLst>
              <a:ext uri="{FF2B5EF4-FFF2-40B4-BE49-F238E27FC236}">
                <a16:creationId xmlns:a16="http://schemas.microsoft.com/office/drawing/2014/main" xmlns=""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8" name="フッター プレースホルダー 7">
            <a:extLst>
              <a:ext uri="{FF2B5EF4-FFF2-40B4-BE49-F238E27FC236}">
                <a16:creationId xmlns:a16="http://schemas.microsoft.com/office/drawing/2014/main" xmlns=""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4" name="フッター プレースホルダー 3">
            <a:extLst>
              <a:ext uri="{FF2B5EF4-FFF2-40B4-BE49-F238E27FC236}">
                <a16:creationId xmlns:a16="http://schemas.microsoft.com/office/drawing/2014/main" xmlns=""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3" name="フッター プレースホルダー 2">
            <a:extLst>
              <a:ext uri="{FF2B5EF4-FFF2-40B4-BE49-F238E27FC236}">
                <a16:creationId xmlns:a16="http://schemas.microsoft.com/office/drawing/2014/main" xmlns=""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6" name="フッター プレースホルダー 5">
            <a:extLst>
              <a:ext uri="{FF2B5EF4-FFF2-40B4-BE49-F238E27FC236}">
                <a16:creationId xmlns:a16="http://schemas.microsoft.com/office/drawing/2014/main" xmlns=""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2021/4/17</a:t>
            </a:fld>
            <a:endParaRPr kumimoji="1" lang="ja-JP" altLang="en-US"/>
          </a:p>
        </p:txBody>
      </p:sp>
      <p:sp>
        <p:nvSpPr>
          <p:cNvPr id="6" name="フッター プレースホルダー 5">
            <a:extLst>
              <a:ext uri="{FF2B5EF4-FFF2-40B4-BE49-F238E27FC236}">
                <a16:creationId xmlns:a16="http://schemas.microsoft.com/office/drawing/2014/main" xmlns=""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xmlns=""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2021/4/17</a:t>
            </a:fld>
            <a:endParaRPr kumimoji="1" lang="ja-JP" altLang="en-US"/>
          </a:p>
        </p:txBody>
      </p:sp>
      <p:sp>
        <p:nvSpPr>
          <p:cNvPr id="5" name="フッター プレースホルダー 4">
            <a:extLst>
              <a:ext uri="{FF2B5EF4-FFF2-40B4-BE49-F238E27FC236}">
                <a16:creationId xmlns:a16="http://schemas.microsoft.com/office/drawing/2014/main" xmlns=""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4.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xmlns=""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xmlns=""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xmlns=""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xmlns=""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strike="sngStrike"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a:t>
            </a:r>
            <a:r>
              <a:rPr lang="en-US" altLang="ja-JP" dirty="0">
                <a:solidFill>
                  <a:srgbClr val="FF0000"/>
                </a:solidFill>
              </a:rPr>
              <a:t>, TT or core requirement relaxation</a:t>
            </a:r>
          </a:p>
          <a:p>
            <a:pPr lvl="1"/>
            <a:r>
              <a:rPr lang="en-US" altLang="ja-JP" strike="sngStrike" dirty="0"/>
              <a:t>FFS whether max difference of path loss between the NTC and ETC environment should be taken into account in the ETC </a:t>
            </a:r>
            <a:r>
              <a:rPr lang="en-US" altLang="ja-JP" strike="sngStrike" dirty="0" smtClean="0"/>
              <a:t>MU</a:t>
            </a:r>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fontScale="92500" lnSpcReduction="10000"/>
          </a:bodyPr>
          <a:lstStyle/>
          <a:p>
            <a:r>
              <a:rPr lang="en-US" altLang="ja-JP" dirty="0"/>
              <a:t>NOTE: outcome of Issues 5-1-1, 5-1-2, 5-1-3, and 5-1-4</a:t>
            </a:r>
          </a:p>
          <a:p>
            <a:r>
              <a:rPr lang="en-US" altLang="ja-JP" dirty="0"/>
              <a:t>Tentative agreement</a:t>
            </a:r>
          </a:p>
          <a:p>
            <a:pPr lvl="1"/>
            <a:r>
              <a:rPr lang="en-US" altLang="ja-JP" dirty="0"/>
              <a:t>New measurement grid (1-MG)</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1"/>
            <a:r>
              <a:rPr lang="en-US" altLang="ja-JP" dirty="0"/>
              <a:t>RSRP(B) based RX beam peak search (2-RSRP)</a:t>
            </a:r>
          </a:p>
          <a:p>
            <a:pPr lvl="2"/>
            <a:r>
              <a:rPr lang="en-US" altLang="ja-JP" dirty="0"/>
              <a:t>RAN4 should confirm that RSRP is available to find the beam peak direction</a:t>
            </a:r>
          </a:p>
          <a:p>
            <a:pPr lvl="2"/>
            <a:r>
              <a:rPr lang="en-US" altLang="ja-JP" dirty="0"/>
              <a:t>Whether the test procedure of Rx beam peak search based on RSRPB for demodulation and CSI testing can be applicable is FFS</a:t>
            </a:r>
          </a:p>
          <a:p>
            <a:pPr lvl="1"/>
            <a:r>
              <a:rPr lang="en-US" altLang="ja-JP" dirty="0"/>
              <a:t>3-Single </a:t>
            </a:r>
            <a:r>
              <a:rPr lang="en-US" altLang="ja-JP" dirty="0" err="1"/>
              <a:t>Pol</a:t>
            </a:r>
            <a:r>
              <a:rPr lang="en-US" altLang="ja-JP" baseline="-25000" dirty="0" err="1"/>
              <a:t>link</a:t>
            </a:r>
            <a:endParaRPr lang="en-US" altLang="ja-JP" baseline="-25000" dirty="0"/>
          </a:p>
          <a:p>
            <a:pPr lvl="2"/>
            <a:r>
              <a:rPr lang="en-US" altLang="ja-JP" dirty="0"/>
              <a:t>For EIRP test of UL MIMO and Tx diversity, </a:t>
            </a:r>
            <a:r>
              <a:rPr lang="en-US" altLang="ja-JP" strike="sngStrike" dirty="0">
                <a:solidFill>
                  <a:srgbClr val="7030A0"/>
                </a:solidFill>
              </a:rPr>
              <a:t>by default</a:t>
            </a:r>
            <a:r>
              <a:rPr lang="en-US" altLang="ja-JP" dirty="0"/>
              <a:t> </a:t>
            </a:r>
            <a:r>
              <a:rPr lang="en-US" altLang="ja-JP" dirty="0" smtClean="0">
                <a:solidFill>
                  <a:srgbClr val="7030A0"/>
                </a:solidFill>
              </a:rPr>
              <a:t>whether</a:t>
            </a:r>
            <a:r>
              <a:rPr lang="en-US" altLang="ja-JP" dirty="0" smtClean="0"/>
              <a:t> single </a:t>
            </a:r>
            <a:r>
              <a:rPr lang="en-US" altLang="ja-JP" dirty="0" err="1"/>
              <a:t>Pol</a:t>
            </a:r>
            <a:r>
              <a:rPr lang="en-US" altLang="ja-JP" baseline="-25000" dirty="0" err="1"/>
              <a:t>link</a:t>
            </a:r>
            <a:r>
              <a:rPr lang="en-US" altLang="ja-JP" dirty="0"/>
              <a:t> </a:t>
            </a:r>
            <a:r>
              <a:rPr lang="en-US" altLang="ja-JP" strike="sngStrike" dirty="0">
                <a:solidFill>
                  <a:srgbClr val="7030A0"/>
                </a:solidFill>
              </a:rPr>
              <a:t>can be</a:t>
            </a:r>
            <a:r>
              <a:rPr lang="en-US" altLang="ja-JP" dirty="0"/>
              <a:t> </a:t>
            </a:r>
            <a:r>
              <a:rPr lang="en-US" altLang="ja-JP" dirty="0" smtClean="0">
                <a:solidFill>
                  <a:srgbClr val="7030A0"/>
                </a:solidFill>
              </a:rPr>
              <a:t>is</a:t>
            </a:r>
            <a:r>
              <a:rPr lang="en-US" altLang="ja-JP" dirty="0" smtClean="0"/>
              <a:t> randomly </a:t>
            </a:r>
            <a:r>
              <a:rPr lang="en-US" altLang="ja-JP" dirty="0"/>
              <a:t>selected </a:t>
            </a:r>
            <a:r>
              <a:rPr lang="en-US" altLang="ja-JP" dirty="0">
                <a:solidFill>
                  <a:srgbClr val="7030A0"/>
                </a:solidFill>
              </a:rPr>
              <a:t>(</a:t>
            </a:r>
            <a:r>
              <a:rPr lang="en-US" altLang="ja-JP" dirty="0" smtClean="0"/>
              <a:t>from </a:t>
            </a:r>
            <a:r>
              <a:rPr lang="en-US" altLang="ja-JP" dirty="0"/>
              <a:t>either theta </a:t>
            </a:r>
            <a:r>
              <a:rPr lang="en-US" altLang="ja-JP" dirty="0" err="1"/>
              <a:t>Pol</a:t>
            </a:r>
            <a:r>
              <a:rPr lang="en-US" altLang="ja-JP" baseline="-25000" dirty="0" err="1"/>
              <a:t>link</a:t>
            </a:r>
            <a:r>
              <a:rPr lang="en-US" altLang="ja-JP" dirty="0"/>
              <a:t> or phi </a:t>
            </a:r>
            <a:r>
              <a:rPr lang="en-US" altLang="ja-JP" dirty="0" err="1" smtClean="0"/>
              <a:t>Pol</a:t>
            </a:r>
            <a:r>
              <a:rPr lang="en-US" altLang="ja-JP" baseline="-25000" dirty="0" err="1" smtClean="0"/>
              <a:t>link</a:t>
            </a:r>
            <a:r>
              <a:rPr lang="en-US" altLang="ja-JP" dirty="0" smtClean="0">
                <a:solidFill>
                  <a:srgbClr val="7030A0"/>
                </a:solidFill>
              </a:rPr>
              <a:t>)</a:t>
            </a:r>
            <a:r>
              <a:rPr lang="en-US" altLang="ja-JP" dirty="0" smtClean="0"/>
              <a:t> </a:t>
            </a:r>
            <a:r>
              <a:rPr lang="en-US" altLang="ja-JP" dirty="0" smtClean="0">
                <a:solidFill>
                  <a:srgbClr val="7030A0"/>
                </a:solidFill>
              </a:rPr>
              <a:t>or test under 2 link directions , depends on UE declaration</a:t>
            </a:r>
            <a:endParaRPr lang="en-US" altLang="ja-JP" dirty="0">
              <a:solidFill>
                <a:srgbClr val="7030A0"/>
              </a:solidFill>
            </a:endParaRPr>
          </a:p>
          <a:p>
            <a:pPr lvl="1"/>
            <a:r>
              <a:rPr lang="en-US" altLang="ja-JP" dirty="0">
                <a:solidFill>
                  <a:srgbClr val="FF0000"/>
                </a:solidFill>
              </a:rPr>
              <a:t>Agree that </a:t>
            </a:r>
            <a:r>
              <a:rPr lang="en-US" altLang="ja-JP" strike="sngStrike" dirty="0">
                <a:solidFill>
                  <a:srgbClr val="FF0000"/>
                </a:solidFill>
              </a:rPr>
              <a:t>FFS whether </a:t>
            </a:r>
            <a:r>
              <a:rPr lang="en-US" altLang="ja-JP" dirty="0"/>
              <a:t>the Fast Spherical Coverage Method can be introduced</a:t>
            </a:r>
          </a:p>
          <a:p>
            <a:pPr lvl="2"/>
            <a:r>
              <a:rPr lang="en-US" altLang="ja-JP" dirty="0"/>
              <a:t>Keep the maximum elevation </a:t>
            </a:r>
            <a:r>
              <a:rPr lang="en-US" altLang="ja-JP" strike="sngStrike" dirty="0">
                <a:solidFill>
                  <a:srgbClr val="FF0000"/>
                </a:solidFill>
              </a:rPr>
              <a:t>between [112.5º]</a:t>
            </a:r>
            <a:r>
              <a:rPr lang="en-US" altLang="ja-JP" dirty="0">
                <a:solidFill>
                  <a:srgbClr val="FF0000"/>
                </a:solidFill>
              </a:rPr>
              <a:t> of 90</a:t>
            </a:r>
            <a:r>
              <a:rPr lang="en-US" altLang="ja-JP" baseline="30000" dirty="0">
                <a:solidFill>
                  <a:srgbClr val="FF0000"/>
                </a:solidFill>
              </a:rPr>
              <a:t>o</a:t>
            </a:r>
            <a:r>
              <a:rPr lang="en-US" altLang="ja-JP" dirty="0">
                <a:solidFill>
                  <a:srgbClr val="FF0000"/>
                </a:solidFill>
              </a:rPr>
              <a:t> for DUT Orientation 1</a:t>
            </a:r>
            <a:r>
              <a:rPr lang="en-US" altLang="ja-JP" strike="sngStrike" dirty="0">
                <a:solidFill>
                  <a:srgbClr val="FF0000"/>
                </a:solidFill>
              </a:rPr>
              <a:t>and further discuss next meeting</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sp>
        <p:nvSpPr>
          <p:cNvPr id="4" name="RS_Classification_Standard">
            <a:extLst>
              <a:ext uri="{FF2B5EF4-FFF2-40B4-BE49-F238E27FC236}">
                <a16:creationId xmlns:a16="http://schemas.microsoft.com/office/drawing/2014/main" xmlns="" id="{4781C94D-E9BA-4AEC-A9AB-D603D607126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5" name="Table 4">
            <a:extLst>
              <a:ext uri="{FF2B5EF4-FFF2-40B4-BE49-F238E27FC236}">
                <a16:creationId xmlns:a16="http://schemas.microsoft.com/office/drawing/2014/main" xmlns=""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65749"/>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xmlns="" val="1501110197"/>
                    </a:ext>
                  </a:extLst>
                </a:gridCol>
                <a:gridCol w="1161098">
                  <a:extLst>
                    <a:ext uri="{9D8B030D-6E8A-4147-A177-3AD203B41FA5}">
                      <a16:colId xmlns:a16="http://schemas.microsoft.com/office/drawing/2014/main" xmlns="" val="3047177778"/>
                    </a:ext>
                  </a:extLst>
                </a:gridCol>
                <a:gridCol w="2628837">
                  <a:extLst>
                    <a:ext uri="{9D8B030D-6E8A-4147-A177-3AD203B41FA5}">
                      <a16:colId xmlns:a16="http://schemas.microsoft.com/office/drawing/2014/main" xmlns="" val="1949810582"/>
                    </a:ext>
                  </a:extLst>
                </a:gridCol>
                <a:gridCol w="7544479">
                  <a:extLst>
                    <a:ext uri="{9D8B030D-6E8A-4147-A177-3AD203B41FA5}">
                      <a16:colId xmlns:a16="http://schemas.microsoft.com/office/drawing/2014/main" xmlns=""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654923122"/>
                  </a:ext>
                </a:extLst>
              </a:tr>
            </a:tbl>
          </a:graphicData>
        </a:graphic>
      </p:graphicFrame>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solidFill>
                  <a:srgbClr val="FF0000"/>
                </a:solidFill>
              </a:rPr>
              <a:t>OEMs to provide </a:t>
            </a:r>
            <a:r>
              <a:rPr lang="en-US" dirty="0">
                <a:solidFill>
                  <a:srgbClr val="FF0000"/>
                </a:solidFill>
              </a:rPr>
              <a:t>maximum expected offset between geometric </a:t>
            </a:r>
            <a:r>
              <a:rPr lang="en-US" dirty="0" err="1">
                <a:solidFill>
                  <a:srgbClr val="FF0000"/>
                </a:solidFill>
              </a:rPr>
              <a:t>centre</a:t>
            </a:r>
            <a:r>
              <a:rPr lang="en-US" dirty="0">
                <a:solidFill>
                  <a:srgbClr val="FF0000"/>
                </a:solidFill>
              </a:rPr>
              <a:t> of the antenna array with respect to the phase </a:t>
            </a:r>
            <a:r>
              <a:rPr lang="en-US" dirty="0" err="1">
                <a:solidFill>
                  <a:srgbClr val="FF0000"/>
                </a:solidFill>
              </a:rPr>
              <a:t>centre</a:t>
            </a:r>
            <a:endParaRPr lang="en-US" altLang="ja-JP" dirty="0">
              <a:solidFill>
                <a:srgbClr val="FF0000"/>
              </a:solidFill>
            </a:endParaRPr>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t>
            </a:r>
            <a:r>
              <a:rPr lang="en-US" altLang="ja-JP" dirty="0">
                <a:solidFill>
                  <a:srgbClr val="FF0000"/>
                </a:solidFill>
              </a:rPr>
              <a:t>and </a:t>
            </a:r>
            <a:r>
              <a:rPr lang="en-US" altLang="ja-JP" dirty="0" err="1">
                <a:solidFill>
                  <a:srgbClr val="FF0000"/>
                </a:solidFill>
              </a:rPr>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p>
          <a:p>
            <a:pPr lvl="2"/>
            <a:r>
              <a:rPr lang="en-US" altLang="ja-JP" dirty="0"/>
              <a:t>A detailed impact of the SNR on EIRP measurement error is needed</a:t>
            </a:r>
          </a:p>
          <a:p>
            <a:pPr lvl="2"/>
            <a:r>
              <a:rPr lang="en-US" altLang="ja-JP" dirty="0"/>
              <a:t>Simulation assumptions on SNR:</a:t>
            </a:r>
          </a:p>
          <a:p>
            <a:pPr lvl="3"/>
            <a:r>
              <a:rPr lang="en-US" altLang="ja-JP" dirty="0"/>
              <a:t>Option 1: Noise is injected at the output of the UE</a:t>
            </a:r>
          </a:p>
          <a:p>
            <a:pPr lvl="3"/>
            <a:r>
              <a:rPr lang="en-US" altLang="ja-JP" dirty="0"/>
              <a:t>Option 2: Influence of noise for testability analysis is a function of the measurement equipment (e.g. power sensor or spectrum analyzer for Tx measurements)</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dirty="0"/>
              <a:t>Whether compensation of the path loss (</a:t>
            </a:r>
            <a:r>
              <a:rPr lang="en-US" altLang="ja-JP" dirty="0" err="1"/>
              <a:t>w.r.t</a:t>
            </a:r>
            <a:r>
              <a:rPr lang="en-US" altLang="ja-JP" dirty="0"/>
              <a:t>. to the active antenna array) is applicable is FFS </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solidFill>
                  <a:srgbClr val="FF0000"/>
                </a:solidFill>
              </a:rPr>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4" name="Table 3">
            <a:extLst>
              <a:ext uri="{FF2B5EF4-FFF2-40B4-BE49-F238E27FC236}">
                <a16:creationId xmlns:a16="http://schemas.microsoft.com/office/drawing/2014/main" xmlns=""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xmlns="" val="1006449506"/>
                    </a:ext>
                  </a:extLst>
                </a:gridCol>
                <a:gridCol w="1031268">
                  <a:extLst>
                    <a:ext uri="{9D8B030D-6E8A-4147-A177-3AD203B41FA5}">
                      <a16:colId xmlns:a16="http://schemas.microsoft.com/office/drawing/2014/main" xmlns="" val="1547222455"/>
                    </a:ext>
                  </a:extLst>
                </a:gridCol>
                <a:gridCol w="1134394">
                  <a:extLst>
                    <a:ext uri="{9D8B030D-6E8A-4147-A177-3AD203B41FA5}">
                      <a16:colId xmlns:a16="http://schemas.microsoft.com/office/drawing/2014/main" xmlns="" val="1377094645"/>
                    </a:ext>
                  </a:extLst>
                </a:gridCol>
                <a:gridCol w="1134394">
                  <a:extLst>
                    <a:ext uri="{9D8B030D-6E8A-4147-A177-3AD203B41FA5}">
                      <a16:colId xmlns:a16="http://schemas.microsoft.com/office/drawing/2014/main" xmlns=""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1226760900"/>
                  </a:ext>
                </a:extLst>
              </a:tr>
            </a:tbl>
          </a:graphicData>
        </a:graphic>
      </p:graphicFrame>
      <p:graphicFrame>
        <p:nvGraphicFramePr>
          <p:cNvPr id="6" name="Table 5">
            <a:extLst>
              <a:ext uri="{FF2B5EF4-FFF2-40B4-BE49-F238E27FC236}">
                <a16:creationId xmlns:a16="http://schemas.microsoft.com/office/drawing/2014/main" xmlns=""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xmlns="" val="541624119"/>
                    </a:ext>
                  </a:extLst>
                </a:gridCol>
                <a:gridCol w="846597">
                  <a:extLst>
                    <a:ext uri="{9D8B030D-6E8A-4147-A177-3AD203B41FA5}">
                      <a16:colId xmlns:a16="http://schemas.microsoft.com/office/drawing/2014/main" xmlns="" val="635507254"/>
                    </a:ext>
                  </a:extLst>
                </a:gridCol>
                <a:gridCol w="846597">
                  <a:extLst>
                    <a:ext uri="{9D8B030D-6E8A-4147-A177-3AD203B41FA5}">
                      <a16:colId xmlns:a16="http://schemas.microsoft.com/office/drawing/2014/main" xmlns="" val="1581660744"/>
                    </a:ext>
                  </a:extLst>
                </a:gridCol>
                <a:gridCol w="623024">
                  <a:extLst>
                    <a:ext uri="{9D8B030D-6E8A-4147-A177-3AD203B41FA5}">
                      <a16:colId xmlns:a16="http://schemas.microsoft.com/office/drawing/2014/main" xmlns="" val="742707450"/>
                    </a:ext>
                  </a:extLst>
                </a:gridCol>
                <a:gridCol w="623024">
                  <a:extLst>
                    <a:ext uri="{9D8B030D-6E8A-4147-A177-3AD203B41FA5}">
                      <a16:colId xmlns:a16="http://schemas.microsoft.com/office/drawing/2014/main" xmlns="" val="3847728766"/>
                    </a:ext>
                  </a:extLst>
                </a:gridCol>
                <a:gridCol w="623024">
                  <a:extLst>
                    <a:ext uri="{9D8B030D-6E8A-4147-A177-3AD203B41FA5}">
                      <a16:colId xmlns:a16="http://schemas.microsoft.com/office/drawing/2014/main" xmlns="" val="3580125133"/>
                    </a:ext>
                  </a:extLst>
                </a:gridCol>
                <a:gridCol w="606927">
                  <a:extLst>
                    <a:ext uri="{9D8B030D-6E8A-4147-A177-3AD203B41FA5}">
                      <a16:colId xmlns:a16="http://schemas.microsoft.com/office/drawing/2014/main" xmlns=""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xmlns=""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042815359"/>
                  </a:ext>
                </a:extLst>
              </a:tr>
            </a:tbl>
          </a:graphicData>
        </a:graphic>
      </p:graphicFrame>
    </p:spTree>
    <p:custDataLst>
      <p:tags r:id="rId1"/>
    </p:custDataLst>
    <p:extLst>
      <p:ext uri="{BB962C8B-B14F-4D97-AF65-F5344CB8AC3E}">
        <p14:creationId xmlns:p14="http://schemas.microsoft.com/office/powerpoint/2010/main" val="3863948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2-1-1</a:t>
            </a:r>
          </a:p>
          <a:p>
            <a:r>
              <a:rPr lang="en-US" altLang="ja-JP" dirty="0"/>
              <a:t>Tentative agreement</a:t>
            </a:r>
          </a:p>
          <a:p>
            <a:pPr lvl="1"/>
            <a:r>
              <a:rPr lang="en-US" altLang="ja-JP" dirty="0"/>
              <a:t>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1"/>
            <a:r>
              <a:rPr lang="en-US" altLang="ja-JP" dirty="0"/>
              <a:t>TPMI method is applicable for clause 6.2 of TS38.101-2 and other transmitter test cases and 2TX TPMI shall be configured for coherent UEs and </a:t>
            </a:r>
            <a:r>
              <a:rPr lang="en-US" altLang="ja-JP" dirty="0" err="1"/>
              <a:t>nonCoherent</a:t>
            </a:r>
            <a:r>
              <a:rPr lang="en-US" altLang="ja-JP" dirty="0"/>
              <a:t> UEs supporting full power transmission (mode-1, mode-full power). For </a:t>
            </a:r>
            <a:r>
              <a:rPr lang="en-US" altLang="ja-JP" dirty="0" err="1"/>
              <a:t>nonCoherent</a:t>
            </a:r>
            <a:r>
              <a:rPr lang="en-US" altLang="ja-JP" dirty="0"/>
              <a:t> UEs which do not support full power transmission (mode-1, mode-full power), 2-port transmission shall be not configured.</a:t>
            </a:r>
          </a:p>
          <a:p>
            <a:pPr lvl="1"/>
            <a:r>
              <a:rPr lang="en-US" altLang="ja-JP" dirty="0"/>
              <a:t>When 2-port transmission is configured for EIRP measurement for test cases in clause 6.2 of TS38.101-2, fixed TPMI index=2 shall be configured.</a:t>
            </a:r>
          </a:p>
          <a:p>
            <a:pPr lvl="1"/>
            <a:endParaRPr lang="en-US" altLang="ja-JP" dirty="0"/>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measurement setup</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2-2-1, 2-2-2</a:t>
            </a:r>
          </a:p>
          <a:p>
            <a:r>
              <a:rPr lang="en-US" altLang="ja-JP" dirty="0"/>
              <a:t>Tentative agreement</a:t>
            </a:r>
          </a:p>
          <a:p>
            <a:pPr lvl="1"/>
            <a:r>
              <a:rPr lang="en-US" altLang="ja-JP" dirty="0" smtClean="0">
                <a:solidFill>
                  <a:srgbClr val="7030A0"/>
                </a:solidFill>
              </a:rPr>
              <a:t>Outcome of </a:t>
            </a:r>
            <a:r>
              <a:rPr lang="en-US" altLang="ja-JP" dirty="0" err="1" smtClean="0">
                <a:solidFill>
                  <a:srgbClr val="7030A0"/>
                </a:solidFill>
              </a:rPr>
              <a:t>obj</a:t>
            </a:r>
            <a:r>
              <a:rPr lang="en-US" altLang="ja-JP" dirty="0" smtClean="0">
                <a:solidFill>
                  <a:srgbClr val="7030A0"/>
                </a:solidFill>
              </a:rPr>
              <a:t> 2 only applies for FR2 test application</a:t>
            </a:r>
          </a:p>
          <a:p>
            <a:pPr lvl="1"/>
            <a:r>
              <a:rPr lang="en-US" altLang="ja-JP" dirty="0" smtClean="0">
                <a:solidFill>
                  <a:srgbClr val="7030A0"/>
                </a:solidFill>
              </a:rPr>
              <a:t>FFS</a:t>
            </a:r>
            <a:r>
              <a:rPr lang="en-US" altLang="ja-JP" dirty="0" smtClean="0"/>
              <a:t> 2L </a:t>
            </a:r>
            <a:r>
              <a:rPr lang="en-US" altLang="ja-JP" dirty="0"/>
              <a:t>and 1L setups should be agreed as a </a:t>
            </a:r>
            <a:r>
              <a:rPr lang="en-US" altLang="ja-JP" dirty="0" smtClean="0"/>
              <a:t>package</a:t>
            </a:r>
          </a:p>
          <a:p>
            <a:pPr lvl="2"/>
            <a:r>
              <a:rPr lang="en-US" altLang="ja-JP" dirty="0" smtClean="0">
                <a:solidFill>
                  <a:srgbClr val="7030A0"/>
                </a:solidFill>
              </a:rPr>
              <a:t>There is no inter-layer interference for 1L , no need to enhance 1L EVM measurement setup</a:t>
            </a:r>
            <a:endParaRPr lang="en-US" altLang="ja-JP" dirty="0">
              <a:solidFill>
                <a:srgbClr val="7030A0"/>
              </a:solidFill>
            </a:endParaRPr>
          </a:p>
          <a:p>
            <a:pPr lvl="1"/>
            <a:r>
              <a:rPr lang="en-US" altLang="ja-JP" strike="sngStrike" dirty="0">
                <a:solidFill>
                  <a:srgbClr val="7030A0"/>
                </a:solidFill>
              </a:rPr>
              <a:t>Two alternative methods, proposed in [9] and [15], can be included in the TR with the understanding that </a:t>
            </a:r>
            <a:r>
              <a:rPr lang="en-US" altLang="ja-JP" dirty="0">
                <a:solidFill>
                  <a:srgbClr val="7030A0"/>
                </a:solidFill>
              </a:rPr>
              <a:t>the study item outcome will capture a single setup as 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a:t>
            </a:r>
            <a:r>
              <a:rPr lang="en-US" altLang="ja-JP" dirty="0" smtClean="0"/>
              <a:t>schemes</a:t>
            </a:r>
          </a:p>
          <a:p>
            <a:pPr lvl="2"/>
            <a:r>
              <a:rPr lang="en-US" altLang="ja-JP" dirty="0" smtClean="0">
                <a:solidFill>
                  <a:srgbClr val="7030A0"/>
                </a:solidFill>
              </a:rPr>
              <a:t>Whether TE is mandated to implemented with ‘ZF’ for FR2 EVM measurement</a:t>
            </a:r>
            <a:endParaRPr lang="en-US" altLang="ja-JP" dirty="0">
              <a:solidFill>
                <a:srgbClr val="7030A0"/>
              </a:solidFill>
            </a:endParaRPr>
          </a:p>
          <a:p>
            <a:pPr lvl="1"/>
            <a:r>
              <a:rPr lang="en-US" altLang="ja-JP" dirty="0"/>
              <a:t>Whether different polarization angles shall be used in the EVM and spectrum flatness tests is FFS</a:t>
            </a:r>
          </a:p>
          <a:p>
            <a:pPr lvl="2"/>
            <a:r>
              <a:rPr lang="en-US" altLang="ja-JP" dirty="0"/>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2.xml><?xml version="1.0" encoding="utf-8"?>
<ds:datastoreItem xmlns:ds="http://schemas.openxmlformats.org/officeDocument/2006/customXml" ds:itemID="{BC82764B-AF50-40AD-B02B-119A6EEE922A}">
  <ds:schemaRefs>
    <ds:schemaRef ds:uri="http://schemas.microsoft.com/office/2006/documentManagement/types"/>
    <ds:schemaRef ds:uri="878f5c59-aec9-459c-acf8-8cf941473193"/>
    <ds:schemaRef ds:uri="http://schemas.microsoft.com/office/infopath/2007/PartnerControls"/>
    <ds:schemaRef ds:uri="http://purl.org/dc/terms/"/>
    <ds:schemaRef ds:uri="http://schemas.microsoft.com/office/2006/metadata/properties"/>
    <ds:schemaRef ds:uri="http://purl.org/dc/elements/1.1/"/>
    <ds:schemaRef ds:uri="http://schemas.openxmlformats.org/package/2006/metadata/core-properties"/>
    <ds:schemaRef ds:uri="bdd78157-346c-4767-bfdd-352789a5c5f1"/>
    <ds:schemaRef ds:uri="http://www.w3.org/XML/1998/namespace"/>
    <ds:schemaRef ds:uri="http://purl.org/dc/dcmitype/"/>
  </ds:schemaRefs>
</ds:datastoreItem>
</file>

<file path=customXml/itemProps3.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318</TotalTime>
  <Words>2139</Words>
  <Application>Microsoft Office PowerPoint</Application>
  <PresentationFormat>宽屏</PresentationFormat>
  <Paragraphs>394</Paragraphs>
  <Slides>13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PMingLiU</vt:lpstr>
      <vt:lpstr>Yu Gothic</vt:lpstr>
      <vt:lpstr>Yu Gothic Light</vt:lpstr>
      <vt:lpstr>等线</vt:lpstr>
      <vt:lpstr>宋体</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EVM measurement setup</vt:lpstr>
      <vt:lpstr>(Obj 4) ETC</vt:lpstr>
      <vt:lpstr>(Obj 5) Enhancements to reduce test time</vt:lpstr>
      <vt:lpstr>(Obj 6) Band-dependent parameters for the demodulation setup</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Huawei</cp:lastModifiedBy>
  <cp:revision>227</cp:revision>
  <dcterms:created xsi:type="dcterms:W3CDTF">2020-11-04T06:34:52Z</dcterms:created>
  <dcterms:modified xsi:type="dcterms:W3CDTF">2021-04-17T10:49:38Z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