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8" r:id="rId3"/>
    <p:sldId id="285" r:id="rId4"/>
    <p:sldId id="287" r:id="rId5"/>
    <p:sldId id="28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#98bis-e                                                         R4-210xxxx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Apr. 12th – 20th,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965" y="927751"/>
            <a:ext cx="10515600" cy="54415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24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 lvl="0" hangingPunct="0"/>
            <a:r>
              <a:rPr lang="en-US" altLang="zh-CN" sz="2000" u="sng" dirty="0"/>
              <a:t>Applicability for PUSCH 256QAM demodulation performance requirements: </a:t>
            </a:r>
            <a:r>
              <a:rPr lang="en-US" altLang="zh-CN" sz="2000" dirty="0"/>
              <a:t>Only applied for BS manufacturers declaring that uplink 256QAM is supported.</a:t>
            </a:r>
          </a:p>
          <a:p>
            <a:pPr lvl="0" hangingPunct="0"/>
            <a:r>
              <a:rPr lang="en-GB" altLang="zh-CN" sz="2000" u="sng" dirty="0"/>
              <a:t>MCS:</a:t>
            </a:r>
            <a:r>
              <a:rPr lang="en-GB" altLang="zh-CN" sz="2000" dirty="0"/>
              <a:t> </a:t>
            </a:r>
            <a:r>
              <a:rPr lang="en-US" altLang="zh-CN" sz="2000" dirty="0"/>
              <a:t>Evaluate {MCS24, MCS22} as starting point for next meeting, based on the simulation results to decide if MCS24 is feasible, otherwise to check lower MCS22 is feasible or not.</a:t>
            </a:r>
            <a:endParaRPr lang="en-GB" altLang="zh-CN" sz="2000" dirty="0"/>
          </a:p>
          <a:p>
            <a:r>
              <a:rPr lang="en-GB" altLang="zh-CN" sz="2000" u="sng" dirty="0"/>
              <a:t>TDD pattern: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/>
              <a:t>15kHz SCS: 3D1S1U, S=10D:2G:2U</a:t>
            </a: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/>
              <a:t>30kHz SCS: 7D1S2U, S=6D:4G:4U</a:t>
            </a:r>
            <a:endParaRPr lang="en-US" altLang="zh-CN" sz="1600" dirty="0"/>
          </a:p>
          <a:p>
            <a:r>
              <a:rPr lang="en-US" altLang="zh-CN" sz="2000" u="sng" dirty="0"/>
              <a:t>Applicability rules for TDD with different TDD patterns: </a:t>
            </a:r>
            <a:r>
              <a:rPr lang="en-US" altLang="zh-CN" sz="2000" dirty="0"/>
              <a:t>Reuse the existing applicability rules defined in section 8.1.2.1.5 of TS 38.141-1</a:t>
            </a:r>
            <a:endParaRPr lang="en-US" altLang="zh-CN" sz="2000" u="sng" dirty="0"/>
          </a:p>
          <a:p>
            <a:r>
              <a:rPr lang="en-US" altLang="zh-CN" sz="2000" u="sng" dirty="0"/>
              <a:t>PUSCH start symbol and symbol length</a:t>
            </a:r>
            <a:r>
              <a:rPr lang="en-GB" altLang="zh-CN" sz="2000" u="sng" dirty="0"/>
              <a:t>: </a:t>
            </a:r>
            <a:r>
              <a:rPr lang="en-GB" altLang="zh-CN" sz="2000" dirty="0"/>
              <a:t>S = 0, L=14.</a:t>
            </a:r>
          </a:p>
          <a:p>
            <a:r>
              <a:rPr lang="en-GB" altLang="zh-CN" sz="2000" u="sng" dirty="0"/>
              <a:t>Frequency domain allocation: </a:t>
            </a:r>
            <a:r>
              <a:rPr lang="en-US" altLang="zh-CN" sz="2000" dirty="0"/>
              <a:t>Full bandwidth frequency domain resource allocation</a:t>
            </a:r>
          </a:p>
          <a:p>
            <a:r>
              <a:rPr lang="en-GB" altLang="zh-CN" sz="2000" u="sng" dirty="0"/>
              <a:t>DM-RS type: </a:t>
            </a:r>
            <a:r>
              <a:rPr lang="en-GB" altLang="zh-CN" sz="2000" dirty="0"/>
              <a:t>Type 1 with single-symbol DM-RS.</a:t>
            </a:r>
          </a:p>
          <a:p>
            <a:r>
              <a:rPr lang="en-GB" altLang="zh-CN" sz="2000" u="sng" dirty="0"/>
              <a:t>Additional DM-RS (</a:t>
            </a:r>
            <a:r>
              <a:rPr lang="en-GB" altLang="zh-CN" sz="2000" u="sng" dirty="0" err="1"/>
              <a:t>dmrsAdditionalPosition</a:t>
            </a:r>
            <a:r>
              <a:rPr lang="en-GB" altLang="zh-CN" sz="2000" u="sng" dirty="0"/>
              <a:t>):</a:t>
            </a:r>
            <a:r>
              <a:rPr lang="en-GB" altLang="zh-CN" sz="2000" dirty="0"/>
              <a:t> pos1, FFS pos2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Decide based on interesting companies’ feedback for next meeting</a:t>
            </a:r>
          </a:p>
          <a:p>
            <a:r>
              <a:rPr lang="en-US" altLang="zh-CN" sz="2000" u="sng" dirty="0"/>
              <a:t>PT-RS configuration: </a:t>
            </a:r>
            <a:r>
              <a:rPr lang="en-US" altLang="zh-CN" sz="2000" dirty="0"/>
              <a:t>FFS configure PT-RS.</a:t>
            </a:r>
            <a:endParaRPr lang="en-US" altLang="zh-CN" sz="2000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00B0F0"/>
                </a:solidFill>
              </a:rPr>
              <a:t>Further </a:t>
            </a:r>
            <a:r>
              <a:rPr lang="en-US" altLang="zh-CN" sz="1600" dirty="0" smtClean="0"/>
              <a:t>discuss </a:t>
            </a:r>
            <a:r>
              <a:rPr lang="en-US" altLang="zh-CN" sz="1600" dirty="0"/>
              <a:t>and decide </a:t>
            </a:r>
            <a:r>
              <a:rPr lang="en-US" altLang="zh-CN" sz="1600" dirty="0" smtClean="0"/>
              <a:t>whether to </a:t>
            </a:r>
            <a:r>
              <a:rPr lang="en-US" altLang="zh-CN" sz="1600" dirty="0"/>
              <a:t>configure PT-RS or not based </a:t>
            </a:r>
            <a:r>
              <a:rPr lang="en-US" altLang="zh-CN" sz="1600" dirty="0" smtClean="0"/>
              <a:t>on feedback </a:t>
            </a:r>
            <a:r>
              <a:rPr lang="en-US" altLang="zh-CN" sz="1600" dirty="0">
                <a:highlight>
                  <a:srgbClr val="FFFF00"/>
                </a:highlight>
              </a:rPr>
              <a:t>from </a:t>
            </a:r>
            <a:r>
              <a:rPr lang="en-US" altLang="zh-CN" sz="1600" dirty="0" smtClean="0">
                <a:highlight>
                  <a:srgbClr val="FFFF00"/>
                </a:highlight>
              </a:rPr>
              <a:t>interesting companies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in next meeting. </a:t>
            </a:r>
          </a:p>
          <a:p>
            <a:r>
              <a:rPr lang="en-GB" altLang="zh-CN" sz="2000" u="sng" dirty="0"/>
              <a:t>Phase Noise modelling: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Realistic phase noise modelling is left up to the contributing entities.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00B0F0"/>
                </a:solidFill>
              </a:rPr>
              <a:t>FFS how to consider phase </a:t>
            </a:r>
            <a:r>
              <a:rPr lang="en-US" altLang="zh-CN" sz="1600" dirty="0">
                <a:solidFill>
                  <a:srgbClr val="00B0F0"/>
                </a:solidFill>
              </a:rPr>
              <a:t>noise impact </a:t>
            </a:r>
            <a:r>
              <a:rPr lang="en-US" altLang="zh-CN" sz="1600" dirty="0" smtClean="0">
                <a:solidFill>
                  <a:srgbClr val="00B0F0"/>
                </a:solidFill>
              </a:rPr>
              <a:t>based </a:t>
            </a:r>
            <a:r>
              <a:rPr lang="en-US" altLang="zh-CN" sz="1600" dirty="0">
                <a:solidFill>
                  <a:srgbClr val="00B0F0"/>
                </a:solidFill>
              </a:rPr>
              <a:t>on further discussion and evaluations</a:t>
            </a:r>
            <a:r>
              <a:rPr lang="en-US" altLang="zh-CN" sz="1600" dirty="0"/>
              <a:t>. </a:t>
            </a:r>
            <a:endParaRPr lang="en-US" altLang="zh-CN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Interesting company is welcome to do investigation on the PN impact on 256QAM performance for next meeting. </a:t>
            </a:r>
            <a:endParaRPr lang="en-GB" altLang="zh-CN" sz="1600" u="sng" dirty="0"/>
          </a:p>
        </p:txBody>
      </p:sp>
    </p:spTree>
    <p:extLst>
      <p:ext uri="{BB962C8B-B14F-4D97-AF65-F5344CB8AC3E}">
        <p14:creationId xmlns:p14="http://schemas.microsoft.com/office/powerpoint/2010/main" val="416590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56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altLang="zh-CN" sz="4800" u="sng" dirty="0"/>
              <a:t>Number of HARQ transmission and RV sequence: </a:t>
            </a:r>
            <a:r>
              <a:rPr lang="en-US" altLang="zh-CN" sz="4800" dirty="0"/>
              <a:t>4 HARQ transmission with RV sequence {0,2,3,1}.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 err="1"/>
              <a:t>Tx</a:t>
            </a:r>
            <a:r>
              <a:rPr lang="en-GB" altLang="zh-CN" sz="4800" u="sng" dirty="0"/>
              <a:t> EVM:</a:t>
            </a:r>
            <a:r>
              <a:rPr lang="en-GB" altLang="zh-CN" sz="4800" dirty="0"/>
              <a:t> 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Interesting companies are welcome to check the performance difference with and without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(3.5% as baseline) impact considered. 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RAN4 will discuss and decide whether additional margin should be considered in alignment results if no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modelling in next meeting as per the evaluations results.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dirty="0"/>
              <a:t> </a:t>
            </a:r>
            <a:r>
              <a:rPr lang="en-GB" altLang="zh-CN" sz="4800" u="sng" dirty="0"/>
              <a:t>Test metric:</a:t>
            </a:r>
            <a:r>
              <a:rPr lang="en-GB" altLang="zh-CN" sz="4800" dirty="0"/>
              <a:t> 70% max throughput.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/>
              <a:t>Other test parameters: </a:t>
            </a:r>
            <a:r>
              <a:rPr lang="en-US" altLang="zh-CN" sz="4800" dirty="0"/>
              <a:t>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CP: Normal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SRS: Not configured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Number of DM-RS CDM groups with data: 2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Ratio of PUSCH EPRE to DM-RS EPRE: -3dB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DM-RS sequence generation: NID=0, </a:t>
            </a:r>
            <a:r>
              <a:rPr lang="en-US" altLang="zh-CN" sz="4400" dirty="0" err="1"/>
              <a:t>nSCID</a:t>
            </a:r>
            <a:r>
              <a:rPr lang="en-US" altLang="zh-CN" sz="4400" dirty="0"/>
              <a:t>=0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Frequency hopping: Disabled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CBG-based PUSCH transmission: Disabled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Timing offset: 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Frequency offset: 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Limited buffer rate matching: Disabled.</a:t>
            </a:r>
          </a:p>
          <a:p>
            <a:endParaRPr lang="zh-CN" altLang="zh-CN" sz="20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70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r>
              <a:rPr lang="en-GB" altLang="zh-CN" sz="2100" dirty="0"/>
              <a:t>Waveform: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CP-OFDM only.</a:t>
            </a:r>
          </a:p>
          <a:p>
            <a:r>
              <a:rPr lang="en-GB" altLang="zh-CN" sz="2100" dirty="0"/>
              <a:t>Propagation condition: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500" dirty="0"/>
              <a:t>TDLA30-10 Low</a:t>
            </a:r>
            <a:endParaRPr lang="zh-CN" altLang="zh-CN" sz="2000" dirty="0"/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/>
              <a:t>PUSCH mapping type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Type A and Type B with reusing the existing applicability rule </a:t>
            </a:r>
            <a:r>
              <a:rPr lang="en-US" altLang="zh-CN" sz="1600" dirty="0"/>
              <a:t>defined in section 8.1.2.1.3 of TS 38.141-1</a:t>
            </a:r>
            <a:r>
              <a:rPr lang="en-GB" altLang="zh-CN" sz="1600" dirty="0"/>
              <a:t> </a:t>
            </a:r>
            <a:endParaRPr lang="en-US" altLang="zh-CN" sz="16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2000" u="sng" dirty="0"/>
              <a:t>FRC: </a:t>
            </a:r>
            <a:r>
              <a:rPr lang="en-US" altLang="zh-CN" sz="2000" dirty="0"/>
              <a:t>Discuss the FRC after MCS, DM-RS pattern, BW and Rank are finalized.</a:t>
            </a:r>
          </a:p>
          <a:p>
            <a:pPr marL="0" indent="0">
              <a:buNone/>
            </a:pPr>
            <a:endParaRPr lang="zh-CN" altLang="zh-CN" sz="20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48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19960"/>
            <a:ext cx="11068464" cy="57901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issues:</a:t>
            </a:r>
          </a:p>
          <a:p>
            <a:r>
              <a:rPr lang="en-GB" altLang="zh-CN" sz="2100" u="sng" dirty="0"/>
              <a:t>Number of </a:t>
            </a:r>
            <a:r>
              <a:rPr lang="en-GB" altLang="zh-CN" sz="2100" u="sng" dirty="0" err="1"/>
              <a:t>Tx</a:t>
            </a:r>
            <a:r>
              <a:rPr lang="en-GB" altLang="zh-CN" sz="2100" u="sng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1: Only 1Tx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2: Both 1Tx and 2Tx</a:t>
            </a:r>
          </a:p>
          <a:p>
            <a:r>
              <a:rPr lang="en-GB" altLang="zh-CN" sz="2000" dirty="0"/>
              <a:t>Number of Rx: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1: 2/8 Rx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2: 2/4/8 Rx</a:t>
            </a:r>
          </a:p>
          <a:p>
            <a:r>
              <a:rPr lang="en-GB" altLang="zh-CN" sz="2000" dirty="0"/>
              <a:t>Number of layers: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Only 1 layer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2: Both of 1 and 2 layers</a:t>
            </a:r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/>
              <a:t>SCS and bandwidth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15kHz SCS:</a:t>
            </a:r>
          </a:p>
          <a:p>
            <a:pPr marL="914400" lvl="2" indent="0">
              <a:buNone/>
            </a:pPr>
            <a:r>
              <a:rPr lang="en-GB" altLang="zh-CN" sz="1200" dirty="0"/>
              <a:t>- Option 1:5MHz and 10MHz </a:t>
            </a:r>
          </a:p>
          <a:p>
            <a:pPr marL="914400" lvl="2" indent="0">
              <a:buNone/>
            </a:pPr>
            <a:r>
              <a:rPr lang="en-GB" altLang="zh-CN" sz="1200" dirty="0"/>
              <a:t>- Option 2: 5MHz, 10MHz and 20MHz.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30kHz SCS</a:t>
            </a:r>
          </a:p>
          <a:p>
            <a:pPr marL="914400" lvl="2" indent="0">
              <a:buNone/>
            </a:pPr>
            <a:r>
              <a:rPr lang="en-GB" altLang="zh-CN" sz="1200" dirty="0"/>
              <a:t>- Option 1:10MHz and 40MHz </a:t>
            </a:r>
          </a:p>
          <a:p>
            <a:pPr marL="914400" lvl="2" indent="0">
              <a:buNone/>
            </a:pPr>
            <a:r>
              <a:rPr lang="en-GB" altLang="zh-CN" sz="1200" dirty="0"/>
              <a:t>- Option 2:10MHz, 20MHz, 40MHz and 100MHz.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 for different antenna configurations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Reuse the existing test applicability rule defined in clause 8.1.2.0 of TS38.141-1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Other options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rules for different SCS and CBW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 Reuse the existing applicability rules defined in sections 8.1.2.1.1 and 8.1.2.1.2 of TS 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Other options.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40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12667</TotalTime>
  <Words>547</Words>
  <Application>Microsoft Office PowerPoint</Application>
  <PresentationFormat>宽屏</PresentationFormat>
  <Paragraphs>80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            3GPP TSG-RAN WG4 Meeting #98bis-e                                                         R4-210xxxx Electronic Meeting, Apr. 12th – 20th, 2021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Huawei</cp:lastModifiedBy>
  <cp:revision>135</cp:revision>
  <dcterms:created xsi:type="dcterms:W3CDTF">2020-02-29T07:12:05Z</dcterms:created>
  <dcterms:modified xsi:type="dcterms:W3CDTF">2021-04-19T21:12:02Z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